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71" r:id="rId3"/>
    <p:sldId id="262" r:id="rId4"/>
    <p:sldId id="257" r:id="rId5"/>
    <p:sldId id="264" r:id="rId6"/>
    <p:sldId id="265" r:id="rId7"/>
    <p:sldId id="258" r:id="rId8"/>
    <p:sldId id="266" r:id="rId9"/>
    <p:sldId id="261" r:id="rId10"/>
    <p:sldId id="260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7C17A4F-72C7-4A16-B93F-1289E4FD8801}">
          <p14:sldIdLst>
            <p14:sldId id="256"/>
            <p14:sldId id="271"/>
            <p14:sldId id="262"/>
            <p14:sldId id="257"/>
            <p14:sldId id="264"/>
            <p14:sldId id="265"/>
            <p14:sldId id="258"/>
            <p14:sldId id="266"/>
            <p14:sldId id="261"/>
            <p14:sldId id="260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D7A778-4C72-42BC-AA90-2AA62C87683B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AB057B-5635-4B34-B47C-596E86EC9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19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luster_analysis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Productid, SKU, product category subcategory</a:t>
            </a:r>
          </a:p>
          <a:p>
            <a:endParaRPr lang="en-IN" dirty="0"/>
          </a:p>
          <a:p>
            <a:r>
              <a:rPr lang="en-IN" dirty="0"/>
              <a:t>60% of time was put in getting rid of this inconsistency/variability.</a:t>
            </a:r>
          </a:p>
          <a:p>
            <a:r>
              <a:rPr lang="en-IN" dirty="0"/>
              <a:t>Primary key SKU.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AB057B-5635-4B34-B47C-596E86EC93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00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This method recommends products on the basis of past interactions between users and items.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Issue: Adding new users/items to the system or cold start: taken care by content based filtering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two approaches: the first one identifies </a:t>
            </a:r>
            <a:r>
              <a:rPr lang="en-US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clusters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users and utilizes the interactions of one specific user to predict the interactions of other similar users.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AB057B-5635-4B34-B47C-596E86EC93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81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sum of square distances from each point to its assigned center.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Compact clusters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more similar, more accurately u could predict the behavior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AB057B-5635-4B34-B47C-596E86EC93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44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Support: is the measure of occurrence frequency of the product in a redemption. </a:t>
            </a:r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percentage of total redemptions having a particular product out of total transactions. Ex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Confidence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can be interpreted as the likelihood of purchasing both the products A and B.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Confidence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calculated as the number of transactions that include both A and B divided by the number of transactions includes only product A. It is a condition probability.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Lift tells how likely is item Y is purchased given item X is purchased. A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Lift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1 means there is no association between products A and B.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Lift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greater than 1 means products A and B are more likely to be bought together.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AB057B-5635-4B34-B47C-596E86EC93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22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Issue for applying cosine similarity: 9 </a:t>
            </a:r>
            <a:r>
              <a:rPr lang="en-IN" dirty="0" err="1"/>
              <a:t>cr</a:t>
            </a:r>
            <a:r>
              <a:rPr lang="en-IN" dirty="0"/>
              <a:t> customers and there is huge difference between customer profile vector and product profile vector </a:t>
            </a:r>
            <a:r>
              <a:rPr lang="en-IN" dirty="0" err="1"/>
              <a:t>becoz</a:t>
            </a:r>
            <a:r>
              <a:rPr lang="en-IN" dirty="0"/>
              <a:t> product profile is more on granular level while customer profile is on aggregate level. Ex: Necklace wallets décor candles in product profile while Electronics, retail outlet, books music, home </a:t>
            </a:r>
          </a:p>
          <a:p>
            <a:endParaRPr lang="en-US" dirty="0"/>
          </a:p>
          <a:p>
            <a:r>
              <a:rPr lang="en-US" dirty="0"/>
              <a:t>Post mapping products could be recommended to customers on the basis of the product profile assigned to that customer.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AB057B-5635-4B34-B47C-596E86EC932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90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DBA44-EA87-44B4-8FE9-5E791BBB8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1F6D3F-FC5D-4C64-B1BC-D92AC6E70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2CCE4-E4D2-44D8-9CAA-A9DE3CB60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0DFC-AC3E-4998-9CE6-52B71DE797A0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90714-D2B5-4B4B-AA1B-76B2F1C15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A93F7-570E-4AE9-85B8-793533CD3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7EB1-F3EB-4873-B442-7AC3D9479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97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F9769-6B84-494F-9F95-ECBD33B3E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A82E31-1E45-46E2-8300-067E291D45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58CBD-1E56-4E66-AB82-9EB0D32BC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0DFC-AC3E-4998-9CE6-52B71DE797A0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C2D89-545B-4583-8A74-6C6F6809E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86441-BC5C-4F0C-B536-8C50B4172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7EB1-F3EB-4873-B442-7AC3D9479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067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4346E9-EEB0-4C9E-B48C-CE0C44CD4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7347A1-DC7E-47C3-9917-A3F969C81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50006-F6A6-48C5-966F-A451C9C7A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0DFC-AC3E-4998-9CE6-52B71DE797A0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717ED-CEF3-46D1-8CE7-57D28CC0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0816F-1AAB-4A97-9FEF-6052932DB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7EB1-F3EB-4873-B442-7AC3D9479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133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E2CB3-E74D-4A59-9D09-73C1E17BC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9B6DB-51FF-41B1-B664-7A7693B07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39F64-C999-41B4-BBB1-C3EBFE59E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0DFC-AC3E-4998-9CE6-52B71DE797A0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5EC90-6287-4577-94A8-9EBEAADCA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C57A0-6325-4B24-A2DA-5C8D5C12E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7EB1-F3EB-4873-B442-7AC3D9479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243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418C6-DE35-4FB9-8400-5BF4B0A8B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B7925-ED4B-4A56-A1F7-AC0312EDF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1E1BA-FAF2-4D79-A967-27002509A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0DFC-AC3E-4998-9CE6-52B71DE797A0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384E4-83F9-415B-90D5-B60E98417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5C6F8-09E3-4ABE-B608-6643BFE3C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7EB1-F3EB-4873-B442-7AC3D9479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31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333F8-B379-42A2-A7BF-BE22EA663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7D25A-2506-4D5A-ACA3-3C7753EFB7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9135E-24EB-4924-BADC-495CD840C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F2622-A6F2-4285-B9EC-66099FA0F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0DFC-AC3E-4998-9CE6-52B71DE797A0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5FF02-A751-44A3-B07F-8990921E2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F4158-C11E-4D33-AE2F-7C0CB9CCD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7EB1-F3EB-4873-B442-7AC3D9479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5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10BE0-3BAD-4854-BEB1-7DA27884F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94140-BF71-49E3-9E0C-4B7B12C14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95B56D-39C3-404B-A98F-442F0FD26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FAA4EC-327D-45D7-88D8-B5C3C543F9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DEA692-707C-4CCA-BDE7-C14CF262AD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7C3F59-610D-4042-B81B-6A1100325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0DFC-AC3E-4998-9CE6-52B71DE797A0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7C0C8C-AC13-4359-8D5C-9063DD970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AD08F6-8FAD-487E-A521-577A93133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7EB1-F3EB-4873-B442-7AC3D9479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805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2DCA5-E1B0-45D5-BC67-A29254590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9ACD2B-B462-4B61-A8E5-2DC3205CA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0DFC-AC3E-4998-9CE6-52B71DE797A0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A9E43A-26B8-4D4A-8CB6-2AA2D9C24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565433-9A25-4E6C-B475-6FD2D6CF4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7EB1-F3EB-4873-B442-7AC3D9479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586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F81414-6366-4B38-9E0F-B90F43B49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0DFC-AC3E-4998-9CE6-52B71DE797A0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2FF1BB-E3E8-48EF-946B-CE06EACBC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B57D-C8FF-471C-A3ED-0DA3F4AE5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7EB1-F3EB-4873-B442-7AC3D9479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618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7C38A-E0FD-4538-9BC8-9A9F6672B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6C17C-8EE5-4460-86B4-AC919B699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40FD40-CB71-4EE2-AC98-4EA9CB045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0E67FC-EED8-4369-8DE2-050BBB58F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0DFC-AC3E-4998-9CE6-52B71DE797A0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DBE5D8-BCF0-458D-BEA7-99673D37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213485-7499-46D1-8088-A60EC3287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7EB1-F3EB-4873-B442-7AC3D9479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55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7070D-635F-47C0-A510-8A70E232B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66A4EC-0B3E-445F-8B18-CC57F3B861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3192CC-4145-4727-91E2-CA8F8971A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65E6B1-3A36-49E4-815D-966FF3F67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0DFC-AC3E-4998-9CE6-52B71DE797A0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BC8595-8AA4-4D5B-A650-55BD2729E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B53E00-1B2F-4C0A-846B-8D66E3946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7EB1-F3EB-4873-B442-7AC3D9479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37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801C91-B601-4B99-8751-933638009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20300-6084-4228-842A-43BF758D7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CBF73-1335-413D-9771-20A89F87B5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30DFC-AC3E-4998-9CE6-52B71DE797A0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00D8F-7442-4639-9A1A-6BD7D0F774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55C02-DB68-4BA1-9357-2F6D1E7E16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D7EB1-F3EB-4873-B442-7AC3D9479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31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A34526-97CA-4DEB-965E-3A21284016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4642" y="4127037"/>
            <a:ext cx="5939357" cy="1141851"/>
          </a:xfrm>
          <a:noFill/>
        </p:spPr>
        <p:txBody>
          <a:bodyPr>
            <a:noAutofit/>
          </a:bodyPr>
          <a:lstStyle/>
          <a:p>
            <a:r>
              <a:rPr lang="en-IN" sz="1800" dirty="0">
                <a:solidFill>
                  <a:srgbClr val="080808"/>
                </a:solidFill>
              </a:rPr>
              <a:t>(Recommends merchandise products on Bank Portals)</a:t>
            </a:r>
          </a:p>
          <a:p>
            <a:r>
              <a:rPr lang="en-IN" sz="1800" dirty="0">
                <a:solidFill>
                  <a:srgbClr val="080808"/>
                </a:solidFill>
              </a:rPr>
              <a:t>-Tanvi Patil</a:t>
            </a:r>
          </a:p>
          <a:p>
            <a:r>
              <a:rPr lang="en-IN" sz="1800" dirty="0">
                <a:solidFill>
                  <a:srgbClr val="080808"/>
                </a:solidFill>
              </a:rPr>
              <a:t>(Oct 2020)</a:t>
            </a:r>
            <a:endParaRPr lang="en-US" sz="1800" dirty="0">
              <a:solidFill>
                <a:srgbClr val="080808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9534D3-CEA8-467E-B8D4-7A7796F60C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1602526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IN" sz="4400" dirty="0">
                <a:solidFill>
                  <a:srgbClr val="080808"/>
                </a:solidFill>
              </a:rPr>
              <a:t>Merchandise Recommendation Engine</a:t>
            </a:r>
            <a:endParaRPr lang="en-US" sz="4400" dirty="0">
              <a:solidFill>
                <a:srgbClr val="080808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20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C01F7-23A2-4C8C-80A9-E9089BAB5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6638" y="923276"/>
            <a:ext cx="3255146" cy="727969"/>
          </a:xfrm>
        </p:spPr>
        <p:txBody>
          <a:bodyPr>
            <a:normAutofit/>
          </a:bodyPr>
          <a:lstStyle/>
          <a:p>
            <a:r>
              <a:rPr lang="en-IN" sz="2800" dirty="0"/>
              <a:t>Old Redeemers</a:t>
            </a:r>
            <a:endParaRPr lang="en-US" sz="28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5CC49D6-E90E-4C62-8C18-3999403B1B20}"/>
              </a:ext>
            </a:extLst>
          </p:cNvPr>
          <p:cNvSpPr txBox="1">
            <a:spLocks/>
          </p:cNvSpPr>
          <p:nvPr/>
        </p:nvSpPr>
        <p:spPr>
          <a:xfrm>
            <a:off x="7295976" y="813118"/>
            <a:ext cx="4572000" cy="9195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dirty="0"/>
              <a:t>New Redeemers</a:t>
            </a:r>
            <a:endParaRPr lang="en-US" sz="28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279E8AD-D702-4788-86CA-A2EA00DDA036}"/>
              </a:ext>
            </a:extLst>
          </p:cNvPr>
          <p:cNvCxnSpPr>
            <a:cxnSpLocks/>
          </p:cNvCxnSpPr>
          <p:nvPr/>
        </p:nvCxnSpPr>
        <p:spPr>
          <a:xfrm>
            <a:off x="923274" y="1642367"/>
            <a:ext cx="0" cy="30465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1154936-0669-4354-B760-7F53211B8582}"/>
              </a:ext>
            </a:extLst>
          </p:cNvPr>
          <p:cNvCxnSpPr/>
          <p:nvPr/>
        </p:nvCxnSpPr>
        <p:spPr>
          <a:xfrm>
            <a:off x="932152" y="2370334"/>
            <a:ext cx="8522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0FCDD151-5D84-4D23-A7B7-7B19EBCACA74}"/>
              </a:ext>
            </a:extLst>
          </p:cNvPr>
          <p:cNvSpPr txBox="1">
            <a:spLocks/>
          </p:cNvSpPr>
          <p:nvPr/>
        </p:nvSpPr>
        <p:spPr>
          <a:xfrm>
            <a:off x="1775527" y="1998948"/>
            <a:ext cx="5122411" cy="674712"/>
          </a:xfrm>
          <a:prstGeom prst="rect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dirty="0"/>
              <a:t>Collaborative Filtering </a:t>
            </a:r>
          </a:p>
          <a:p>
            <a:r>
              <a:rPr lang="en-IN" sz="2400" dirty="0"/>
              <a:t>(Recommends customized potential products based on historical redemption patterns(last 3 years))</a:t>
            </a:r>
            <a:endParaRPr lang="en-US" sz="2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E749C1-DD8A-4A92-98A0-B1C5CE3EEFC4}"/>
              </a:ext>
            </a:extLst>
          </p:cNvPr>
          <p:cNvCxnSpPr/>
          <p:nvPr/>
        </p:nvCxnSpPr>
        <p:spPr>
          <a:xfrm>
            <a:off x="924756" y="4688887"/>
            <a:ext cx="8522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1F0C6FB-39CB-4905-8B13-670062BAD663}"/>
              </a:ext>
            </a:extLst>
          </p:cNvPr>
          <p:cNvCxnSpPr/>
          <p:nvPr/>
        </p:nvCxnSpPr>
        <p:spPr>
          <a:xfrm>
            <a:off x="2647021" y="3170802"/>
            <a:ext cx="8522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>
            <a:extLst>
              <a:ext uri="{FF2B5EF4-FFF2-40B4-BE49-F238E27FC236}">
                <a16:creationId xmlns:a16="http://schemas.microsoft.com/office/drawing/2014/main" id="{4DF00A91-3C37-4D1F-8460-62B69564055B}"/>
              </a:ext>
            </a:extLst>
          </p:cNvPr>
          <p:cNvSpPr txBox="1">
            <a:spLocks/>
          </p:cNvSpPr>
          <p:nvPr/>
        </p:nvSpPr>
        <p:spPr>
          <a:xfrm>
            <a:off x="3462297" y="3019885"/>
            <a:ext cx="2370336" cy="3299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dirty="0"/>
              <a:t>Clustering (K Means)</a:t>
            </a:r>
            <a:endParaRPr lang="en-US" sz="24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E883DBF-BB23-47F7-A2C4-162D1A4784CF}"/>
              </a:ext>
            </a:extLst>
          </p:cNvPr>
          <p:cNvCxnSpPr>
            <a:cxnSpLocks/>
          </p:cNvCxnSpPr>
          <p:nvPr/>
        </p:nvCxnSpPr>
        <p:spPr>
          <a:xfrm flipH="1">
            <a:off x="2647021" y="2673653"/>
            <a:ext cx="2" cy="10372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AAB366A-46BD-418D-8DCD-C3D3F09DA999}"/>
              </a:ext>
            </a:extLst>
          </p:cNvPr>
          <p:cNvCxnSpPr/>
          <p:nvPr/>
        </p:nvCxnSpPr>
        <p:spPr>
          <a:xfrm>
            <a:off x="2675136" y="3669433"/>
            <a:ext cx="8522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1">
            <a:extLst>
              <a:ext uri="{FF2B5EF4-FFF2-40B4-BE49-F238E27FC236}">
                <a16:creationId xmlns:a16="http://schemas.microsoft.com/office/drawing/2014/main" id="{6D4EE956-DCFF-4C08-AAF1-8AEFC013D8B7}"/>
              </a:ext>
            </a:extLst>
          </p:cNvPr>
          <p:cNvSpPr txBox="1">
            <a:spLocks/>
          </p:cNvSpPr>
          <p:nvPr/>
        </p:nvSpPr>
        <p:spPr>
          <a:xfrm>
            <a:off x="3506678" y="3527394"/>
            <a:ext cx="1997475" cy="3299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dirty="0"/>
              <a:t>Apriori Algorithm</a:t>
            </a:r>
            <a:endParaRPr lang="en-US" sz="2400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2BA5EB3-672B-4776-BE88-B775EDD40815}"/>
              </a:ext>
            </a:extLst>
          </p:cNvPr>
          <p:cNvSpPr txBox="1">
            <a:spLocks/>
          </p:cNvSpPr>
          <p:nvPr/>
        </p:nvSpPr>
        <p:spPr>
          <a:xfrm>
            <a:off x="1766654" y="4361897"/>
            <a:ext cx="4691853" cy="674712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dirty="0"/>
              <a:t>Content Filtering</a:t>
            </a:r>
          </a:p>
          <a:p>
            <a:r>
              <a:rPr lang="en-IN" sz="2400" dirty="0"/>
              <a:t>(Recommends products similar to previously redeemed products)</a:t>
            </a:r>
            <a:endParaRPr lang="en-US" sz="24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49C74A2-8A9D-4456-9488-A1402BB9A8A4}"/>
              </a:ext>
            </a:extLst>
          </p:cNvPr>
          <p:cNvCxnSpPr>
            <a:cxnSpLocks/>
          </p:cNvCxnSpPr>
          <p:nvPr/>
        </p:nvCxnSpPr>
        <p:spPr>
          <a:xfrm flipH="1">
            <a:off x="2647021" y="5027713"/>
            <a:ext cx="1479" cy="6273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C474932-8CCC-45F2-9AF1-53B3A8C6210A}"/>
              </a:ext>
            </a:extLst>
          </p:cNvPr>
          <p:cNvCxnSpPr/>
          <p:nvPr/>
        </p:nvCxnSpPr>
        <p:spPr>
          <a:xfrm>
            <a:off x="2639622" y="5666908"/>
            <a:ext cx="8522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le 1">
            <a:extLst>
              <a:ext uri="{FF2B5EF4-FFF2-40B4-BE49-F238E27FC236}">
                <a16:creationId xmlns:a16="http://schemas.microsoft.com/office/drawing/2014/main" id="{12EBCF57-96DD-4383-A246-B2550717DB49}"/>
              </a:ext>
            </a:extLst>
          </p:cNvPr>
          <p:cNvSpPr txBox="1">
            <a:spLocks/>
          </p:cNvSpPr>
          <p:nvPr/>
        </p:nvSpPr>
        <p:spPr>
          <a:xfrm>
            <a:off x="3472642" y="5508595"/>
            <a:ext cx="1837677" cy="3299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dirty="0"/>
              <a:t>Cosine Similarity</a:t>
            </a:r>
            <a:endParaRPr lang="en-US" sz="24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67B139D-78DE-466D-96B8-943569F28F3D}"/>
              </a:ext>
            </a:extLst>
          </p:cNvPr>
          <p:cNvCxnSpPr>
            <a:cxnSpLocks/>
          </p:cNvCxnSpPr>
          <p:nvPr/>
        </p:nvCxnSpPr>
        <p:spPr>
          <a:xfrm>
            <a:off x="9598257" y="1785886"/>
            <a:ext cx="0" cy="8507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itle 1">
            <a:extLst>
              <a:ext uri="{FF2B5EF4-FFF2-40B4-BE49-F238E27FC236}">
                <a16:creationId xmlns:a16="http://schemas.microsoft.com/office/drawing/2014/main" id="{133BB330-4A9F-455A-8791-55B803ECBD51}"/>
              </a:ext>
            </a:extLst>
          </p:cNvPr>
          <p:cNvSpPr txBox="1">
            <a:spLocks/>
          </p:cNvSpPr>
          <p:nvPr/>
        </p:nvSpPr>
        <p:spPr>
          <a:xfrm>
            <a:off x="7634794" y="2639617"/>
            <a:ext cx="3907649" cy="787162"/>
          </a:xfrm>
          <a:prstGeom prst="rect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dirty="0"/>
              <a:t>Rule based algorithm (Mapping of customer profile and product profile)</a:t>
            </a:r>
            <a:endParaRPr lang="en-US" sz="2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041B06E-0EEA-484F-9330-025C55481E10}"/>
              </a:ext>
            </a:extLst>
          </p:cNvPr>
          <p:cNvSpPr txBox="1"/>
          <p:nvPr/>
        </p:nvSpPr>
        <p:spPr>
          <a:xfrm>
            <a:off x="3883651" y="413439"/>
            <a:ext cx="4376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latin typeface="+mj-lt"/>
                <a:ea typeface="+mj-ea"/>
                <a:cs typeface="+mj-cs"/>
              </a:rPr>
              <a:t>Flow Process Chart</a:t>
            </a:r>
            <a:endParaRPr lang="en-US" sz="36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44211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599"/>
            <a:ext cx="12192000" cy="62484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 flipV="1">
            <a:off x="0" y="2374533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2CA431A-BC84-45C3-8430-0459E54A2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323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F36DBC-BDF7-427F-AC98-94522AB29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4709" y="940391"/>
            <a:ext cx="6910766" cy="294445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96702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F1CA302-5290-4983-B3D2-DC9CFB4603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817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7D6007-E790-43CD-9018-D5B7805BD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38924"/>
            <a:ext cx="10905066" cy="1101944"/>
          </a:xfrm>
        </p:spPr>
        <p:txBody>
          <a:bodyPr>
            <a:normAutofit/>
          </a:bodyPr>
          <a:lstStyle/>
          <a:p>
            <a:pPr algn="ctr"/>
            <a:r>
              <a:rPr lang="en-IN" sz="3600" dirty="0"/>
              <a:t>Data</a:t>
            </a:r>
            <a:r>
              <a:rPr lang="en-IN" sz="3600" b="1" dirty="0"/>
              <a:t> </a:t>
            </a:r>
            <a:r>
              <a:rPr lang="en-IN" sz="3600" dirty="0"/>
              <a:t>Inconsistency</a:t>
            </a:r>
            <a:endParaRPr lang="en-US" sz="36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6C0A24-DED9-4BAE-996F-00FE7772265E}"/>
              </a:ext>
            </a:extLst>
          </p:cNvPr>
          <p:cNvSpPr txBox="1"/>
          <p:nvPr/>
        </p:nvSpPr>
        <p:spPr>
          <a:xfrm>
            <a:off x="3356873" y="1432222"/>
            <a:ext cx="5804885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lvl="0" indent="-285750">
              <a:buFont typeface="Arial" panose="020B0604020202020204" pitchFamily="34" charset="0"/>
              <a:buChar char="•"/>
            </a:lvl1pPr>
          </a:lstStyle>
          <a:p>
            <a:pPr marL="0" indent="0" algn="ctr">
              <a:buNone/>
            </a:pPr>
            <a:r>
              <a:rPr lang="en-IN" dirty="0"/>
              <a:t>Issues in combining old redemption data and new redemption data post migration.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1D1D11-0430-487B-8416-7E134B08AF56}"/>
              </a:ext>
            </a:extLst>
          </p:cNvPr>
          <p:cNvSpPr txBox="1"/>
          <p:nvPr/>
        </p:nvSpPr>
        <p:spPr>
          <a:xfrm>
            <a:off x="2317071" y="2824811"/>
            <a:ext cx="8166140" cy="1477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lvl="0" indent="-285750">
              <a:buFont typeface="Arial" panose="020B0604020202020204" pitchFamily="34" charset="0"/>
              <a:buChar char="•"/>
            </a:lvl1pPr>
          </a:lstStyle>
          <a:p>
            <a:r>
              <a:rPr lang="en-IN" dirty="0"/>
              <a:t>No common primary key </a:t>
            </a:r>
            <a:endParaRPr lang="en-US" dirty="0"/>
          </a:p>
          <a:p>
            <a:r>
              <a:rPr lang="en-IN" dirty="0"/>
              <a:t>Productid had different formats</a:t>
            </a:r>
          </a:p>
          <a:p>
            <a:r>
              <a:rPr lang="en-IN" dirty="0"/>
              <a:t>SKUs mapped to same product were different in both data </a:t>
            </a:r>
            <a:endParaRPr lang="en-US" dirty="0"/>
          </a:p>
          <a:p>
            <a:r>
              <a:rPr lang="en-IN" dirty="0"/>
              <a:t>Category and subcategory assigned to a product was not same for old and new data.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F84951-9FBA-4EDA-A516-C06709EC2974}"/>
              </a:ext>
            </a:extLst>
          </p:cNvPr>
          <p:cNvSpPr txBox="1"/>
          <p:nvPr/>
        </p:nvSpPr>
        <p:spPr>
          <a:xfrm>
            <a:off x="2318553" y="5072341"/>
            <a:ext cx="8166140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/>
              <a:t>Manually assigned category and subcategory matching with the category and subcategory of new data.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/>
              <a:t>Assigned new SKUs to old data with the help of matched category and subcategory. 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BC33A61-9AAF-4169-981F-F54D7EFF48D0}"/>
              </a:ext>
            </a:extLst>
          </p:cNvPr>
          <p:cNvCxnSpPr>
            <a:cxnSpLocks/>
          </p:cNvCxnSpPr>
          <p:nvPr/>
        </p:nvCxnSpPr>
        <p:spPr>
          <a:xfrm>
            <a:off x="6255250" y="4302139"/>
            <a:ext cx="7397" cy="770204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B052D68-93D7-4A11-8832-D4F770705B82}"/>
              </a:ext>
            </a:extLst>
          </p:cNvPr>
          <p:cNvCxnSpPr>
            <a:cxnSpLocks/>
          </p:cNvCxnSpPr>
          <p:nvPr/>
        </p:nvCxnSpPr>
        <p:spPr>
          <a:xfrm>
            <a:off x="6255250" y="2079864"/>
            <a:ext cx="7397" cy="744947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170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BFC37-E24A-4AEC-AED2-973C77111D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6143" y="389427"/>
            <a:ext cx="8443965" cy="641887"/>
          </a:xfrm>
        </p:spPr>
        <p:txBody>
          <a:bodyPr>
            <a:normAutofit/>
          </a:bodyPr>
          <a:lstStyle/>
          <a:p>
            <a:r>
              <a:rPr lang="en-IN" sz="3600" dirty="0"/>
              <a:t>Collaborative Filtering</a:t>
            </a:r>
            <a:endParaRPr lang="en-US" sz="3600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AF45D64-B086-4EF0-9736-08B751C049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979" y="1677645"/>
            <a:ext cx="6533024" cy="332096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75B5973-6223-496D-B024-28891B601868}"/>
              </a:ext>
            </a:extLst>
          </p:cNvPr>
          <p:cNvCxnSpPr>
            <a:cxnSpLocks/>
          </p:cNvCxnSpPr>
          <p:nvPr/>
        </p:nvCxnSpPr>
        <p:spPr>
          <a:xfrm flipH="1">
            <a:off x="3773469" y="5055437"/>
            <a:ext cx="485423" cy="4741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943B99C-9735-4C20-B904-7BAF4E7A80F6}"/>
              </a:ext>
            </a:extLst>
          </p:cNvPr>
          <p:cNvSpPr txBox="1"/>
          <p:nvPr/>
        </p:nvSpPr>
        <p:spPr>
          <a:xfrm>
            <a:off x="2396225" y="5427969"/>
            <a:ext cx="3059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Create clusters of similar users based on user profile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94D35C-A6D9-495E-9FCB-D87733E6806B}"/>
              </a:ext>
            </a:extLst>
          </p:cNvPr>
          <p:cNvSpPr txBox="1"/>
          <p:nvPr/>
        </p:nvSpPr>
        <p:spPr>
          <a:xfrm>
            <a:off x="6646499" y="5433612"/>
            <a:ext cx="3059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Create clusters of similar items based on item profile 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797708F-8AC8-4BEA-9F58-B39D1B3FFB17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639917" y="5061080"/>
            <a:ext cx="536228" cy="3725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CDD8659-DEF1-4076-8082-8594E661305D}"/>
              </a:ext>
            </a:extLst>
          </p:cNvPr>
          <p:cNvSpPr txBox="1"/>
          <p:nvPr/>
        </p:nvSpPr>
        <p:spPr>
          <a:xfrm>
            <a:off x="1654629" y="1242639"/>
            <a:ext cx="9427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method recommends products based on past interactions between users and items.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900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D373BD5F-D1FA-47B4-B5E7-FBA1E17E85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195754"/>
            <a:ext cx="5291666" cy="5205046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0102EC25-0B63-4862-A093-10A5FC1FF6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1668318"/>
            <a:ext cx="5291667" cy="36167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EEC95F-8184-4FB7-8637-CA1A106C3E73}"/>
              </a:ext>
            </a:extLst>
          </p:cNvPr>
          <p:cNvSpPr txBox="1"/>
          <p:nvPr/>
        </p:nvSpPr>
        <p:spPr>
          <a:xfrm>
            <a:off x="4158343" y="422670"/>
            <a:ext cx="3931833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IN" sz="3600" dirty="0">
                <a:latin typeface="+mj-lt"/>
                <a:ea typeface="+mj-ea"/>
                <a:cs typeface="+mj-cs"/>
              </a:rPr>
              <a:t>K Means Clustering</a:t>
            </a:r>
            <a:endParaRPr lang="en-US" sz="36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B5CEEC-6A18-41E7-BE30-D511F51E9C74}"/>
              </a:ext>
            </a:extLst>
          </p:cNvPr>
          <p:cNvSpPr txBox="1"/>
          <p:nvPr/>
        </p:nvSpPr>
        <p:spPr>
          <a:xfrm>
            <a:off x="6863024" y="5285032"/>
            <a:ext cx="45920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Obtaining the optimal number of clusters based on a trade off between computational power and average distance of data points from centroid.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8D71E0-1A54-4941-B46C-835411D1B5FD}"/>
              </a:ext>
            </a:extLst>
          </p:cNvPr>
          <p:cNvSpPr txBox="1"/>
          <p:nvPr/>
        </p:nvSpPr>
        <p:spPr>
          <a:xfrm>
            <a:off x="8349342" y="1185708"/>
            <a:ext cx="170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Elbow Method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62308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ACBD85E-A404-45CB-B532-1039E479D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1626B1-BAC7-4893-A5AC-620597685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4E9910-51FE-45BF-973D-9D2401FD3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F32FF99-0747-404B-ACE3-552ECA3ADE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050900"/>
              </p:ext>
            </p:extLst>
          </p:nvPr>
        </p:nvGraphicFramePr>
        <p:xfrm>
          <a:off x="1877466" y="2612809"/>
          <a:ext cx="7974845" cy="3036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5435">
                  <a:extLst>
                    <a:ext uri="{9D8B030D-6E8A-4147-A177-3AD203B41FA5}">
                      <a16:colId xmlns:a16="http://schemas.microsoft.com/office/drawing/2014/main" val="1355342425"/>
                    </a:ext>
                  </a:extLst>
                </a:gridCol>
                <a:gridCol w="1652188">
                  <a:extLst>
                    <a:ext uri="{9D8B030D-6E8A-4147-A177-3AD203B41FA5}">
                      <a16:colId xmlns:a16="http://schemas.microsoft.com/office/drawing/2014/main" val="2955366586"/>
                    </a:ext>
                  </a:extLst>
                </a:gridCol>
                <a:gridCol w="1016418">
                  <a:extLst>
                    <a:ext uri="{9D8B030D-6E8A-4147-A177-3AD203B41FA5}">
                      <a16:colId xmlns:a16="http://schemas.microsoft.com/office/drawing/2014/main" val="1137635793"/>
                    </a:ext>
                  </a:extLst>
                </a:gridCol>
                <a:gridCol w="965475">
                  <a:extLst>
                    <a:ext uri="{9D8B030D-6E8A-4147-A177-3AD203B41FA5}">
                      <a16:colId xmlns:a16="http://schemas.microsoft.com/office/drawing/2014/main" val="2004655583"/>
                    </a:ext>
                  </a:extLst>
                </a:gridCol>
                <a:gridCol w="965475">
                  <a:extLst>
                    <a:ext uri="{9D8B030D-6E8A-4147-A177-3AD203B41FA5}">
                      <a16:colId xmlns:a16="http://schemas.microsoft.com/office/drawing/2014/main" val="1586752853"/>
                    </a:ext>
                  </a:extLst>
                </a:gridCol>
                <a:gridCol w="696494">
                  <a:extLst>
                    <a:ext uri="{9D8B030D-6E8A-4147-A177-3AD203B41FA5}">
                      <a16:colId xmlns:a16="http://schemas.microsoft.com/office/drawing/2014/main" val="657618039"/>
                    </a:ext>
                  </a:extLst>
                </a:gridCol>
                <a:gridCol w="1283360">
                  <a:extLst>
                    <a:ext uri="{9D8B030D-6E8A-4147-A177-3AD203B41FA5}">
                      <a16:colId xmlns:a16="http://schemas.microsoft.com/office/drawing/2014/main" val="55685515"/>
                    </a:ext>
                  </a:extLst>
                </a:gridCol>
              </a:tblGrid>
              <a:tr h="48709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Redeemed Category(X)</a:t>
                      </a:r>
                      <a:endParaRPr lang="en-US" sz="1400" b="1" i="0" u="none" strike="noStrike">
                        <a:solidFill>
                          <a:srgbClr val="1F4E7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81" marR="9781" marT="97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Recommended Category(Y)</a:t>
                      </a:r>
                      <a:endParaRPr lang="en-US" sz="1400" b="1" i="0" u="none" strike="noStrike">
                        <a:solidFill>
                          <a:srgbClr val="1F4E7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81" marR="9781" marT="97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confidence</a:t>
                      </a:r>
                      <a:endParaRPr lang="en-US" sz="1400" b="1" i="0" u="none" strike="noStrike">
                        <a:solidFill>
                          <a:srgbClr val="1F4E7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81" marR="9781" marT="97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support_Y</a:t>
                      </a:r>
                      <a:endParaRPr lang="en-US" sz="1400" b="1" i="0" u="none" strike="noStrike">
                        <a:solidFill>
                          <a:srgbClr val="1F4E7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81" marR="9781" marT="97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support_X</a:t>
                      </a:r>
                      <a:endParaRPr lang="en-US" sz="1400" b="1" i="0" u="none" strike="noStrike">
                        <a:solidFill>
                          <a:srgbClr val="1F4E7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81" marR="9781" marT="97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lift</a:t>
                      </a:r>
                      <a:endParaRPr lang="en-US" sz="1400" b="1" i="0" u="none" strike="noStrike">
                        <a:solidFill>
                          <a:srgbClr val="1F4E7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81" marR="9781" marT="97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clusternumber</a:t>
                      </a:r>
                      <a:endParaRPr lang="en-US" sz="1400" b="1" i="0" u="none" strike="noStrike">
                        <a:solidFill>
                          <a:srgbClr val="1F4E7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81" marR="9781" marT="9781" marB="0" anchor="b"/>
                </a:tc>
                <a:extLst>
                  <a:ext uri="{0D108BD9-81ED-4DB2-BD59-A6C34878D82A}">
                    <a16:rowId xmlns:a16="http://schemas.microsoft.com/office/drawing/2014/main" val="2967772683"/>
                  </a:ext>
                </a:extLst>
              </a:tr>
              <a:tr h="48709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storage &amp; containers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81" marR="9781" marT="97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photo frames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81" marR="9781" marT="97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0.0572246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81" marR="9781" marT="97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0.027521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81" marR="9781" marT="97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2.18604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81" marR="9781" marT="97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2.0793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81" marR="9781" marT="97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81" marR="9781" marT="9781" marB="0" anchor="b"/>
                </a:tc>
                <a:extLst>
                  <a:ext uri="{0D108BD9-81ED-4DB2-BD59-A6C34878D82A}">
                    <a16:rowId xmlns:a16="http://schemas.microsoft.com/office/drawing/2014/main" val="984479149"/>
                  </a:ext>
                </a:extLst>
              </a:tr>
              <a:tr h="27191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hair care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81" marR="9781" marT="97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perfumes &amp; deos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81" marR="9781" marT="97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1.43113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81" marR="9781" marT="97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0.993257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81" marR="9781" marT="97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0.349642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81" marR="9781" marT="97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1.4408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81" marR="9781" marT="97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81" marR="9781" marT="9781" marB="0" anchor="b"/>
                </a:tc>
                <a:extLst>
                  <a:ext uri="{0D108BD9-81ED-4DB2-BD59-A6C34878D82A}">
                    <a16:rowId xmlns:a16="http://schemas.microsoft.com/office/drawing/2014/main" val="1408174697"/>
                  </a:ext>
                </a:extLst>
              </a:tr>
              <a:tr h="48709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beauty &amp; grooming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81" marR="9781" marT="97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men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81" marR="9781" marT="97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3.69458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81" marR="9781" marT="97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1.62058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81" marR="9781" marT="97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1.39103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81" marR="9781" marT="97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2.2798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81" marR="9781" marT="97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81" marR="9781" marT="9781" marB="0" anchor="b"/>
                </a:tc>
                <a:extLst>
                  <a:ext uri="{0D108BD9-81ED-4DB2-BD59-A6C34878D82A}">
                    <a16:rowId xmlns:a16="http://schemas.microsoft.com/office/drawing/2014/main" val="2233082830"/>
                  </a:ext>
                </a:extLst>
              </a:tr>
              <a:tr h="48709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home entertainment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81" marR="9781" marT="97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beauty &amp; grooming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81" marR="9781" marT="97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1.57233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81" marR="9781" marT="97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1.39103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81" marR="9781" marT="97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1.08953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81" marR="9781" marT="97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1.1303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81" marR="9781" marT="97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81" marR="9781" marT="9781" marB="0" anchor="b"/>
                </a:tc>
                <a:extLst>
                  <a:ext uri="{0D108BD9-81ED-4DB2-BD59-A6C34878D82A}">
                    <a16:rowId xmlns:a16="http://schemas.microsoft.com/office/drawing/2014/main" val="3756537783"/>
                  </a:ext>
                </a:extLst>
              </a:tr>
              <a:tr h="27191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hair care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81" marR="9781" marT="97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perfumes &amp; deos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81" marR="9781" marT="97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2.77778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81" marR="9781" marT="97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0.87025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81" marR="9781" marT="97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0.123343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81" marR="9781" marT="97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3.1919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81" marR="9781" marT="97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81" marR="9781" marT="9781" marB="0" anchor="b"/>
                </a:tc>
                <a:extLst>
                  <a:ext uri="{0D108BD9-81ED-4DB2-BD59-A6C34878D82A}">
                    <a16:rowId xmlns:a16="http://schemas.microsoft.com/office/drawing/2014/main" val="1882792860"/>
                  </a:ext>
                </a:extLst>
              </a:tr>
              <a:tr h="27191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tvs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81" marR="9781" marT="97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appliances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81" marR="9781" marT="97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33.3333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81" marR="9781" marT="97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0.63727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81" marR="9781" marT="97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0.010279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81" marR="9781" marT="97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52.306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81" marR="9781" marT="97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81" marR="9781" marT="9781" marB="0" anchor="b"/>
                </a:tc>
                <a:extLst>
                  <a:ext uri="{0D108BD9-81ED-4DB2-BD59-A6C34878D82A}">
                    <a16:rowId xmlns:a16="http://schemas.microsoft.com/office/drawing/2014/main" val="1038983556"/>
                  </a:ext>
                </a:extLst>
              </a:tr>
              <a:tr h="27191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bags &amp; luggage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81" marR="9781" marT="9781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puja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81" marR="9781" marT="978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2.27273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81" marR="9781" marT="978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0.350432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81" marR="9781" marT="978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0.223464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81" marR="9781" marT="978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6.4855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81" marR="9781" marT="9781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81" marR="9781" marT="9781" marB="0" anchor="ctr"/>
                </a:tc>
                <a:extLst>
                  <a:ext uri="{0D108BD9-81ED-4DB2-BD59-A6C34878D82A}">
                    <a16:rowId xmlns:a16="http://schemas.microsoft.com/office/drawing/2014/main" val="165100682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E959655-09AC-4110-8FDC-2598C5AC4B89}"/>
              </a:ext>
            </a:extLst>
          </p:cNvPr>
          <p:cNvSpPr txBox="1"/>
          <p:nvPr/>
        </p:nvSpPr>
        <p:spPr>
          <a:xfrm>
            <a:off x="4304045" y="502419"/>
            <a:ext cx="3697793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IN" sz="3600" dirty="0">
                <a:latin typeface="+mj-lt"/>
                <a:ea typeface="+mj-ea"/>
                <a:cs typeface="+mj-cs"/>
              </a:rPr>
              <a:t>Apriori Algorithm</a:t>
            </a:r>
            <a:endParaRPr lang="en-US" sz="36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76EDA3-E277-46D3-A2E7-E4A0312181C9}"/>
              </a:ext>
            </a:extLst>
          </p:cNvPr>
          <p:cNvSpPr txBox="1"/>
          <p:nvPr/>
        </p:nvSpPr>
        <p:spPr>
          <a:xfrm>
            <a:off x="1738365" y="1452061"/>
            <a:ext cx="8370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Apriori Algorithm extracts ruleset from the redemption transactions of similar users from each cluster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65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0DB0BE-E5A2-4AE5-939C-C27B2C18FF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0608" y="446317"/>
            <a:ext cx="6437408" cy="593689"/>
          </a:xfrm>
        </p:spPr>
        <p:txBody>
          <a:bodyPr anchor="b">
            <a:normAutofit/>
          </a:bodyPr>
          <a:lstStyle/>
          <a:p>
            <a:r>
              <a:rPr lang="en-IN" sz="3600" dirty="0"/>
              <a:t>Content Filtering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FF3067-B368-4542-A957-C657A4A51A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1524000"/>
            <a:ext cx="6437407" cy="5040086"/>
          </a:xfrm>
        </p:spPr>
        <p:txBody>
          <a:bodyPr anchor="t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/>
              <a:t>Content Filtering recommends products similar to previous redemption products of redeemer.</a:t>
            </a:r>
          </a:p>
          <a:p>
            <a:pPr algn="l"/>
            <a:endParaRPr lang="en-IN" sz="2000" b="1" dirty="0"/>
          </a:p>
          <a:p>
            <a:pPr algn="l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                               Cosine similarity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Measures similarity between two-word vectors which is equal to cosine of the angle between the vectors.</a:t>
            </a:r>
          </a:p>
          <a:p>
            <a:pPr algn="l"/>
            <a:endParaRPr lang="en-IN" sz="2000" dirty="0"/>
          </a:p>
          <a:p>
            <a:pPr algn="l"/>
            <a:r>
              <a:rPr lang="en-IN" sz="2000" dirty="0"/>
              <a:t>Product1 : Water Heater</a:t>
            </a:r>
          </a:p>
          <a:p>
            <a:pPr algn="l"/>
            <a:r>
              <a:rPr lang="en-IN" sz="2000" dirty="0"/>
              <a:t>Product2 : Water Filter</a:t>
            </a:r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03DD9C8-423B-4C58-82B2-44BC2396EC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117232"/>
              </p:ext>
            </p:extLst>
          </p:nvPr>
        </p:nvGraphicFramePr>
        <p:xfrm>
          <a:off x="1195614" y="5261860"/>
          <a:ext cx="5450843" cy="823254"/>
        </p:xfrm>
        <a:graphic>
          <a:graphicData uri="http://schemas.openxmlformats.org/drawingml/2006/table">
            <a:tbl>
              <a:tblPr/>
              <a:tblGrid>
                <a:gridCol w="1242785">
                  <a:extLst>
                    <a:ext uri="{9D8B030D-6E8A-4147-A177-3AD203B41FA5}">
                      <a16:colId xmlns:a16="http://schemas.microsoft.com/office/drawing/2014/main" val="1505984727"/>
                    </a:ext>
                  </a:extLst>
                </a:gridCol>
                <a:gridCol w="1992086">
                  <a:extLst>
                    <a:ext uri="{9D8B030D-6E8A-4147-A177-3AD203B41FA5}">
                      <a16:colId xmlns:a16="http://schemas.microsoft.com/office/drawing/2014/main" val="1645574556"/>
                    </a:ext>
                  </a:extLst>
                </a:gridCol>
                <a:gridCol w="957942">
                  <a:extLst>
                    <a:ext uri="{9D8B030D-6E8A-4147-A177-3AD203B41FA5}">
                      <a16:colId xmlns:a16="http://schemas.microsoft.com/office/drawing/2014/main" val="3041867500"/>
                    </a:ext>
                  </a:extLst>
                </a:gridCol>
                <a:gridCol w="1258030">
                  <a:extLst>
                    <a:ext uri="{9D8B030D-6E8A-4147-A177-3AD203B41FA5}">
                      <a16:colId xmlns:a16="http://schemas.microsoft.com/office/drawing/2014/main" val="3983109921"/>
                    </a:ext>
                  </a:extLst>
                </a:gridCol>
              </a:tblGrid>
              <a:tr h="27441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Water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Filter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Heater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090605"/>
                  </a:ext>
                </a:extLst>
              </a:tr>
              <a:tr h="27441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7573148"/>
                  </a:ext>
                </a:extLst>
              </a:tr>
              <a:tr h="27441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0990397"/>
                  </a:ext>
                </a:extLst>
              </a:tr>
            </a:tbl>
          </a:graphicData>
        </a:graphic>
      </p:graphicFrame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249E4F8-7D35-4CC0-9335-E6E5034051C2}"/>
              </a:ext>
            </a:extLst>
          </p:cNvPr>
          <p:cNvCxnSpPr/>
          <p:nvPr/>
        </p:nvCxnSpPr>
        <p:spPr>
          <a:xfrm>
            <a:off x="9165772" y="4071257"/>
            <a:ext cx="223157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8D38D32-B9DF-4326-B9D5-B27A85776053}"/>
              </a:ext>
            </a:extLst>
          </p:cNvPr>
          <p:cNvCxnSpPr/>
          <p:nvPr/>
        </p:nvCxnSpPr>
        <p:spPr>
          <a:xfrm flipV="1">
            <a:off x="9154887" y="2046514"/>
            <a:ext cx="0" cy="20465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05E3EB5-777A-4B62-B83D-0ECEE19B0F20}"/>
              </a:ext>
            </a:extLst>
          </p:cNvPr>
          <p:cNvCxnSpPr>
            <a:cxnSpLocks/>
          </p:cNvCxnSpPr>
          <p:nvPr/>
        </p:nvCxnSpPr>
        <p:spPr>
          <a:xfrm flipH="1">
            <a:off x="7988704" y="4071257"/>
            <a:ext cx="1177069" cy="14394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03BD5D1-F3E0-4389-913B-507766E0442C}"/>
              </a:ext>
            </a:extLst>
          </p:cNvPr>
          <p:cNvSpPr txBox="1"/>
          <p:nvPr/>
        </p:nvSpPr>
        <p:spPr>
          <a:xfrm>
            <a:off x="11397344" y="3744686"/>
            <a:ext cx="884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Water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FCC0915-CB1F-45FA-97ED-1E328C8D9953}"/>
              </a:ext>
            </a:extLst>
          </p:cNvPr>
          <p:cNvSpPr txBox="1"/>
          <p:nvPr/>
        </p:nvSpPr>
        <p:spPr>
          <a:xfrm>
            <a:off x="7532921" y="4920344"/>
            <a:ext cx="884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Filter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D7CF2BB-15C3-4FA9-9556-11757347AC84}"/>
              </a:ext>
            </a:extLst>
          </p:cNvPr>
          <p:cNvSpPr txBox="1"/>
          <p:nvPr/>
        </p:nvSpPr>
        <p:spPr>
          <a:xfrm>
            <a:off x="8392892" y="2024744"/>
            <a:ext cx="884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Heater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E891AF0-403A-4E67-98D7-3C78B4AF9A55}"/>
              </a:ext>
            </a:extLst>
          </p:cNvPr>
          <p:cNvCxnSpPr/>
          <p:nvPr/>
        </p:nvCxnSpPr>
        <p:spPr>
          <a:xfrm flipV="1">
            <a:off x="9165772" y="2841173"/>
            <a:ext cx="1153886" cy="123008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B5070DF-78F9-4764-BA21-EE739D35D69E}"/>
              </a:ext>
            </a:extLst>
          </p:cNvPr>
          <p:cNvCxnSpPr>
            <a:cxnSpLocks/>
          </p:cNvCxnSpPr>
          <p:nvPr/>
        </p:nvCxnSpPr>
        <p:spPr>
          <a:xfrm>
            <a:off x="9176657" y="4071256"/>
            <a:ext cx="991214" cy="123008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960ECF2-612B-46A8-8C46-8419EC764CBC}"/>
              </a:ext>
            </a:extLst>
          </p:cNvPr>
          <p:cNvSpPr txBox="1"/>
          <p:nvPr/>
        </p:nvSpPr>
        <p:spPr>
          <a:xfrm>
            <a:off x="10069288" y="2503714"/>
            <a:ext cx="1106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Product1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3AE68CF-B8D0-45C3-B920-154F790CEEFF}"/>
              </a:ext>
            </a:extLst>
          </p:cNvPr>
          <p:cNvSpPr txBox="1"/>
          <p:nvPr/>
        </p:nvSpPr>
        <p:spPr>
          <a:xfrm>
            <a:off x="9982203" y="4789713"/>
            <a:ext cx="1106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Product2</a:t>
            </a: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06FA96C5-1F95-4863-9246-DB654FDA34ED}"/>
              </a:ext>
            </a:extLst>
          </p:cNvPr>
          <p:cNvSpPr/>
          <p:nvPr/>
        </p:nvSpPr>
        <p:spPr>
          <a:xfrm>
            <a:off x="8608573" y="3744687"/>
            <a:ext cx="1012984" cy="653141"/>
          </a:xfrm>
          <a:prstGeom prst="arc">
            <a:avLst>
              <a:gd name="adj1" fmla="val 18976380"/>
              <a:gd name="adj2" fmla="val 2649766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11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69273A-A92E-47CC-8237-5A55CDEB72CB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Content Filtering Results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F5214B2-0300-4AB9-A1F2-4023535462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613822"/>
              </p:ext>
            </p:extLst>
          </p:nvPr>
        </p:nvGraphicFramePr>
        <p:xfrm>
          <a:off x="4362450" y="174172"/>
          <a:ext cx="7590064" cy="6366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854">
                  <a:extLst>
                    <a:ext uri="{9D8B030D-6E8A-4147-A177-3AD203B41FA5}">
                      <a16:colId xmlns:a16="http://schemas.microsoft.com/office/drawing/2014/main" val="3680093342"/>
                    </a:ext>
                  </a:extLst>
                </a:gridCol>
                <a:gridCol w="991473">
                  <a:extLst>
                    <a:ext uri="{9D8B030D-6E8A-4147-A177-3AD203B41FA5}">
                      <a16:colId xmlns:a16="http://schemas.microsoft.com/office/drawing/2014/main" val="773223894"/>
                    </a:ext>
                  </a:extLst>
                </a:gridCol>
                <a:gridCol w="3445427">
                  <a:extLst>
                    <a:ext uri="{9D8B030D-6E8A-4147-A177-3AD203B41FA5}">
                      <a16:colId xmlns:a16="http://schemas.microsoft.com/office/drawing/2014/main" val="2183886719"/>
                    </a:ext>
                  </a:extLst>
                </a:gridCol>
                <a:gridCol w="2757310">
                  <a:extLst>
                    <a:ext uri="{9D8B030D-6E8A-4147-A177-3AD203B41FA5}">
                      <a16:colId xmlns:a16="http://schemas.microsoft.com/office/drawing/2014/main" val="486228866"/>
                    </a:ext>
                  </a:extLst>
                </a:gridCol>
              </a:tblGrid>
              <a:tr h="2434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bank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1" marR="6421" marT="64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membershipno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1" marR="6421" marT="64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Redeemed productname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1" marR="6421" marT="64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Recommended productname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1" marR="6421" marT="6421" marB="0" anchor="b"/>
                </a:tc>
                <a:extLst>
                  <a:ext uri="{0D108BD9-81ED-4DB2-BD59-A6C34878D82A}">
                    <a16:rowId xmlns:a16="http://schemas.microsoft.com/office/drawing/2014/main" val="3294671997"/>
                  </a:ext>
                </a:extLst>
              </a:tr>
              <a:tr h="243417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B1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1" marR="6421" marT="6421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M1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1" marR="6421" marT="6421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Himalaya Baby Gift Pack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1" marR="6421" marT="64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set of 4 baby socks &amp; handkerchiefs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1" marR="6421" marT="6421" marB="0" anchor="b"/>
                </a:tc>
                <a:extLst>
                  <a:ext uri="{0D108BD9-81ED-4DB2-BD59-A6C34878D82A}">
                    <a16:rowId xmlns:a16="http://schemas.microsoft.com/office/drawing/2014/main" val="1212618241"/>
                  </a:ext>
                </a:extLst>
              </a:tr>
              <a:tr h="2434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Himalaya Baby Powder-100gm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1" marR="6421" marT="64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fruit fork set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1" marR="6421" marT="6421" marB="0" anchor="b"/>
                </a:tc>
                <a:extLst>
                  <a:ext uri="{0D108BD9-81ED-4DB2-BD59-A6C34878D82A}">
                    <a16:rowId xmlns:a16="http://schemas.microsoft.com/office/drawing/2014/main" val="3717298738"/>
                  </a:ext>
                </a:extLst>
              </a:tr>
              <a:tr h="2434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1" marR="6421" marT="64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silver shoe ashtray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1" marR="6421" marT="6421" marB="0" anchor="b"/>
                </a:tc>
                <a:extLst>
                  <a:ext uri="{0D108BD9-81ED-4DB2-BD59-A6C34878D82A}">
                    <a16:rowId xmlns:a16="http://schemas.microsoft.com/office/drawing/2014/main" val="3068397597"/>
                  </a:ext>
                </a:extLst>
              </a:tr>
              <a:tr h="2434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1" marR="6421" marT="64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office scissor set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1" marR="6421" marT="6421" marB="0" anchor="b"/>
                </a:tc>
                <a:extLst>
                  <a:ext uri="{0D108BD9-81ED-4DB2-BD59-A6C34878D82A}">
                    <a16:rowId xmlns:a16="http://schemas.microsoft.com/office/drawing/2014/main" val="4216197184"/>
                  </a:ext>
                </a:extLst>
              </a:tr>
              <a:tr h="2434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1" marR="6421" marT="64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set of 12 kids napkins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1" marR="6421" marT="6421" marB="0" anchor="b"/>
                </a:tc>
                <a:extLst>
                  <a:ext uri="{0D108BD9-81ED-4DB2-BD59-A6C34878D82A}">
                    <a16:rowId xmlns:a16="http://schemas.microsoft.com/office/drawing/2014/main" val="3264269902"/>
                  </a:ext>
                </a:extLst>
              </a:tr>
              <a:tr h="269495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1" marR="6421" marT="642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1" marR="6421" marT="6421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1" marR="6421" marT="642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1" marR="6421" marT="6421" marB="0" anchor="b"/>
                </a:tc>
                <a:extLst>
                  <a:ext uri="{0D108BD9-81ED-4DB2-BD59-A6C34878D82A}">
                    <a16:rowId xmlns:a16="http://schemas.microsoft.com/office/drawing/2014/main" val="2963688464"/>
                  </a:ext>
                </a:extLst>
              </a:tr>
              <a:tr h="243417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B1</a:t>
                      </a:r>
                    </a:p>
                  </a:txBody>
                  <a:tcPr marL="6421" marR="6421" marT="6421" marB="0" anchor="ctr"/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M2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1" marR="6421" marT="6421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IMPEX LUMIN X0 RECHARGEABLE LED FLASHLIGHT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1" marR="6421" marT="64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havells dry iron era 1000 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1" marR="6421" marT="6421" marB="0" anchor="b"/>
                </a:tc>
                <a:extLst>
                  <a:ext uri="{0D108BD9-81ED-4DB2-BD59-A6C34878D82A}">
                    <a16:rowId xmlns:a16="http://schemas.microsoft.com/office/drawing/2014/main" val="2855972120"/>
                  </a:ext>
                </a:extLst>
              </a:tr>
              <a:tr h="4390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ASPOR A386 12000 MAH DIGITAL DISPLAY DUAL USB POWER BANK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1" marR="6421" marT="64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sennheiser</a:t>
                      </a:r>
                      <a:r>
                        <a:rPr lang="en-US" sz="1200" u="none" strike="noStrike" dirty="0">
                          <a:effectLst/>
                        </a:rPr>
                        <a:t> earphone cx213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1" marR="6421" marT="6421" marB="0" anchor="b"/>
                </a:tc>
                <a:extLst>
                  <a:ext uri="{0D108BD9-81ED-4DB2-BD59-A6C34878D82A}">
                    <a16:rowId xmlns:a16="http://schemas.microsoft.com/office/drawing/2014/main" val="825102419"/>
                  </a:ext>
                </a:extLst>
              </a:tr>
              <a:tr h="4390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SBI Gift Card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1" marR="6421" marT="64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portronics por-235 indo 10d 10000 mah power bank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1" marR="6421" marT="6421" marB="0" anchor="b"/>
                </a:tc>
                <a:extLst>
                  <a:ext uri="{0D108BD9-81ED-4DB2-BD59-A6C34878D82A}">
                    <a16:rowId xmlns:a16="http://schemas.microsoft.com/office/drawing/2014/main" val="358995418"/>
                  </a:ext>
                </a:extLst>
              </a:tr>
              <a:tr h="2434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Scholar Lucid B5 Diary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1" marR="6421" marT="64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4w ac -dc led rechargeable bulb (set of 3)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1" marR="6421" marT="6421" marB="0" anchor="b"/>
                </a:tc>
                <a:extLst>
                  <a:ext uri="{0D108BD9-81ED-4DB2-BD59-A6C34878D82A}">
                    <a16:rowId xmlns:a16="http://schemas.microsoft.com/office/drawing/2014/main" val="1191669295"/>
                  </a:ext>
                </a:extLst>
              </a:tr>
              <a:tr h="2434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Havells Jio Heritage Dry Iron (Ghgdiahb100)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1" marR="6421" marT="642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1" marR="6421" marT="6421" marB="0" anchor="b"/>
                </a:tc>
                <a:extLst>
                  <a:ext uri="{0D108BD9-81ED-4DB2-BD59-A6C34878D82A}">
                    <a16:rowId xmlns:a16="http://schemas.microsoft.com/office/drawing/2014/main" val="1744040098"/>
                  </a:ext>
                </a:extLst>
              </a:tr>
              <a:tr h="2434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Puma Pioneer Backpack Fluo - 7155508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1" marR="6421" marT="642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1" marR="6421" marT="6421" marB="0" anchor="b"/>
                </a:tc>
                <a:extLst>
                  <a:ext uri="{0D108BD9-81ED-4DB2-BD59-A6C34878D82A}">
                    <a16:rowId xmlns:a16="http://schemas.microsoft.com/office/drawing/2014/main" val="697970075"/>
                  </a:ext>
                </a:extLst>
              </a:tr>
              <a:tr h="2434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5 Grams Lakshmi Silver Coin With 99.9 % Purity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1" marR="6421" marT="642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1" marR="6421" marT="6421" marB="0" anchor="b"/>
                </a:tc>
                <a:extLst>
                  <a:ext uri="{0D108BD9-81ED-4DB2-BD59-A6C34878D82A}">
                    <a16:rowId xmlns:a16="http://schemas.microsoft.com/office/drawing/2014/main" val="3140509379"/>
                  </a:ext>
                </a:extLst>
              </a:tr>
              <a:tr h="2434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SJP BE YOU SPORTS WATCH JPDEC-17-145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1" marR="6421" marT="642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1" marR="6421" marT="6421" marB="0" anchor="b"/>
                </a:tc>
                <a:extLst>
                  <a:ext uri="{0D108BD9-81ED-4DB2-BD59-A6C34878D82A}">
                    <a16:rowId xmlns:a16="http://schemas.microsoft.com/office/drawing/2014/main" val="4289448456"/>
                  </a:ext>
                </a:extLst>
              </a:tr>
              <a:tr h="269495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1" marR="6421" marT="642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1" marR="6421" marT="6421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1" marR="6421" marT="642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1" marR="6421" marT="6421" marB="0" anchor="b"/>
                </a:tc>
                <a:extLst>
                  <a:ext uri="{0D108BD9-81ED-4DB2-BD59-A6C34878D82A}">
                    <a16:rowId xmlns:a16="http://schemas.microsoft.com/office/drawing/2014/main" val="1505328456"/>
                  </a:ext>
                </a:extLst>
              </a:tr>
              <a:tr h="439008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B2</a:t>
                      </a:r>
                    </a:p>
                  </a:txBody>
                  <a:tcPr marL="6421" marR="6421" marT="6421" marB="0" anchor="ctr"/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M3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1" marR="6421" marT="6421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Jaipuri Print 100% Cotton Blue &amp; white Single bed sheet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1" marR="6421" marT="64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quantum qhm262w premium wireless optical mouse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1" marR="6421" marT="6421" marB="0" anchor="b"/>
                </a:tc>
                <a:extLst>
                  <a:ext uri="{0D108BD9-81ED-4DB2-BD59-A6C34878D82A}">
                    <a16:rowId xmlns:a16="http://schemas.microsoft.com/office/drawing/2014/main" val="4216742770"/>
                  </a:ext>
                </a:extLst>
              </a:tr>
              <a:tr h="2434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Dell Ms116 275-Bbcb Optical Usb Mouse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1" marR="6421" marT="64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banana stand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1" marR="6421" marT="6421" marB="0" anchor="b"/>
                </a:tc>
                <a:extLst>
                  <a:ext uri="{0D108BD9-81ED-4DB2-BD59-A6C34878D82A}">
                    <a16:rowId xmlns:a16="http://schemas.microsoft.com/office/drawing/2014/main" val="1284071563"/>
                  </a:ext>
                </a:extLst>
              </a:tr>
              <a:tr h="2434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Dell Mouse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1" marR="6421" marT="64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tupperware water bottles 500ml (set of 2)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1" marR="6421" marT="6421" marB="0" anchor="b"/>
                </a:tc>
                <a:extLst>
                  <a:ext uri="{0D108BD9-81ED-4DB2-BD59-A6C34878D82A}">
                    <a16:rowId xmlns:a16="http://schemas.microsoft.com/office/drawing/2014/main" val="626811135"/>
                  </a:ext>
                </a:extLst>
              </a:tr>
              <a:tr h="2434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Classy Lunch Box For Kids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1" marR="6421" marT="64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morphy richards induction cooker chef xpress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1" marR="6421" marT="6421" marB="0" anchor="b"/>
                </a:tc>
                <a:extLst>
                  <a:ext uri="{0D108BD9-81ED-4DB2-BD59-A6C34878D82A}">
                    <a16:rowId xmlns:a16="http://schemas.microsoft.com/office/drawing/2014/main" val="903367899"/>
                  </a:ext>
                </a:extLst>
              </a:tr>
              <a:tr h="2434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Tupperware 1 Litre Water (Bottle Set Of 2)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1" marR="6421" marT="642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1" marR="6421" marT="6421" marB="0" anchor="b"/>
                </a:tc>
                <a:extLst>
                  <a:ext uri="{0D108BD9-81ED-4DB2-BD59-A6C34878D82A}">
                    <a16:rowId xmlns:a16="http://schemas.microsoft.com/office/drawing/2014/main" val="1397779924"/>
                  </a:ext>
                </a:extLst>
              </a:tr>
              <a:tr h="2434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Logitech Wireless Mouse M171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1" marR="6421" marT="642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1" marR="6421" marT="6421" marB="0" anchor="b"/>
                </a:tc>
                <a:extLst>
                  <a:ext uri="{0D108BD9-81ED-4DB2-BD59-A6C34878D82A}">
                    <a16:rowId xmlns:a16="http://schemas.microsoft.com/office/drawing/2014/main" val="49352675"/>
                  </a:ext>
                </a:extLst>
              </a:tr>
              <a:tr h="2434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Tupperware 1 Litre Water (Bottle Set Of 4)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1" marR="6421" marT="642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1" marR="6421" marT="6421" marB="0" anchor="b"/>
                </a:tc>
                <a:extLst>
                  <a:ext uri="{0D108BD9-81ED-4DB2-BD59-A6C34878D82A}">
                    <a16:rowId xmlns:a16="http://schemas.microsoft.com/office/drawing/2014/main" val="11592831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6254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0E9A6ED-B880-44EA-8D60-C9D3C82CC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D06144-C876-4DFF-9ECD-323A30E05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40408" y="361244"/>
            <a:ext cx="7282091" cy="85795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3600" dirty="0"/>
              <a:t>Rule based algorithm for New Redeemers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7EC825-039D-46AD-B944-9A51D9D72E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930" y="1972332"/>
            <a:ext cx="5558587" cy="415675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600" dirty="0"/>
              <a:t> Product profile has categorical and sub categorical attributes which are on granular level.</a:t>
            </a:r>
          </a:p>
          <a:p>
            <a:pPr algn="l"/>
            <a:r>
              <a:rPr lang="en-US" sz="1600" dirty="0"/>
              <a:t>(Ex: </a:t>
            </a:r>
            <a:r>
              <a:rPr lang="en-IN" sz="1600" dirty="0"/>
              <a:t>Photo Frames Decor, Kindle E books, Accessories Home Entertainment)</a:t>
            </a:r>
          </a:p>
          <a:p>
            <a:pPr algn="l"/>
            <a:endParaRPr lang="en-IN" sz="1600" dirty="0"/>
          </a:p>
          <a:p>
            <a:pPr indent="-342900" algn="l">
              <a:buFont typeface="Arial" panose="020B0604020202020204" pitchFamily="34" charset="0"/>
              <a:buChar char="•"/>
            </a:pPr>
            <a:r>
              <a:rPr lang="en-IN" sz="1600" dirty="0"/>
              <a:t>Customer profile derived from accrualtransmaster and redemptiontransmaster has subcategory attributes which are on aggregate level.</a:t>
            </a:r>
          </a:p>
          <a:p>
            <a:pPr algn="l"/>
            <a:r>
              <a:rPr lang="en-IN" sz="1600" dirty="0"/>
              <a:t>(Ex: Home, books music, Multi brand Electronics)</a:t>
            </a:r>
            <a:endParaRPr lang="en-US" sz="16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5" name="Picture 4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58A635AE-E5E8-4676-8709-1B4440C7D2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" r="2" b="2"/>
          <a:stretch/>
        </p:blipFill>
        <p:spPr>
          <a:xfrm>
            <a:off x="6182944" y="877668"/>
            <a:ext cx="5170852" cy="4913961"/>
          </a:xfrm>
          <a:prstGeom prst="rect">
            <a:avLst/>
          </a:prstGeom>
          <a:effectLst/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D2AAD1-85CE-4219-BC39-13357C502DC4}"/>
              </a:ext>
            </a:extLst>
          </p:cNvPr>
          <p:cNvCxnSpPr>
            <a:cxnSpLocks/>
          </p:cNvCxnSpPr>
          <p:nvPr/>
        </p:nvCxnSpPr>
        <p:spPr>
          <a:xfrm flipH="1">
            <a:off x="7010402" y="5334000"/>
            <a:ext cx="380999" cy="646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07BF85D-404C-4D28-8853-21F73B3CBA16}"/>
              </a:ext>
            </a:extLst>
          </p:cNvPr>
          <p:cNvCxnSpPr>
            <a:cxnSpLocks/>
          </p:cNvCxnSpPr>
          <p:nvPr/>
        </p:nvCxnSpPr>
        <p:spPr>
          <a:xfrm>
            <a:off x="10689773" y="5269116"/>
            <a:ext cx="380998" cy="742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F240A6D-BCBA-4ABA-8876-5B37EBAA3595}"/>
              </a:ext>
            </a:extLst>
          </p:cNvPr>
          <p:cNvSpPr txBox="1"/>
          <p:nvPr/>
        </p:nvSpPr>
        <p:spPr>
          <a:xfrm>
            <a:off x="6207517" y="6020232"/>
            <a:ext cx="1902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Product profile (Granular level)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20F105-EF8A-4D05-8EE4-0000F662FB02}"/>
              </a:ext>
            </a:extLst>
          </p:cNvPr>
          <p:cNvSpPr txBox="1"/>
          <p:nvPr/>
        </p:nvSpPr>
        <p:spPr>
          <a:xfrm>
            <a:off x="9963085" y="6020232"/>
            <a:ext cx="1902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Customer profile (Aggregate level)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48B3EA-5C4E-4836-A523-66753D664399}"/>
              </a:ext>
            </a:extLst>
          </p:cNvPr>
          <p:cNvSpPr txBox="1"/>
          <p:nvPr/>
        </p:nvSpPr>
        <p:spPr>
          <a:xfrm>
            <a:off x="648930" y="5175682"/>
            <a:ext cx="5447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Ex: </a:t>
            </a:r>
            <a:r>
              <a:rPr lang="en-IN" sz="1800" dirty="0"/>
              <a:t>Multi brand Electronics</a:t>
            </a:r>
            <a:r>
              <a:rPr lang="en-IN" dirty="0"/>
              <a:t> 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Home Theaters &amp; Speakers Home Entertainment</a:t>
            </a:r>
            <a:r>
              <a:rPr lang="en-IN" dirty="0">
                <a:sym typeface="Wingdings" panose="05000000000000000000" pitchFamily="2" charset="2"/>
              </a:rPr>
              <a:t> 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 err="1"/>
              <a:t>sennheiser</a:t>
            </a:r>
            <a:r>
              <a:rPr lang="en-US" dirty="0"/>
              <a:t> earphone cx213, </a:t>
            </a:r>
            <a:r>
              <a:rPr lang="en-US" dirty="0" err="1"/>
              <a:t>etc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223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272</TotalTime>
  <Words>985</Words>
  <Application>Microsoft Office PowerPoint</Application>
  <PresentationFormat>Widescreen</PresentationFormat>
  <Paragraphs>188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Meiryo</vt:lpstr>
      <vt:lpstr>Arial</vt:lpstr>
      <vt:lpstr>Calibri</vt:lpstr>
      <vt:lpstr>Calibri Light</vt:lpstr>
      <vt:lpstr>Wingdings</vt:lpstr>
      <vt:lpstr>Office Theme</vt:lpstr>
      <vt:lpstr>Merchandise Recommendation Engine</vt:lpstr>
      <vt:lpstr>PowerPoint Presentation</vt:lpstr>
      <vt:lpstr>Data Inconsistency</vt:lpstr>
      <vt:lpstr>Collaborative Filtering</vt:lpstr>
      <vt:lpstr>PowerPoint Presentation</vt:lpstr>
      <vt:lpstr>PowerPoint Presentation</vt:lpstr>
      <vt:lpstr>Content Filtering</vt:lpstr>
      <vt:lpstr>PowerPoint Presentation</vt:lpstr>
      <vt:lpstr>Rule based algorithm for New Redeemers</vt:lpstr>
      <vt:lpstr>Old Redeemers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Merchandise Recommendation Engine</dc:title>
  <dc:creator>Analytics</dc:creator>
  <cp:lastModifiedBy>Tanvi Vilas Patil</cp:lastModifiedBy>
  <cp:revision>23</cp:revision>
  <dcterms:created xsi:type="dcterms:W3CDTF">2020-12-05T06:15:33Z</dcterms:created>
  <dcterms:modified xsi:type="dcterms:W3CDTF">2021-01-31T17:09:17Z</dcterms:modified>
</cp:coreProperties>
</file>