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sldIdLst>
    <p:sldId id="277" r:id="rId2"/>
    <p:sldId id="258" r:id="rId3"/>
    <p:sldId id="259" r:id="rId4"/>
    <p:sldId id="260" r:id="rId5"/>
    <p:sldId id="261" r:id="rId6"/>
    <p:sldId id="262" r:id="rId7"/>
    <p:sldId id="263" r:id="rId8"/>
    <p:sldId id="264" r:id="rId9"/>
    <p:sldId id="265" r:id="rId10"/>
    <p:sldId id="266" r:id="rId11"/>
    <p:sldId id="267" r:id="rId12"/>
    <p:sldId id="268" r:id="rId13"/>
    <p:sldId id="269" r:id="rId14"/>
    <p:sldId id="273" r:id="rId15"/>
    <p:sldId id="274" r:id="rId16"/>
    <p:sldId id="275" r:id="rId17"/>
    <p:sldId id="270" r:id="rId18"/>
    <p:sldId id="271" r:id="rId19"/>
    <p:sldId id="27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CC078826-D037-4C82-9184-468C0EA2B969}" type="datetimeFigureOut">
              <a:rPr lang="en-IN" smtClean="0"/>
              <a:t>30-08-2022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E383CCC-C7D7-48EE-A860-5C156602186D}" type="slidenum">
              <a:rPr lang="en-IN" smtClean="0"/>
              <a:t>‹#›</a:t>
            </a:fld>
            <a:endParaRPr lang="en-IN"/>
          </a:p>
        </p:txBody>
      </p:sp>
    </p:spTree>
    <p:extLst>
      <p:ext uri="{BB962C8B-B14F-4D97-AF65-F5344CB8AC3E}">
        <p14:creationId xmlns:p14="http://schemas.microsoft.com/office/powerpoint/2010/main" val="1684555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078826-D037-4C82-9184-468C0EA2B969}" type="datetimeFigureOut">
              <a:rPr lang="en-IN" smtClean="0"/>
              <a:t>30-08-2022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383CCC-C7D7-48EE-A860-5C156602186D}" type="slidenum">
              <a:rPr lang="en-IN" smtClean="0"/>
              <a:t>‹#›</a:t>
            </a:fld>
            <a:endParaRPr lang="en-IN"/>
          </a:p>
        </p:txBody>
      </p:sp>
    </p:spTree>
    <p:extLst>
      <p:ext uri="{BB962C8B-B14F-4D97-AF65-F5344CB8AC3E}">
        <p14:creationId xmlns:p14="http://schemas.microsoft.com/office/powerpoint/2010/main" val="1776673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078826-D037-4C82-9184-468C0EA2B969}" type="datetimeFigureOut">
              <a:rPr lang="en-IN" smtClean="0"/>
              <a:t>30-08-2022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383CCC-C7D7-48EE-A860-5C156602186D}" type="slidenum">
              <a:rPr lang="en-IN" smtClean="0"/>
              <a:t>‹#›</a:t>
            </a:fld>
            <a:endParaRPr lang="en-IN"/>
          </a:p>
        </p:txBody>
      </p:sp>
    </p:spTree>
    <p:extLst>
      <p:ext uri="{BB962C8B-B14F-4D97-AF65-F5344CB8AC3E}">
        <p14:creationId xmlns:p14="http://schemas.microsoft.com/office/powerpoint/2010/main" val="17772936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078826-D037-4C82-9184-468C0EA2B969}" type="datetimeFigureOut">
              <a:rPr lang="en-IN" smtClean="0"/>
              <a:t>30-08-2022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383CCC-C7D7-48EE-A860-5C156602186D}" type="slidenum">
              <a:rPr lang="en-IN" smtClean="0"/>
              <a:t>‹#›</a:t>
            </a:fld>
            <a:endParaRPr lang="en-IN"/>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534684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078826-D037-4C82-9184-468C0EA2B969}" type="datetimeFigureOut">
              <a:rPr lang="en-IN" smtClean="0"/>
              <a:t>30-08-2022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383CCC-C7D7-48EE-A860-5C156602186D}" type="slidenum">
              <a:rPr lang="en-IN" smtClean="0"/>
              <a:t>‹#›</a:t>
            </a:fld>
            <a:endParaRPr lang="en-IN"/>
          </a:p>
        </p:txBody>
      </p:sp>
    </p:spTree>
    <p:extLst>
      <p:ext uri="{BB962C8B-B14F-4D97-AF65-F5344CB8AC3E}">
        <p14:creationId xmlns:p14="http://schemas.microsoft.com/office/powerpoint/2010/main" val="30276411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C078826-D037-4C82-9184-468C0EA2B969}" type="datetimeFigureOut">
              <a:rPr lang="en-IN" smtClean="0"/>
              <a:t>30-08-2022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E383CCC-C7D7-48EE-A860-5C156602186D}" type="slidenum">
              <a:rPr lang="en-IN" smtClean="0"/>
              <a:t>‹#›</a:t>
            </a:fld>
            <a:endParaRPr lang="en-IN"/>
          </a:p>
        </p:txBody>
      </p:sp>
    </p:spTree>
    <p:extLst>
      <p:ext uri="{BB962C8B-B14F-4D97-AF65-F5344CB8AC3E}">
        <p14:creationId xmlns:p14="http://schemas.microsoft.com/office/powerpoint/2010/main" val="37761700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C078826-D037-4C82-9184-468C0EA2B969}" type="datetimeFigureOut">
              <a:rPr lang="en-IN" smtClean="0"/>
              <a:t>30-08-2022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E383CCC-C7D7-48EE-A860-5C156602186D}" type="slidenum">
              <a:rPr lang="en-IN" smtClean="0"/>
              <a:t>‹#›</a:t>
            </a:fld>
            <a:endParaRPr lang="en-IN"/>
          </a:p>
        </p:txBody>
      </p:sp>
    </p:spTree>
    <p:extLst>
      <p:ext uri="{BB962C8B-B14F-4D97-AF65-F5344CB8AC3E}">
        <p14:creationId xmlns:p14="http://schemas.microsoft.com/office/powerpoint/2010/main" val="10304324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078826-D037-4C82-9184-468C0EA2B969}" type="datetimeFigureOut">
              <a:rPr lang="en-IN" smtClean="0"/>
              <a:t>30-08-2022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383CCC-C7D7-48EE-A860-5C156602186D}" type="slidenum">
              <a:rPr lang="en-IN" smtClean="0"/>
              <a:t>‹#›</a:t>
            </a:fld>
            <a:endParaRPr lang="en-IN"/>
          </a:p>
        </p:txBody>
      </p:sp>
    </p:spTree>
    <p:extLst>
      <p:ext uri="{BB962C8B-B14F-4D97-AF65-F5344CB8AC3E}">
        <p14:creationId xmlns:p14="http://schemas.microsoft.com/office/powerpoint/2010/main" val="32936198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078826-D037-4C82-9184-468C0EA2B969}" type="datetimeFigureOut">
              <a:rPr lang="en-IN" smtClean="0"/>
              <a:t>30-08-2022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383CCC-C7D7-48EE-A860-5C156602186D}" type="slidenum">
              <a:rPr lang="en-IN" smtClean="0"/>
              <a:t>‹#›</a:t>
            </a:fld>
            <a:endParaRPr lang="en-IN"/>
          </a:p>
        </p:txBody>
      </p:sp>
    </p:spTree>
    <p:extLst>
      <p:ext uri="{BB962C8B-B14F-4D97-AF65-F5344CB8AC3E}">
        <p14:creationId xmlns:p14="http://schemas.microsoft.com/office/powerpoint/2010/main" val="3046669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078826-D037-4C82-9184-468C0EA2B969}" type="datetimeFigureOut">
              <a:rPr lang="en-IN" smtClean="0"/>
              <a:t>30-08-2022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383CCC-C7D7-48EE-A860-5C156602186D}" type="slidenum">
              <a:rPr lang="en-IN" smtClean="0"/>
              <a:t>‹#›</a:t>
            </a:fld>
            <a:endParaRPr lang="en-IN"/>
          </a:p>
        </p:txBody>
      </p:sp>
    </p:spTree>
    <p:extLst>
      <p:ext uri="{BB962C8B-B14F-4D97-AF65-F5344CB8AC3E}">
        <p14:creationId xmlns:p14="http://schemas.microsoft.com/office/powerpoint/2010/main" val="2518138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078826-D037-4C82-9184-468C0EA2B969}" type="datetimeFigureOut">
              <a:rPr lang="en-IN" smtClean="0"/>
              <a:t>30-08-2022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383CCC-C7D7-48EE-A860-5C156602186D}" type="slidenum">
              <a:rPr lang="en-IN" smtClean="0"/>
              <a:t>‹#›</a:t>
            </a:fld>
            <a:endParaRPr lang="en-IN"/>
          </a:p>
        </p:txBody>
      </p:sp>
    </p:spTree>
    <p:extLst>
      <p:ext uri="{BB962C8B-B14F-4D97-AF65-F5344CB8AC3E}">
        <p14:creationId xmlns:p14="http://schemas.microsoft.com/office/powerpoint/2010/main" val="1144200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078826-D037-4C82-9184-468C0EA2B969}" type="datetimeFigureOut">
              <a:rPr lang="en-IN" smtClean="0"/>
              <a:t>30-08-2022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383CCC-C7D7-48EE-A860-5C156602186D}" type="slidenum">
              <a:rPr lang="en-IN" smtClean="0"/>
              <a:t>‹#›</a:t>
            </a:fld>
            <a:endParaRPr lang="en-IN"/>
          </a:p>
        </p:txBody>
      </p:sp>
    </p:spTree>
    <p:extLst>
      <p:ext uri="{BB962C8B-B14F-4D97-AF65-F5344CB8AC3E}">
        <p14:creationId xmlns:p14="http://schemas.microsoft.com/office/powerpoint/2010/main" val="25326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078826-D037-4C82-9184-468C0EA2B969}" type="datetimeFigureOut">
              <a:rPr lang="en-IN" smtClean="0"/>
              <a:t>30-08-2022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E383CCC-C7D7-48EE-A860-5C156602186D}" type="slidenum">
              <a:rPr lang="en-IN" smtClean="0"/>
              <a:t>‹#›</a:t>
            </a:fld>
            <a:endParaRPr lang="en-IN"/>
          </a:p>
        </p:txBody>
      </p:sp>
    </p:spTree>
    <p:extLst>
      <p:ext uri="{BB962C8B-B14F-4D97-AF65-F5344CB8AC3E}">
        <p14:creationId xmlns:p14="http://schemas.microsoft.com/office/powerpoint/2010/main" val="504244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078826-D037-4C82-9184-468C0EA2B969}" type="datetimeFigureOut">
              <a:rPr lang="en-IN" smtClean="0"/>
              <a:t>30-08-2022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E383CCC-C7D7-48EE-A860-5C156602186D}" type="slidenum">
              <a:rPr lang="en-IN" smtClean="0"/>
              <a:t>‹#›</a:t>
            </a:fld>
            <a:endParaRPr lang="en-IN"/>
          </a:p>
        </p:txBody>
      </p:sp>
    </p:spTree>
    <p:extLst>
      <p:ext uri="{BB962C8B-B14F-4D97-AF65-F5344CB8AC3E}">
        <p14:creationId xmlns:p14="http://schemas.microsoft.com/office/powerpoint/2010/main" val="3372679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078826-D037-4C82-9184-468C0EA2B969}" type="datetimeFigureOut">
              <a:rPr lang="en-IN" smtClean="0"/>
              <a:t>30-08-2022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E383CCC-C7D7-48EE-A860-5C156602186D}" type="slidenum">
              <a:rPr lang="en-IN" smtClean="0"/>
              <a:t>‹#›</a:t>
            </a:fld>
            <a:endParaRPr lang="en-IN"/>
          </a:p>
        </p:txBody>
      </p:sp>
    </p:spTree>
    <p:extLst>
      <p:ext uri="{BB962C8B-B14F-4D97-AF65-F5344CB8AC3E}">
        <p14:creationId xmlns:p14="http://schemas.microsoft.com/office/powerpoint/2010/main" val="316787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078826-D037-4C82-9184-468C0EA2B969}" type="datetimeFigureOut">
              <a:rPr lang="en-IN" smtClean="0"/>
              <a:t>30-08-2022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383CCC-C7D7-48EE-A860-5C156602186D}" type="slidenum">
              <a:rPr lang="en-IN" smtClean="0"/>
              <a:t>‹#›</a:t>
            </a:fld>
            <a:endParaRPr lang="en-IN"/>
          </a:p>
        </p:txBody>
      </p:sp>
    </p:spTree>
    <p:extLst>
      <p:ext uri="{BB962C8B-B14F-4D97-AF65-F5344CB8AC3E}">
        <p14:creationId xmlns:p14="http://schemas.microsoft.com/office/powerpoint/2010/main" val="317667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078826-D037-4C82-9184-468C0EA2B969}" type="datetimeFigureOut">
              <a:rPr lang="en-IN" smtClean="0"/>
              <a:t>30-08-2022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383CCC-C7D7-48EE-A860-5C156602186D}" type="slidenum">
              <a:rPr lang="en-IN" smtClean="0"/>
              <a:t>‹#›</a:t>
            </a:fld>
            <a:endParaRPr lang="en-IN"/>
          </a:p>
        </p:txBody>
      </p:sp>
    </p:spTree>
    <p:extLst>
      <p:ext uri="{BB962C8B-B14F-4D97-AF65-F5344CB8AC3E}">
        <p14:creationId xmlns:p14="http://schemas.microsoft.com/office/powerpoint/2010/main" val="1054015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CC078826-D037-4C82-9184-468C0EA2B969}" type="datetimeFigureOut">
              <a:rPr lang="en-IN" smtClean="0"/>
              <a:t>30-08-2022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9E383CCC-C7D7-48EE-A860-5C156602186D}" type="slidenum">
              <a:rPr lang="en-IN" smtClean="0"/>
              <a:t>‹#›</a:t>
            </a:fld>
            <a:endParaRPr lang="en-IN"/>
          </a:p>
        </p:txBody>
      </p:sp>
    </p:spTree>
    <p:extLst>
      <p:ext uri="{BB962C8B-B14F-4D97-AF65-F5344CB8AC3E}">
        <p14:creationId xmlns:p14="http://schemas.microsoft.com/office/powerpoint/2010/main" val="3184229087"/>
      </p:ext>
    </p:extLst>
  </p:cSld>
  <p:clrMap bg1="dk1" tx1="lt1" bg2="dk2" tx2="lt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0230D-89A8-8FDF-27BE-9D3C094967D9}"/>
              </a:ext>
            </a:extLst>
          </p:cNvPr>
          <p:cNvSpPr>
            <a:spLocks noGrp="1"/>
          </p:cNvSpPr>
          <p:nvPr>
            <p:ph type="title"/>
          </p:nvPr>
        </p:nvSpPr>
        <p:spPr>
          <a:xfrm>
            <a:off x="1120000" y="457200"/>
            <a:ext cx="9675812" cy="1306286"/>
          </a:xfrm>
        </p:spPr>
        <p:txBody>
          <a:bodyPr>
            <a:normAutofit/>
          </a:bodyPr>
          <a:lstStyle/>
          <a:p>
            <a:pPr algn="ctr"/>
            <a:r>
              <a:rPr lang="en-IN" sz="5400" dirty="0">
                <a:latin typeface="Algerian" panose="04020705040A02060702" pitchFamily="82" charset="0"/>
              </a:rPr>
              <a:t>FACE DETECTION MODEL</a:t>
            </a:r>
          </a:p>
        </p:txBody>
      </p:sp>
      <p:sp>
        <p:nvSpPr>
          <p:cNvPr id="4" name="Text Placeholder 3">
            <a:extLst>
              <a:ext uri="{FF2B5EF4-FFF2-40B4-BE49-F238E27FC236}">
                <a16:creationId xmlns:a16="http://schemas.microsoft.com/office/drawing/2014/main" id="{E02E96A1-4F25-D079-D129-ECB86A701158}"/>
              </a:ext>
            </a:extLst>
          </p:cNvPr>
          <p:cNvSpPr>
            <a:spLocks noGrp="1"/>
          </p:cNvSpPr>
          <p:nvPr>
            <p:ph type="body" sz="half" idx="2"/>
          </p:nvPr>
        </p:nvSpPr>
        <p:spPr>
          <a:xfrm>
            <a:off x="1120000" y="2500604"/>
            <a:ext cx="4795608" cy="3368384"/>
          </a:xfrm>
        </p:spPr>
        <p:txBody>
          <a:bodyPr>
            <a:normAutofit/>
          </a:bodyPr>
          <a:lstStyle/>
          <a:p>
            <a:r>
              <a:rPr lang="en-IN" sz="1600" b="1" u="sng" dirty="0"/>
              <a:t>SUBMITTED BY-  </a:t>
            </a:r>
          </a:p>
          <a:p>
            <a:pPr marL="457200" indent="-457200">
              <a:buAutoNum type="arabicPeriod"/>
            </a:pPr>
            <a:r>
              <a:rPr lang="en-IN" sz="1600" dirty="0" err="1"/>
              <a:t>Yashasvi</a:t>
            </a:r>
            <a:r>
              <a:rPr lang="en-IN" sz="1600" dirty="0"/>
              <a:t> Tiwari [500082303]</a:t>
            </a:r>
          </a:p>
          <a:p>
            <a:pPr marL="457200" indent="-457200">
              <a:buAutoNum type="arabicPeriod"/>
            </a:pPr>
            <a:r>
              <a:rPr lang="en-IN" sz="1600" dirty="0"/>
              <a:t>Tanvi Saini [500083558]</a:t>
            </a:r>
          </a:p>
          <a:p>
            <a:pPr marL="457200" indent="-457200">
              <a:buAutoNum type="arabicPeriod"/>
            </a:pPr>
            <a:r>
              <a:rPr lang="en-IN" sz="1600" dirty="0"/>
              <a:t>Shubham Kaushik [500084144]</a:t>
            </a:r>
          </a:p>
          <a:p>
            <a:pPr marL="457200" indent="-457200">
              <a:buAutoNum type="arabicPeriod"/>
            </a:pPr>
            <a:r>
              <a:rPr lang="en-IN" sz="1600" dirty="0"/>
              <a:t>Shubham Arora [500082561]</a:t>
            </a:r>
          </a:p>
          <a:p>
            <a:pPr marL="457200" indent="-457200">
              <a:buAutoNum type="arabicPeriod"/>
            </a:pPr>
            <a:r>
              <a:rPr lang="en-IN" sz="1600" dirty="0" err="1"/>
              <a:t>Aahana</a:t>
            </a:r>
            <a:r>
              <a:rPr lang="en-IN" sz="1600" dirty="0"/>
              <a:t> Pandey  [50008</a:t>
            </a:r>
          </a:p>
          <a:p>
            <a:pPr marL="457200" indent="-457200">
              <a:buAutoNum type="arabicPeriod"/>
            </a:pPr>
            <a:r>
              <a:rPr lang="en-IN" sz="1600" dirty="0"/>
              <a:t>Aditya </a:t>
            </a:r>
            <a:r>
              <a:rPr lang="en-IN" sz="1600" dirty="0" err="1"/>
              <a:t>Pilani</a:t>
            </a:r>
            <a:r>
              <a:rPr lang="en-IN" sz="1600" dirty="0"/>
              <a:t> [500083149]</a:t>
            </a:r>
          </a:p>
          <a:p>
            <a:pPr marL="457200" indent="-457200">
              <a:buAutoNum type="arabicPeriod"/>
            </a:pPr>
            <a:r>
              <a:rPr lang="en-IN" sz="1600" dirty="0"/>
              <a:t>Aarushi Arora [5000884089]</a:t>
            </a:r>
          </a:p>
          <a:p>
            <a:endParaRPr lang="en-IN" dirty="0"/>
          </a:p>
        </p:txBody>
      </p:sp>
    </p:spTree>
    <p:extLst>
      <p:ext uri="{BB962C8B-B14F-4D97-AF65-F5344CB8AC3E}">
        <p14:creationId xmlns:p14="http://schemas.microsoft.com/office/powerpoint/2010/main" val="20409080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F7C5C-FCFF-0DDD-BD91-29FD074563E5}"/>
              </a:ext>
            </a:extLst>
          </p:cNvPr>
          <p:cNvSpPr>
            <a:spLocks noGrp="1"/>
          </p:cNvSpPr>
          <p:nvPr>
            <p:ph type="title"/>
          </p:nvPr>
        </p:nvSpPr>
        <p:spPr/>
        <p:txBody>
          <a:bodyPr>
            <a:normAutofit fontScale="90000"/>
          </a:bodyPr>
          <a:lstStyle/>
          <a:p>
            <a:r>
              <a:rPr lang="en-IN" dirty="0">
                <a:latin typeface="Copperplate Gothic Bold" panose="020E0705020206020404" pitchFamily="34" charset="0"/>
              </a:rPr>
              <a:t>Module B: Region of Interest</a:t>
            </a:r>
          </a:p>
        </p:txBody>
      </p:sp>
      <p:sp>
        <p:nvSpPr>
          <p:cNvPr id="3" name="Content Placeholder 2">
            <a:extLst>
              <a:ext uri="{FF2B5EF4-FFF2-40B4-BE49-F238E27FC236}">
                <a16:creationId xmlns:a16="http://schemas.microsoft.com/office/drawing/2014/main" id="{44F0D656-6319-13B7-0CAF-198E4D8554AC}"/>
              </a:ext>
            </a:extLst>
          </p:cNvPr>
          <p:cNvSpPr>
            <a:spLocks noGrp="1"/>
          </p:cNvSpPr>
          <p:nvPr>
            <p:ph idx="1"/>
          </p:nvPr>
        </p:nvSpPr>
        <p:spPr/>
        <p:txBody>
          <a:bodyPr>
            <a:normAutofit/>
          </a:bodyPr>
          <a:lstStyle/>
          <a:p>
            <a:r>
              <a:rPr lang="en-IN" sz="2000" dirty="0">
                <a:latin typeface="Times New Roman" panose="02020603050405020304" pitchFamily="18" charset="0"/>
                <a:cs typeface="Times New Roman" panose="02020603050405020304" pitchFamily="18" charset="0"/>
              </a:rPr>
              <a:t>A region of interest (ROI) is a portion of an image that you want to filter or perform some other operation on. You define an RIO by creating a binary mask, which is a binary image that is the same size as the image you want to process with pixels that define the RIO set to 1 and all other pixel set to 0.</a:t>
            </a:r>
          </a:p>
        </p:txBody>
      </p:sp>
    </p:spTree>
    <p:extLst>
      <p:ext uri="{BB962C8B-B14F-4D97-AF65-F5344CB8AC3E}">
        <p14:creationId xmlns:p14="http://schemas.microsoft.com/office/powerpoint/2010/main" val="2359086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6488E-0B77-E3A9-0412-B2D4C9F55853}"/>
              </a:ext>
            </a:extLst>
          </p:cNvPr>
          <p:cNvSpPr>
            <a:spLocks noGrp="1"/>
          </p:cNvSpPr>
          <p:nvPr>
            <p:ph type="title"/>
          </p:nvPr>
        </p:nvSpPr>
        <p:spPr/>
        <p:txBody>
          <a:bodyPr/>
          <a:lstStyle/>
          <a:p>
            <a:r>
              <a:rPr lang="en-IN" dirty="0">
                <a:latin typeface="Copperplate Gothic Bold" panose="020E0705020206020404" pitchFamily="34" charset="0"/>
              </a:rPr>
              <a:t>Skin </a:t>
            </a:r>
            <a:r>
              <a:rPr lang="en-IN" dirty="0" err="1">
                <a:latin typeface="Copperplate Gothic Bold" panose="020E0705020206020404" pitchFamily="34" charset="0"/>
              </a:rPr>
              <a:t>Color</a:t>
            </a:r>
            <a:r>
              <a:rPr lang="en-IN" dirty="0">
                <a:latin typeface="Copperplate Gothic Bold" panose="020E0705020206020404" pitchFamily="34" charset="0"/>
              </a:rPr>
              <a:t> Detection</a:t>
            </a:r>
          </a:p>
        </p:txBody>
      </p:sp>
      <p:sp>
        <p:nvSpPr>
          <p:cNvPr id="3" name="Rectangle 2">
            <a:extLst>
              <a:ext uri="{FF2B5EF4-FFF2-40B4-BE49-F238E27FC236}">
                <a16:creationId xmlns:a16="http://schemas.microsoft.com/office/drawing/2014/main" id="{1558C3F8-01E6-70AA-E135-B9B36645F032}"/>
              </a:ext>
            </a:extLst>
          </p:cNvPr>
          <p:cNvSpPr/>
          <p:nvPr/>
        </p:nvSpPr>
        <p:spPr>
          <a:xfrm>
            <a:off x="694267" y="1871132"/>
            <a:ext cx="3222278" cy="30973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Times New Roman" panose="02020603050405020304" pitchFamily="18" charset="0"/>
                <a:cs typeface="Times New Roman" panose="02020603050405020304" pitchFamily="18" charset="0"/>
              </a:rPr>
              <a:t>TRAINING</a:t>
            </a:r>
          </a:p>
          <a:p>
            <a:pPr marL="285750" indent="-285750">
              <a:buFont typeface="Arial" panose="020B0604020202020204" pitchFamily="34" charset="0"/>
              <a:buChar char="•"/>
            </a:pPr>
            <a:r>
              <a:rPr lang="en-IN" dirty="0"/>
              <a:t>Stochastic Back propagation.</a:t>
            </a:r>
          </a:p>
          <a:p>
            <a:pPr marL="285750" indent="-285750">
              <a:buFont typeface="Arial" panose="020B0604020202020204" pitchFamily="34" charset="0"/>
              <a:buChar char="•"/>
            </a:pPr>
            <a:r>
              <a:rPr lang="en-IN" dirty="0"/>
              <a:t>Training patterns pre-whitened</a:t>
            </a:r>
          </a:p>
          <a:p>
            <a:pPr marL="285750" indent="-285750">
              <a:buFont typeface="Arial" panose="020B0604020202020204" pitchFamily="34" charset="0"/>
              <a:buChar char="•"/>
            </a:pPr>
            <a:r>
              <a:rPr lang="en-IN" dirty="0"/>
              <a:t>Learning rate, decreased with each training epoch.</a:t>
            </a:r>
          </a:p>
          <a:p>
            <a:pPr marL="285750" indent="-285750">
              <a:buFont typeface="Arial" panose="020B0604020202020204" pitchFamily="34" charset="0"/>
              <a:buChar char="•"/>
            </a:pPr>
            <a:r>
              <a:rPr lang="en-IN" dirty="0"/>
              <a:t>Train on equal number of skin and non-skin pixels.</a:t>
            </a:r>
          </a:p>
        </p:txBody>
      </p:sp>
      <p:sp>
        <p:nvSpPr>
          <p:cNvPr id="4" name="Rectangle 3">
            <a:extLst>
              <a:ext uri="{FF2B5EF4-FFF2-40B4-BE49-F238E27FC236}">
                <a16:creationId xmlns:a16="http://schemas.microsoft.com/office/drawing/2014/main" id="{B16462BC-4098-962F-C6C9-B6032CE141E3}"/>
              </a:ext>
            </a:extLst>
          </p:cNvPr>
          <p:cNvSpPr/>
          <p:nvPr/>
        </p:nvSpPr>
        <p:spPr>
          <a:xfrm>
            <a:off x="7815557" y="1836892"/>
            <a:ext cx="3204446" cy="31316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Times New Roman" panose="02020603050405020304" pitchFamily="18" charset="0"/>
                <a:cs typeface="Times New Roman" panose="02020603050405020304" pitchFamily="18" charset="0"/>
              </a:rPr>
              <a:t>RUNNING </a:t>
            </a:r>
          </a:p>
          <a:p>
            <a:pPr marL="285750" indent="-285750">
              <a:buFont typeface="Arial" panose="020B0604020202020204" pitchFamily="34" charset="0"/>
              <a:buChar char="•"/>
            </a:pPr>
            <a:r>
              <a:rPr lang="en-IN" dirty="0"/>
              <a:t>All image pixels can be processed in under 1s.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endParaRPr lang="en-IN" dirty="0"/>
          </a:p>
        </p:txBody>
      </p:sp>
      <p:sp>
        <p:nvSpPr>
          <p:cNvPr id="5" name="Rectangle 4">
            <a:extLst>
              <a:ext uri="{FF2B5EF4-FFF2-40B4-BE49-F238E27FC236}">
                <a16:creationId xmlns:a16="http://schemas.microsoft.com/office/drawing/2014/main" id="{C41B45E0-3E34-2D38-7147-223B965356B5}"/>
              </a:ext>
            </a:extLst>
          </p:cNvPr>
          <p:cNvSpPr/>
          <p:nvPr/>
        </p:nvSpPr>
        <p:spPr>
          <a:xfrm>
            <a:off x="4221345" y="1836892"/>
            <a:ext cx="3204446" cy="31316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Times New Roman" panose="02020603050405020304" pitchFamily="18" charset="0"/>
                <a:cs typeface="Times New Roman" panose="02020603050405020304" pitchFamily="18" charset="0"/>
              </a:rPr>
              <a:t>NETWORK TOPOLOGY</a:t>
            </a:r>
          </a:p>
          <a:p>
            <a:pPr marL="285750" indent="-285750">
              <a:buFont typeface="Arial" panose="020B0604020202020204" pitchFamily="34" charset="0"/>
              <a:buChar char="•"/>
            </a:pPr>
            <a:r>
              <a:rPr lang="en-IN" dirty="0"/>
              <a:t>Choose number of hidden units</a:t>
            </a:r>
          </a:p>
          <a:p>
            <a:pPr marL="285750" indent="-285750">
              <a:buFont typeface="Arial" panose="020B0604020202020204" pitchFamily="34" charset="0"/>
              <a:buChar char="•"/>
            </a:pPr>
            <a:r>
              <a:rPr lang="en-IN" dirty="0"/>
              <a:t>Pixel </a:t>
            </a:r>
            <a:r>
              <a:rPr lang="en-IN" dirty="0" err="1"/>
              <a:t>color</a:t>
            </a:r>
            <a:r>
              <a:rPr lang="en-IN" dirty="0"/>
              <a:t> can be expressed in multiple </a:t>
            </a:r>
            <a:r>
              <a:rPr lang="en-IN" dirty="0" err="1"/>
              <a:t>colorspaces</a:t>
            </a:r>
            <a:endParaRPr lang="en-IN" dirty="0"/>
          </a:p>
          <a:p>
            <a:pPr marL="342900" indent="-342900">
              <a:buFont typeface="+mj-lt"/>
              <a:buAutoNum type="arabicPeriod"/>
            </a:pPr>
            <a:r>
              <a:rPr lang="en-IN" dirty="0"/>
              <a:t>RGB lab, XYZ and HSV</a:t>
            </a:r>
          </a:p>
          <a:p>
            <a:pPr marL="342900" indent="-342900">
              <a:buFont typeface="+mj-lt"/>
              <a:buAutoNum type="arabicPeriod"/>
            </a:pPr>
            <a:r>
              <a:rPr lang="en-IN" dirty="0"/>
              <a:t>RGB provided fewest false positives.</a:t>
            </a:r>
          </a:p>
        </p:txBody>
      </p:sp>
    </p:spTree>
    <p:extLst>
      <p:ext uri="{BB962C8B-B14F-4D97-AF65-F5344CB8AC3E}">
        <p14:creationId xmlns:p14="http://schemas.microsoft.com/office/powerpoint/2010/main" val="1601902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149A8-69EE-FA65-1529-F6B989E4380A}"/>
              </a:ext>
            </a:extLst>
          </p:cNvPr>
          <p:cNvSpPr>
            <a:spLocks noGrp="1"/>
          </p:cNvSpPr>
          <p:nvPr>
            <p:ph type="title"/>
          </p:nvPr>
        </p:nvSpPr>
        <p:spPr/>
        <p:txBody>
          <a:bodyPr/>
          <a:lstStyle/>
          <a:p>
            <a:r>
              <a:rPr lang="en-IN" dirty="0">
                <a:latin typeface="Copperplate Gothic Bold" panose="020E0705020206020404" pitchFamily="34" charset="0"/>
              </a:rPr>
              <a:t>Isolate Face Shapes</a:t>
            </a:r>
          </a:p>
        </p:txBody>
      </p:sp>
      <p:sp>
        <p:nvSpPr>
          <p:cNvPr id="3" name="Content Placeholder 2">
            <a:extLst>
              <a:ext uri="{FF2B5EF4-FFF2-40B4-BE49-F238E27FC236}">
                <a16:creationId xmlns:a16="http://schemas.microsoft.com/office/drawing/2014/main" id="{2DD97120-89DC-0870-1A3D-76DE3214E0FE}"/>
              </a:ext>
            </a:extLst>
          </p:cNvPr>
          <p:cNvSpPr>
            <a:spLocks noGrp="1"/>
          </p:cNvSpPr>
          <p:nvPr>
            <p:ph idx="1"/>
          </p:nvPr>
        </p:nvSpPr>
        <p:spPr/>
        <p:txBody>
          <a:bodyPr>
            <a:normAutofit/>
          </a:bodyPr>
          <a:lstStyle/>
          <a:p>
            <a:r>
              <a:rPr lang="en-IN" sz="2000" dirty="0">
                <a:latin typeface="Times New Roman" panose="02020603050405020304" pitchFamily="18" charset="0"/>
                <a:cs typeface="Times New Roman" panose="02020603050405020304" pitchFamily="18" charset="0"/>
              </a:rPr>
              <a:t>Resulting image from neural net had region of interests that were not true faces.</a:t>
            </a:r>
          </a:p>
          <a:p>
            <a:r>
              <a:rPr lang="en-IN" sz="2000" dirty="0">
                <a:latin typeface="Times New Roman" panose="02020603050405020304" pitchFamily="18" charset="0"/>
                <a:cs typeface="Times New Roman" panose="02020603050405020304" pitchFamily="18" charset="0"/>
              </a:rPr>
              <a:t>The unique oval- shape true faces were used.</a:t>
            </a:r>
          </a:p>
          <a:p>
            <a:r>
              <a:rPr lang="en-IN" sz="2000" dirty="0">
                <a:latin typeface="Times New Roman" panose="02020603050405020304" pitchFamily="18" charset="0"/>
                <a:cs typeface="Times New Roman" panose="02020603050405020304" pitchFamily="18" charset="0"/>
              </a:rPr>
              <a:t>To isolate most probable regions of interest, the test image is convolved with an oval mask. </a:t>
            </a:r>
          </a:p>
        </p:txBody>
      </p:sp>
    </p:spTree>
    <p:extLst>
      <p:ext uri="{BB962C8B-B14F-4D97-AF65-F5344CB8AC3E}">
        <p14:creationId xmlns:p14="http://schemas.microsoft.com/office/powerpoint/2010/main" val="976210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barn(inVertical)">
                                      <p:cBhvr>
                                        <p:cTn id="16" dur="500"/>
                                        <p:tgtEl>
                                          <p:spTgt spid="3">
                                            <p:txEl>
                                              <p:pRg st="1" end="1"/>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barn(inVertical)">
                                      <p:cBhvr>
                                        <p:cTn id="19"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BF814-B352-26E0-95F7-E620B1772906}"/>
              </a:ext>
            </a:extLst>
          </p:cNvPr>
          <p:cNvSpPr>
            <a:spLocks noGrp="1"/>
          </p:cNvSpPr>
          <p:nvPr>
            <p:ph type="title"/>
          </p:nvPr>
        </p:nvSpPr>
        <p:spPr/>
        <p:txBody>
          <a:bodyPr/>
          <a:lstStyle/>
          <a:p>
            <a:r>
              <a:rPr lang="en-IN" dirty="0">
                <a:latin typeface="Copperplate Gothic Bold" panose="020E0705020206020404" pitchFamily="34" charset="0"/>
              </a:rPr>
              <a:t>Narrowing possible face</a:t>
            </a:r>
          </a:p>
        </p:txBody>
      </p:sp>
      <p:sp>
        <p:nvSpPr>
          <p:cNvPr id="3" name="Content Placeholder 2">
            <a:extLst>
              <a:ext uri="{FF2B5EF4-FFF2-40B4-BE49-F238E27FC236}">
                <a16:creationId xmlns:a16="http://schemas.microsoft.com/office/drawing/2014/main" id="{87ACFFFA-BEF1-148D-8C2A-2DFE81CCC1A4}"/>
              </a:ext>
            </a:extLst>
          </p:cNvPr>
          <p:cNvSpPr>
            <a:spLocks noGrp="1"/>
          </p:cNvSpPr>
          <p:nvPr>
            <p:ph idx="1"/>
          </p:nvPr>
        </p:nvSpPr>
        <p:spPr/>
        <p:txBody>
          <a:bodyPr>
            <a:normAutofit/>
          </a:bodyPr>
          <a:lstStyle/>
          <a:p>
            <a:r>
              <a:rPr lang="en-IN" sz="2400" dirty="0">
                <a:latin typeface="Times New Roman" panose="02020603050405020304" pitchFamily="18" charset="0"/>
                <a:cs typeface="Times New Roman" panose="02020603050405020304" pitchFamily="18" charset="0"/>
              </a:rPr>
              <a:t>Increase speed of detection algorithm.</a:t>
            </a:r>
          </a:p>
          <a:p>
            <a:r>
              <a:rPr lang="en-IN" sz="2400" dirty="0">
                <a:latin typeface="Times New Roman" panose="02020603050405020304" pitchFamily="18" charset="0"/>
                <a:cs typeface="Times New Roman" panose="02020603050405020304" pitchFamily="18" charset="0"/>
              </a:rPr>
              <a:t>Test images showed that the faces were usually clustered. </a:t>
            </a:r>
          </a:p>
          <a:p>
            <a:r>
              <a:rPr lang="en-IN" sz="2400" dirty="0">
                <a:latin typeface="Times New Roman" panose="02020603050405020304" pitchFamily="18" charset="0"/>
                <a:cs typeface="Times New Roman" panose="02020603050405020304" pitchFamily="18" charset="0"/>
              </a:rPr>
              <a:t>We risk eliminating true faces, but we reject more false positives.</a:t>
            </a:r>
          </a:p>
        </p:txBody>
      </p:sp>
    </p:spTree>
    <p:extLst>
      <p:ext uri="{BB962C8B-B14F-4D97-AF65-F5344CB8AC3E}">
        <p14:creationId xmlns:p14="http://schemas.microsoft.com/office/powerpoint/2010/main" val="488652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additive="base">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176C0-B9BF-26F7-97E8-7A549C657FBB}"/>
              </a:ext>
            </a:extLst>
          </p:cNvPr>
          <p:cNvSpPr>
            <a:spLocks noGrp="1"/>
          </p:cNvSpPr>
          <p:nvPr>
            <p:ph type="title"/>
          </p:nvPr>
        </p:nvSpPr>
        <p:spPr/>
        <p:txBody>
          <a:bodyPr/>
          <a:lstStyle/>
          <a:p>
            <a:r>
              <a:rPr lang="en-IN" dirty="0">
                <a:latin typeface="Copperplate Gothic Bold" panose="020E0705020206020404" pitchFamily="34" charset="0"/>
              </a:rPr>
              <a:t>SOURCE CODE</a:t>
            </a:r>
          </a:p>
        </p:txBody>
      </p:sp>
      <p:pic>
        <p:nvPicPr>
          <p:cNvPr id="10" name="Content Placeholder 9">
            <a:extLst>
              <a:ext uri="{FF2B5EF4-FFF2-40B4-BE49-F238E27FC236}">
                <a16:creationId xmlns:a16="http://schemas.microsoft.com/office/drawing/2014/main" id="{89397F1A-6EEA-0712-4D3F-5EF00169427D}"/>
              </a:ext>
            </a:extLst>
          </p:cNvPr>
          <p:cNvPicPr>
            <a:picLocks noGrp="1" noChangeAspect="1"/>
          </p:cNvPicPr>
          <p:nvPr>
            <p:ph sz="half" idx="1"/>
          </p:nvPr>
        </p:nvPicPr>
        <p:blipFill rotWithShape="1">
          <a:blip r:embed="rId2"/>
          <a:srcRect t="3800" b="6216"/>
          <a:stretch/>
        </p:blipFill>
        <p:spPr>
          <a:xfrm>
            <a:off x="476250" y="1825624"/>
            <a:ext cx="5668963" cy="3622675"/>
          </a:xfrm>
        </p:spPr>
      </p:pic>
      <p:pic>
        <p:nvPicPr>
          <p:cNvPr id="12" name="Content Placeholder 11">
            <a:extLst>
              <a:ext uri="{FF2B5EF4-FFF2-40B4-BE49-F238E27FC236}">
                <a16:creationId xmlns:a16="http://schemas.microsoft.com/office/drawing/2014/main" id="{1367FB00-07FA-EC0A-A537-C09B532E7221}"/>
              </a:ext>
            </a:extLst>
          </p:cNvPr>
          <p:cNvPicPr>
            <a:picLocks noGrp="1" noChangeAspect="1"/>
          </p:cNvPicPr>
          <p:nvPr>
            <p:ph sz="half" idx="2"/>
          </p:nvPr>
        </p:nvPicPr>
        <p:blipFill rotWithShape="1">
          <a:blip r:embed="rId2"/>
          <a:srcRect t="6810" b="5012"/>
          <a:stretch/>
        </p:blipFill>
        <p:spPr>
          <a:xfrm>
            <a:off x="6319837" y="1825625"/>
            <a:ext cx="5491163" cy="3622674"/>
          </a:xfrm>
        </p:spPr>
      </p:pic>
    </p:spTree>
    <p:extLst>
      <p:ext uri="{BB962C8B-B14F-4D97-AF65-F5344CB8AC3E}">
        <p14:creationId xmlns:p14="http://schemas.microsoft.com/office/powerpoint/2010/main" val="222319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5C324A18-3DC6-872B-2F60-67CE027CB7B8}"/>
              </a:ext>
            </a:extLst>
          </p:cNvPr>
          <p:cNvPicPr>
            <a:picLocks noGrp="1" noChangeAspect="1"/>
          </p:cNvPicPr>
          <p:nvPr>
            <p:ph sz="half" idx="1"/>
          </p:nvPr>
        </p:nvPicPr>
        <p:blipFill rotWithShape="1">
          <a:blip r:embed="rId2"/>
          <a:srcRect t="8181" b="7227"/>
          <a:stretch/>
        </p:blipFill>
        <p:spPr>
          <a:xfrm>
            <a:off x="571500" y="1743075"/>
            <a:ext cx="5573713" cy="3638550"/>
          </a:xfrm>
        </p:spPr>
      </p:pic>
      <p:pic>
        <p:nvPicPr>
          <p:cNvPr id="11" name="Content Placeholder 10">
            <a:extLst>
              <a:ext uri="{FF2B5EF4-FFF2-40B4-BE49-F238E27FC236}">
                <a16:creationId xmlns:a16="http://schemas.microsoft.com/office/drawing/2014/main" id="{3B71D059-49CF-7989-C588-D88FFB8FDE77}"/>
              </a:ext>
            </a:extLst>
          </p:cNvPr>
          <p:cNvPicPr>
            <a:picLocks noGrp="1" noChangeAspect="1"/>
          </p:cNvPicPr>
          <p:nvPr>
            <p:ph sz="half" idx="2"/>
          </p:nvPr>
        </p:nvPicPr>
        <p:blipFill rotWithShape="1">
          <a:blip r:embed="rId3"/>
          <a:srcRect t="2543" b="7644"/>
          <a:stretch/>
        </p:blipFill>
        <p:spPr>
          <a:xfrm>
            <a:off x="6319838" y="1743074"/>
            <a:ext cx="5300662" cy="3638550"/>
          </a:xfrm>
        </p:spPr>
      </p:pic>
    </p:spTree>
    <p:extLst>
      <p:ext uri="{BB962C8B-B14F-4D97-AF65-F5344CB8AC3E}">
        <p14:creationId xmlns:p14="http://schemas.microsoft.com/office/powerpoint/2010/main" val="3403148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306B9-FAFC-CC58-1CE6-3DFF7DF702FE}"/>
              </a:ext>
            </a:extLst>
          </p:cNvPr>
          <p:cNvSpPr>
            <a:spLocks noGrp="1"/>
          </p:cNvSpPr>
          <p:nvPr>
            <p:ph type="title"/>
          </p:nvPr>
        </p:nvSpPr>
        <p:spPr/>
        <p:txBody>
          <a:bodyPr/>
          <a:lstStyle/>
          <a:p>
            <a:r>
              <a:rPr lang="en-IN" dirty="0">
                <a:latin typeface="Copperplate Gothic Bold" panose="020E0705020206020404" pitchFamily="34" charset="0"/>
              </a:rPr>
              <a:t>WORKING OF OUR MODEL</a:t>
            </a:r>
          </a:p>
        </p:txBody>
      </p:sp>
      <p:pic>
        <p:nvPicPr>
          <p:cNvPr id="15" name="Content Placeholder 14">
            <a:extLst>
              <a:ext uri="{FF2B5EF4-FFF2-40B4-BE49-F238E27FC236}">
                <a16:creationId xmlns:a16="http://schemas.microsoft.com/office/drawing/2014/main" id="{262056E5-FD67-8981-5BB8-305CBE221FE9}"/>
              </a:ext>
            </a:extLst>
          </p:cNvPr>
          <p:cNvPicPr>
            <a:picLocks noGrp="1" noChangeAspect="1"/>
          </p:cNvPicPr>
          <p:nvPr>
            <p:ph sz="half" idx="2"/>
          </p:nvPr>
        </p:nvPicPr>
        <p:blipFill rotWithShape="1">
          <a:blip r:embed="rId2"/>
          <a:srcRect t="2542" r="5109" b="5962"/>
          <a:stretch/>
        </p:blipFill>
        <p:spPr>
          <a:xfrm>
            <a:off x="6319838" y="1924051"/>
            <a:ext cx="5434012" cy="3324224"/>
          </a:xfrm>
          <a:prstGeom prst="rect">
            <a:avLst/>
          </a:prstGeom>
        </p:spPr>
      </p:pic>
      <p:pic>
        <p:nvPicPr>
          <p:cNvPr id="13" name="Content Placeholder 12">
            <a:extLst>
              <a:ext uri="{FF2B5EF4-FFF2-40B4-BE49-F238E27FC236}">
                <a16:creationId xmlns:a16="http://schemas.microsoft.com/office/drawing/2014/main" id="{95182BEE-FDA4-233A-3064-C09E3821847C}"/>
              </a:ext>
            </a:extLst>
          </p:cNvPr>
          <p:cNvPicPr>
            <a:picLocks noGrp="1" noChangeAspect="1"/>
          </p:cNvPicPr>
          <p:nvPr>
            <p:ph sz="half" idx="1"/>
          </p:nvPr>
        </p:nvPicPr>
        <p:blipFill rotWithShape="1">
          <a:blip r:embed="rId3"/>
          <a:srcRect t="2115" r="2306" b="5878"/>
          <a:stretch/>
        </p:blipFill>
        <p:spPr>
          <a:xfrm>
            <a:off x="666750" y="1924051"/>
            <a:ext cx="5362575" cy="3324224"/>
          </a:xfrm>
          <a:prstGeom prst="rect">
            <a:avLst/>
          </a:prstGeom>
        </p:spPr>
      </p:pic>
    </p:spTree>
    <p:extLst>
      <p:ext uri="{BB962C8B-B14F-4D97-AF65-F5344CB8AC3E}">
        <p14:creationId xmlns:p14="http://schemas.microsoft.com/office/powerpoint/2010/main" val="2566690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BF814-B352-26E0-95F7-E620B1772906}"/>
              </a:ext>
            </a:extLst>
          </p:cNvPr>
          <p:cNvSpPr>
            <a:spLocks noGrp="1"/>
          </p:cNvSpPr>
          <p:nvPr>
            <p:ph type="title"/>
          </p:nvPr>
        </p:nvSpPr>
        <p:spPr/>
        <p:txBody>
          <a:bodyPr/>
          <a:lstStyle/>
          <a:p>
            <a:r>
              <a:rPr lang="en-IN" dirty="0">
                <a:latin typeface="Copperplate Gothic Bold" panose="020E0705020206020404" pitchFamily="34" charset="0"/>
              </a:rPr>
              <a:t>ADVANTAGES </a:t>
            </a:r>
          </a:p>
        </p:txBody>
      </p:sp>
      <p:sp>
        <p:nvSpPr>
          <p:cNvPr id="3" name="Content Placeholder 2">
            <a:extLst>
              <a:ext uri="{FF2B5EF4-FFF2-40B4-BE49-F238E27FC236}">
                <a16:creationId xmlns:a16="http://schemas.microsoft.com/office/drawing/2014/main" id="{87ACFFFA-BEF1-148D-8C2A-2DFE81CCC1A4}"/>
              </a:ext>
            </a:extLst>
          </p:cNvPr>
          <p:cNvSpPr>
            <a:spLocks noGrp="1"/>
          </p:cNvSpPr>
          <p:nvPr>
            <p:ph idx="1"/>
          </p:nvPr>
        </p:nvSpPr>
        <p:spPr/>
        <p:txBody>
          <a:bodyPr/>
          <a:lstStyle/>
          <a:p>
            <a:r>
              <a:rPr lang="en-IN" dirty="0"/>
              <a:t>Public places like Bus stand, Air ports and Railway stations.</a:t>
            </a:r>
          </a:p>
          <a:p>
            <a:r>
              <a:rPr lang="en-IN" dirty="0"/>
              <a:t>Offices and education institutes.</a:t>
            </a:r>
          </a:p>
          <a:p>
            <a:pPr marL="0" indent="0">
              <a:buNone/>
            </a:pPr>
            <a:endParaRPr lang="en-IN" dirty="0"/>
          </a:p>
          <a:p>
            <a:pPr>
              <a:buFont typeface="Wingdings" panose="05000000000000000000" pitchFamily="2" charset="2"/>
              <a:buChar char="Ø"/>
            </a:pPr>
            <a:r>
              <a:rPr lang="en-IN" b="1" dirty="0"/>
              <a:t>BENEFITS</a:t>
            </a:r>
          </a:p>
          <a:p>
            <a:r>
              <a:rPr lang="en-IN" dirty="0"/>
              <a:t>Cost effective</a:t>
            </a:r>
          </a:p>
          <a:p>
            <a:r>
              <a:rPr lang="en-IN" dirty="0"/>
              <a:t>Curb covid-19 pandemic</a:t>
            </a:r>
          </a:p>
          <a:p>
            <a:r>
              <a:rPr lang="en-IN" dirty="0"/>
              <a:t>Life saving</a:t>
            </a:r>
          </a:p>
        </p:txBody>
      </p:sp>
    </p:spTree>
    <p:extLst>
      <p:ext uri="{BB962C8B-B14F-4D97-AF65-F5344CB8AC3E}">
        <p14:creationId xmlns:p14="http://schemas.microsoft.com/office/powerpoint/2010/main" val="1497048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barn(inVertical)">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wipe(down)">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barn(inVertical)">
                                      <p:cBhvr>
                                        <p:cTn id="26" dur="500"/>
                                        <p:tgtEl>
                                          <p:spTgt spid="3">
                                            <p:txEl>
                                              <p:pRg st="4" end="4"/>
                                            </p:txEl>
                                          </p:spTgt>
                                        </p:tgtEl>
                                      </p:cBhvr>
                                    </p:animEffect>
                                  </p:childTnLst>
                                </p:cTn>
                              </p:par>
                              <p:par>
                                <p:cTn id="27" presetID="16" presetClass="entr" presetSubtype="21"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barn(inVertical)">
                                      <p:cBhvr>
                                        <p:cTn id="29" dur="500"/>
                                        <p:tgtEl>
                                          <p:spTgt spid="3">
                                            <p:txEl>
                                              <p:pRg st="5" end="5"/>
                                            </p:txEl>
                                          </p:spTgt>
                                        </p:tgtEl>
                                      </p:cBhvr>
                                    </p:animEffect>
                                  </p:childTnLst>
                                </p:cTn>
                              </p:par>
                              <p:par>
                                <p:cTn id="30" presetID="16" presetClass="entr" presetSubtype="21" fill="hold"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arn(inVertical)">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DDB82-0CFE-F8AF-09CE-249AE9614551}"/>
              </a:ext>
            </a:extLst>
          </p:cNvPr>
          <p:cNvSpPr>
            <a:spLocks noGrp="1"/>
          </p:cNvSpPr>
          <p:nvPr>
            <p:ph type="title"/>
          </p:nvPr>
        </p:nvSpPr>
        <p:spPr/>
        <p:txBody>
          <a:bodyPr/>
          <a:lstStyle/>
          <a:p>
            <a:r>
              <a:rPr lang="en-IN" dirty="0">
                <a:latin typeface="Copperplate Gothic Bold" panose="020E0705020206020404" pitchFamily="34" charset="0"/>
              </a:rPr>
              <a:t>CONCLUSION</a:t>
            </a:r>
          </a:p>
        </p:txBody>
      </p:sp>
      <p:sp>
        <p:nvSpPr>
          <p:cNvPr id="3" name="Content Placeholder 2">
            <a:extLst>
              <a:ext uri="{FF2B5EF4-FFF2-40B4-BE49-F238E27FC236}">
                <a16:creationId xmlns:a16="http://schemas.microsoft.com/office/drawing/2014/main" id="{5E56A7EC-229A-C186-E94D-ADB2BD7FFB9C}"/>
              </a:ext>
            </a:extLst>
          </p:cNvPr>
          <p:cNvSpPr>
            <a:spLocks noGrp="1"/>
          </p:cNvSpPr>
          <p:nvPr>
            <p:ph idx="1"/>
          </p:nvPr>
        </p:nvSpPr>
        <p:spPr/>
        <p:txBody>
          <a:bodyPr/>
          <a:lstStyle/>
          <a:p>
            <a:r>
              <a:rPr lang="en-IN" dirty="0"/>
              <a:t>Efficient image capturing.</a:t>
            </a:r>
          </a:p>
          <a:p>
            <a:r>
              <a:rPr lang="en-IN" dirty="0"/>
              <a:t>Efficient dataset training through CNN.</a:t>
            </a:r>
          </a:p>
          <a:p>
            <a:r>
              <a:rPr lang="en-IN" dirty="0"/>
              <a:t>Successful face mask detection.</a:t>
            </a:r>
          </a:p>
          <a:p>
            <a:r>
              <a:rPr lang="en-IN" dirty="0"/>
              <a:t>Maintaining alert status.</a:t>
            </a:r>
          </a:p>
        </p:txBody>
      </p:sp>
    </p:spTree>
    <p:extLst>
      <p:ext uri="{BB962C8B-B14F-4D97-AF65-F5344CB8AC3E}">
        <p14:creationId xmlns:p14="http://schemas.microsoft.com/office/powerpoint/2010/main" val="2319114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4"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5" dur="1000"/>
                                        <p:tgtEl>
                                          <p:spTgt spid="3">
                                            <p:txEl>
                                              <p:pRg st="0" end="0"/>
                                            </p:txEl>
                                          </p:spTgt>
                                        </p:tgtEl>
                                      </p:cBhvr>
                                    </p:animEffect>
                                  </p:childTnLst>
                                </p:cTn>
                              </p:par>
                              <p:par>
                                <p:cTn id="16" presetID="31" presetClass="entr" presetSubtype="0"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p:cTn id="18"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9"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0"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1" dur="1000"/>
                                        <p:tgtEl>
                                          <p:spTgt spid="3">
                                            <p:txEl>
                                              <p:pRg st="1" end="1"/>
                                            </p:txEl>
                                          </p:spTgt>
                                        </p:tgtEl>
                                      </p:cBhvr>
                                    </p:animEffect>
                                  </p:childTnLst>
                                </p:cTn>
                              </p:par>
                              <p:par>
                                <p:cTn id="22" presetID="31"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p:cTn id="24"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5"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6"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7" dur="1000"/>
                                        <p:tgtEl>
                                          <p:spTgt spid="3">
                                            <p:txEl>
                                              <p:pRg st="2" end="2"/>
                                            </p:txEl>
                                          </p:spTgt>
                                        </p:tgtEl>
                                      </p:cBhvr>
                                    </p:animEffect>
                                  </p:childTnLst>
                                </p:cTn>
                              </p:par>
                              <p:par>
                                <p:cTn id="28" presetID="31" presetClass="entr" presetSubtype="0" fill="hold" nodeType="with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p:cTn id="30"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1"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2"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3"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62993-1961-EB5E-4BCA-0CD4C2370D45}"/>
              </a:ext>
            </a:extLst>
          </p:cNvPr>
          <p:cNvSpPr>
            <a:spLocks noGrp="1"/>
          </p:cNvSpPr>
          <p:nvPr>
            <p:ph type="title"/>
          </p:nvPr>
        </p:nvSpPr>
        <p:spPr/>
        <p:txBody>
          <a:bodyPr/>
          <a:lstStyle/>
          <a:p>
            <a:r>
              <a:rPr lang="en-IN" dirty="0">
                <a:latin typeface="Copperplate Gothic Bold" panose="020E0705020206020404" pitchFamily="34" charset="0"/>
              </a:rPr>
              <a:t>FUTURE SCOPE</a:t>
            </a:r>
          </a:p>
        </p:txBody>
      </p:sp>
      <p:sp>
        <p:nvSpPr>
          <p:cNvPr id="3" name="Content Placeholder 2">
            <a:extLst>
              <a:ext uri="{FF2B5EF4-FFF2-40B4-BE49-F238E27FC236}">
                <a16:creationId xmlns:a16="http://schemas.microsoft.com/office/drawing/2014/main" id="{B70E6EBC-8F74-CF00-F6E8-A3C4C3787A6A}"/>
              </a:ext>
            </a:extLst>
          </p:cNvPr>
          <p:cNvSpPr>
            <a:spLocks noGrp="1"/>
          </p:cNvSpPr>
          <p:nvPr>
            <p:ph idx="1"/>
          </p:nvPr>
        </p:nvSpPr>
        <p:spPr/>
        <p:txBody>
          <a:bodyPr/>
          <a:lstStyle/>
          <a:p>
            <a:r>
              <a:rPr lang="en-IN" dirty="0"/>
              <a:t>Can be implemented as mobile applications.</a:t>
            </a:r>
          </a:p>
          <a:p>
            <a:r>
              <a:rPr lang="en-IN" dirty="0"/>
              <a:t>Can be develop as API.</a:t>
            </a:r>
          </a:p>
        </p:txBody>
      </p:sp>
    </p:spTree>
    <p:extLst>
      <p:ext uri="{BB962C8B-B14F-4D97-AF65-F5344CB8AC3E}">
        <p14:creationId xmlns:p14="http://schemas.microsoft.com/office/powerpoint/2010/main" val="3850310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3">
                                            <p:txEl>
                                              <p:pRg st="0" end="0"/>
                                            </p:txEl>
                                          </p:spTgt>
                                        </p:tgtEl>
                                      </p:cBhvr>
                                    </p:animEffect>
                                  </p:childTnLst>
                                </p:cTn>
                              </p:par>
                              <p:par>
                                <p:cTn id="17" presetID="53" presetClass="entr" presetSubtype="16"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1"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A845D-9B75-BC66-E191-5B94F11B15A8}"/>
              </a:ext>
            </a:extLst>
          </p:cNvPr>
          <p:cNvSpPr>
            <a:spLocks noGrp="1"/>
          </p:cNvSpPr>
          <p:nvPr>
            <p:ph type="title"/>
          </p:nvPr>
        </p:nvSpPr>
        <p:spPr/>
        <p:txBody>
          <a:bodyPr/>
          <a:lstStyle/>
          <a:p>
            <a:pPr algn="ctr"/>
            <a:r>
              <a:rPr lang="en-IN" b="1" dirty="0">
                <a:latin typeface="Copperplate Gothic Bold" panose="020E0705020206020404" pitchFamily="34" charset="0"/>
                <a:cs typeface="Times New Roman" panose="02020603050405020304" pitchFamily="18" charset="0"/>
              </a:rPr>
              <a:t>OBJECTIVE </a:t>
            </a:r>
          </a:p>
        </p:txBody>
      </p:sp>
      <p:sp>
        <p:nvSpPr>
          <p:cNvPr id="3" name="Content Placeholder 2">
            <a:extLst>
              <a:ext uri="{FF2B5EF4-FFF2-40B4-BE49-F238E27FC236}">
                <a16:creationId xmlns:a16="http://schemas.microsoft.com/office/drawing/2014/main" id="{892D254F-BE30-FC5F-CAA7-63316030D58A}"/>
              </a:ext>
            </a:extLst>
          </p:cNvPr>
          <p:cNvSpPr>
            <a:spLocks noGrp="1"/>
          </p:cNvSpPr>
          <p:nvPr>
            <p:ph idx="1"/>
          </p:nvPr>
        </p:nvSpPr>
        <p:spPr>
          <a:xfrm>
            <a:off x="1261872" y="2140903"/>
            <a:ext cx="8595360" cy="4351337"/>
          </a:xfrm>
        </p:spPr>
        <p:txBody>
          <a:bodyPr>
            <a:normAutofit/>
          </a:bodyPr>
          <a:lstStyle/>
          <a:p>
            <a:r>
              <a:rPr lang="en-IN" sz="2000" dirty="0">
                <a:latin typeface="Times New Roman" panose="02020603050405020304" pitchFamily="18" charset="0"/>
                <a:cs typeface="Times New Roman" panose="02020603050405020304" pitchFamily="18" charset="0"/>
              </a:rPr>
              <a:t>To enforce the mandate for wearing masks in public places following the COVID-19 pandemic.</a:t>
            </a:r>
          </a:p>
          <a:p>
            <a:r>
              <a:rPr lang="en-IN" sz="2000" dirty="0">
                <a:latin typeface="Times New Roman" panose="02020603050405020304" pitchFamily="18" charset="0"/>
                <a:cs typeface="Times New Roman" panose="02020603050405020304" pitchFamily="18" charset="0"/>
              </a:rPr>
              <a:t>To effectively provides a working model for accurate mask detection.</a:t>
            </a:r>
          </a:p>
          <a:p>
            <a:r>
              <a:rPr lang="en-IN" sz="2000" dirty="0">
                <a:latin typeface="Times New Roman" panose="02020603050405020304" pitchFamily="18" charset="0"/>
                <a:cs typeface="Times New Roman" panose="02020603050405020304" pitchFamily="18" charset="0"/>
              </a:rPr>
              <a:t>To utilize image processing approaches to identify the presence of a mask on face. </a:t>
            </a:r>
          </a:p>
          <a:p>
            <a:r>
              <a:rPr lang="en-IN" sz="2000" dirty="0">
                <a:latin typeface="Times New Roman" panose="02020603050405020304" pitchFamily="18" charset="0"/>
                <a:cs typeface="Times New Roman" panose="02020603050405020304" pitchFamily="18" charset="0"/>
              </a:rPr>
              <a:t>To develop an efficient computer vision based system focused on the real time automated monitoring of people to detect face mask in public places. </a:t>
            </a:r>
          </a:p>
        </p:txBody>
      </p:sp>
    </p:spTree>
    <p:extLst>
      <p:ext uri="{BB962C8B-B14F-4D97-AF65-F5344CB8AC3E}">
        <p14:creationId xmlns:p14="http://schemas.microsoft.com/office/powerpoint/2010/main" val="2962437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4" presetID="42" presetClass="entr" presetSubtype="0"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1000"/>
                                        <p:tgtEl>
                                          <p:spTgt spid="3">
                                            <p:txEl>
                                              <p:pRg st="1" end="1"/>
                                            </p:txEl>
                                          </p:spTgt>
                                        </p:tgtEl>
                                      </p:cBhvr>
                                    </p:animEffect>
                                    <p:anim calcmode="lin" valueType="num">
                                      <p:cBhvr>
                                        <p:cTn id="17"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8"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3D208-501F-BFE9-4C57-38A4D9A3F33E}"/>
              </a:ext>
            </a:extLst>
          </p:cNvPr>
          <p:cNvSpPr>
            <a:spLocks noGrp="1"/>
          </p:cNvSpPr>
          <p:nvPr>
            <p:ph type="title"/>
          </p:nvPr>
        </p:nvSpPr>
        <p:spPr/>
        <p:txBody>
          <a:bodyPr/>
          <a:lstStyle/>
          <a:p>
            <a:r>
              <a:rPr lang="en-IN" b="1" dirty="0">
                <a:latin typeface="Copperplate Gothic Bold" panose="020E0705020206020404" pitchFamily="34" charset="0"/>
              </a:rPr>
              <a:t>Literature Survey</a:t>
            </a:r>
          </a:p>
        </p:txBody>
      </p:sp>
      <p:graphicFrame>
        <p:nvGraphicFramePr>
          <p:cNvPr id="5" name="Table 5">
            <a:extLst>
              <a:ext uri="{FF2B5EF4-FFF2-40B4-BE49-F238E27FC236}">
                <a16:creationId xmlns:a16="http://schemas.microsoft.com/office/drawing/2014/main" id="{1169C869-860E-7E88-3F21-68CABB145CEB}"/>
              </a:ext>
            </a:extLst>
          </p:cNvPr>
          <p:cNvGraphicFramePr>
            <a:graphicFrameLocks noGrp="1"/>
          </p:cNvGraphicFramePr>
          <p:nvPr>
            <p:extLst>
              <p:ext uri="{D42A27DB-BD31-4B8C-83A1-F6EECF244321}">
                <p14:modId xmlns:p14="http://schemas.microsoft.com/office/powerpoint/2010/main" val="2501823776"/>
              </p:ext>
            </p:extLst>
          </p:nvPr>
        </p:nvGraphicFramePr>
        <p:xfrm>
          <a:off x="1710267" y="1837264"/>
          <a:ext cx="8094133" cy="4579719"/>
        </p:xfrm>
        <a:graphic>
          <a:graphicData uri="http://schemas.openxmlformats.org/drawingml/2006/table">
            <a:tbl>
              <a:tblPr firstRow="1" bandRow="1">
                <a:tableStyleId>{5C22544A-7EE6-4342-B048-85BDC9FD1C3A}</a:tableStyleId>
              </a:tblPr>
              <a:tblGrid>
                <a:gridCol w="895368">
                  <a:extLst>
                    <a:ext uri="{9D8B030D-6E8A-4147-A177-3AD203B41FA5}">
                      <a16:colId xmlns:a16="http://schemas.microsoft.com/office/drawing/2014/main" val="1433566407"/>
                    </a:ext>
                  </a:extLst>
                </a:gridCol>
                <a:gridCol w="1958273">
                  <a:extLst>
                    <a:ext uri="{9D8B030D-6E8A-4147-A177-3AD203B41FA5}">
                      <a16:colId xmlns:a16="http://schemas.microsoft.com/office/drawing/2014/main" val="256897086"/>
                    </a:ext>
                  </a:extLst>
                </a:gridCol>
                <a:gridCol w="3208492">
                  <a:extLst>
                    <a:ext uri="{9D8B030D-6E8A-4147-A177-3AD203B41FA5}">
                      <a16:colId xmlns:a16="http://schemas.microsoft.com/office/drawing/2014/main" val="2687558803"/>
                    </a:ext>
                  </a:extLst>
                </a:gridCol>
                <a:gridCol w="2032000">
                  <a:extLst>
                    <a:ext uri="{9D8B030D-6E8A-4147-A177-3AD203B41FA5}">
                      <a16:colId xmlns:a16="http://schemas.microsoft.com/office/drawing/2014/main" val="3694401521"/>
                    </a:ext>
                  </a:extLst>
                </a:gridCol>
              </a:tblGrid>
              <a:tr h="1002750">
                <a:tc>
                  <a:txBody>
                    <a:bodyPr/>
                    <a:lstStyle/>
                    <a:p>
                      <a:r>
                        <a:rPr lang="en-IN" dirty="0"/>
                        <a:t>S.NO</a:t>
                      </a:r>
                    </a:p>
                  </a:txBody>
                  <a:tcPr/>
                </a:tc>
                <a:tc>
                  <a:txBody>
                    <a:bodyPr/>
                    <a:lstStyle/>
                    <a:p>
                      <a:r>
                        <a:rPr lang="en-IN" dirty="0"/>
                        <a:t>Methodology</a:t>
                      </a:r>
                    </a:p>
                  </a:txBody>
                  <a:tcPr/>
                </a:tc>
                <a:tc>
                  <a:txBody>
                    <a:bodyPr/>
                    <a:lstStyle/>
                    <a:p>
                      <a:r>
                        <a:rPr lang="en-IN" dirty="0"/>
                        <a:t>Description</a:t>
                      </a:r>
                    </a:p>
                  </a:txBody>
                  <a:tcPr/>
                </a:tc>
                <a:tc>
                  <a:txBody>
                    <a:bodyPr/>
                    <a:lstStyle/>
                    <a:p>
                      <a:r>
                        <a:rPr lang="en-IN" dirty="0"/>
                        <a:t>Limitations</a:t>
                      </a:r>
                    </a:p>
                  </a:txBody>
                  <a:tcPr/>
                </a:tc>
                <a:extLst>
                  <a:ext uri="{0D108BD9-81ED-4DB2-BD59-A6C34878D82A}">
                    <a16:rowId xmlns:a16="http://schemas.microsoft.com/office/drawing/2014/main" val="3405808894"/>
                  </a:ext>
                </a:extLst>
              </a:tr>
              <a:tr h="3576969">
                <a:tc>
                  <a:txBody>
                    <a:bodyPr/>
                    <a:lstStyle/>
                    <a:p>
                      <a:r>
                        <a:rPr lang="en-IN" dirty="0"/>
                        <a:t>[1]</a:t>
                      </a:r>
                    </a:p>
                  </a:txBody>
                  <a:tcPr/>
                </a:tc>
                <a:tc>
                  <a:txBody>
                    <a:bodyPr/>
                    <a:lstStyle/>
                    <a:p>
                      <a:r>
                        <a:rPr lang="en-IN" dirty="0"/>
                        <a:t>Study of Masked face detection approach in video analytics</a:t>
                      </a:r>
                    </a:p>
                  </a:txBody>
                  <a:tcPr/>
                </a:tc>
                <a:tc>
                  <a:txBody>
                    <a:bodyPr/>
                    <a:lstStyle/>
                    <a:p>
                      <a:r>
                        <a:rPr lang="en-IN" dirty="0"/>
                        <a:t>The paper outlines, the principles used in each of these steps and the use of commonly available algorithms of people detection. This unique approach for the problem has created a method simpler in complexity thereby making real time implementation feasible. </a:t>
                      </a:r>
                    </a:p>
                  </a:txBody>
                  <a:tcPr/>
                </a:tc>
                <a:tc>
                  <a:txBody>
                    <a:bodyPr/>
                    <a:lstStyle/>
                    <a:p>
                      <a:r>
                        <a:rPr lang="en-IN" dirty="0"/>
                        <a:t>The approach requires further analysis for the improvement in the performance of the technique. </a:t>
                      </a:r>
                    </a:p>
                  </a:txBody>
                  <a:tcPr/>
                </a:tc>
                <a:extLst>
                  <a:ext uri="{0D108BD9-81ED-4DB2-BD59-A6C34878D82A}">
                    <a16:rowId xmlns:a16="http://schemas.microsoft.com/office/drawing/2014/main" val="2469005486"/>
                  </a:ext>
                </a:extLst>
              </a:tr>
            </a:tbl>
          </a:graphicData>
        </a:graphic>
      </p:graphicFrame>
    </p:spTree>
    <p:extLst>
      <p:ext uri="{BB962C8B-B14F-4D97-AF65-F5344CB8AC3E}">
        <p14:creationId xmlns:p14="http://schemas.microsoft.com/office/powerpoint/2010/main" val="285241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5FCCB135-F1A9-331F-7E7B-284F5125D79D}"/>
              </a:ext>
            </a:extLst>
          </p:cNvPr>
          <p:cNvGraphicFramePr>
            <a:graphicFrameLocks noGrp="1"/>
          </p:cNvGraphicFramePr>
          <p:nvPr>
            <p:extLst>
              <p:ext uri="{D42A27DB-BD31-4B8C-83A1-F6EECF244321}">
                <p14:modId xmlns:p14="http://schemas.microsoft.com/office/powerpoint/2010/main" val="1003011401"/>
              </p:ext>
            </p:extLst>
          </p:nvPr>
        </p:nvGraphicFramePr>
        <p:xfrm>
          <a:off x="1829699" y="566378"/>
          <a:ext cx="8128000" cy="5624491"/>
        </p:xfrm>
        <a:graphic>
          <a:graphicData uri="http://schemas.openxmlformats.org/drawingml/2006/table">
            <a:tbl>
              <a:tblPr firstRow="1" bandRow="1">
                <a:tableStyleId>{5C22544A-7EE6-4342-B048-85BDC9FD1C3A}</a:tableStyleId>
              </a:tblPr>
              <a:tblGrid>
                <a:gridCol w="784028">
                  <a:extLst>
                    <a:ext uri="{9D8B030D-6E8A-4147-A177-3AD203B41FA5}">
                      <a16:colId xmlns:a16="http://schemas.microsoft.com/office/drawing/2014/main" val="894190860"/>
                    </a:ext>
                  </a:extLst>
                </a:gridCol>
                <a:gridCol w="1747880">
                  <a:extLst>
                    <a:ext uri="{9D8B030D-6E8A-4147-A177-3AD203B41FA5}">
                      <a16:colId xmlns:a16="http://schemas.microsoft.com/office/drawing/2014/main" val="632097108"/>
                    </a:ext>
                  </a:extLst>
                </a:gridCol>
                <a:gridCol w="3342011">
                  <a:extLst>
                    <a:ext uri="{9D8B030D-6E8A-4147-A177-3AD203B41FA5}">
                      <a16:colId xmlns:a16="http://schemas.microsoft.com/office/drawing/2014/main" val="1441274616"/>
                    </a:ext>
                  </a:extLst>
                </a:gridCol>
                <a:gridCol w="2254081">
                  <a:extLst>
                    <a:ext uri="{9D8B030D-6E8A-4147-A177-3AD203B41FA5}">
                      <a16:colId xmlns:a16="http://schemas.microsoft.com/office/drawing/2014/main" val="3072174908"/>
                    </a:ext>
                  </a:extLst>
                </a:gridCol>
              </a:tblGrid>
              <a:tr h="970363">
                <a:tc>
                  <a:txBody>
                    <a:bodyPr/>
                    <a:lstStyle/>
                    <a:p>
                      <a:r>
                        <a:rPr lang="en-IN" dirty="0"/>
                        <a:t>S.NO</a:t>
                      </a:r>
                    </a:p>
                  </a:txBody>
                  <a:tcPr/>
                </a:tc>
                <a:tc>
                  <a:txBody>
                    <a:bodyPr/>
                    <a:lstStyle/>
                    <a:p>
                      <a:r>
                        <a:rPr lang="en-IN" dirty="0"/>
                        <a:t>Methodology</a:t>
                      </a:r>
                    </a:p>
                  </a:txBody>
                  <a:tcPr/>
                </a:tc>
                <a:tc>
                  <a:txBody>
                    <a:bodyPr/>
                    <a:lstStyle/>
                    <a:p>
                      <a:r>
                        <a:rPr lang="en-IN" dirty="0"/>
                        <a:t>Description </a:t>
                      </a:r>
                    </a:p>
                  </a:txBody>
                  <a:tcPr/>
                </a:tc>
                <a:tc>
                  <a:txBody>
                    <a:bodyPr/>
                    <a:lstStyle/>
                    <a:p>
                      <a:r>
                        <a:rPr lang="en-IN" dirty="0"/>
                        <a:t>Limitations </a:t>
                      </a:r>
                    </a:p>
                  </a:txBody>
                  <a:tcPr/>
                </a:tc>
                <a:extLst>
                  <a:ext uri="{0D108BD9-81ED-4DB2-BD59-A6C34878D82A}">
                    <a16:rowId xmlns:a16="http://schemas.microsoft.com/office/drawing/2014/main" val="614020550"/>
                  </a:ext>
                </a:extLst>
              </a:tr>
              <a:tr h="4654128">
                <a:tc>
                  <a:txBody>
                    <a:bodyPr/>
                    <a:lstStyle/>
                    <a:p>
                      <a:r>
                        <a:rPr lang="en-IN" dirty="0"/>
                        <a:t>[2]</a:t>
                      </a:r>
                    </a:p>
                  </a:txBody>
                  <a:tcPr/>
                </a:tc>
                <a:tc>
                  <a:txBody>
                    <a:bodyPr/>
                    <a:lstStyle/>
                    <a:p>
                      <a:r>
                        <a:rPr lang="en-IN" dirty="0"/>
                        <a:t>A cascade framework for masked face detection</a:t>
                      </a:r>
                    </a:p>
                  </a:txBody>
                  <a:tcPr/>
                </a:tc>
                <a:tc>
                  <a:txBody>
                    <a:bodyPr/>
                    <a:lstStyle/>
                    <a:p>
                      <a:r>
                        <a:rPr lang="en-IN" dirty="0"/>
                        <a:t>They propose a new CNN- based cascade framework which consists of three carefully designed convolutional neural networks to detect masked faces. Besides, because of the shortage of masked face training samples, a new dataset called “MASKED FACE dataset” to fortune our CNN models. The evaluation proposed masked face detection algorithm on the MASKED FACE testing set, and it achieves satisfactory performance. </a:t>
                      </a:r>
                    </a:p>
                  </a:txBody>
                  <a:tcPr/>
                </a:tc>
                <a:tc>
                  <a:txBody>
                    <a:bodyPr/>
                    <a:lstStyle/>
                    <a:p>
                      <a:r>
                        <a:rPr lang="en-IN" dirty="0"/>
                        <a:t>The main limitation is that the authors have not utilized a real time morphing technique for the corresponding pixels.</a:t>
                      </a:r>
                    </a:p>
                  </a:txBody>
                  <a:tcPr/>
                </a:tc>
                <a:extLst>
                  <a:ext uri="{0D108BD9-81ED-4DB2-BD59-A6C34878D82A}">
                    <a16:rowId xmlns:a16="http://schemas.microsoft.com/office/drawing/2014/main" val="3913741395"/>
                  </a:ext>
                </a:extLst>
              </a:tr>
            </a:tbl>
          </a:graphicData>
        </a:graphic>
      </p:graphicFrame>
    </p:spTree>
    <p:extLst>
      <p:ext uri="{BB962C8B-B14F-4D97-AF65-F5344CB8AC3E}">
        <p14:creationId xmlns:p14="http://schemas.microsoft.com/office/powerpoint/2010/main" val="274653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C89179FA-C9B3-B5BA-9CA2-6476BEDC1382}"/>
              </a:ext>
            </a:extLst>
          </p:cNvPr>
          <p:cNvGraphicFramePr>
            <a:graphicFrameLocks noGrp="1"/>
          </p:cNvGraphicFramePr>
          <p:nvPr>
            <p:extLst>
              <p:ext uri="{D42A27DB-BD31-4B8C-83A1-F6EECF244321}">
                <p14:modId xmlns:p14="http://schemas.microsoft.com/office/powerpoint/2010/main" val="2472644"/>
              </p:ext>
            </p:extLst>
          </p:nvPr>
        </p:nvGraphicFramePr>
        <p:xfrm>
          <a:off x="1635490" y="460720"/>
          <a:ext cx="8128000" cy="5396752"/>
        </p:xfrm>
        <a:graphic>
          <a:graphicData uri="http://schemas.openxmlformats.org/drawingml/2006/table">
            <a:tbl>
              <a:tblPr firstRow="1" bandRow="1">
                <a:tableStyleId>{5C22544A-7EE6-4342-B048-85BDC9FD1C3A}</a:tableStyleId>
              </a:tblPr>
              <a:tblGrid>
                <a:gridCol w="703108">
                  <a:extLst>
                    <a:ext uri="{9D8B030D-6E8A-4147-A177-3AD203B41FA5}">
                      <a16:colId xmlns:a16="http://schemas.microsoft.com/office/drawing/2014/main" val="3506363011"/>
                    </a:ext>
                  </a:extLst>
                </a:gridCol>
                <a:gridCol w="2136298">
                  <a:extLst>
                    <a:ext uri="{9D8B030D-6E8A-4147-A177-3AD203B41FA5}">
                      <a16:colId xmlns:a16="http://schemas.microsoft.com/office/drawing/2014/main" val="3791484080"/>
                    </a:ext>
                  </a:extLst>
                </a:gridCol>
                <a:gridCol w="3256594">
                  <a:extLst>
                    <a:ext uri="{9D8B030D-6E8A-4147-A177-3AD203B41FA5}">
                      <a16:colId xmlns:a16="http://schemas.microsoft.com/office/drawing/2014/main" val="3127591727"/>
                    </a:ext>
                  </a:extLst>
                </a:gridCol>
                <a:gridCol w="2032000">
                  <a:extLst>
                    <a:ext uri="{9D8B030D-6E8A-4147-A177-3AD203B41FA5}">
                      <a16:colId xmlns:a16="http://schemas.microsoft.com/office/drawing/2014/main" val="2323503029"/>
                    </a:ext>
                  </a:extLst>
                </a:gridCol>
              </a:tblGrid>
              <a:tr h="712624">
                <a:tc>
                  <a:txBody>
                    <a:bodyPr/>
                    <a:lstStyle/>
                    <a:p>
                      <a:r>
                        <a:rPr lang="en-IN" dirty="0"/>
                        <a:t>S.NO</a:t>
                      </a:r>
                    </a:p>
                  </a:txBody>
                  <a:tcPr/>
                </a:tc>
                <a:tc>
                  <a:txBody>
                    <a:bodyPr/>
                    <a:lstStyle/>
                    <a:p>
                      <a:r>
                        <a:rPr lang="en-IN" dirty="0"/>
                        <a:t>Methodology </a:t>
                      </a:r>
                    </a:p>
                  </a:txBody>
                  <a:tcPr/>
                </a:tc>
                <a:tc>
                  <a:txBody>
                    <a:bodyPr/>
                    <a:lstStyle/>
                    <a:p>
                      <a:r>
                        <a:rPr lang="en-IN" dirty="0"/>
                        <a:t>Description</a:t>
                      </a:r>
                    </a:p>
                  </a:txBody>
                  <a:tcPr/>
                </a:tc>
                <a:tc>
                  <a:txBody>
                    <a:bodyPr/>
                    <a:lstStyle/>
                    <a:p>
                      <a:r>
                        <a:rPr lang="en-IN" dirty="0"/>
                        <a:t>Limitations</a:t>
                      </a:r>
                    </a:p>
                  </a:txBody>
                  <a:tcPr/>
                </a:tc>
                <a:extLst>
                  <a:ext uri="{0D108BD9-81ED-4DB2-BD59-A6C34878D82A}">
                    <a16:rowId xmlns:a16="http://schemas.microsoft.com/office/drawing/2014/main" val="3533717519"/>
                  </a:ext>
                </a:extLst>
              </a:tr>
              <a:tr h="4684128">
                <a:tc>
                  <a:txBody>
                    <a:bodyPr/>
                    <a:lstStyle/>
                    <a:p>
                      <a:r>
                        <a:rPr lang="en-IN" dirty="0"/>
                        <a:t>[3]</a:t>
                      </a:r>
                    </a:p>
                  </a:txBody>
                  <a:tcPr/>
                </a:tc>
                <a:tc>
                  <a:txBody>
                    <a:bodyPr/>
                    <a:lstStyle/>
                    <a:p>
                      <a:r>
                        <a:rPr lang="en-IN" dirty="0"/>
                        <a:t>Utilizing skin mask and face organs detection for improving the viola face detection method.</a:t>
                      </a:r>
                    </a:p>
                  </a:txBody>
                  <a:tcPr/>
                </a:tc>
                <a:tc>
                  <a:txBody>
                    <a:bodyPr/>
                    <a:lstStyle/>
                    <a:p>
                      <a:r>
                        <a:rPr lang="en-IN" dirty="0"/>
                        <a:t>Approach to detect eyes and nose makes possible face detecting only with two eyes or one eye and nose, in addition to decrease false detection rate rather than viola approach. Implementing of this approach shows, the presented algorithm could reduce false negative from 10 percent to 2.4 and reduce false positive from 4.4 percent to 2.4.</a:t>
                      </a:r>
                    </a:p>
                  </a:txBody>
                  <a:tcPr/>
                </a:tc>
                <a:tc>
                  <a:txBody>
                    <a:bodyPr/>
                    <a:lstStyle/>
                    <a:p>
                      <a:r>
                        <a:rPr lang="en-IN" dirty="0"/>
                        <a:t>There is an increased computational complexity that is observed in this research.</a:t>
                      </a:r>
                    </a:p>
                  </a:txBody>
                  <a:tcPr/>
                </a:tc>
                <a:extLst>
                  <a:ext uri="{0D108BD9-81ED-4DB2-BD59-A6C34878D82A}">
                    <a16:rowId xmlns:a16="http://schemas.microsoft.com/office/drawing/2014/main" val="505405420"/>
                  </a:ext>
                </a:extLst>
              </a:tr>
            </a:tbl>
          </a:graphicData>
        </a:graphic>
      </p:graphicFrame>
    </p:spTree>
    <p:extLst>
      <p:ext uri="{BB962C8B-B14F-4D97-AF65-F5344CB8AC3E}">
        <p14:creationId xmlns:p14="http://schemas.microsoft.com/office/powerpoint/2010/main" val="1404063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13EEA-1FDD-3222-9F1F-EE6C2FA8864D}"/>
              </a:ext>
            </a:extLst>
          </p:cNvPr>
          <p:cNvSpPr>
            <a:spLocks noGrp="1"/>
          </p:cNvSpPr>
          <p:nvPr>
            <p:ph type="title"/>
          </p:nvPr>
        </p:nvSpPr>
        <p:spPr/>
        <p:txBody>
          <a:bodyPr/>
          <a:lstStyle/>
          <a:p>
            <a:r>
              <a:rPr lang="en-IN" dirty="0">
                <a:latin typeface="Copperplate Gothic Bold" panose="020E0705020206020404" pitchFamily="34" charset="0"/>
              </a:rPr>
              <a:t>Problem Statement </a:t>
            </a:r>
          </a:p>
        </p:txBody>
      </p:sp>
      <p:sp>
        <p:nvSpPr>
          <p:cNvPr id="3" name="Content Placeholder 2">
            <a:extLst>
              <a:ext uri="{FF2B5EF4-FFF2-40B4-BE49-F238E27FC236}">
                <a16:creationId xmlns:a16="http://schemas.microsoft.com/office/drawing/2014/main" id="{D496B579-83AE-9471-78F7-9A683947F6DE}"/>
              </a:ext>
            </a:extLst>
          </p:cNvPr>
          <p:cNvSpPr>
            <a:spLocks noGrp="1"/>
          </p:cNvSpPr>
          <p:nvPr>
            <p:ph idx="1"/>
          </p:nvPr>
        </p:nvSpPr>
        <p:spPr/>
        <p:txBody>
          <a:bodyPr>
            <a:normAutofit fontScale="92500" lnSpcReduction="20000"/>
          </a:bodyPr>
          <a:lstStyle/>
          <a:p>
            <a:r>
              <a:rPr lang="en-IN" dirty="0">
                <a:latin typeface="Times New Roman" panose="02020603050405020304" pitchFamily="18" charset="0"/>
                <a:cs typeface="Times New Roman" panose="02020603050405020304" pitchFamily="18" charset="0"/>
              </a:rPr>
              <a:t>The large scale losses that have been noticed across the world due to the covid-19 pandemic have been highly shocking and lead to a lot of loss of property and life. This virus is highly deadly and has caused multiple casualties which could be prevented through effectively preventive measures. Therefore use of mask enables effectively prevention and further spread of the virus which can be the main ingredient for stopping the infections in their path.</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To ensure that the mask rule is been followed there needs to be an automatic technique that can provide highly accurate intelligent system for mask detection through image processing.</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Wearing a mask in public settings is an effective way to keep the communities safe. As a  response to the covid-19 pandemic, we open-sourced a face mask detection application created by Neural that uses AI to detect if people are wearing masks or not.</a:t>
            </a:r>
          </a:p>
        </p:txBody>
      </p:sp>
    </p:spTree>
    <p:extLst>
      <p:ext uri="{BB962C8B-B14F-4D97-AF65-F5344CB8AC3E}">
        <p14:creationId xmlns:p14="http://schemas.microsoft.com/office/powerpoint/2010/main" val="2499501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8B0DA-EF60-9CB4-F42C-0D17355392B6}"/>
              </a:ext>
            </a:extLst>
          </p:cNvPr>
          <p:cNvSpPr>
            <a:spLocks noGrp="1"/>
          </p:cNvSpPr>
          <p:nvPr>
            <p:ph type="title"/>
          </p:nvPr>
        </p:nvSpPr>
        <p:spPr/>
        <p:txBody>
          <a:bodyPr/>
          <a:lstStyle/>
          <a:p>
            <a:r>
              <a:rPr lang="en-IN" dirty="0">
                <a:latin typeface="Copperplate Gothic Bold" panose="020E0705020206020404" pitchFamily="34" charset="0"/>
              </a:rPr>
              <a:t>SCOPE </a:t>
            </a:r>
          </a:p>
        </p:txBody>
      </p:sp>
      <p:sp>
        <p:nvSpPr>
          <p:cNvPr id="3" name="Content Placeholder 2">
            <a:extLst>
              <a:ext uri="{FF2B5EF4-FFF2-40B4-BE49-F238E27FC236}">
                <a16:creationId xmlns:a16="http://schemas.microsoft.com/office/drawing/2014/main" id="{4BCBBF47-3C99-E7AC-4142-49303BDDCD7D}"/>
              </a:ext>
            </a:extLst>
          </p:cNvPr>
          <p:cNvSpPr>
            <a:spLocks noGrp="1"/>
          </p:cNvSpPr>
          <p:nvPr>
            <p:ph idx="1"/>
          </p:nvPr>
        </p:nvSpPr>
        <p:spPr>
          <a:xfrm>
            <a:off x="1261872" y="1828801"/>
            <a:ext cx="8595360" cy="1325562"/>
          </a:xfrm>
        </p:spPr>
        <p:txBody>
          <a:bodyPr>
            <a:normAutofit/>
          </a:bodyPr>
          <a:lstStyle/>
          <a:p>
            <a:r>
              <a:rPr lang="en-IN" sz="2000" dirty="0">
                <a:latin typeface="Times New Roman" panose="02020603050405020304" pitchFamily="18" charset="0"/>
                <a:cs typeface="Times New Roman" panose="02020603050405020304" pitchFamily="18" charset="0"/>
              </a:rPr>
              <a:t>The system is easy to operate and it can be used in crowded areas. It also ensures the compliance for wearing mask and the system provides accurate assessment of the individual in public areas weather the person is wearing a mask or not.</a:t>
            </a:r>
          </a:p>
        </p:txBody>
      </p:sp>
    </p:spTree>
    <p:extLst>
      <p:ext uri="{BB962C8B-B14F-4D97-AF65-F5344CB8AC3E}">
        <p14:creationId xmlns:p14="http://schemas.microsoft.com/office/powerpoint/2010/main" val="1514091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87423C39-6C18-183A-B10D-7A95D0FEB0CD}"/>
              </a:ext>
            </a:extLst>
          </p:cNvPr>
          <p:cNvSpPr>
            <a:spLocks noGrp="1"/>
          </p:cNvSpPr>
          <p:nvPr>
            <p:ph type="title"/>
          </p:nvPr>
        </p:nvSpPr>
        <p:spPr/>
        <p:txBody>
          <a:bodyPr/>
          <a:lstStyle/>
          <a:p>
            <a:r>
              <a:rPr lang="en-IN" dirty="0">
                <a:latin typeface="Copperplate Gothic Bold" panose="020E0705020206020404" pitchFamily="34" charset="0"/>
              </a:rPr>
              <a:t>System Architecture</a:t>
            </a:r>
          </a:p>
        </p:txBody>
      </p:sp>
      <p:sp>
        <p:nvSpPr>
          <p:cNvPr id="4" name="Rectangle 3">
            <a:extLst>
              <a:ext uri="{FF2B5EF4-FFF2-40B4-BE49-F238E27FC236}">
                <a16:creationId xmlns:a16="http://schemas.microsoft.com/office/drawing/2014/main" id="{0B8EC406-6A35-F314-1CD6-9EDFF132914D}"/>
              </a:ext>
            </a:extLst>
          </p:cNvPr>
          <p:cNvSpPr/>
          <p:nvPr/>
        </p:nvSpPr>
        <p:spPr>
          <a:xfrm>
            <a:off x="1695956" y="2524714"/>
            <a:ext cx="1545579" cy="6716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Live feed</a:t>
            </a:r>
          </a:p>
        </p:txBody>
      </p:sp>
      <p:sp>
        <p:nvSpPr>
          <p:cNvPr id="7" name="Rectangle 6">
            <a:extLst>
              <a:ext uri="{FF2B5EF4-FFF2-40B4-BE49-F238E27FC236}">
                <a16:creationId xmlns:a16="http://schemas.microsoft.com/office/drawing/2014/main" id="{DE3EAADF-F1DF-055E-4575-C2D6074A5369}"/>
              </a:ext>
            </a:extLst>
          </p:cNvPr>
          <p:cNvSpPr/>
          <p:nvPr/>
        </p:nvSpPr>
        <p:spPr>
          <a:xfrm>
            <a:off x="1759800" y="5200479"/>
            <a:ext cx="1545579" cy="6716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Mask alert</a:t>
            </a:r>
          </a:p>
        </p:txBody>
      </p:sp>
      <p:sp>
        <p:nvSpPr>
          <p:cNvPr id="8" name="Rectangle 7">
            <a:extLst>
              <a:ext uri="{FF2B5EF4-FFF2-40B4-BE49-F238E27FC236}">
                <a16:creationId xmlns:a16="http://schemas.microsoft.com/office/drawing/2014/main" id="{58078E6A-0413-6094-8D7D-72C77742C666}"/>
              </a:ext>
            </a:extLst>
          </p:cNvPr>
          <p:cNvSpPr/>
          <p:nvPr/>
        </p:nvSpPr>
        <p:spPr>
          <a:xfrm>
            <a:off x="4497714" y="5200480"/>
            <a:ext cx="1545579" cy="6716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Decision tree</a:t>
            </a:r>
          </a:p>
        </p:txBody>
      </p:sp>
      <p:sp>
        <p:nvSpPr>
          <p:cNvPr id="9" name="Rectangle 8">
            <a:extLst>
              <a:ext uri="{FF2B5EF4-FFF2-40B4-BE49-F238E27FC236}">
                <a16:creationId xmlns:a16="http://schemas.microsoft.com/office/drawing/2014/main" id="{4ACD9D5E-FBF5-B6BF-9239-A9E03BD9789F}"/>
              </a:ext>
            </a:extLst>
          </p:cNvPr>
          <p:cNvSpPr/>
          <p:nvPr/>
        </p:nvSpPr>
        <p:spPr>
          <a:xfrm>
            <a:off x="7235628" y="5200481"/>
            <a:ext cx="1545579" cy="6716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Convolutional neural network</a:t>
            </a:r>
          </a:p>
        </p:txBody>
      </p:sp>
      <p:sp>
        <p:nvSpPr>
          <p:cNvPr id="10" name="Rectangle 9">
            <a:extLst>
              <a:ext uri="{FF2B5EF4-FFF2-40B4-BE49-F238E27FC236}">
                <a16:creationId xmlns:a16="http://schemas.microsoft.com/office/drawing/2014/main" id="{D0EDC1DE-038D-E7B4-0A6A-C5D511EEAD0B}"/>
              </a:ext>
            </a:extLst>
          </p:cNvPr>
          <p:cNvSpPr/>
          <p:nvPr/>
        </p:nvSpPr>
        <p:spPr>
          <a:xfrm>
            <a:off x="7177473" y="3862598"/>
            <a:ext cx="1545579" cy="6716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Region of Interest </a:t>
            </a:r>
          </a:p>
        </p:txBody>
      </p:sp>
      <p:sp>
        <p:nvSpPr>
          <p:cNvPr id="11" name="Rectangle 10">
            <a:extLst>
              <a:ext uri="{FF2B5EF4-FFF2-40B4-BE49-F238E27FC236}">
                <a16:creationId xmlns:a16="http://schemas.microsoft.com/office/drawing/2014/main" id="{B723E122-21F5-9673-CB6E-9B6C5ECA2D0E}"/>
              </a:ext>
            </a:extLst>
          </p:cNvPr>
          <p:cNvSpPr/>
          <p:nvPr/>
        </p:nvSpPr>
        <p:spPr>
          <a:xfrm>
            <a:off x="7177473" y="2524715"/>
            <a:ext cx="1545579" cy="6716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Pre- processing </a:t>
            </a:r>
          </a:p>
        </p:txBody>
      </p:sp>
      <p:sp>
        <p:nvSpPr>
          <p:cNvPr id="12" name="Rectangle 11">
            <a:extLst>
              <a:ext uri="{FF2B5EF4-FFF2-40B4-BE49-F238E27FC236}">
                <a16:creationId xmlns:a16="http://schemas.microsoft.com/office/drawing/2014/main" id="{8834EF65-C752-EB56-143C-66D1553B4B43}"/>
              </a:ext>
            </a:extLst>
          </p:cNvPr>
          <p:cNvSpPr/>
          <p:nvPr/>
        </p:nvSpPr>
        <p:spPr>
          <a:xfrm>
            <a:off x="4497715" y="2524715"/>
            <a:ext cx="1545579" cy="6716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Frame capturing </a:t>
            </a:r>
          </a:p>
        </p:txBody>
      </p:sp>
      <p:cxnSp>
        <p:nvCxnSpPr>
          <p:cNvPr id="14" name="Straight Arrow Connector 13">
            <a:extLst>
              <a:ext uri="{FF2B5EF4-FFF2-40B4-BE49-F238E27FC236}">
                <a16:creationId xmlns:a16="http://schemas.microsoft.com/office/drawing/2014/main" id="{D7A28B0F-044D-F6C3-A91B-DFF5E638E12E}"/>
              </a:ext>
            </a:extLst>
          </p:cNvPr>
          <p:cNvCxnSpPr/>
          <p:nvPr/>
        </p:nvCxnSpPr>
        <p:spPr>
          <a:xfrm>
            <a:off x="3317735" y="2860534"/>
            <a:ext cx="11799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D4D0A8C-D071-E54C-45B2-91876790B38D}"/>
              </a:ext>
            </a:extLst>
          </p:cNvPr>
          <p:cNvCxnSpPr>
            <a:cxnSpLocks/>
          </p:cNvCxnSpPr>
          <p:nvPr/>
        </p:nvCxnSpPr>
        <p:spPr>
          <a:xfrm>
            <a:off x="6055649" y="2860534"/>
            <a:ext cx="11218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8C30520-1CDF-8463-D903-07DE62861E4B}"/>
              </a:ext>
            </a:extLst>
          </p:cNvPr>
          <p:cNvCxnSpPr>
            <a:cxnSpLocks/>
            <a:endCxn id="10" idx="0"/>
          </p:cNvCxnSpPr>
          <p:nvPr/>
        </p:nvCxnSpPr>
        <p:spPr>
          <a:xfrm>
            <a:off x="7950262" y="3204444"/>
            <a:ext cx="1" cy="658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939826A-767C-B732-87FC-F35ECC320C12}"/>
              </a:ext>
            </a:extLst>
          </p:cNvPr>
          <p:cNvCxnSpPr>
            <a:cxnSpLocks/>
          </p:cNvCxnSpPr>
          <p:nvPr/>
        </p:nvCxnSpPr>
        <p:spPr>
          <a:xfrm>
            <a:off x="7934241" y="4565256"/>
            <a:ext cx="16021" cy="6271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1215E27-7B49-6686-F08E-783245A4AD0C}"/>
              </a:ext>
            </a:extLst>
          </p:cNvPr>
          <p:cNvCxnSpPr>
            <a:cxnSpLocks/>
            <a:endCxn id="7" idx="3"/>
          </p:cNvCxnSpPr>
          <p:nvPr/>
        </p:nvCxnSpPr>
        <p:spPr>
          <a:xfrm flipH="1">
            <a:off x="3305379" y="5536298"/>
            <a:ext cx="114316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DE5264F-FE10-A842-1C25-2437BF530E54}"/>
              </a:ext>
            </a:extLst>
          </p:cNvPr>
          <p:cNvCxnSpPr>
            <a:cxnSpLocks/>
          </p:cNvCxnSpPr>
          <p:nvPr/>
        </p:nvCxnSpPr>
        <p:spPr>
          <a:xfrm flipH="1" flipV="1">
            <a:off x="6055649" y="5536298"/>
            <a:ext cx="1179979" cy="24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BCB29FD4-FCDF-E2E8-CE6F-C878CB94452B}"/>
              </a:ext>
            </a:extLst>
          </p:cNvPr>
          <p:cNvSpPr/>
          <p:nvPr/>
        </p:nvSpPr>
        <p:spPr>
          <a:xfrm>
            <a:off x="1261872" y="2047285"/>
            <a:ext cx="7995416" cy="43130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44088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down)">
                                      <p:cBhvr>
                                        <p:cTn id="1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6F152-D104-BE59-2FE0-3D97809EA6A0}"/>
              </a:ext>
            </a:extLst>
          </p:cNvPr>
          <p:cNvSpPr>
            <a:spLocks noGrp="1"/>
          </p:cNvSpPr>
          <p:nvPr>
            <p:ph type="title"/>
          </p:nvPr>
        </p:nvSpPr>
        <p:spPr/>
        <p:txBody>
          <a:bodyPr>
            <a:normAutofit fontScale="90000"/>
          </a:bodyPr>
          <a:lstStyle/>
          <a:p>
            <a:r>
              <a:rPr lang="en-IN" dirty="0">
                <a:latin typeface="Copperplate Gothic Bold" panose="020E0705020206020404" pitchFamily="34" charset="0"/>
              </a:rPr>
              <a:t>Module A: Frame Capturing </a:t>
            </a:r>
          </a:p>
        </p:txBody>
      </p:sp>
      <p:sp>
        <p:nvSpPr>
          <p:cNvPr id="3" name="Content Placeholder 2">
            <a:extLst>
              <a:ext uri="{FF2B5EF4-FFF2-40B4-BE49-F238E27FC236}">
                <a16:creationId xmlns:a16="http://schemas.microsoft.com/office/drawing/2014/main" id="{38220F95-E789-466F-EF0C-14B723F2BDC9}"/>
              </a:ext>
            </a:extLst>
          </p:cNvPr>
          <p:cNvSpPr>
            <a:spLocks noGrp="1"/>
          </p:cNvSpPr>
          <p:nvPr>
            <p:ph idx="1"/>
          </p:nvPr>
        </p:nvSpPr>
        <p:spPr/>
        <p:txBody>
          <a:bodyPr>
            <a:normAutofit/>
          </a:bodyPr>
          <a:lstStyle/>
          <a:p>
            <a:r>
              <a:rPr lang="en-IN" sz="2000" dirty="0">
                <a:latin typeface="Times New Roman" panose="02020603050405020304" pitchFamily="18" charset="0"/>
                <a:cs typeface="Times New Roman" panose="02020603050405020304" pitchFamily="18" charset="0"/>
              </a:rPr>
              <a:t>This is the initial step of the proposed model, here an open CV library is installed to enable the camera to capture the live video stream. Also, we use </a:t>
            </a:r>
            <a:r>
              <a:rPr lang="en-IN" sz="2000" dirty="0" err="1">
                <a:latin typeface="Times New Roman" panose="02020603050405020304" pitchFamily="18" charset="0"/>
                <a:cs typeface="Times New Roman" panose="02020603050405020304" pitchFamily="18" charset="0"/>
              </a:rPr>
              <a:t>keras</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numpy</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scipy</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tensorflow</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imutils</a:t>
            </a:r>
            <a:r>
              <a:rPr lang="en-IN" sz="2000" dirty="0">
                <a:latin typeface="Times New Roman" panose="02020603050405020304" pitchFamily="18" charset="0"/>
                <a:cs typeface="Times New Roman" panose="02020603050405020304" pitchFamily="18" charset="0"/>
              </a:rPr>
              <a:t>, matplotlib libraries to run the face mask detection model. Once the system is activated it start capturing the video frames, these frames are fed to the cascade classifier to detect the faces in that. This cascade classifier uses the HAAR features to identify the faces in the extracted frame as these features are stored in the cascade xml files. As the faces are identified, then the images set to pre-process by rescaling them with the width and height of 150 X 150 with the channel size of 3. then this image object is temporarily stored on the secondary drive to obtain the better features of the images for detection of mask. </a:t>
            </a:r>
          </a:p>
        </p:txBody>
      </p:sp>
    </p:spTree>
    <p:extLst>
      <p:ext uri="{BB962C8B-B14F-4D97-AF65-F5344CB8AC3E}">
        <p14:creationId xmlns:p14="http://schemas.microsoft.com/office/powerpoint/2010/main" val="1703466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1182</TotalTime>
  <Words>1059</Words>
  <Application>Microsoft Office PowerPoint</Application>
  <PresentationFormat>Widescreen</PresentationFormat>
  <Paragraphs>100</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Algerian</vt:lpstr>
      <vt:lpstr>Arial</vt:lpstr>
      <vt:lpstr>Copperplate Gothic Bold</vt:lpstr>
      <vt:lpstr>Corbel</vt:lpstr>
      <vt:lpstr>Times New Roman</vt:lpstr>
      <vt:lpstr>Wingdings</vt:lpstr>
      <vt:lpstr>Depth</vt:lpstr>
      <vt:lpstr>FACE DETECTION MODEL</vt:lpstr>
      <vt:lpstr>OBJECTIVE </vt:lpstr>
      <vt:lpstr>Literature Survey</vt:lpstr>
      <vt:lpstr>PowerPoint Presentation</vt:lpstr>
      <vt:lpstr>PowerPoint Presentation</vt:lpstr>
      <vt:lpstr>Problem Statement </vt:lpstr>
      <vt:lpstr>SCOPE </vt:lpstr>
      <vt:lpstr>System Architecture</vt:lpstr>
      <vt:lpstr>Module A: Frame Capturing </vt:lpstr>
      <vt:lpstr>Module B: Region of Interest</vt:lpstr>
      <vt:lpstr>Skin Color Detection</vt:lpstr>
      <vt:lpstr>Isolate Face Shapes</vt:lpstr>
      <vt:lpstr>Narrowing possible face</vt:lpstr>
      <vt:lpstr>SOURCE CODE</vt:lpstr>
      <vt:lpstr>PowerPoint Presentation</vt:lpstr>
      <vt:lpstr>WORKING OF OUR MODEL</vt:lpstr>
      <vt:lpstr>ADVANTAGES </vt:lpstr>
      <vt:lpstr>CONCLUSION</vt:lpstr>
      <vt:lpstr>FUTURE SCOPE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dc:title>
  <dc:creator>Tanvi Saini</dc:creator>
  <cp:lastModifiedBy>Tanvi Saini</cp:lastModifiedBy>
  <cp:revision>7</cp:revision>
  <dcterms:created xsi:type="dcterms:W3CDTF">2022-05-10T12:18:45Z</dcterms:created>
  <dcterms:modified xsi:type="dcterms:W3CDTF">2022-08-30T06:46:07Z</dcterms:modified>
</cp:coreProperties>
</file>