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88" r:id="rId3"/>
    <p:sldId id="289" r:id="rId4"/>
    <p:sldId id="290" r:id="rId5"/>
    <p:sldId id="291" r:id="rId6"/>
    <p:sldId id="292" r:id="rId7"/>
    <p:sldId id="293" r:id="rId8"/>
    <p:sldId id="294" r:id="rId9"/>
    <p:sldId id="295" r:id="rId10"/>
    <p:sldId id="296" r:id="rId11"/>
    <p:sldId id="297" r:id="rId12"/>
    <p:sldId id="298"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31/12/2021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31/12/2021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31/12/2021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31/12/2021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hopping cart with boxes">
            <a:extLst>
              <a:ext uri="{FF2B5EF4-FFF2-40B4-BE49-F238E27FC236}">
                <a16:creationId xmlns:a16="http://schemas.microsoft.com/office/drawing/2014/main" id="{94C263D3-F1C7-4648-A6F4-4943B0EE56C6}"/>
              </a:ext>
            </a:extLst>
          </p:cNvPr>
          <p:cNvPicPr>
            <a:picLocks noChangeAspect="1"/>
          </p:cNvPicPr>
          <p:nvPr/>
        </p:nvPicPr>
        <p:blipFill rotWithShape="1">
          <a:blip r:embed="rId2"/>
          <a:srcRect l="26398" r="4551" b="-1"/>
          <a:stretch/>
        </p:blipFill>
        <p:spPr>
          <a:xfrm>
            <a:off x="5101771" y="10"/>
            <a:ext cx="7094361" cy="6857989"/>
          </a:xfrm>
          <a:prstGeom prst="rect">
            <a:avLst/>
          </a:prstGeom>
        </p:spPr>
      </p:pic>
      <p:sp>
        <p:nvSpPr>
          <p:cNvPr id="11" name="Rectangle 13">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5">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43467" y="795509"/>
            <a:ext cx="4092525" cy="2798604"/>
          </a:xfrm>
        </p:spPr>
        <p:txBody>
          <a:bodyPr>
            <a:normAutofit/>
          </a:bodyPr>
          <a:lstStyle/>
          <a:p>
            <a:r>
              <a:rPr lang="en-GB">
                <a:solidFill>
                  <a:srgbClr val="FFFFFF"/>
                </a:solidFill>
                <a:latin typeface="Calibri"/>
                <a:cs typeface="Calibri"/>
              </a:rPr>
              <a:t>Market </a:t>
            </a:r>
            <a:br>
              <a:rPr lang="en-GB">
                <a:solidFill>
                  <a:srgbClr val="FFFFFF"/>
                </a:solidFill>
                <a:latin typeface="Calibri"/>
                <a:cs typeface="Calibri"/>
              </a:rPr>
            </a:br>
            <a:r>
              <a:rPr lang="en-GB">
                <a:solidFill>
                  <a:srgbClr val="FFFFFF"/>
                </a:solidFill>
                <a:latin typeface="Calibri"/>
                <a:cs typeface="Calibri"/>
              </a:rPr>
              <a:t>Basket Analysis</a:t>
            </a:r>
            <a:endParaRPr lang="en-US">
              <a:solidFill>
                <a:srgbClr val="FFFFFF"/>
              </a:solidFill>
              <a:cs typeface="Calibri Light" panose="020F0302020204030204"/>
            </a:endParaRPr>
          </a:p>
        </p:txBody>
      </p:sp>
      <p:sp>
        <p:nvSpPr>
          <p:cNvPr id="13" name="Oval 17">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643467" y="3686187"/>
            <a:ext cx="4092525" cy="2292581"/>
          </a:xfrm>
        </p:spPr>
        <p:txBody>
          <a:bodyPr vert="horz" lIns="91440" tIns="45720" rIns="91440" bIns="45720" rtlCol="0">
            <a:normAutofit/>
          </a:bodyPr>
          <a:lstStyle/>
          <a:p>
            <a:r>
              <a:rPr lang="en-GB" b="1" dirty="0">
                <a:solidFill>
                  <a:srgbClr val="FFFFFF"/>
                </a:solidFill>
                <a:cs typeface="Calibri"/>
              </a:rPr>
              <a:t>Algorithm Used : </a:t>
            </a:r>
          </a:p>
          <a:p>
            <a:r>
              <a:rPr lang="en-GB" b="1" dirty="0" err="1">
                <a:solidFill>
                  <a:srgbClr val="FFFFFF"/>
                </a:solidFill>
                <a:cs typeface="Calibri"/>
              </a:rPr>
              <a:t>Apriori</a:t>
            </a:r>
            <a:r>
              <a:rPr lang="en-GB" b="1" dirty="0">
                <a:solidFill>
                  <a:srgbClr val="FFFFFF"/>
                </a:solidFill>
                <a:cs typeface="Calibri"/>
              </a:rPr>
              <a:t> - Association Algorithm </a:t>
            </a:r>
            <a:endParaRPr lang="en-US" b="1" dirty="0">
              <a:solidFill>
                <a:srgbClr val="FFFFFF"/>
              </a:solidFill>
              <a:cs typeface="Calibri"/>
            </a:endParaRPr>
          </a:p>
        </p:txBody>
      </p:sp>
      <p:sp>
        <p:nvSpPr>
          <p:cNvPr id="15" name="Rectangle 19">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49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6">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AAD189-99C9-4861-BE17-B37938F2BB8A}"/>
              </a:ext>
            </a:extLst>
          </p:cNvPr>
          <p:cNvSpPr>
            <a:spLocks noGrp="1"/>
          </p:cNvSpPr>
          <p:nvPr>
            <p:ph type="title"/>
          </p:nvPr>
        </p:nvSpPr>
        <p:spPr>
          <a:xfrm>
            <a:off x="630936" y="630936"/>
            <a:ext cx="3599688" cy="1463040"/>
          </a:xfrm>
        </p:spPr>
        <p:txBody>
          <a:bodyPr anchor="ctr">
            <a:normAutofit/>
          </a:bodyPr>
          <a:lstStyle/>
          <a:p>
            <a:r>
              <a:rPr lang="en-US" sz="3000" b="1">
                <a:solidFill>
                  <a:srgbClr val="FFFFFF"/>
                </a:solidFill>
                <a:latin typeface="Calibri"/>
                <a:cs typeface="Calibri"/>
              </a:rPr>
              <a:t>Recommender - Product Based Filtering</a:t>
            </a:r>
          </a:p>
        </p:txBody>
      </p:sp>
      <p:sp>
        <p:nvSpPr>
          <p:cNvPr id="19"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727D9CA-8C7B-438F-B825-7DDD5C0A9C78}"/>
              </a:ext>
            </a:extLst>
          </p:cNvPr>
          <p:cNvSpPr>
            <a:spLocks noGrp="1"/>
          </p:cNvSpPr>
          <p:nvPr>
            <p:ph idx="1"/>
          </p:nvPr>
        </p:nvSpPr>
        <p:spPr>
          <a:xfrm>
            <a:off x="4474462" y="630936"/>
            <a:ext cx="7074409" cy="1463040"/>
          </a:xfrm>
        </p:spPr>
        <p:txBody>
          <a:bodyPr vert="horz" lIns="91440" tIns="45720" rIns="91440" bIns="45720" rtlCol="0" anchor="ctr">
            <a:normAutofit/>
          </a:bodyPr>
          <a:lstStyle/>
          <a:p>
            <a:pPr marL="285750" indent="-285750">
              <a:spcBef>
                <a:spcPts val="0"/>
              </a:spcBef>
            </a:pPr>
            <a:r>
              <a:rPr lang="en-US" sz="1500" dirty="0">
                <a:solidFill>
                  <a:srgbClr val="FFFFFF"/>
                </a:solidFill>
                <a:cs typeface="Calibri"/>
              </a:rPr>
              <a:t>The 'WHITE HANGING HEART T-LIGHT HOLDER' is selected, and a correlation matrix is created for the same.</a:t>
            </a:r>
            <a:endParaRPr lang="en-US" sz="1500" dirty="0">
              <a:solidFill>
                <a:srgbClr val="FFFFFF"/>
              </a:solidFill>
              <a:ea typeface="+mn-lt"/>
              <a:cs typeface="+mn-lt"/>
            </a:endParaRPr>
          </a:p>
          <a:p>
            <a:pPr marL="285750" indent="-285750">
              <a:spcBef>
                <a:spcPts val="0"/>
              </a:spcBef>
            </a:pPr>
            <a:r>
              <a:rPr lang="en-US" sz="1500" dirty="0">
                <a:solidFill>
                  <a:srgbClr val="FFFFFF"/>
                </a:solidFill>
                <a:cs typeface="Calibri"/>
              </a:rPr>
              <a:t>To make our recommendation more accurate and user specific we choose a customer from the dataset, to identify what the consumer has bought and check which products are the closest to the ones that have been bought using the correlation matrix and give our final recommendations.</a:t>
            </a:r>
            <a:endParaRPr lang="en-US" sz="1500" dirty="0">
              <a:solidFill>
                <a:srgbClr val="FFFFFF"/>
              </a:solidFill>
              <a:ea typeface="+mn-lt"/>
              <a:cs typeface="+mn-lt"/>
            </a:endParaRPr>
          </a:p>
          <a:p>
            <a:pPr marL="285750" indent="-285750">
              <a:spcBef>
                <a:spcPts val="0"/>
              </a:spcBef>
            </a:pPr>
            <a:endParaRPr lang="en-US" sz="1500" dirty="0">
              <a:solidFill>
                <a:srgbClr val="FFFFFF"/>
              </a:solidFill>
              <a:cs typeface="Calibri"/>
            </a:endParaRPr>
          </a:p>
          <a:p>
            <a:pPr marL="285750" indent="-285750"/>
            <a:endParaRPr lang="en-US" sz="1500" dirty="0">
              <a:solidFill>
                <a:srgbClr val="FFFFFF"/>
              </a:solidFill>
              <a:cs typeface="Calibri"/>
            </a:endParaRPr>
          </a:p>
        </p:txBody>
      </p:sp>
      <p:pic>
        <p:nvPicPr>
          <p:cNvPr id="10" name="Picture 10" descr="Table&#10;&#10;Description automatically generated">
            <a:extLst>
              <a:ext uri="{FF2B5EF4-FFF2-40B4-BE49-F238E27FC236}">
                <a16:creationId xmlns:a16="http://schemas.microsoft.com/office/drawing/2014/main" id="{A2452437-97FD-4310-9D77-854228B304B4}"/>
              </a:ext>
            </a:extLst>
          </p:cNvPr>
          <p:cNvPicPr>
            <a:picLocks noChangeAspect="1"/>
          </p:cNvPicPr>
          <p:nvPr/>
        </p:nvPicPr>
        <p:blipFill rotWithShape="1">
          <a:blip r:embed="rId2"/>
          <a:srcRect l="17923" t="24294" r="35599" b="11864"/>
          <a:stretch/>
        </p:blipFill>
        <p:spPr>
          <a:xfrm>
            <a:off x="1827779" y="2971800"/>
            <a:ext cx="8524250" cy="3278488"/>
          </a:xfrm>
          <a:prstGeom prst="rect">
            <a:avLst/>
          </a:prstGeom>
        </p:spPr>
      </p:pic>
    </p:spTree>
    <p:extLst>
      <p:ext uri="{BB962C8B-B14F-4D97-AF65-F5344CB8AC3E}">
        <p14:creationId xmlns:p14="http://schemas.microsoft.com/office/powerpoint/2010/main" val="159671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E24033-FB11-42C0-8427-74042EF6560A}"/>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b="1" kern="1200">
                <a:solidFill>
                  <a:srgbClr val="FFFFFF"/>
                </a:solidFill>
                <a:latin typeface="+mj-lt"/>
                <a:ea typeface="+mj-ea"/>
                <a:cs typeface="+mj-cs"/>
              </a:rPr>
              <a:t>Conclusion</a:t>
            </a:r>
            <a:endParaRPr lang="en-US" kern="120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AB1805-8D28-4724-BD2D-5F7C69E7D02E}"/>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Different aspects were explored that helped the company to make deductions about the store to understand the busiest hours and months for the store. Also, the net sales, most quantities sold, and top five most frequently sold products were visualized.</a:t>
            </a:r>
          </a:p>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Market Basket Analysis was performed using association analysis which enabled company to understand   which products are brought together using support, confidence and lift metrics. </a:t>
            </a:r>
          </a:p>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analysis helped the company to recommend at least 5 products to consumers based on his inclination to buy a desired product </a:t>
            </a:r>
          </a:p>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Thus, the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Recommender - Product Based Filtering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the solution for the company to group the products and devise the sales strategies to boast the sales revenue.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3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66DC1-655B-4798-ABE5-1E4ED468104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sp>
        <p:nvSpPr>
          <p:cNvPr id="58" name="Arc 5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5214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7411-1731-41FE-96A4-C34A81BE2C8E}"/>
              </a:ext>
            </a:extLst>
          </p:cNvPr>
          <p:cNvSpPr>
            <a:spLocks noGrp="1"/>
          </p:cNvSpPr>
          <p:nvPr>
            <p:ph type="title"/>
          </p:nvPr>
        </p:nvSpPr>
        <p:spPr>
          <a:xfrm>
            <a:off x="4965430" y="629268"/>
            <a:ext cx="6586491" cy="1286160"/>
          </a:xfrm>
        </p:spPr>
        <p:txBody>
          <a:bodyPr anchor="b">
            <a:normAutofit/>
          </a:bodyPr>
          <a:lstStyle/>
          <a:p>
            <a:r>
              <a:rPr lang="en-GB" b="1">
                <a:latin typeface="Calibri"/>
                <a:cs typeface="Calibri Light"/>
              </a:rPr>
              <a:t>Problem Statement</a:t>
            </a:r>
            <a:endParaRPr lang="en-GB" b="1">
              <a:latin typeface="Calibri"/>
            </a:endParaRPr>
          </a:p>
        </p:txBody>
      </p:sp>
      <p:sp>
        <p:nvSpPr>
          <p:cNvPr id="3" name="Content Placeholder 2">
            <a:extLst>
              <a:ext uri="{FF2B5EF4-FFF2-40B4-BE49-F238E27FC236}">
                <a16:creationId xmlns:a16="http://schemas.microsoft.com/office/drawing/2014/main" id="{67A43661-69BA-48D1-AB5F-48468321D92E}"/>
              </a:ext>
            </a:extLst>
          </p:cNvPr>
          <p:cNvSpPr>
            <a:spLocks noGrp="1"/>
          </p:cNvSpPr>
          <p:nvPr>
            <p:ph idx="1"/>
          </p:nvPr>
        </p:nvSpPr>
        <p:spPr>
          <a:xfrm>
            <a:off x="4965431" y="2438400"/>
            <a:ext cx="6586489" cy="3785419"/>
          </a:xfrm>
        </p:spPr>
        <p:txBody>
          <a:bodyPr vert="horz" lIns="91440" tIns="45720" rIns="91440" bIns="45720" rtlCol="0">
            <a:normAutofit/>
          </a:bodyPr>
          <a:lstStyle/>
          <a:p>
            <a:r>
              <a:rPr lang="en-GB" sz="2000">
                <a:cs typeface="Calibri" panose="020F0502020204030204"/>
              </a:rPr>
              <a:t>G-Mart company wants to enhance the revenue generated from the sales of the products. The company wants to bundle the products and devise the sales strategies in such a manner that consumers spend more and buy the recommended products. The company needs an efficient recommender system which will help them group the products.</a:t>
            </a:r>
            <a:endParaRPr lang="en-US" sz="2000"/>
          </a:p>
        </p:txBody>
      </p:sp>
      <p:pic>
        <p:nvPicPr>
          <p:cNvPr id="4" name="Picture 4">
            <a:extLst>
              <a:ext uri="{FF2B5EF4-FFF2-40B4-BE49-F238E27FC236}">
                <a16:creationId xmlns:a16="http://schemas.microsoft.com/office/drawing/2014/main" id="{D2A2A79F-A7D8-456F-B641-11297D33C531}"/>
              </a:ext>
            </a:extLst>
          </p:cNvPr>
          <p:cNvPicPr>
            <a:picLocks noChangeAspect="1"/>
          </p:cNvPicPr>
          <p:nvPr/>
        </p:nvPicPr>
        <p:blipFill rotWithShape="1">
          <a:blip r:embed="rId2"/>
          <a:srcRect l="52395" r="1685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455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75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7">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49">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05C204-F26D-4553-9F98-C8639807ECFE}"/>
              </a:ext>
            </a:extLst>
          </p:cNvPr>
          <p:cNvSpPr>
            <a:spLocks noGrp="1"/>
          </p:cNvSpPr>
          <p:nvPr>
            <p:ph type="title"/>
          </p:nvPr>
        </p:nvSpPr>
        <p:spPr>
          <a:xfrm>
            <a:off x="838200" y="4440602"/>
            <a:ext cx="3300663" cy="1645920"/>
          </a:xfrm>
        </p:spPr>
        <p:txBody>
          <a:bodyPr>
            <a:normAutofit/>
          </a:bodyPr>
          <a:lstStyle/>
          <a:p>
            <a:r>
              <a:rPr lang="en-GB" sz="2800" b="1">
                <a:latin typeface="Calibri"/>
                <a:ea typeface="+mn-ea"/>
                <a:cs typeface="Calibri Light"/>
              </a:rPr>
              <a:t>Insights</a:t>
            </a:r>
            <a:r>
              <a:rPr lang="en-GB" sz="2800" b="1">
                <a:latin typeface="Calibri"/>
                <a:ea typeface="+mj-lt"/>
                <a:cs typeface="+mj-lt"/>
              </a:rPr>
              <a:t> from Data</a:t>
            </a:r>
          </a:p>
          <a:p>
            <a:endParaRPr lang="en-GB" sz="2800" b="1">
              <a:cs typeface="Calibri Light"/>
            </a:endParaRPr>
          </a:p>
        </p:txBody>
      </p:sp>
      <p:pic>
        <p:nvPicPr>
          <p:cNvPr id="7" name="Picture 5" descr="A picture containing graphical user interface&#10;&#10;Description automatically generated">
            <a:extLst>
              <a:ext uri="{FF2B5EF4-FFF2-40B4-BE49-F238E27FC236}">
                <a16:creationId xmlns:a16="http://schemas.microsoft.com/office/drawing/2014/main" id="{2CB786F5-846A-4543-A229-1C03E7DA0FA3}"/>
              </a:ext>
            </a:extLst>
          </p:cNvPr>
          <p:cNvPicPr>
            <a:picLocks noChangeAspect="1"/>
          </p:cNvPicPr>
          <p:nvPr/>
        </p:nvPicPr>
        <p:blipFill rotWithShape="1">
          <a:blip r:embed="rId2"/>
          <a:srcRect l="16216" t="10714" r="19520" b="3571"/>
          <a:stretch/>
        </p:blipFill>
        <p:spPr>
          <a:xfrm>
            <a:off x="737681" y="365760"/>
            <a:ext cx="3217915" cy="3639935"/>
          </a:xfrm>
          <a:prstGeom prst="rect">
            <a:avLst/>
          </a:prstGeom>
        </p:spPr>
      </p:pic>
      <p:pic>
        <p:nvPicPr>
          <p:cNvPr id="5" name="Picture 5" descr="A picture containing person, indoor&#10;&#10;Description automatically generated">
            <a:extLst>
              <a:ext uri="{FF2B5EF4-FFF2-40B4-BE49-F238E27FC236}">
                <a16:creationId xmlns:a16="http://schemas.microsoft.com/office/drawing/2014/main" id="{7DFE2B9F-259C-4AA2-A779-D26A3C93154D}"/>
              </a:ext>
            </a:extLst>
          </p:cNvPr>
          <p:cNvPicPr>
            <a:picLocks noChangeAspect="1"/>
          </p:cNvPicPr>
          <p:nvPr/>
        </p:nvPicPr>
        <p:blipFill>
          <a:blip r:embed="rId3"/>
          <a:stretch>
            <a:fillRect/>
          </a:stretch>
        </p:blipFill>
        <p:spPr>
          <a:xfrm>
            <a:off x="9554655" y="2480315"/>
            <a:ext cx="2634558" cy="1748395"/>
          </a:xfrm>
          <a:prstGeom prst="rect">
            <a:avLst/>
          </a:prstGeom>
        </p:spPr>
      </p:pic>
      <p:pic>
        <p:nvPicPr>
          <p:cNvPr id="4" name="Picture 4" descr="Table&#10;&#10;Description automatically generated">
            <a:extLst>
              <a:ext uri="{FF2B5EF4-FFF2-40B4-BE49-F238E27FC236}">
                <a16:creationId xmlns:a16="http://schemas.microsoft.com/office/drawing/2014/main" id="{8364F84F-A44D-47FE-BCAD-1FBA0D446CC1}"/>
              </a:ext>
            </a:extLst>
          </p:cNvPr>
          <p:cNvPicPr>
            <a:picLocks noChangeAspect="1"/>
          </p:cNvPicPr>
          <p:nvPr/>
        </p:nvPicPr>
        <p:blipFill rotWithShape="1">
          <a:blip r:embed="rId4"/>
          <a:srcRect l="4222" t="12359" r="4298" b="9551"/>
          <a:stretch/>
        </p:blipFill>
        <p:spPr>
          <a:xfrm>
            <a:off x="4504868" y="804684"/>
            <a:ext cx="7018666" cy="1508858"/>
          </a:xfrm>
          <a:prstGeom prst="rect">
            <a:avLst/>
          </a:prstGeom>
        </p:spPr>
      </p:pic>
      <p:sp>
        <p:nvSpPr>
          <p:cNvPr id="55" name="Rectangle 51">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3">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6D24E7-0086-4E48-855D-DA7D68CB1F5A}"/>
              </a:ext>
            </a:extLst>
          </p:cNvPr>
          <p:cNvSpPr>
            <a:spLocks noGrp="1"/>
          </p:cNvSpPr>
          <p:nvPr>
            <p:ph idx="1"/>
          </p:nvPr>
        </p:nvSpPr>
        <p:spPr>
          <a:xfrm>
            <a:off x="4578824" y="4440602"/>
            <a:ext cx="6860184" cy="1645920"/>
          </a:xfrm>
        </p:spPr>
        <p:txBody>
          <a:bodyPr vert="horz" lIns="91440" tIns="45720" rIns="91440" bIns="45720" rtlCol="0" anchor="ctr">
            <a:normAutofit/>
          </a:bodyPr>
          <a:lstStyle/>
          <a:p>
            <a:pPr marL="285750" indent="-285750"/>
            <a:r>
              <a:rPr lang="en-GB" sz="1800">
                <a:cs typeface="Calibri" panose="020F0502020204030204"/>
              </a:rPr>
              <a:t>Approximately 5.5 Lakhs transactions carried out </a:t>
            </a:r>
          </a:p>
          <a:p>
            <a:pPr marL="285750" indent="-285750"/>
            <a:r>
              <a:rPr lang="en-GB" sz="1800">
                <a:cs typeface="Calibri" panose="020F0502020204030204"/>
              </a:rPr>
              <a:t>9,853 unique customers</a:t>
            </a:r>
          </a:p>
          <a:p>
            <a:pPr marL="285750" indent="-285750"/>
            <a:r>
              <a:rPr lang="en-GB" sz="1800">
                <a:cs typeface="Calibri" panose="020F0502020204030204"/>
              </a:rPr>
              <a:t>About 5,000 products</a:t>
            </a:r>
          </a:p>
          <a:p>
            <a:pPr marL="285750" indent="-285750"/>
            <a:r>
              <a:rPr lang="en-GB" sz="1800">
                <a:cs typeface="Calibri" panose="020F0502020204030204"/>
              </a:rPr>
              <a:t>51,76,450 Lakh quantities sold </a:t>
            </a:r>
          </a:p>
        </p:txBody>
      </p:sp>
    </p:spTree>
    <p:extLst>
      <p:ext uri="{BB962C8B-B14F-4D97-AF65-F5344CB8AC3E}">
        <p14:creationId xmlns:p14="http://schemas.microsoft.com/office/powerpoint/2010/main" val="362407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B3DC2EC-CD07-4483-AEC7-13A7973F4C70}"/>
              </a:ext>
            </a:extLst>
          </p:cNvPr>
          <p:cNvPicPr>
            <a:picLocks noChangeAspect="1"/>
          </p:cNvPicPr>
          <p:nvPr/>
        </p:nvPicPr>
        <p:blipFill>
          <a:blip r:embed="rId2"/>
          <a:stretch>
            <a:fillRect/>
          </a:stretch>
        </p:blipFill>
        <p:spPr>
          <a:xfrm>
            <a:off x="1129115" y="840236"/>
            <a:ext cx="4724569" cy="2149678"/>
          </a:xfrm>
          <a:prstGeom prst="rect">
            <a:avLst/>
          </a:prstGeom>
          <a:ln w="28575">
            <a:solidFill>
              <a:schemeClr val="tx1"/>
            </a:solidFill>
          </a:ln>
        </p:spPr>
      </p:pic>
      <p:cxnSp>
        <p:nvCxnSpPr>
          <p:cNvPr id="12" name="Straight Connector 14">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bar chart&#10;&#10;Description automatically generated">
            <a:extLst>
              <a:ext uri="{FF2B5EF4-FFF2-40B4-BE49-F238E27FC236}">
                <a16:creationId xmlns:a16="http://schemas.microsoft.com/office/drawing/2014/main" id="{32B4A3C6-16BD-4351-8215-B123F7A55D8D}"/>
              </a:ext>
            </a:extLst>
          </p:cNvPr>
          <p:cNvPicPr>
            <a:picLocks noChangeAspect="1"/>
          </p:cNvPicPr>
          <p:nvPr/>
        </p:nvPicPr>
        <p:blipFill>
          <a:blip r:embed="rId3"/>
          <a:stretch>
            <a:fillRect/>
          </a:stretch>
        </p:blipFill>
        <p:spPr>
          <a:xfrm>
            <a:off x="6338316" y="846085"/>
            <a:ext cx="4732940" cy="2149353"/>
          </a:xfrm>
          <a:prstGeom prst="rect">
            <a:avLst/>
          </a:prstGeom>
          <a:ln w="28575">
            <a:solidFill>
              <a:schemeClr val="tx1"/>
            </a:solidFill>
          </a:ln>
        </p:spPr>
      </p:pic>
      <p:cxnSp>
        <p:nvCxnSpPr>
          <p:cNvPr id="17" name="Straight Connector 16">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4">
            <a:extLst>
              <a:ext uri="{FF2B5EF4-FFF2-40B4-BE49-F238E27FC236}">
                <a16:creationId xmlns:a16="http://schemas.microsoft.com/office/drawing/2014/main" id="{BAABDEA0-275D-41F6-B73B-15A86CC40D66}"/>
              </a:ext>
            </a:extLst>
          </p:cNvPr>
          <p:cNvPicPr>
            <a:picLocks noChangeAspect="1"/>
          </p:cNvPicPr>
          <p:nvPr/>
        </p:nvPicPr>
        <p:blipFill>
          <a:blip r:embed="rId4"/>
          <a:stretch>
            <a:fillRect/>
          </a:stretch>
        </p:blipFill>
        <p:spPr>
          <a:xfrm>
            <a:off x="1129115" y="3816256"/>
            <a:ext cx="4724569" cy="2255981"/>
          </a:xfrm>
          <a:prstGeom prst="rect">
            <a:avLst/>
          </a:prstGeom>
          <a:ln w="28575">
            <a:solidFill>
              <a:schemeClr val="tx1"/>
            </a:solidFill>
          </a:ln>
        </p:spPr>
      </p:pic>
      <p:pic>
        <p:nvPicPr>
          <p:cNvPr id="10" name="Picture 11" descr="Text&#10;&#10;Description automatically generated">
            <a:extLst>
              <a:ext uri="{FF2B5EF4-FFF2-40B4-BE49-F238E27FC236}">
                <a16:creationId xmlns:a16="http://schemas.microsoft.com/office/drawing/2014/main" id="{B46735C5-3590-4D38-8DB4-40934DEA258B}"/>
              </a:ext>
            </a:extLst>
          </p:cNvPr>
          <p:cNvPicPr>
            <a:picLocks noGrp="1" noChangeAspect="1"/>
          </p:cNvPicPr>
          <p:nvPr>
            <p:ph idx="1"/>
          </p:nvPr>
        </p:nvPicPr>
        <p:blipFill>
          <a:blip r:embed="rId5"/>
          <a:stretch>
            <a:fillRect/>
          </a:stretch>
        </p:blipFill>
        <p:spPr>
          <a:xfrm>
            <a:off x="6338204" y="3671316"/>
            <a:ext cx="4460207" cy="2553469"/>
          </a:xfrm>
          <a:prstGeom prst="rect">
            <a:avLst/>
          </a:prstGeom>
          <a:ln w="28575">
            <a:solidFill>
              <a:schemeClr val="tx1"/>
            </a:solidFill>
          </a:ln>
        </p:spPr>
      </p:pic>
    </p:spTree>
    <p:extLst>
      <p:ext uri="{BB962C8B-B14F-4D97-AF65-F5344CB8AC3E}">
        <p14:creationId xmlns:p14="http://schemas.microsoft.com/office/powerpoint/2010/main" val="248540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57E36F3B-5EA3-4859-A8E1-7DB2CD0BF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2635EE6-D269-46B5-8431-4D0F084D4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
            <a:ext cx="6252552" cy="6858003"/>
          </a:xfrm>
          <a:custGeom>
            <a:avLst/>
            <a:gdLst>
              <a:gd name="connsiteX0" fmla="*/ 2609706 w 6252552"/>
              <a:gd name="connsiteY0" fmla="*/ 0 h 6858003"/>
              <a:gd name="connsiteX1" fmla="*/ 6252552 w 6252552"/>
              <a:gd name="connsiteY1" fmla="*/ 0 h 6858003"/>
              <a:gd name="connsiteX2" fmla="*/ 6252552 w 6252552"/>
              <a:gd name="connsiteY2" fmla="*/ 6858002 h 6858003"/>
              <a:gd name="connsiteX3" fmla="*/ 6228060 w 6252552"/>
              <a:gd name="connsiteY3" fmla="*/ 6858002 h 6858003"/>
              <a:gd name="connsiteX4" fmla="*/ 6228060 w 6252552"/>
              <a:gd name="connsiteY4" fmla="*/ 6858003 h 6858003"/>
              <a:gd name="connsiteX5" fmla="*/ 0 w 6252552"/>
              <a:gd name="connsiteY5" fmla="*/ 6858003 h 6858003"/>
              <a:gd name="connsiteX6" fmla="*/ 0 w 6252552"/>
              <a:gd name="connsiteY6" fmla="*/ 1 h 6858003"/>
              <a:gd name="connsiteX7" fmla="*/ 2609701 w 6252552"/>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552" h="6858003">
                <a:moveTo>
                  <a:pt x="2609706" y="0"/>
                </a:moveTo>
                <a:lnTo>
                  <a:pt x="6252552" y="0"/>
                </a:lnTo>
                <a:lnTo>
                  <a:pt x="6252552" y="6858002"/>
                </a:lnTo>
                <a:lnTo>
                  <a:pt x="6228060" y="6858002"/>
                </a:lnTo>
                <a:lnTo>
                  <a:pt x="6228060" y="6858003"/>
                </a:lnTo>
                <a:lnTo>
                  <a:pt x="0" y="6858003"/>
                </a:lnTo>
                <a:lnTo>
                  <a:pt x="0" y="1"/>
                </a:lnTo>
                <a:lnTo>
                  <a:pt x="2609701"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54825C1-01B9-4C9A-9D31-42A3BA075AF7}"/>
              </a:ext>
            </a:extLst>
          </p:cNvPr>
          <p:cNvSpPr txBox="1"/>
          <p:nvPr/>
        </p:nvSpPr>
        <p:spPr>
          <a:xfrm>
            <a:off x="643467" y="795509"/>
            <a:ext cx="5271106" cy="27986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6000" b="1" i="0" u="none" strike="noStrike" kern="1200" cap="none" spc="0" normalizeH="0" baseline="0" noProof="0">
                <a:ln>
                  <a:noFill/>
                </a:ln>
                <a:solidFill>
                  <a:srgbClr val="FFFFFF"/>
                </a:solidFill>
                <a:effectLst/>
                <a:uLnTx/>
                <a:uFillTx/>
                <a:latin typeface="Calibri Light" panose="020F0302020204030204"/>
                <a:ea typeface="+mn-ea"/>
                <a:cs typeface="+mn-cs"/>
              </a:rPr>
              <a:t>Overview of Transactions</a:t>
            </a:r>
          </a:p>
        </p:txBody>
      </p:sp>
      <p:sp>
        <p:nvSpPr>
          <p:cNvPr id="35" name="Oval 3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3" descr="Chart, bar chart&#10;&#10;Description automatically generated">
            <a:extLst>
              <a:ext uri="{FF2B5EF4-FFF2-40B4-BE49-F238E27FC236}">
                <a16:creationId xmlns:a16="http://schemas.microsoft.com/office/drawing/2014/main" id="{7F1BDB9B-4719-4A64-B075-F6FF076CB6BC}"/>
              </a:ext>
            </a:extLst>
          </p:cNvPr>
          <p:cNvPicPr>
            <a:picLocks noChangeAspect="1"/>
          </p:cNvPicPr>
          <p:nvPr/>
        </p:nvPicPr>
        <p:blipFill rotWithShape="1">
          <a:blip r:embed="rId2"/>
          <a:srcRect t="1025" r="4" b="536"/>
          <a:stretch/>
        </p:blipFill>
        <p:spPr>
          <a:xfrm>
            <a:off x="6509916" y="143441"/>
            <a:ext cx="5431801" cy="3143436"/>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p:spPr>
      </p:pic>
      <p:pic>
        <p:nvPicPr>
          <p:cNvPr id="2" name="Picture 2">
            <a:extLst>
              <a:ext uri="{FF2B5EF4-FFF2-40B4-BE49-F238E27FC236}">
                <a16:creationId xmlns:a16="http://schemas.microsoft.com/office/drawing/2014/main" id="{FBB16FF2-51A4-4EC7-A242-D83A07B18FBB}"/>
              </a:ext>
            </a:extLst>
          </p:cNvPr>
          <p:cNvPicPr>
            <a:picLocks noChangeAspect="1"/>
          </p:cNvPicPr>
          <p:nvPr/>
        </p:nvPicPr>
        <p:blipFill rotWithShape="1">
          <a:blip r:embed="rId3"/>
          <a:srcRect t="549" r="4" b="4"/>
          <a:stretch/>
        </p:blipFill>
        <p:spPr>
          <a:xfrm>
            <a:off x="6496428" y="3502644"/>
            <a:ext cx="5431801" cy="3187173"/>
          </a:xfrm>
          <a:custGeom>
            <a:avLst/>
            <a:gdLst/>
            <a:ahLst/>
            <a:cxnLst/>
            <a:rect l="l" t="t" r="r" b="b"/>
            <a:pathLst>
              <a:path w="5096871" h="3187173">
                <a:moveTo>
                  <a:pt x="76652" y="0"/>
                </a:moveTo>
                <a:lnTo>
                  <a:pt x="5020219" y="0"/>
                </a:lnTo>
                <a:cubicBezTo>
                  <a:pt x="5062553" y="0"/>
                  <a:pt x="5096871" y="34318"/>
                  <a:pt x="5096871" y="76652"/>
                </a:cubicBezTo>
                <a:lnTo>
                  <a:pt x="5096871" y="3110521"/>
                </a:lnTo>
                <a:cubicBezTo>
                  <a:pt x="5096871" y="3152855"/>
                  <a:pt x="5062553" y="3187173"/>
                  <a:pt x="5020219" y="3187173"/>
                </a:cubicBezTo>
                <a:lnTo>
                  <a:pt x="76652" y="3187173"/>
                </a:lnTo>
                <a:cubicBezTo>
                  <a:pt x="34318" y="3187173"/>
                  <a:pt x="0" y="3152855"/>
                  <a:pt x="0" y="3110521"/>
                </a:cubicBezTo>
                <a:lnTo>
                  <a:pt x="0" y="76652"/>
                </a:lnTo>
                <a:cubicBezTo>
                  <a:pt x="0" y="34318"/>
                  <a:pt x="34318" y="0"/>
                  <a:pt x="76652" y="0"/>
                </a:cubicBezTo>
                <a:close/>
              </a:path>
            </a:pathLst>
          </a:custGeom>
        </p:spPr>
      </p:pic>
    </p:spTree>
    <p:extLst>
      <p:ext uri="{BB962C8B-B14F-4D97-AF65-F5344CB8AC3E}">
        <p14:creationId xmlns:p14="http://schemas.microsoft.com/office/powerpoint/2010/main" val="392700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C54B00C6-8EA6-4557-8A93-261C16F1A751}"/>
              </a:ext>
            </a:extLst>
          </p:cNvPr>
          <p:cNvPicPr>
            <a:picLocks noChangeAspect="1"/>
          </p:cNvPicPr>
          <p:nvPr/>
        </p:nvPicPr>
        <p:blipFill rotWithShape="1">
          <a:blip r:embed="rId2"/>
          <a:srcRect r="-88" b="5185"/>
          <a:stretch/>
        </p:blipFill>
        <p:spPr>
          <a:xfrm>
            <a:off x="166360" y="3965261"/>
            <a:ext cx="11858218" cy="2668487"/>
          </a:xfrm>
          <a:prstGeom prst="rect">
            <a:avLst/>
          </a:prstGeom>
          <a:ln w="28575">
            <a:solidFill>
              <a:schemeClr val="tx1"/>
            </a:solidFill>
          </a:ln>
        </p:spPr>
      </p:pic>
      <p:pic>
        <p:nvPicPr>
          <p:cNvPr id="4" name="Picture 4" descr="Table&#10;&#10;Description automatically generated">
            <a:extLst>
              <a:ext uri="{FF2B5EF4-FFF2-40B4-BE49-F238E27FC236}">
                <a16:creationId xmlns:a16="http://schemas.microsoft.com/office/drawing/2014/main" id="{9FFD670D-82D5-48F1-AD2E-928147116916}"/>
              </a:ext>
            </a:extLst>
          </p:cNvPr>
          <p:cNvPicPr>
            <a:picLocks noChangeAspect="1"/>
          </p:cNvPicPr>
          <p:nvPr/>
        </p:nvPicPr>
        <p:blipFill>
          <a:blip r:embed="rId3"/>
          <a:stretch>
            <a:fillRect/>
          </a:stretch>
        </p:blipFill>
        <p:spPr>
          <a:xfrm>
            <a:off x="4026504" y="1203767"/>
            <a:ext cx="3755824" cy="2581808"/>
          </a:xfrm>
          <a:prstGeom prst="rect">
            <a:avLst/>
          </a:prstGeom>
          <a:ln w="28575">
            <a:solidFill>
              <a:schemeClr val="tx1"/>
            </a:solidFill>
          </a:ln>
        </p:spPr>
      </p:pic>
      <p:sp>
        <p:nvSpPr>
          <p:cNvPr id="8" name="Title 7">
            <a:extLst>
              <a:ext uri="{FF2B5EF4-FFF2-40B4-BE49-F238E27FC236}">
                <a16:creationId xmlns:a16="http://schemas.microsoft.com/office/drawing/2014/main" id="{1C56FDE1-6A62-47D5-9486-99DEB212E716}"/>
              </a:ext>
            </a:extLst>
          </p:cNvPr>
          <p:cNvSpPr>
            <a:spLocks noGrp="1"/>
          </p:cNvSpPr>
          <p:nvPr>
            <p:ph type="title"/>
          </p:nvPr>
        </p:nvSpPr>
        <p:spPr>
          <a:xfrm>
            <a:off x="451514" y="365125"/>
            <a:ext cx="10902286" cy="513976"/>
          </a:xfrm>
        </p:spPr>
        <p:txBody>
          <a:bodyPr vert="horz" lIns="91440" tIns="45720" rIns="91440" bIns="45720" rtlCol="0" anchor="ctr">
            <a:noAutofit/>
          </a:bodyPr>
          <a:lstStyle/>
          <a:p>
            <a:r>
              <a:rPr lang="en-US" b="1" err="1">
                <a:latin typeface="Calibri"/>
                <a:ea typeface="+mj-lt"/>
                <a:cs typeface="+mj-lt"/>
              </a:rPr>
              <a:t>Apriori</a:t>
            </a:r>
            <a:r>
              <a:rPr lang="en-US" b="1">
                <a:latin typeface="Calibri"/>
                <a:ea typeface="+mj-lt"/>
                <a:cs typeface="+mj-lt"/>
              </a:rPr>
              <a:t> Model Building</a:t>
            </a:r>
            <a:endParaRPr lang="en-US" b="1">
              <a:latin typeface="Calibri"/>
              <a:cs typeface="Calibri Light"/>
            </a:endParaRPr>
          </a:p>
        </p:txBody>
      </p:sp>
    </p:spTree>
    <p:extLst>
      <p:ext uri="{BB962C8B-B14F-4D97-AF65-F5344CB8AC3E}">
        <p14:creationId xmlns:p14="http://schemas.microsoft.com/office/powerpoint/2010/main" val="136327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D2E5DC-EBB2-4AFF-A715-AD436391D951}"/>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Rules</a:t>
            </a:r>
          </a:p>
          <a:p>
            <a:endParaRPr lang="en-US" sz="4800" kern="1200">
              <a:solidFill>
                <a:srgbClr val="FFFFFF"/>
              </a:solidFill>
              <a:latin typeface="+mj-lt"/>
              <a:ea typeface="+mj-ea"/>
              <a:cs typeface="+mj-cs"/>
            </a:endParaRPr>
          </a:p>
        </p:txBody>
      </p:sp>
      <p:sp>
        <p:nvSpPr>
          <p:cNvPr id="1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A0669CA-F050-438F-A260-E064047A6909}"/>
              </a:ext>
            </a:extLst>
          </p:cNvPr>
          <p:cNvSpPr txBox="1"/>
          <p:nvPr/>
        </p:nvSpPr>
        <p:spPr>
          <a:xfrm>
            <a:off x="4474462" y="630936"/>
            <a:ext cx="7074409"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marR="0" lvl="0" indent="-3429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FFFF"/>
                </a:solidFill>
                <a:effectLst/>
                <a:uLnTx/>
                <a:uFillTx/>
                <a:latin typeface="Calibri" panose="020F0502020204030204"/>
                <a:ea typeface="+mn-ea"/>
                <a:cs typeface="+mn-cs"/>
              </a:rPr>
              <a:t>The results were filtered to show items that can bought together which have more than 6 lift and confidence of 0.6</a:t>
            </a:r>
          </a:p>
        </p:txBody>
      </p:sp>
      <p:pic>
        <p:nvPicPr>
          <p:cNvPr id="6" name="Picture 6" descr="Table&#10;&#10;Description automatically generated">
            <a:extLst>
              <a:ext uri="{FF2B5EF4-FFF2-40B4-BE49-F238E27FC236}">
                <a16:creationId xmlns:a16="http://schemas.microsoft.com/office/drawing/2014/main" id="{DD1A5626-DAC9-4B69-B2A0-0982BBEAF6B0}"/>
              </a:ext>
            </a:extLst>
          </p:cNvPr>
          <p:cNvPicPr>
            <a:picLocks noChangeAspect="1"/>
          </p:cNvPicPr>
          <p:nvPr/>
        </p:nvPicPr>
        <p:blipFill>
          <a:blip r:embed="rId2"/>
          <a:stretch>
            <a:fillRect/>
          </a:stretch>
        </p:blipFill>
        <p:spPr>
          <a:xfrm>
            <a:off x="1159847" y="2971800"/>
            <a:ext cx="9860113" cy="3278488"/>
          </a:xfrm>
          <a:prstGeom prst="rect">
            <a:avLst/>
          </a:prstGeom>
        </p:spPr>
      </p:pic>
    </p:spTree>
    <p:extLst>
      <p:ext uri="{BB962C8B-B14F-4D97-AF65-F5344CB8AC3E}">
        <p14:creationId xmlns:p14="http://schemas.microsoft.com/office/powerpoint/2010/main" val="122887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A0841-7456-4B78-B1A1-E709C12DB9E2}"/>
              </a:ext>
            </a:extLst>
          </p:cNvPr>
          <p:cNvSpPr>
            <a:spLocks noGrp="1"/>
          </p:cNvSpPr>
          <p:nvPr>
            <p:ph type="title"/>
          </p:nvPr>
        </p:nvSpPr>
        <p:spPr>
          <a:xfrm>
            <a:off x="630936" y="630936"/>
            <a:ext cx="3599688" cy="1463040"/>
          </a:xfrm>
        </p:spPr>
        <p:txBody>
          <a:bodyPr anchor="ctr">
            <a:normAutofit/>
          </a:bodyPr>
          <a:lstStyle/>
          <a:p>
            <a:r>
              <a:rPr lang="en-US" b="1">
                <a:solidFill>
                  <a:srgbClr val="FFFFFF"/>
                </a:solidFill>
                <a:latin typeface="Calibri"/>
                <a:cs typeface="Calibri"/>
              </a:rPr>
              <a:t>Co-occurrence Matrix</a:t>
            </a:r>
            <a:endParaRPr lang="en-US">
              <a:solidFill>
                <a:srgbClr val="FFFFFF"/>
              </a:solidFill>
              <a:latin typeface="Calibri"/>
              <a:cs typeface="Calibri"/>
            </a:endParaRPr>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244467-D58D-4138-B923-0D6036B69150}"/>
              </a:ext>
            </a:extLst>
          </p:cNvPr>
          <p:cNvSpPr>
            <a:spLocks noGrp="1"/>
          </p:cNvSpPr>
          <p:nvPr>
            <p:ph idx="1"/>
          </p:nvPr>
        </p:nvSpPr>
        <p:spPr>
          <a:xfrm>
            <a:off x="4474462" y="630936"/>
            <a:ext cx="7074409" cy="1463040"/>
          </a:xfrm>
        </p:spPr>
        <p:txBody>
          <a:bodyPr vert="horz" lIns="91440" tIns="45720" rIns="91440" bIns="45720" rtlCol="0" anchor="ctr">
            <a:normAutofit/>
          </a:bodyPr>
          <a:lstStyle/>
          <a:p>
            <a:pPr>
              <a:spcBef>
                <a:spcPct val="0"/>
              </a:spcBef>
              <a:spcAft>
                <a:spcPts val="600"/>
              </a:spcAft>
            </a:pPr>
            <a:r>
              <a:rPr lang="en-US" sz="1700" dirty="0">
                <a:solidFill>
                  <a:srgbClr val="FFFFFF"/>
                </a:solidFill>
                <a:latin typeface="Calibri Light"/>
                <a:cs typeface="Calibri Light"/>
              </a:rPr>
              <a:t>To find out the popular items are bought together we need to first create a matrix of Invoice ID and Description. Multiplying the matrix with its transpose would yield the co-occurrence matrix.</a:t>
            </a:r>
            <a:endParaRPr lang="en-US" sz="1700" dirty="0">
              <a:solidFill>
                <a:srgbClr val="FFFFFF"/>
              </a:solidFill>
              <a:ea typeface="+mn-lt"/>
              <a:cs typeface="+mn-lt"/>
            </a:endParaRPr>
          </a:p>
          <a:p>
            <a:pPr>
              <a:spcBef>
                <a:spcPct val="0"/>
              </a:spcBef>
              <a:spcAft>
                <a:spcPts val="600"/>
              </a:spcAft>
            </a:pPr>
            <a:r>
              <a:rPr lang="en-US" sz="1700" dirty="0">
                <a:solidFill>
                  <a:srgbClr val="FFFFFF"/>
                </a:solidFill>
                <a:latin typeface="Calibri"/>
                <a:cs typeface="Calibri"/>
              </a:rPr>
              <a:t>Finding the max values of the Co-occurrence matrix would tell us which items are usually bought together.</a:t>
            </a:r>
            <a:endParaRPr lang="en-US" sz="1700" dirty="0">
              <a:solidFill>
                <a:srgbClr val="FFFFFF"/>
              </a:solidFill>
              <a:latin typeface="Calibri Light"/>
              <a:cs typeface="Calibri Light"/>
            </a:endParaRPr>
          </a:p>
          <a:p>
            <a:pPr marL="0" indent="0">
              <a:spcBef>
                <a:spcPct val="0"/>
              </a:spcBef>
              <a:spcAft>
                <a:spcPts val="600"/>
              </a:spcAft>
              <a:buNone/>
            </a:pPr>
            <a:endParaRPr lang="en-US" sz="1700" dirty="0">
              <a:solidFill>
                <a:srgbClr val="FFFFFF"/>
              </a:solidFill>
              <a:latin typeface="Calibri Light"/>
              <a:cs typeface="Calibri Light"/>
            </a:endParaRPr>
          </a:p>
        </p:txBody>
      </p:sp>
      <p:pic>
        <p:nvPicPr>
          <p:cNvPr id="4" name="Picture 5" descr="A picture containing calendar&#10;&#10;Description automatically generated">
            <a:extLst>
              <a:ext uri="{FF2B5EF4-FFF2-40B4-BE49-F238E27FC236}">
                <a16:creationId xmlns:a16="http://schemas.microsoft.com/office/drawing/2014/main" id="{36B210A5-8C25-4F18-B4E4-669D09B257E6}"/>
              </a:ext>
            </a:extLst>
          </p:cNvPr>
          <p:cNvPicPr>
            <a:picLocks noChangeAspect="1"/>
          </p:cNvPicPr>
          <p:nvPr/>
        </p:nvPicPr>
        <p:blipFill>
          <a:blip r:embed="rId2"/>
          <a:stretch>
            <a:fillRect/>
          </a:stretch>
        </p:blipFill>
        <p:spPr>
          <a:xfrm>
            <a:off x="2638865" y="2971800"/>
            <a:ext cx="6902078" cy="3278488"/>
          </a:xfrm>
          <a:prstGeom prst="rect">
            <a:avLst/>
          </a:prstGeom>
        </p:spPr>
      </p:pic>
    </p:spTree>
    <p:extLst>
      <p:ext uri="{BB962C8B-B14F-4D97-AF65-F5344CB8AC3E}">
        <p14:creationId xmlns:p14="http://schemas.microsoft.com/office/powerpoint/2010/main" val="180958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488812-62BD-4902-9387-B9F6A30650C8}"/>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rPr>
              <a:t>Highest value in Co-occurrence</a:t>
            </a:r>
            <a:r>
              <a:rPr lang="en-US" sz="2200" b="1">
                <a:ea typeface="+mn-lt"/>
                <a:cs typeface="+mn-lt"/>
              </a:rPr>
              <a:t> </a:t>
            </a:r>
            <a:r>
              <a:rPr lang="en-US" sz="2200">
                <a:ea typeface="+mn-lt"/>
                <a:cs typeface="+mn-lt"/>
              </a:rPr>
              <a:t>matrix corresponds to the most frequently bought products together by consumers.</a:t>
            </a:r>
            <a:endParaRPr lang="en-US" sz="2200">
              <a:cs typeface="Calibri" panose="020F0502020204030204"/>
            </a:endParaRPr>
          </a:p>
          <a:p>
            <a:endParaRPr lang="en-US" sz="2200">
              <a:ea typeface="+mn-lt"/>
              <a:cs typeface="+mn-lt"/>
            </a:endParaRPr>
          </a:p>
        </p:txBody>
      </p:sp>
      <p:pic>
        <p:nvPicPr>
          <p:cNvPr id="4" name="Picture 4" descr="Table&#10;&#10;Description automatically generated">
            <a:extLst>
              <a:ext uri="{FF2B5EF4-FFF2-40B4-BE49-F238E27FC236}">
                <a16:creationId xmlns:a16="http://schemas.microsoft.com/office/drawing/2014/main" id="{4C32D0F9-E1D5-4D4F-9D09-E7405A54459C}"/>
              </a:ext>
            </a:extLst>
          </p:cNvPr>
          <p:cNvPicPr>
            <a:picLocks noChangeAspect="1"/>
          </p:cNvPicPr>
          <p:nvPr/>
        </p:nvPicPr>
        <p:blipFill rotWithShape="1">
          <a:blip r:embed="rId2"/>
          <a:srcRect l="12262" t="27635" r="36548" b="1709"/>
          <a:stretch/>
        </p:blipFill>
        <p:spPr>
          <a:xfrm>
            <a:off x="4654296" y="1678048"/>
            <a:ext cx="6903720" cy="3501903"/>
          </a:xfrm>
          <a:prstGeom prst="rect">
            <a:avLst/>
          </a:prstGeom>
        </p:spPr>
      </p:pic>
    </p:spTree>
    <p:extLst>
      <p:ext uri="{BB962C8B-B14F-4D97-AF65-F5344CB8AC3E}">
        <p14:creationId xmlns:p14="http://schemas.microsoft.com/office/powerpoint/2010/main" val="3194833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385</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Market  Basket Analysis</vt:lpstr>
      <vt:lpstr>Problem Statement</vt:lpstr>
      <vt:lpstr>Insights from Data </vt:lpstr>
      <vt:lpstr>PowerPoint Presentation</vt:lpstr>
      <vt:lpstr>PowerPoint Presentation</vt:lpstr>
      <vt:lpstr>Apriori Model Building</vt:lpstr>
      <vt:lpstr>Rules </vt:lpstr>
      <vt:lpstr>Co-occurrence Matrix</vt:lpstr>
      <vt:lpstr>PowerPoint Presentation</vt:lpstr>
      <vt:lpstr>Recommender - Product Based Filtering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Akhilesh Kulkarni</dc:creator>
  <cp:lastModifiedBy>Akhilesh Kulkarni</cp:lastModifiedBy>
  <cp:revision>98</cp:revision>
  <dcterms:created xsi:type="dcterms:W3CDTF">2021-12-28T08:36:50Z</dcterms:created>
  <dcterms:modified xsi:type="dcterms:W3CDTF">2021-12-31T17:31:16Z</dcterms:modified>
</cp:coreProperties>
</file>