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9"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F3B72A2-E193-4B69-82EC-6FFBFB486CF3}"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038219-61D8-4678-85B6-97CFAD99DC0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020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3B72A2-E193-4B69-82EC-6FFBFB486CF3}"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038219-61D8-4678-85B6-97CFAD99DC0B}" type="slidenum">
              <a:rPr lang="en-IN" smtClean="0"/>
              <a:t>‹#›</a:t>
            </a:fld>
            <a:endParaRPr lang="en-IN"/>
          </a:p>
        </p:txBody>
      </p:sp>
    </p:spTree>
    <p:extLst>
      <p:ext uri="{BB962C8B-B14F-4D97-AF65-F5344CB8AC3E}">
        <p14:creationId xmlns:p14="http://schemas.microsoft.com/office/powerpoint/2010/main" val="3398798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3B72A2-E193-4B69-82EC-6FFBFB486CF3}"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038219-61D8-4678-85B6-97CFAD99DC0B}" type="slidenum">
              <a:rPr lang="en-IN" smtClean="0"/>
              <a:t>‹#›</a:t>
            </a:fld>
            <a:endParaRPr lang="en-IN"/>
          </a:p>
        </p:txBody>
      </p:sp>
    </p:spTree>
    <p:extLst>
      <p:ext uri="{BB962C8B-B14F-4D97-AF65-F5344CB8AC3E}">
        <p14:creationId xmlns:p14="http://schemas.microsoft.com/office/powerpoint/2010/main" val="3513243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3B72A2-E193-4B69-82EC-6FFBFB486CF3}"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038219-61D8-4678-85B6-97CFAD99DC0B}" type="slidenum">
              <a:rPr lang="en-IN" smtClean="0"/>
              <a:t>‹#›</a:t>
            </a:fld>
            <a:endParaRPr lang="en-IN"/>
          </a:p>
        </p:txBody>
      </p:sp>
    </p:spTree>
    <p:extLst>
      <p:ext uri="{BB962C8B-B14F-4D97-AF65-F5344CB8AC3E}">
        <p14:creationId xmlns:p14="http://schemas.microsoft.com/office/powerpoint/2010/main" val="261960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3B72A2-E193-4B69-82EC-6FFBFB486CF3}"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038219-61D8-4678-85B6-97CFAD99DC0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396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F3B72A2-E193-4B69-82EC-6FFBFB486CF3}"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038219-61D8-4678-85B6-97CFAD99DC0B}" type="slidenum">
              <a:rPr lang="en-IN" smtClean="0"/>
              <a:t>‹#›</a:t>
            </a:fld>
            <a:endParaRPr lang="en-IN"/>
          </a:p>
        </p:txBody>
      </p:sp>
    </p:spTree>
    <p:extLst>
      <p:ext uri="{BB962C8B-B14F-4D97-AF65-F5344CB8AC3E}">
        <p14:creationId xmlns:p14="http://schemas.microsoft.com/office/powerpoint/2010/main" val="2801090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3B72A2-E193-4B69-82EC-6FFBFB486CF3}" type="datetimeFigureOut">
              <a:rPr lang="en-IN" smtClean="0"/>
              <a:t>27-04-2023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038219-61D8-4678-85B6-97CFAD99DC0B}" type="slidenum">
              <a:rPr lang="en-IN" smtClean="0"/>
              <a:t>‹#›</a:t>
            </a:fld>
            <a:endParaRPr lang="en-IN"/>
          </a:p>
        </p:txBody>
      </p:sp>
    </p:spTree>
    <p:extLst>
      <p:ext uri="{BB962C8B-B14F-4D97-AF65-F5344CB8AC3E}">
        <p14:creationId xmlns:p14="http://schemas.microsoft.com/office/powerpoint/2010/main" val="3269929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F3B72A2-E193-4B69-82EC-6FFBFB486CF3}" type="datetimeFigureOut">
              <a:rPr lang="en-IN" smtClean="0"/>
              <a:t>27-04-2023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038219-61D8-4678-85B6-97CFAD99DC0B}" type="slidenum">
              <a:rPr lang="en-IN" smtClean="0"/>
              <a:t>‹#›</a:t>
            </a:fld>
            <a:endParaRPr lang="en-IN"/>
          </a:p>
        </p:txBody>
      </p:sp>
    </p:spTree>
    <p:extLst>
      <p:ext uri="{BB962C8B-B14F-4D97-AF65-F5344CB8AC3E}">
        <p14:creationId xmlns:p14="http://schemas.microsoft.com/office/powerpoint/2010/main" val="1766151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3B72A2-E193-4B69-82EC-6FFBFB486CF3}" type="datetimeFigureOut">
              <a:rPr lang="en-IN" smtClean="0"/>
              <a:t>27-04-2023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0038219-61D8-4678-85B6-97CFAD99DC0B}" type="slidenum">
              <a:rPr lang="en-IN" smtClean="0"/>
              <a:t>‹#›</a:t>
            </a:fld>
            <a:endParaRPr lang="en-IN"/>
          </a:p>
        </p:txBody>
      </p:sp>
    </p:spTree>
    <p:extLst>
      <p:ext uri="{BB962C8B-B14F-4D97-AF65-F5344CB8AC3E}">
        <p14:creationId xmlns:p14="http://schemas.microsoft.com/office/powerpoint/2010/main" val="3463829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F3B72A2-E193-4B69-82EC-6FFBFB486CF3}" type="datetimeFigureOut">
              <a:rPr lang="en-IN" smtClean="0"/>
              <a:t>27-04-2023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0038219-61D8-4678-85B6-97CFAD99DC0B}" type="slidenum">
              <a:rPr lang="en-IN" smtClean="0"/>
              <a:t>‹#›</a:t>
            </a:fld>
            <a:endParaRPr lang="en-IN"/>
          </a:p>
        </p:txBody>
      </p:sp>
    </p:spTree>
    <p:extLst>
      <p:ext uri="{BB962C8B-B14F-4D97-AF65-F5344CB8AC3E}">
        <p14:creationId xmlns:p14="http://schemas.microsoft.com/office/powerpoint/2010/main" val="736346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3B72A2-E193-4B69-82EC-6FFBFB486CF3}"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038219-61D8-4678-85B6-97CFAD99DC0B}" type="slidenum">
              <a:rPr lang="en-IN" smtClean="0"/>
              <a:t>‹#›</a:t>
            </a:fld>
            <a:endParaRPr lang="en-IN"/>
          </a:p>
        </p:txBody>
      </p:sp>
    </p:spTree>
    <p:extLst>
      <p:ext uri="{BB962C8B-B14F-4D97-AF65-F5344CB8AC3E}">
        <p14:creationId xmlns:p14="http://schemas.microsoft.com/office/powerpoint/2010/main" val="119972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F3B72A2-E193-4B69-82EC-6FFBFB486CF3}" type="datetimeFigureOut">
              <a:rPr lang="en-IN" smtClean="0"/>
              <a:t>27-04-2023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0038219-61D8-4678-85B6-97CFAD99DC0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84813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anose="02020603050405020304" pitchFamily="18" charset="0"/>
                <a:cs typeface="Times New Roman" panose="02020603050405020304" pitchFamily="18" charset="0"/>
              </a:rPr>
              <a:t>FYP Phase 2 </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smtClean="0"/>
              <a:t>Project Title: Mental health predictions using machine learning </a:t>
            </a:r>
            <a:endParaRPr lang="en-IN" dirty="0"/>
          </a:p>
        </p:txBody>
      </p:sp>
    </p:spTree>
    <p:extLst>
      <p:ext uri="{BB962C8B-B14F-4D97-AF65-F5344CB8AC3E}">
        <p14:creationId xmlns:p14="http://schemas.microsoft.com/office/powerpoint/2010/main" val="1434422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CHI SQUARE TEST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FOR FEATURE SELECTION </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pPr marL="0" indent="0">
              <a:buNone/>
            </a:pPr>
            <a:r>
              <a:rPr lang="en-US" sz="2300" b="1" dirty="0" smtClean="0">
                <a:latin typeface="Times New Roman" panose="02020603050405020304" pitchFamily="18" charset="0"/>
                <a:cs typeface="Times New Roman" panose="02020603050405020304" pitchFamily="18" charset="0"/>
              </a:rPr>
              <a:t>null </a:t>
            </a:r>
            <a:r>
              <a:rPr lang="en-US" sz="2300" b="1" dirty="0">
                <a:latin typeface="Times New Roman" panose="02020603050405020304" pitchFamily="18" charset="0"/>
                <a:cs typeface="Times New Roman" panose="02020603050405020304" pitchFamily="18" charset="0"/>
              </a:rPr>
              <a:t>hypothesis H</a:t>
            </a:r>
            <a:r>
              <a:rPr lang="en-US" sz="2300" b="1" baseline="-25000" dirty="0">
                <a:latin typeface="Times New Roman" panose="02020603050405020304" pitchFamily="18" charset="0"/>
                <a:cs typeface="Times New Roman" panose="02020603050405020304" pitchFamily="18" charset="0"/>
              </a:rPr>
              <a:t>0</a:t>
            </a:r>
            <a:r>
              <a:rPr lang="en-US" sz="2300" dirty="0">
                <a:latin typeface="Times New Roman" panose="02020603050405020304" pitchFamily="18" charset="0"/>
                <a:cs typeface="Times New Roman" panose="02020603050405020304" pitchFamily="18" charset="0"/>
              </a:rPr>
              <a:t>: there is a correlation between the selected feature and target feature </a:t>
            </a:r>
            <a:endParaRPr lang="en-IN" sz="2300" dirty="0">
              <a:latin typeface="Times New Roman" panose="02020603050405020304" pitchFamily="18" charset="0"/>
              <a:cs typeface="Times New Roman" panose="02020603050405020304" pitchFamily="18" charset="0"/>
            </a:endParaRPr>
          </a:p>
          <a:p>
            <a:pPr marL="0" indent="0">
              <a:buNone/>
            </a:pPr>
            <a:r>
              <a:rPr lang="en-US" sz="2300" b="1" dirty="0">
                <a:latin typeface="Times New Roman" panose="02020603050405020304" pitchFamily="18" charset="0"/>
                <a:cs typeface="Times New Roman" panose="02020603050405020304" pitchFamily="18" charset="0"/>
              </a:rPr>
              <a:t>H</a:t>
            </a:r>
            <a:r>
              <a:rPr lang="en-US" sz="2300" b="1" baseline="-25000" dirty="0">
                <a:latin typeface="Times New Roman" panose="02020603050405020304" pitchFamily="18" charset="0"/>
                <a:cs typeface="Times New Roman" panose="02020603050405020304" pitchFamily="18" charset="0"/>
              </a:rPr>
              <a:t>a</a:t>
            </a:r>
            <a:r>
              <a:rPr lang="en-US" sz="2300" dirty="0">
                <a:latin typeface="Times New Roman" panose="02020603050405020304" pitchFamily="18" charset="0"/>
                <a:cs typeface="Times New Roman" panose="02020603050405020304" pitchFamily="18" charset="0"/>
              </a:rPr>
              <a:t>: there is no correlation between the two features </a:t>
            </a:r>
            <a:endParaRPr lang="en-IN" sz="2300" dirty="0">
              <a:latin typeface="Times New Roman" panose="02020603050405020304" pitchFamily="18" charset="0"/>
              <a:cs typeface="Times New Roman" panose="02020603050405020304" pitchFamily="18" charset="0"/>
            </a:endParaRPr>
          </a:p>
          <a:p>
            <a:pPr marL="0" indent="0">
              <a:buNone/>
            </a:pPr>
            <a:r>
              <a:rPr lang="en-US" sz="2300" b="1" dirty="0" smtClean="0">
                <a:latin typeface="Times New Roman" panose="02020603050405020304" pitchFamily="18" charset="0"/>
                <a:cs typeface="Times New Roman" panose="02020603050405020304" pitchFamily="18" charset="0"/>
              </a:rPr>
              <a:t>if </a:t>
            </a:r>
            <a:r>
              <a:rPr lang="en-US" sz="2300" b="1" dirty="0">
                <a:latin typeface="Times New Roman" panose="02020603050405020304" pitchFamily="18" charset="0"/>
                <a:cs typeface="Times New Roman" panose="02020603050405020304" pitchFamily="18" charset="0"/>
              </a:rPr>
              <a:t>p&lt;0.05 null hypothesis is rejected </a:t>
            </a:r>
            <a:r>
              <a:rPr lang="en-US" sz="2300" dirty="0">
                <a:latin typeface="Times New Roman" panose="02020603050405020304" pitchFamily="18" charset="0"/>
                <a:cs typeface="Times New Roman" panose="02020603050405020304" pitchFamily="18" charset="0"/>
              </a:rPr>
              <a:t>that </a:t>
            </a:r>
            <a:endParaRPr lang="en-US" sz="2300" dirty="0" smtClean="0">
              <a:latin typeface="Times New Roman" panose="02020603050405020304" pitchFamily="18" charset="0"/>
              <a:cs typeface="Times New Roman" panose="02020603050405020304" pitchFamily="18" charset="0"/>
            </a:endParaRPr>
          </a:p>
          <a:p>
            <a:pPr marL="0" indent="0">
              <a:buNone/>
            </a:pPr>
            <a:r>
              <a:rPr lang="en-US" sz="2300" dirty="0" smtClean="0">
                <a:latin typeface="Times New Roman" panose="02020603050405020304" pitchFamily="18" charset="0"/>
                <a:cs typeface="Times New Roman" panose="02020603050405020304" pitchFamily="18" charset="0"/>
              </a:rPr>
              <a:t>implies </a:t>
            </a:r>
            <a:r>
              <a:rPr lang="en-US" sz="2300" dirty="0">
                <a:latin typeface="Times New Roman" panose="02020603050405020304" pitchFamily="18" charset="0"/>
                <a:cs typeface="Times New Roman" panose="02020603050405020304" pitchFamily="18" charset="0"/>
              </a:rPr>
              <a:t>that there is no correlation between the two features and the feature in not redundant </a:t>
            </a:r>
            <a:endParaRPr lang="en-IN" sz="2300" dirty="0">
              <a:latin typeface="Times New Roman" panose="02020603050405020304" pitchFamily="18" charset="0"/>
              <a:cs typeface="Times New Roman" panose="02020603050405020304" pitchFamily="18" charset="0"/>
            </a:endParaRPr>
          </a:p>
          <a:p>
            <a:pPr marL="0" indent="0">
              <a:buNone/>
            </a:pPr>
            <a:r>
              <a:rPr lang="en-US" sz="2300" b="1" dirty="0">
                <a:latin typeface="Times New Roman" panose="02020603050405020304" pitchFamily="18" charset="0"/>
                <a:cs typeface="Times New Roman" panose="02020603050405020304" pitchFamily="18" charset="0"/>
              </a:rPr>
              <a:t>if p&gt;=0.05 hypothesis accepted </a:t>
            </a:r>
            <a:endParaRPr lang="en-IN" sz="2300" b="1" dirty="0">
              <a:latin typeface="Times New Roman" panose="02020603050405020304" pitchFamily="18" charset="0"/>
              <a:cs typeface="Times New Roman" panose="02020603050405020304" pitchFamily="18" charset="0"/>
            </a:endParaRPr>
          </a:p>
          <a:p>
            <a:pPr marL="0" indent="0">
              <a:buNone/>
            </a:pPr>
            <a:r>
              <a:rPr lang="en-US" sz="2300" dirty="0">
                <a:latin typeface="Times New Roman" panose="02020603050405020304" pitchFamily="18" charset="0"/>
                <a:cs typeface="Times New Roman" panose="02020603050405020304" pitchFamily="18" charset="0"/>
              </a:rPr>
              <a:t>feature added to redundant feature </a:t>
            </a:r>
            <a:endParaRPr lang="en-US" sz="2300" dirty="0" smtClean="0">
              <a:latin typeface="Times New Roman" panose="02020603050405020304" pitchFamily="18" charset="0"/>
              <a:cs typeface="Times New Roman" panose="02020603050405020304" pitchFamily="18" charset="0"/>
            </a:endParaRPr>
          </a:p>
          <a:p>
            <a:pPr marL="0" indent="0">
              <a:buNone/>
            </a:pPr>
            <a:r>
              <a:rPr lang="en-US" sz="2300" u="sng" dirty="0" smtClean="0">
                <a:latin typeface="Times New Roman" panose="02020603050405020304" pitchFamily="18" charset="0"/>
                <a:cs typeface="Times New Roman" panose="02020603050405020304" pitchFamily="18" charset="0"/>
              </a:rPr>
              <a:t>Research paper used </a:t>
            </a:r>
            <a:r>
              <a:rPr lang="en-US" sz="2300" u="sng" dirty="0">
                <a:latin typeface="Times New Roman" panose="02020603050405020304" pitchFamily="18" charset="0"/>
                <a:cs typeface="Times New Roman" panose="02020603050405020304" pitchFamily="18" charset="0"/>
              </a:rPr>
              <a:t>for reference</a:t>
            </a:r>
            <a:r>
              <a:rPr lang="en-US" sz="2300" dirty="0" smtClean="0">
                <a:latin typeface="Times New Roman" panose="02020603050405020304" pitchFamily="18" charset="0"/>
                <a:cs typeface="Times New Roman" panose="02020603050405020304" pitchFamily="18" charset="0"/>
              </a:rPr>
              <a:t>:</a:t>
            </a:r>
          </a:p>
          <a:p>
            <a:pPr marL="0" indent="0">
              <a:buNone/>
            </a:pPr>
            <a:r>
              <a:rPr lang="en-US" sz="2300" dirty="0" smtClean="0">
                <a:latin typeface="Times New Roman" panose="02020603050405020304" pitchFamily="18" charset="0"/>
                <a:cs typeface="Times New Roman" panose="02020603050405020304" pitchFamily="18" charset="0"/>
              </a:rPr>
              <a:t>Chi‑square </a:t>
            </a:r>
            <a:r>
              <a:rPr lang="en-US" sz="2300" dirty="0">
                <a:latin typeface="Times New Roman" panose="02020603050405020304" pitchFamily="18" charset="0"/>
                <a:cs typeface="Times New Roman" panose="02020603050405020304" pitchFamily="18" charset="0"/>
              </a:rPr>
              <a:t>Test and its Application in Hypothesis Testing</a:t>
            </a:r>
          </a:p>
          <a:p>
            <a:pPr marL="0" indent="0">
              <a:buNone/>
            </a:pPr>
            <a:r>
              <a:rPr lang="en-US" sz="2300" dirty="0" err="1">
                <a:latin typeface="Times New Roman" panose="02020603050405020304" pitchFamily="18" charset="0"/>
                <a:cs typeface="Times New Roman" panose="02020603050405020304" pitchFamily="18" charset="0"/>
              </a:rPr>
              <a:t>Rakesh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Rana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Richa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Singhal</a:t>
            </a:r>
            <a:endParaRPr lang="en-US" sz="2300" dirty="0">
              <a:latin typeface="Times New Roman" panose="02020603050405020304" pitchFamily="18" charset="0"/>
              <a:cs typeface="Times New Roman" panose="02020603050405020304" pitchFamily="18" charset="0"/>
            </a:endParaRPr>
          </a:p>
          <a:p>
            <a:pPr marL="0" indent="0">
              <a:buNone/>
            </a:pPr>
            <a:r>
              <a:rPr lang="en-US" sz="2300" dirty="0">
                <a:latin typeface="Times New Roman" panose="02020603050405020304" pitchFamily="18" charset="0"/>
                <a:cs typeface="Times New Roman" panose="02020603050405020304" pitchFamily="18" charset="0"/>
              </a:rPr>
              <a:t>Statistical Section, Central Council for Research in </a:t>
            </a:r>
            <a:r>
              <a:rPr lang="en-US" sz="2300" dirty="0" err="1">
                <a:latin typeface="Times New Roman" panose="02020603050405020304" pitchFamily="18" charset="0"/>
                <a:cs typeface="Times New Roman" panose="02020603050405020304" pitchFamily="18" charset="0"/>
              </a:rPr>
              <a:t>Ayurvedic</a:t>
            </a:r>
            <a:r>
              <a:rPr lang="en-US" sz="2300" dirty="0">
                <a:latin typeface="Times New Roman" panose="02020603050405020304" pitchFamily="18" charset="0"/>
                <a:cs typeface="Times New Roman" panose="02020603050405020304" pitchFamily="18" charset="0"/>
              </a:rPr>
              <a:t> Sciences, Ministry of AYUSH, GOI, New Delhi, </a:t>
            </a:r>
            <a:r>
              <a:rPr lang="en-US" sz="2300" dirty="0" smtClean="0">
                <a:latin typeface="Times New Roman" panose="02020603050405020304" pitchFamily="18" charset="0"/>
                <a:cs typeface="Times New Roman" panose="02020603050405020304" pitchFamily="18" charset="0"/>
              </a:rPr>
              <a:t>India.</a:t>
            </a:r>
            <a:endParaRPr lang="en-IN" sz="23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87579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Why chi-square test is better than extra tree classifier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According to the previous report presented during the first phase of this project, extra tree classifier gives 8 important features. Namely</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age, gender, family history, benefits , care options , anonymity , leave, work interference </a:t>
            </a:r>
          </a:p>
          <a:p>
            <a:pPr marL="0" indent="0">
              <a:buNone/>
            </a:pPr>
            <a:r>
              <a:rPr lang="en-US" dirty="0" smtClean="0">
                <a:latin typeface="Times New Roman" panose="02020603050405020304" pitchFamily="18" charset="0"/>
                <a:cs typeface="Times New Roman" panose="02020603050405020304" pitchFamily="18" charset="0"/>
              </a:rPr>
              <a:t>Thought these features contribute a lot to the final prediction, saying that a person has mental health condition solely based on these factors leads to inaccurate predictions. </a:t>
            </a:r>
          </a:p>
          <a:p>
            <a:pPr marL="0" indent="0">
              <a:buNone/>
            </a:pPr>
            <a:r>
              <a:rPr lang="en-US" dirty="0" smtClean="0">
                <a:latin typeface="Times New Roman" panose="02020603050405020304" pitchFamily="18" charset="0"/>
                <a:cs typeface="Times New Roman" panose="02020603050405020304" pitchFamily="18" charset="0"/>
              </a:rPr>
              <a:t>These are several contributing factors to this prediction. We have created a list of contributing factors from various sources. </a:t>
            </a:r>
          </a:p>
          <a:p>
            <a:pPr marL="0" indent="0">
              <a:buNone/>
            </a:pPr>
            <a:r>
              <a:rPr lang="en-US" dirty="0" smtClean="0">
                <a:latin typeface="Times New Roman" panose="02020603050405020304" pitchFamily="18" charset="0"/>
                <a:cs typeface="Times New Roman" panose="02020603050405020304" pitchFamily="18" charset="0"/>
              </a:rPr>
              <a:t>On the other hand, chi square test removes only redundant features, while extra tree classifier focuses on finding the important features. Also chi square test is proved to be better for categorical data and data collected </a:t>
            </a:r>
            <a:r>
              <a:rPr lang="en-US" dirty="0">
                <a:latin typeface="Times New Roman" panose="02020603050405020304" pitchFamily="18" charset="0"/>
                <a:cs typeface="Times New Roman" panose="02020603050405020304" pitchFamily="18" charset="0"/>
              </a:rPr>
              <a:t>from surveys</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a:t>
            </a:r>
            <a:r>
              <a:rPr lang="en-US" u="sng" dirty="0">
                <a:latin typeface="Times New Roman" panose="02020603050405020304" pitchFamily="18" charset="0"/>
                <a:cs typeface="Times New Roman" panose="02020603050405020304" pitchFamily="18" charset="0"/>
              </a:rPr>
              <a:t>ref: https://www.simplilearn.com/tutorials/statistics-tutorial/chi-square-test</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1226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Proposed front end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We are developing a web application for user interface. </a:t>
            </a:r>
          </a:p>
          <a:p>
            <a:endParaRPr lang="en-IN" dirty="0"/>
          </a:p>
        </p:txBody>
      </p:sp>
    </p:spTree>
    <p:extLst>
      <p:ext uri="{BB962C8B-B14F-4D97-AF65-F5344CB8AC3E}">
        <p14:creationId xmlns:p14="http://schemas.microsoft.com/office/powerpoint/2010/main" val="412010119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435</TotalTime>
  <Words>278</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Calibri Light</vt:lpstr>
      <vt:lpstr>Times New Roman</vt:lpstr>
      <vt:lpstr>Retrospect</vt:lpstr>
      <vt:lpstr>FYP Phase 2 </vt:lpstr>
      <vt:lpstr>CHI SQUARE TEST  FOR FEATURE SELECTION </vt:lpstr>
      <vt:lpstr>Why chi-square test is better than extra tree classifier </vt:lpstr>
      <vt:lpstr>Proposed front end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FYP Phase 2</dc:title>
  <dc:creator>Microsoft account</dc:creator>
  <cp:lastModifiedBy>Microsoft account</cp:lastModifiedBy>
  <cp:revision>8</cp:revision>
  <dcterms:created xsi:type="dcterms:W3CDTF">2023-04-25T06:20:06Z</dcterms:created>
  <dcterms:modified xsi:type="dcterms:W3CDTF">2023-04-27T14:50:04Z</dcterms:modified>
</cp:coreProperties>
</file>