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1430000" cy="6445250"/>
  <p:notesSz cx="11430000" cy="64452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24331" y="2237359"/>
            <a:ext cx="5166360" cy="1068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F888C6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D5E4EE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F888C6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D5E4EE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F888C6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F888C6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2328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4331" y="1237234"/>
            <a:ext cx="4834255" cy="1068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F888C6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4331" y="2233396"/>
            <a:ext cx="9582150" cy="2973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D5E4EE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1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1" Type="http://schemas.openxmlformats.org/officeDocument/2006/relationships/image" Target="../media/image32.png"/><Relationship Id="rId12" Type="http://schemas.openxmlformats.org/officeDocument/2006/relationships/image" Target="../media/image33.png"/><Relationship Id="rId13" Type="http://schemas.openxmlformats.org/officeDocument/2006/relationships/image" Target="../media/image34.png"/><Relationship Id="rId14" Type="http://schemas.openxmlformats.org/officeDocument/2006/relationships/image" Target="../media/image35.png"/><Relationship Id="rId15" Type="http://schemas.openxmlformats.org/officeDocument/2006/relationships/image" Target="../media/image36.png"/><Relationship Id="rId16" Type="http://schemas.openxmlformats.org/officeDocument/2006/relationships/image" Target="../media/image37.png"/><Relationship Id="rId17" Type="http://schemas.openxmlformats.org/officeDocument/2006/relationships/image" Target="../media/image3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4190"/>
              </a:lnSpc>
              <a:spcBef>
                <a:spcPts val="25"/>
              </a:spcBef>
            </a:pPr>
            <a:r>
              <a:rPr dirty="0" spc="130"/>
              <a:t>Smarticle:</a:t>
            </a:r>
            <a:r>
              <a:rPr dirty="0" spc="95"/>
              <a:t> </a:t>
            </a:r>
            <a:r>
              <a:rPr dirty="0" spc="145"/>
              <a:t>Speech-</a:t>
            </a:r>
            <a:r>
              <a:rPr dirty="0" spc="120"/>
              <a:t>to-Text </a:t>
            </a:r>
            <a:r>
              <a:rPr dirty="0" spc="190"/>
              <a:t>for</a:t>
            </a:r>
            <a:r>
              <a:rPr dirty="0" spc="-100"/>
              <a:t> </a:t>
            </a:r>
            <a:r>
              <a:rPr dirty="0" spc="225"/>
              <a:t>Everyone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24331" y="3521430"/>
            <a:ext cx="5454650" cy="619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9300"/>
              </a:lnSpc>
              <a:spcBef>
                <a:spcPts val="95"/>
              </a:spcBef>
            </a:pP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Empowering</a:t>
            </a:r>
            <a:r>
              <a:rPr dirty="0" sz="1400" spc="-8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users</a:t>
            </a:r>
            <a:r>
              <a:rPr dirty="0" sz="1400" spc="-10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with</a:t>
            </a:r>
            <a:r>
              <a:rPr dirty="0" sz="1400" spc="-8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an</a:t>
            </a:r>
            <a:r>
              <a:rPr dirty="0" sz="1400" spc="-8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D5E4EE"/>
                </a:solidFill>
                <a:latin typeface="Tahoma"/>
                <a:cs typeface="Tahoma"/>
              </a:rPr>
              <a:t>accessible,</a:t>
            </a:r>
            <a:r>
              <a:rPr dirty="0" sz="1400" spc="-9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lightweight,</a:t>
            </a:r>
            <a:r>
              <a:rPr dirty="0" sz="1400" spc="-9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and</a:t>
            </a:r>
            <a:r>
              <a:rPr dirty="0" sz="1400" spc="-9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intuitive</a:t>
            </a:r>
            <a:r>
              <a:rPr dirty="0" sz="1400" spc="-7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desktop speech-to-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text</a:t>
            </a:r>
            <a:r>
              <a:rPr dirty="0" sz="1400" spc="-2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solution.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5019" y="0"/>
            <a:ext cx="4284980" cy="64382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331" y="1170178"/>
            <a:ext cx="8192134" cy="5359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35"/>
              <a:t>Conclusion:</a:t>
            </a:r>
            <a:r>
              <a:rPr dirty="0" spc="45"/>
              <a:t> </a:t>
            </a:r>
            <a:r>
              <a:rPr dirty="0" spc="185"/>
              <a:t>A</a:t>
            </a:r>
            <a:r>
              <a:rPr dirty="0" spc="65"/>
              <a:t> </a:t>
            </a:r>
            <a:r>
              <a:rPr dirty="0" spc="145"/>
              <a:t>Seamless</a:t>
            </a:r>
            <a:r>
              <a:rPr dirty="0" spc="50"/>
              <a:t> </a:t>
            </a:r>
            <a:r>
              <a:rPr dirty="0" spc="140"/>
              <a:t>Voice</a:t>
            </a:r>
            <a:r>
              <a:rPr dirty="0" spc="65"/>
              <a:t> </a:t>
            </a:r>
            <a:r>
              <a:rPr dirty="0" spc="125"/>
              <a:t>Experience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85115" marR="5080">
              <a:lnSpc>
                <a:spcPct val="133600"/>
              </a:lnSpc>
              <a:spcBef>
                <a:spcPts val="95"/>
              </a:spcBef>
            </a:pPr>
            <a:r>
              <a:rPr dirty="0" spc="-10"/>
              <a:t>Smarticle</a:t>
            </a:r>
            <a:r>
              <a:rPr dirty="0" spc="-90"/>
              <a:t> </a:t>
            </a:r>
            <a:r>
              <a:rPr dirty="0" spc="-10"/>
              <a:t>demonstrates</a:t>
            </a:r>
            <a:r>
              <a:rPr dirty="0" spc="-85"/>
              <a:t> </a:t>
            </a:r>
            <a:r>
              <a:rPr dirty="0" spc="-10"/>
              <a:t>the</a:t>
            </a:r>
            <a:r>
              <a:rPr dirty="0" spc="-100"/>
              <a:t> </a:t>
            </a:r>
            <a:r>
              <a:rPr dirty="0" spc="-10"/>
              <a:t>potential</a:t>
            </a:r>
            <a:r>
              <a:rPr dirty="0" spc="-110"/>
              <a:t> </a:t>
            </a:r>
            <a:r>
              <a:rPr dirty="0" spc="-10"/>
              <a:t>of</a:t>
            </a:r>
            <a:r>
              <a:rPr dirty="0" spc="-100"/>
              <a:t> </a:t>
            </a:r>
            <a:r>
              <a:rPr dirty="0" spc="-20"/>
              <a:t>voice</a:t>
            </a:r>
            <a:r>
              <a:rPr dirty="0" spc="-95"/>
              <a:t> </a:t>
            </a:r>
            <a:r>
              <a:rPr dirty="0" spc="-10"/>
              <a:t>technology</a:t>
            </a:r>
            <a:r>
              <a:rPr dirty="0" spc="-100"/>
              <a:t> </a:t>
            </a:r>
            <a:r>
              <a:rPr dirty="0" spc="-10"/>
              <a:t>to</a:t>
            </a:r>
            <a:r>
              <a:rPr dirty="0" spc="-100"/>
              <a:t> </a:t>
            </a:r>
            <a:r>
              <a:rPr dirty="0" spc="-10"/>
              <a:t>significantly</a:t>
            </a:r>
            <a:r>
              <a:rPr dirty="0" spc="-110"/>
              <a:t> </a:t>
            </a:r>
            <a:r>
              <a:rPr dirty="0" spc="-10"/>
              <a:t>enhance</a:t>
            </a:r>
            <a:r>
              <a:rPr dirty="0" spc="-90"/>
              <a:t> </a:t>
            </a:r>
            <a:r>
              <a:rPr dirty="0" spc="-10"/>
              <a:t>accessibility</a:t>
            </a:r>
            <a:r>
              <a:rPr dirty="0" spc="-105"/>
              <a:t> </a:t>
            </a:r>
            <a:r>
              <a:rPr dirty="0" spc="-10"/>
              <a:t>and</a:t>
            </a:r>
            <a:r>
              <a:rPr dirty="0" spc="-114"/>
              <a:t> </a:t>
            </a:r>
            <a:r>
              <a:rPr dirty="0" spc="-10"/>
              <a:t>productivity</a:t>
            </a:r>
            <a:r>
              <a:rPr dirty="0" spc="-105"/>
              <a:t> </a:t>
            </a:r>
            <a:r>
              <a:rPr dirty="0"/>
              <a:t>in</a:t>
            </a:r>
            <a:r>
              <a:rPr dirty="0" spc="-110"/>
              <a:t> </a:t>
            </a:r>
            <a:r>
              <a:rPr dirty="0" spc="-10"/>
              <a:t>desktop </a:t>
            </a:r>
            <a:r>
              <a:rPr dirty="0" spc="-20"/>
              <a:t>environments.</a:t>
            </a:r>
            <a:r>
              <a:rPr dirty="0" spc="-114"/>
              <a:t> </a:t>
            </a:r>
            <a:r>
              <a:rPr dirty="0" spc="-10"/>
              <a:t>Our</a:t>
            </a:r>
            <a:r>
              <a:rPr dirty="0" spc="-114"/>
              <a:t> </a:t>
            </a:r>
            <a:r>
              <a:rPr dirty="0" spc="-20"/>
              <a:t>lightweight,</a:t>
            </a:r>
            <a:r>
              <a:rPr dirty="0" spc="-120"/>
              <a:t> </a:t>
            </a:r>
            <a:r>
              <a:rPr dirty="0" spc="-20"/>
              <a:t>user-friendly</a:t>
            </a:r>
            <a:r>
              <a:rPr dirty="0" spc="-114"/>
              <a:t> </a:t>
            </a:r>
            <a:r>
              <a:rPr dirty="0" spc="-25"/>
              <a:t>tool</a:t>
            </a:r>
            <a:r>
              <a:rPr dirty="0" spc="-110"/>
              <a:t> </a:t>
            </a:r>
            <a:r>
              <a:rPr dirty="0" spc="-10"/>
              <a:t>is</a:t>
            </a:r>
            <a:r>
              <a:rPr dirty="0" spc="-130"/>
              <a:t> </a:t>
            </a:r>
            <a:r>
              <a:rPr dirty="0" spc="-10"/>
              <a:t>a</a:t>
            </a:r>
            <a:r>
              <a:rPr dirty="0" spc="-120"/>
              <a:t> </a:t>
            </a:r>
            <a:r>
              <a:rPr dirty="0" spc="-10"/>
              <a:t>step</a:t>
            </a:r>
            <a:r>
              <a:rPr dirty="0" spc="-120"/>
              <a:t> </a:t>
            </a:r>
            <a:r>
              <a:rPr dirty="0" spc="-25"/>
              <a:t>forward</a:t>
            </a:r>
            <a:r>
              <a:rPr dirty="0" spc="-114"/>
              <a:t> </a:t>
            </a:r>
            <a:r>
              <a:rPr dirty="0" spc="-10"/>
              <a:t>in</a:t>
            </a:r>
            <a:r>
              <a:rPr dirty="0" spc="-114"/>
              <a:t> </a:t>
            </a:r>
            <a:r>
              <a:rPr dirty="0" spc="-20"/>
              <a:t>bridging</a:t>
            </a:r>
            <a:r>
              <a:rPr dirty="0" spc="-125"/>
              <a:t> </a:t>
            </a:r>
            <a:r>
              <a:rPr dirty="0" spc="-10"/>
              <a:t>the</a:t>
            </a:r>
            <a:r>
              <a:rPr dirty="0" spc="-130"/>
              <a:t> </a:t>
            </a:r>
            <a:r>
              <a:rPr dirty="0" spc="-20"/>
              <a:t>gap</a:t>
            </a:r>
            <a:r>
              <a:rPr dirty="0" spc="-110"/>
              <a:t> </a:t>
            </a:r>
            <a:r>
              <a:rPr dirty="0" spc="-20"/>
              <a:t>between</a:t>
            </a:r>
            <a:r>
              <a:rPr dirty="0" spc="-114"/>
              <a:t> </a:t>
            </a:r>
            <a:r>
              <a:rPr dirty="0" spc="-20"/>
              <a:t>speech</a:t>
            </a:r>
            <a:r>
              <a:rPr dirty="0" spc="-130"/>
              <a:t> </a:t>
            </a:r>
            <a:r>
              <a:rPr dirty="0" spc="-20"/>
              <a:t>and</a:t>
            </a:r>
            <a:r>
              <a:rPr dirty="0" spc="-110"/>
              <a:t> </a:t>
            </a:r>
            <a:r>
              <a:rPr dirty="0" spc="-10"/>
              <a:t>text</a:t>
            </a:r>
            <a:r>
              <a:rPr dirty="0" spc="-130"/>
              <a:t> </a:t>
            </a:r>
            <a:r>
              <a:rPr dirty="0" spc="-10"/>
              <a:t>in</a:t>
            </a:r>
            <a:r>
              <a:rPr dirty="0" spc="-114"/>
              <a:t> </a:t>
            </a:r>
            <a:r>
              <a:rPr dirty="0" spc="-20"/>
              <a:t>real</a:t>
            </a:r>
            <a:r>
              <a:rPr dirty="0" spc="-125"/>
              <a:t> </a:t>
            </a:r>
            <a:r>
              <a:rPr dirty="0" spc="-10"/>
              <a:t>time.</a:t>
            </a: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  <a:spcBef>
                <a:spcPts val="825"/>
              </a:spcBef>
            </a:pPr>
          </a:p>
          <a:p>
            <a:pPr marL="12700">
              <a:lnSpc>
                <a:spcPct val="100000"/>
              </a:lnSpc>
            </a:pPr>
            <a:r>
              <a:rPr dirty="0" sz="1650" spc="50">
                <a:solidFill>
                  <a:srgbClr val="F888C6"/>
                </a:solidFill>
                <a:latin typeface="Cambria"/>
                <a:cs typeface="Cambria"/>
              </a:rPr>
              <a:t>References:</a:t>
            </a:r>
            <a:endParaRPr sz="1650">
              <a:latin typeface="Cambria"/>
              <a:cs typeface="Cambria"/>
            </a:endParaRPr>
          </a:p>
          <a:p>
            <a:pPr marL="303530" marR="7263130">
              <a:lnSpc>
                <a:spcPct val="166200"/>
              </a:lnSpc>
              <a:spcBef>
                <a:spcPts val="1370"/>
              </a:spcBef>
            </a:pPr>
            <a:r>
              <a:rPr dirty="0"/>
              <a:t>Speech</a:t>
            </a:r>
            <a:r>
              <a:rPr dirty="0" spc="-75"/>
              <a:t> </a:t>
            </a:r>
            <a:r>
              <a:rPr dirty="0" spc="-10"/>
              <a:t>recognition</a:t>
            </a:r>
            <a:r>
              <a:rPr dirty="0" spc="-90"/>
              <a:t> </a:t>
            </a:r>
            <a:r>
              <a:rPr dirty="0" spc="-10"/>
              <a:t>library </a:t>
            </a:r>
            <a:r>
              <a:rPr dirty="0" spc="-40"/>
              <a:t>Google</a:t>
            </a:r>
            <a:r>
              <a:rPr dirty="0" spc="-25"/>
              <a:t> </a:t>
            </a:r>
            <a:r>
              <a:rPr dirty="0" spc="-50"/>
              <a:t>Speech-to-</a:t>
            </a:r>
            <a:r>
              <a:rPr dirty="0" spc="-35"/>
              <a:t>Text</a:t>
            </a:r>
            <a:r>
              <a:rPr dirty="0" spc="-30"/>
              <a:t> </a:t>
            </a:r>
            <a:r>
              <a:rPr dirty="0" spc="-25"/>
              <a:t>API </a:t>
            </a:r>
            <a:r>
              <a:rPr dirty="0" spc="-10"/>
              <a:t>Tkinter</a:t>
            </a:r>
            <a:r>
              <a:rPr dirty="0" spc="-40"/>
              <a:t> </a:t>
            </a:r>
            <a:r>
              <a:rPr dirty="0" spc="-10"/>
              <a:t>documentation PyAudio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0" y="3995420"/>
            <a:ext cx="66675" cy="6667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0" y="4346829"/>
            <a:ext cx="66675" cy="6667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0" y="4698238"/>
            <a:ext cx="66675" cy="6667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0" y="5066792"/>
            <a:ext cx="66675" cy="6667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8175" y="2084705"/>
            <a:ext cx="1905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18490" y="2969895"/>
            <a:ext cx="3286125" cy="1943100"/>
            <a:chOff x="618490" y="2969895"/>
            <a:chExt cx="3286125" cy="1943100"/>
          </a:xfrm>
        </p:grpSpPr>
        <p:sp>
          <p:nvSpPr>
            <p:cNvPr id="3" name="object 3" descr=""/>
            <p:cNvSpPr/>
            <p:nvPr/>
          </p:nvSpPr>
          <p:spPr>
            <a:xfrm>
              <a:off x="637540" y="2979420"/>
              <a:ext cx="3257550" cy="1924050"/>
            </a:xfrm>
            <a:custGeom>
              <a:avLst/>
              <a:gdLst/>
              <a:ahLst/>
              <a:cxnLst/>
              <a:rect l="l" t="t" r="r" b="b"/>
              <a:pathLst>
                <a:path w="3257550" h="1924050">
                  <a:moveTo>
                    <a:pt x="3245993" y="0"/>
                  </a:moveTo>
                  <a:lnTo>
                    <a:pt x="71196" y="0"/>
                  </a:lnTo>
                  <a:lnTo>
                    <a:pt x="66243" y="380"/>
                  </a:lnTo>
                  <a:lnTo>
                    <a:pt x="29705" y="13715"/>
                  </a:lnTo>
                  <a:lnTo>
                    <a:pt x="3886" y="45212"/>
                  </a:lnTo>
                  <a:lnTo>
                    <a:pt x="0" y="62229"/>
                  </a:lnTo>
                  <a:lnTo>
                    <a:pt x="0" y="1861692"/>
                  </a:lnTo>
                  <a:lnTo>
                    <a:pt x="15620" y="1898014"/>
                  </a:lnTo>
                  <a:lnTo>
                    <a:pt x="51663" y="1920620"/>
                  </a:lnTo>
                  <a:lnTo>
                    <a:pt x="71196" y="1924050"/>
                  </a:lnTo>
                  <a:lnTo>
                    <a:pt x="3245993" y="1924050"/>
                  </a:lnTo>
                  <a:lnTo>
                    <a:pt x="3247771" y="1923669"/>
                  </a:lnTo>
                  <a:lnTo>
                    <a:pt x="3250946" y="1922399"/>
                  </a:lnTo>
                  <a:lnTo>
                    <a:pt x="3257550" y="1912492"/>
                  </a:lnTo>
                  <a:lnTo>
                    <a:pt x="3257550" y="11429"/>
                  </a:lnTo>
                  <a:lnTo>
                    <a:pt x="3247771" y="380"/>
                  </a:lnTo>
                  <a:lnTo>
                    <a:pt x="3245993" y="0"/>
                  </a:lnTo>
                  <a:close/>
                </a:path>
              </a:pathLst>
            </a:custGeom>
            <a:solidFill>
              <a:srgbClr val="2328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38378" y="2969895"/>
              <a:ext cx="3266440" cy="1943100"/>
            </a:xfrm>
            <a:custGeom>
              <a:avLst/>
              <a:gdLst/>
              <a:ahLst/>
              <a:cxnLst/>
              <a:rect l="l" t="t" r="r" b="b"/>
              <a:pathLst>
                <a:path w="3266440" h="1943100">
                  <a:moveTo>
                    <a:pt x="0" y="1877695"/>
                  </a:moveTo>
                  <a:lnTo>
                    <a:pt x="609" y="1881759"/>
                  </a:lnTo>
                  <a:lnTo>
                    <a:pt x="2413" y="1888998"/>
                  </a:lnTo>
                  <a:lnTo>
                    <a:pt x="4851" y="1895728"/>
                  </a:lnTo>
                  <a:lnTo>
                    <a:pt x="4953" y="1896110"/>
                  </a:lnTo>
                  <a:lnTo>
                    <a:pt x="33007" y="1930273"/>
                  </a:lnTo>
                  <a:lnTo>
                    <a:pt x="75349" y="1943100"/>
                  </a:lnTo>
                  <a:lnTo>
                    <a:pt x="3249726" y="1943100"/>
                  </a:lnTo>
                  <a:lnTo>
                    <a:pt x="3255060" y="1940940"/>
                  </a:lnTo>
                  <a:lnTo>
                    <a:pt x="3263950" y="1932051"/>
                  </a:lnTo>
                  <a:lnTo>
                    <a:pt x="3266236" y="1926589"/>
                  </a:lnTo>
                  <a:lnTo>
                    <a:pt x="3266236" y="1924050"/>
                  </a:lnTo>
                  <a:lnTo>
                    <a:pt x="75349" y="1924050"/>
                  </a:lnTo>
                  <a:lnTo>
                    <a:pt x="33007" y="1914398"/>
                  </a:lnTo>
                  <a:lnTo>
                    <a:pt x="1092" y="1881759"/>
                  </a:lnTo>
                  <a:lnTo>
                    <a:pt x="0" y="1877695"/>
                  </a:lnTo>
                  <a:close/>
                </a:path>
                <a:path w="3266440" h="1943100">
                  <a:moveTo>
                    <a:pt x="3266236" y="19050"/>
                  </a:moveTo>
                  <a:lnTo>
                    <a:pt x="3245916" y="19050"/>
                  </a:lnTo>
                  <a:lnTo>
                    <a:pt x="3247186" y="20320"/>
                  </a:lnTo>
                  <a:lnTo>
                    <a:pt x="3247186" y="1922779"/>
                  </a:lnTo>
                  <a:lnTo>
                    <a:pt x="3245916" y="1924050"/>
                  </a:lnTo>
                  <a:lnTo>
                    <a:pt x="3266236" y="1924050"/>
                  </a:lnTo>
                  <a:lnTo>
                    <a:pt x="3266236" y="19050"/>
                  </a:lnTo>
                  <a:close/>
                </a:path>
                <a:path w="3266440" h="1943100">
                  <a:moveTo>
                    <a:pt x="3249726" y="0"/>
                  </a:moveTo>
                  <a:lnTo>
                    <a:pt x="75349" y="0"/>
                  </a:lnTo>
                  <a:lnTo>
                    <a:pt x="33007" y="12826"/>
                  </a:lnTo>
                  <a:lnTo>
                    <a:pt x="4953" y="46989"/>
                  </a:lnTo>
                  <a:lnTo>
                    <a:pt x="1093" y="61340"/>
                  </a:lnTo>
                  <a:lnTo>
                    <a:pt x="8826" y="47371"/>
                  </a:lnTo>
                  <a:lnTo>
                    <a:pt x="46189" y="23367"/>
                  </a:lnTo>
                  <a:lnTo>
                    <a:pt x="75349" y="19050"/>
                  </a:lnTo>
                  <a:lnTo>
                    <a:pt x="3266236" y="19050"/>
                  </a:lnTo>
                  <a:lnTo>
                    <a:pt x="3266236" y="16510"/>
                  </a:lnTo>
                  <a:lnTo>
                    <a:pt x="3263950" y="11175"/>
                  </a:lnTo>
                  <a:lnTo>
                    <a:pt x="3259759" y="6858"/>
                  </a:lnTo>
                  <a:lnTo>
                    <a:pt x="3259505" y="6730"/>
                  </a:lnTo>
                  <a:lnTo>
                    <a:pt x="3255060" y="2286"/>
                  </a:lnTo>
                  <a:lnTo>
                    <a:pt x="3249726" y="0"/>
                  </a:lnTo>
                  <a:close/>
                </a:path>
              </a:pathLst>
            </a:custGeom>
            <a:solidFill>
              <a:srgbClr val="5D5F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8490" y="2969895"/>
              <a:ext cx="76198" cy="19431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5261" y="3231769"/>
              <a:ext cx="1233258" cy="191896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3036" y="3238500"/>
              <a:ext cx="782827" cy="141858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881888" y="3483330"/>
            <a:ext cx="2666365" cy="11868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36000"/>
              </a:lnSpc>
              <a:spcBef>
                <a:spcPts val="105"/>
              </a:spcBef>
            </a:pP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Many</a:t>
            </a:r>
            <a:r>
              <a:rPr dirty="0" sz="1400" spc="-7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users</a:t>
            </a:r>
            <a:r>
              <a:rPr dirty="0" sz="1400" spc="-7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face</a:t>
            </a:r>
            <a:r>
              <a:rPr dirty="0" sz="1400" spc="-6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challenges</a:t>
            </a:r>
            <a:r>
              <a:rPr dirty="0" sz="1400" spc="-7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with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traditional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typing</a:t>
            </a:r>
            <a:r>
              <a:rPr dirty="0" sz="1400" spc="-3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due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to</a:t>
            </a:r>
            <a:r>
              <a:rPr dirty="0" sz="1400" spc="-3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physical limitations,</a:t>
            </a:r>
            <a:r>
              <a:rPr dirty="0" sz="1400" spc="-9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multitasking</a:t>
            </a:r>
            <a:r>
              <a:rPr dirty="0" sz="1400" spc="-9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demands,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or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language</a:t>
            </a:r>
            <a:r>
              <a:rPr dirty="0" sz="1400" spc="-2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barriers.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4066540" y="2969895"/>
            <a:ext cx="3276600" cy="1943100"/>
            <a:chOff x="4066540" y="2969895"/>
            <a:chExt cx="3276600" cy="1943100"/>
          </a:xfrm>
        </p:grpSpPr>
        <p:sp>
          <p:nvSpPr>
            <p:cNvPr id="10" name="object 10" descr=""/>
            <p:cNvSpPr/>
            <p:nvPr/>
          </p:nvSpPr>
          <p:spPr>
            <a:xfrm>
              <a:off x="4085590" y="2979420"/>
              <a:ext cx="3248025" cy="1924050"/>
            </a:xfrm>
            <a:custGeom>
              <a:avLst/>
              <a:gdLst/>
              <a:ahLst/>
              <a:cxnLst/>
              <a:rect l="l" t="t" r="r" b="b"/>
              <a:pathLst>
                <a:path w="3248025" h="1924050">
                  <a:moveTo>
                    <a:pt x="3236467" y="0"/>
                  </a:moveTo>
                  <a:lnTo>
                    <a:pt x="71247" y="0"/>
                  </a:lnTo>
                  <a:lnTo>
                    <a:pt x="66294" y="380"/>
                  </a:lnTo>
                  <a:lnTo>
                    <a:pt x="29718" y="13715"/>
                  </a:lnTo>
                  <a:lnTo>
                    <a:pt x="3937" y="45212"/>
                  </a:lnTo>
                  <a:lnTo>
                    <a:pt x="0" y="62229"/>
                  </a:lnTo>
                  <a:lnTo>
                    <a:pt x="0" y="1861692"/>
                  </a:lnTo>
                  <a:lnTo>
                    <a:pt x="15621" y="1898014"/>
                  </a:lnTo>
                  <a:lnTo>
                    <a:pt x="51688" y="1920620"/>
                  </a:lnTo>
                  <a:lnTo>
                    <a:pt x="71247" y="1924050"/>
                  </a:lnTo>
                  <a:lnTo>
                    <a:pt x="3236467" y="1924050"/>
                  </a:lnTo>
                  <a:lnTo>
                    <a:pt x="3248025" y="1912492"/>
                  </a:lnTo>
                  <a:lnTo>
                    <a:pt x="3248025" y="11429"/>
                  </a:lnTo>
                  <a:lnTo>
                    <a:pt x="3238245" y="380"/>
                  </a:lnTo>
                  <a:lnTo>
                    <a:pt x="3236467" y="0"/>
                  </a:lnTo>
                  <a:close/>
                </a:path>
              </a:pathLst>
            </a:custGeom>
            <a:solidFill>
              <a:srgbClr val="2328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086479" y="2969895"/>
              <a:ext cx="3256915" cy="1943100"/>
            </a:xfrm>
            <a:custGeom>
              <a:avLst/>
              <a:gdLst/>
              <a:ahLst/>
              <a:cxnLst/>
              <a:rect l="l" t="t" r="r" b="b"/>
              <a:pathLst>
                <a:path w="3256915" h="1943100">
                  <a:moveTo>
                    <a:pt x="0" y="1877695"/>
                  </a:moveTo>
                  <a:lnTo>
                    <a:pt x="32893" y="1930273"/>
                  </a:lnTo>
                  <a:lnTo>
                    <a:pt x="75311" y="1943100"/>
                  </a:lnTo>
                  <a:lnTo>
                    <a:pt x="3240151" y="1943100"/>
                  </a:lnTo>
                  <a:lnTo>
                    <a:pt x="3245485" y="1940940"/>
                  </a:lnTo>
                  <a:lnTo>
                    <a:pt x="3254375" y="1932051"/>
                  </a:lnTo>
                  <a:lnTo>
                    <a:pt x="3256661" y="1926589"/>
                  </a:lnTo>
                  <a:lnTo>
                    <a:pt x="3256661" y="1924050"/>
                  </a:lnTo>
                  <a:lnTo>
                    <a:pt x="75311" y="1924050"/>
                  </a:lnTo>
                  <a:lnTo>
                    <a:pt x="32893" y="1914398"/>
                  </a:lnTo>
                  <a:lnTo>
                    <a:pt x="1016" y="1881759"/>
                  </a:lnTo>
                  <a:lnTo>
                    <a:pt x="0" y="1877695"/>
                  </a:lnTo>
                  <a:close/>
                </a:path>
                <a:path w="3256915" h="1943100">
                  <a:moveTo>
                    <a:pt x="3256661" y="19050"/>
                  </a:moveTo>
                  <a:lnTo>
                    <a:pt x="3236341" y="19050"/>
                  </a:lnTo>
                  <a:lnTo>
                    <a:pt x="3237611" y="20320"/>
                  </a:lnTo>
                  <a:lnTo>
                    <a:pt x="3237611" y="1922779"/>
                  </a:lnTo>
                  <a:lnTo>
                    <a:pt x="3236341" y="1924050"/>
                  </a:lnTo>
                  <a:lnTo>
                    <a:pt x="3256661" y="1924050"/>
                  </a:lnTo>
                  <a:lnTo>
                    <a:pt x="3256661" y="19050"/>
                  </a:lnTo>
                  <a:close/>
                </a:path>
                <a:path w="3256915" h="1943100">
                  <a:moveTo>
                    <a:pt x="3240151" y="0"/>
                  </a:moveTo>
                  <a:lnTo>
                    <a:pt x="75311" y="0"/>
                  </a:lnTo>
                  <a:lnTo>
                    <a:pt x="32893" y="12826"/>
                  </a:lnTo>
                  <a:lnTo>
                    <a:pt x="4953" y="46989"/>
                  </a:lnTo>
                  <a:lnTo>
                    <a:pt x="1165" y="61071"/>
                  </a:lnTo>
                  <a:lnTo>
                    <a:pt x="8762" y="47371"/>
                  </a:lnTo>
                  <a:lnTo>
                    <a:pt x="46100" y="23367"/>
                  </a:lnTo>
                  <a:lnTo>
                    <a:pt x="75311" y="19050"/>
                  </a:lnTo>
                  <a:lnTo>
                    <a:pt x="3256661" y="19050"/>
                  </a:lnTo>
                  <a:lnTo>
                    <a:pt x="3256661" y="16510"/>
                  </a:lnTo>
                  <a:lnTo>
                    <a:pt x="3254375" y="11175"/>
                  </a:lnTo>
                  <a:lnTo>
                    <a:pt x="3250184" y="6858"/>
                  </a:lnTo>
                  <a:lnTo>
                    <a:pt x="3249929" y="6730"/>
                  </a:lnTo>
                  <a:lnTo>
                    <a:pt x="3245485" y="2286"/>
                  </a:lnTo>
                  <a:lnTo>
                    <a:pt x="3240151" y="0"/>
                  </a:lnTo>
                  <a:close/>
                </a:path>
              </a:pathLst>
            </a:custGeom>
            <a:solidFill>
              <a:srgbClr val="5D5F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66540" y="2969895"/>
              <a:ext cx="76198" cy="194310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53814" y="3231769"/>
              <a:ext cx="842518" cy="191134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5283581" y="3231769"/>
              <a:ext cx="518159" cy="148590"/>
            </a:xfrm>
            <a:custGeom>
              <a:avLst/>
              <a:gdLst/>
              <a:ahLst/>
              <a:cxnLst/>
              <a:rect l="l" t="t" r="r" b="b"/>
              <a:pathLst>
                <a:path w="518160" h="148589">
                  <a:moveTo>
                    <a:pt x="71628" y="15747"/>
                  </a:moveTo>
                  <a:lnTo>
                    <a:pt x="50419" y="15747"/>
                  </a:lnTo>
                  <a:lnTo>
                    <a:pt x="50388" y="42544"/>
                  </a:lnTo>
                  <a:lnTo>
                    <a:pt x="50262" y="128269"/>
                  </a:lnTo>
                  <a:lnTo>
                    <a:pt x="49784" y="130301"/>
                  </a:lnTo>
                  <a:lnTo>
                    <a:pt x="49403" y="132460"/>
                  </a:lnTo>
                  <a:lnTo>
                    <a:pt x="48895" y="134112"/>
                  </a:lnTo>
                  <a:lnTo>
                    <a:pt x="41148" y="140334"/>
                  </a:lnTo>
                  <a:lnTo>
                    <a:pt x="39166" y="141096"/>
                  </a:lnTo>
                  <a:lnTo>
                    <a:pt x="38989" y="141096"/>
                  </a:lnTo>
                  <a:lnTo>
                    <a:pt x="37465" y="141477"/>
                  </a:lnTo>
                  <a:lnTo>
                    <a:pt x="35179" y="141858"/>
                  </a:lnTo>
                  <a:lnTo>
                    <a:pt x="35179" y="146938"/>
                  </a:lnTo>
                  <a:lnTo>
                    <a:pt x="86868" y="146938"/>
                  </a:lnTo>
                  <a:lnTo>
                    <a:pt x="86868" y="141858"/>
                  </a:lnTo>
                  <a:lnTo>
                    <a:pt x="83185" y="141096"/>
                  </a:lnTo>
                  <a:lnTo>
                    <a:pt x="80391" y="140334"/>
                  </a:lnTo>
                  <a:lnTo>
                    <a:pt x="78740" y="139572"/>
                  </a:lnTo>
                  <a:lnTo>
                    <a:pt x="76962" y="138810"/>
                  </a:lnTo>
                  <a:lnTo>
                    <a:pt x="75565" y="137668"/>
                  </a:lnTo>
                  <a:lnTo>
                    <a:pt x="71628" y="124968"/>
                  </a:lnTo>
                  <a:lnTo>
                    <a:pt x="71628" y="15747"/>
                  </a:lnTo>
                  <a:close/>
                </a:path>
                <a:path w="518160" h="148589">
                  <a:moveTo>
                    <a:pt x="122174" y="6731"/>
                  </a:moveTo>
                  <a:lnTo>
                    <a:pt x="0" y="6731"/>
                  </a:lnTo>
                  <a:lnTo>
                    <a:pt x="0" y="42544"/>
                  </a:lnTo>
                  <a:lnTo>
                    <a:pt x="11176" y="42544"/>
                  </a:lnTo>
                  <a:lnTo>
                    <a:pt x="12573" y="37083"/>
                  </a:lnTo>
                  <a:lnTo>
                    <a:pt x="14097" y="32512"/>
                  </a:lnTo>
                  <a:lnTo>
                    <a:pt x="15748" y="28956"/>
                  </a:lnTo>
                  <a:lnTo>
                    <a:pt x="17399" y="25272"/>
                  </a:lnTo>
                  <a:lnTo>
                    <a:pt x="19177" y="22478"/>
                  </a:lnTo>
                  <a:lnTo>
                    <a:pt x="22987" y="18668"/>
                  </a:lnTo>
                  <a:lnTo>
                    <a:pt x="25146" y="17399"/>
                  </a:lnTo>
                  <a:lnTo>
                    <a:pt x="29718" y="16128"/>
                  </a:lnTo>
                  <a:lnTo>
                    <a:pt x="32639" y="15747"/>
                  </a:lnTo>
                  <a:lnTo>
                    <a:pt x="122174" y="15747"/>
                  </a:lnTo>
                  <a:lnTo>
                    <a:pt x="122174" y="6731"/>
                  </a:lnTo>
                  <a:close/>
                </a:path>
                <a:path w="518160" h="148589">
                  <a:moveTo>
                    <a:pt x="122174" y="15747"/>
                  </a:moveTo>
                  <a:lnTo>
                    <a:pt x="90043" y="15747"/>
                  </a:lnTo>
                  <a:lnTo>
                    <a:pt x="93218" y="16128"/>
                  </a:lnTo>
                  <a:lnTo>
                    <a:pt x="97282" y="17652"/>
                  </a:lnTo>
                  <a:lnTo>
                    <a:pt x="111125" y="42544"/>
                  </a:lnTo>
                  <a:lnTo>
                    <a:pt x="122174" y="42544"/>
                  </a:lnTo>
                  <a:lnTo>
                    <a:pt x="122174" y="15747"/>
                  </a:lnTo>
                  <a:close/>
                </a:path>
                <a:path w="518160" h="148589">
                  <a:moveTo>
                    <a:pt x="189992" y="46989"/>
                  </a:moveTo>
                  <a:lnTo>
                    <a:pt x="150876" y="62356"/>
                  </a:lnTo>
                  <a:lnTo>
                    <a:pt x="139954" y="98806"/>
                  </a:lnTo>
                  <a:lnTo>
                    <a:pt x="140721" y="110108"/>
                  </a:lnTo>
                  <a:lnTo>
                    <a:pt x="140737" y="110353"/>
                  </a:lnTo>
                  <a:lnTo>
                    <a:pt x="142988" y="120014"/>
                  </a:lnTo>
                  <a:lnTo>
                    <a:pt x="143081" y="120411"/>
                  </a:lnTo>
                  <a:lnTo>
                    <a:pt x="177188" y="147804"/>
                  </a:lnTo>
                  <a:lnTo>
                    <a:pt x="188214" y="148589"/>
                  </a:lnTo>
                  <a:lnTo>
                    <a:pt x="195762" y="148230"/>
                  </a:lnTo>
                  <a:lnTo>
                    <a:pt x="202787" y="147145"/>
                  </a:lnTo>
                  <a:lnTo>
                    <a:pt x="208842" y="145446"/>
                  </a:lnTo>
                  <a:lnTo>
                    <a:pt x="208997" y="145446"/>
                  </a:lnTo>
                  <a:lnTo>
                    <a:pt x="215265" y="142747"/>
                  </a:lnTo>
                  <a:lnTo>
                    <a:pt x="219837" y="140462"/>
                  </a:lnTo>
                  <a:lnTo>
                    <a:pt x="180721" y="140462"/>
                  </a:lnTo>
                  <a:lnTo>
                    <a:pt x="173736" y="136651"/>
                  </a:lnTo>
                  <a:lnTo>
                    <a:pt x="161392" y="98806"/>
                  </a:lnTo>
                  <a:lnTo>
                    <a:pt x="161290" y="96646"/>
                  </a:lnTo>
                  <a:lnTo>
                    <a:pt x="161590" y="90660"/>
                  </a:lnTo>
                  <a:lnTo>
                    <a:pt x="161653" y="89407"/>
                  </a:lnTo>
                  <a:lnTo>
                    <a:pt x="161762" y="87237"/>
                  </a:lnTo>
                  <a:lnTo>
                    <a:pt x="180467" y="55118"/>
                  </a:lnTo>
                  <a:lnTo>
                    <a:pt x="220812" y="55118"/>
                  </a:lnTo>
                  <a:lnTo>
                    <a:pt x="219692" y="54223"/>
                  </a:lnTo>
                  <a:lnTo>
                    <a:pt x="211248" y="50212"/>
                  </a:lnTo>
                  <a:lnTo>
                    <a:pt x="201352" y="47797"/>
                  </a:lnTo>
                  <a:lnTo>
                    <a:pt x="189992" y="46989"/>
                  </a:lnTo>
                  <a:close/>
                </a:path>
                <a:path w="518160" h="148589">
                  <a:moveTo>
                    <a:pt x="220812" y="55118"/>
                  </a:moveTo>
                  <a:lnTo>
                    <a:pt x="195072" y="55118"/>
                  </a:lnTo>
                  <a:lnTo>
                    <a:pt x="199898" y="56641"/>
                  </a:lnTo>
                  <a:lnTo>
                    <a:pt x="204089" y="59816"/>
                  </a:lnTo>
                  <a:lnTo>
                    <a:pt x="208280" y="62864"/>
                  </a:lnTo>
                  <a:lnTo>
                    <a:pt x="211582" y="67818"/>
                  </a:lnTo>
                  <a:lnTo>
                    <a:pt x="213995" y="74421"/>
                  </a:lnTo>
                  <a:lnTo>
                    <a:pt x="216535" y="81025"/>
                  </a:lnTo>
                  <a:lnTo>
                    <a:pt x="217678" y="89407"/>
                  </a:lnTo>
                  <a:lnTo>
                    <a:pt x="217678" y="104901"/>
                  </a:lnTo>
                  <a:lnTo>
                    <a:pt x="199263" y="139319"/>
                  </a:lnTo>
                  <a:lnTo>
                    <a:pt x="194945" y="140462"/>
                  </a:lnTo>
                  <a:lnTo>
                    <a:pt x="219837" y="140462"/>
                  </a:lnTo>
                  <a:lnTo>
                    <a:pt x="238599" y="104901"/>
                  </a:lnTo>
                  <a:lnTo>
                    <a:pt x="238633" y="104683"/>
                  </a:lnTo>
                  <a:lnTo>
                    <a:pt x="238907" y="98806"/>
                  </a:lnTo>
                  <a:lnTo>
                    <a:pt x="239008" y="96646"/>
                  </a:lnTo>
                  <a:lnTo>
                    <a:pt x="238250" y="85230"/>
                  </a:lnTo>
                  <a:lnTo>
                    <a:pt x="235950" y="75358"/>
                  </a:lnTo>
                  <a:lnTo>
                    <a:pt x="232102" y="66891"/>
                  </a:lnTo>
                  <a:lnTo>
                    <a:pt x="226695" y="59816"/>
                  </a:lnTo>
                  <a:lnTo>
                    <a:pt x="220812" y="55118"/>
                  </a:lnTo>
                  <a:close/>
                </a:path>
                <a:path w="518160" h="148589">
                  <a:moveTo>
                    <a:pt x="310388" y="46989"/>
                  </a:moveTo>
                  <a:lnTo>
                    <a:pt x="271272" y="62356"/>
                  </a:lnTo>
                  <a:lnTo>
                    <a:pt x="260350" y="98806"/>
                  </a:lnTo>
                  <a:lnTo>
                    <a:pt x="261117" y="110108"/>
                  </a:lnTo>
                  <a:lnTo>
                    <a:pt x="261133" y="110353"/>
                  </a:lnTo>
                  <a:lnTo>
                    <a:pt x="263384" y="120014"/>
                  </a:lnTo>
                  <a:lnTo>
                    <a:pt x="263477" y="120411"/>
                  </a:lnTo>
                  <a:lnTo>
                    <a:pt x="297584" y="147804"/>
                  </a:lnTo>
                  <a:lnTo>
                    <a:pt x="308610" y="148589"/>
                  </a:lnTo>
                  <a:lnTo>
                    <a:pt x="316158" y="148230"/>
                  </a:lnTo>
                  <a:lnTo>
                    <a:pt x="323183" y="147145"/>
                  </a:lnTo>
                  <a:lnTo>
                    <a:pt x="329238" y="145446"/>
                  </a:lnTo>
                  <a:lnTo>
                    <a:pt x="329393" y="145446"/>
                  </a:lnTo>
                  <a:lnTo>
                    <a:pt x="335661" y="142747"/>
                  </a:lnTo>
                  <a:lnTo>
                    <a:pt x="340233" y="140462"/>
                  </a:lnTo>
                  <a:lnTo>
                    <a:pt x="301117" y="140462"/>
                  </a:lnTo>
                  <a:lnTo>
                    <a:pt x="294132" y="136651"/>
                  </a:lnTo>
                  <a:lnTo>
                    <a:pt x="281788" y="98806"/>
                  </a:lnTo>
                  <a:lnTo>
                    <a:pt x="281686" y="96646"/>
                  </a:lnTo>
                  <a:lnTo>
                    <a:pt x="281986" y="90660"/>
                  </a:lnTo>
                  <a:lnTo>
                    <a:pt x="282049" y="89407"/>
                  </a:lnTo>
                  <a:lnTo>
                    <a:pt x="282158" y="87237"/>
                  </a:lnTo>
                  <a:lnTo>
                    <a:pt x="300863" y="55118"/>
                  </a:lnTo>
                  <a:lnTo>
                    <a:pt x="341208" y="55118"/>
                  </a:lnTo>
                  <a:lnTo>
                    <a:pt x="340088" y="54223"/>
                  </a:lnTo>
                  <a:lnTo>
                    <a:pt x="331644" y="50212"/>
                  </a:lnTo>
                  <a:lnTo>
                    <a:pt x="321748" y="47797"/>
                  </a:lnTo>
                  <a:lnTo>
                    <a:pt x="310388" y="46989"/>
                  </a:lnTo>
                  <a:close/>
                </a:path>
                <a:path w="518160" h="148589">
                  <a:moveTo>
                    <a:pt x="341208" y="55118"/>
                  </a:moveTo>
                  <a:lnTo>
                    <a:pt x="315468" y="55118"/>
                  </a:lnTo>
                  <a:lnTo>
                    <a:pt x="320294" y="56641"/>
                  </a:lnTo>
                  <a:lnTo>
                    <a:pt x="324485" y="59816"/>
                  </a:lnTo>
                  <a:lnTo>
                    <a:pt x="328676" y="62864"/>
                  </a:lnTo>
                  <a:lnTo>
                    <a:pt x="331978" y="67818"/>
                  </a:lnTo>
                  <a:lnTo>
                    <a:pt x="334391" y="74421"/>
                  </a:lnTo>
                  <a:lnTo>
                    <a:pt x="336931" y="81025"/>
                  </a:lnTo>
                  <a:lnTo>
                    <a:pt x="338074" y="89407"/>
                  </a:lnTo>
                  <a:lnTo>
                    <a:pt x="338074" y="104901"/>
                  </a:lnTo>
                  <a:lnTo>
                    <a:pt x="319659" y="139319"/>
                  </a:lnTo>
                  <a:lnTo>
                    <a:pt x="315341" y="140462"/>
                  </a:lnTo>
                  <a:lnTo>
                    <a:pt x="340233" y="140462"/>
                  </a:lnTo>
                  <a:lnTo>
                    <a:pt x="358995" y="104901"/>
                  </a:lnTo>
                  <a:lnTo>
                    <a:pt x="359029" y="104683"/>
                  </a:lnTo>
                  <a:lnTo>
                    <a:pt x="359303" y="98806"/>
                  </a:lnTo>
                  <a:lnTo>
                    <a:pt x="359404" y="96646"/>
                  </a:lnTo>
                  <a:lnTo>
                    <a:pt x="358646" y="85230"/>
                  </a:lnTo>
                  <a:lnTo>
                    <a:pt x="356346" y="75358"/>
                  </a:lnTo>
                  <a:lnTo>
                    <a:pt x="352498" y="66891"/>
                  </a:lnTo>
                  <a:lnTo>
                    <a:pt x="347091" y="59816"/>
                  </a:lnTo>
                  <a:lnTo>
                    <a:pt x="341208" y="55118"/>
                  </a:lnTo>
                  <a:close/>
                </a:path>
                <a:path w="518160" h="148589">
                  <a:moveTo>
                    <a:pt x="410083" y="0"/>
                  </a:moveTo>
                  <a:lnTo>
                    <a:pt x="403225" y="0"/>
                  </a:lnTo>
                  <a:lnTo>
                    <a:pt x="376047" y="1015"/>
                  </a:lnTo>
                  <a:lnTo>
                    <a:pt x="376047" y="6350"/>
                  </a:lnTo>
                  <a:lnTo>
                    <a:pt x="379857" y="6984"/>
                  </a:lnTo>
                  <a:lnTo>
                    <a:pt x="382524" y="7619"/>
                  </a:lnTo>
                  <a:lnTo>
                    <a:pt x="384048" y="8254"/>
                  </a:lnTo>
                  <a:lnTo>
                    <a:pt x="385445" y="8762"/>
                  </a:lnTo>
                  <a:lnTo>
                    <a:pt x="386588" y="9651"/>
                  </a:lnTo>
                  <a:lnTo>
                    <a:pt x="388366" y="11683"/>
                  </a:lnTo>
                  <a:lnTo>
                    <a:pt x="389001" y="13081"/>
                  </a:lnTo>
                  <a:lnTo>
                    <a:pt x="389509" y="14985"/>
                  </a:lnTo>
                  <a:lnTo>
                    <a:pt x="390017" y="16763"/>
                  </a:lnTo>
                  <a:lnTo>
                    <a:pt x="390398" y="18922"/>
                  </a:lnTo>
                  <a:lnTo>
                    <a:pt x="390525" y="128015"/>
                  </a:lnTo>
                  <a:lnTo>
                    <a:pt x="390017" y="132587"/>
                  </a:lnTo>
                  <a:lnTo>
                    <a:pt x="389509" y="134365"/>
                  </a:lnTo>
                  <a:lnTo>
                    <a:pt x="388874" y="135635"/>
                  </a:lnTo>
                  <a:lnTo>
                    <a:pt x="388239" y="137032"/>
                  </a:lnTo>
                  <a:lnTo>
                    <a:pt x="377825" y="141858"/>
                  </a:lnTo>
                  <a:lnTo>
                    <a:pt x="377825" y="146938"/>
                  </a:lnTo>
                  <a:lnTo>
                    <a:pt x="422656" y="146938"/>
                  </a:lnTo>
                  <a:lnTo>
                    <a:pt x="422656" y="141858"/>
                  </a:lnTo>
                  <a:lnTo>
                    <a:pt x="418846" y="140969"/>
                  </a:lnTo>
                  <a:lnTo>
                    <a:pt x="416052" y="139953"/>
                  </a:lnTo>
                  <a:lnTo>
                    <a:pt x="414401" y="138810"/>
                  </a:lnTo>
                  <a:lnTo>
                    <a:pt x="412750" y="137540"/>
                  </a:lnTo>
                  <a:lnTo>
                    <a:pt x="411607" y="135889"/>
                  </a:lnTo>
                  <a:lnTo>
                    <a:pt x="410972" y="133476"/>
                  </a:lnTo>
                  <a:lnTo>
                    <a:pt x="410337" y="131190"/>
                  </a:lnTo>
                  <a:lnTo>
                    <a:pt x="410138" y="128015"/>
                  </a:lnTo>
                  <a:lnTo>
                    <a:pt x="410083" y="0"/>
                  </a:lnTo>
                  <a:close/>
                </a:path>
                <a:path w="518160" h="148589">
                  <a:moveTo>
                    <a:pt x="451612" y="122554"/>
                  </a:moveTo>
                  <a:lnTo>
                    <a:pt x="440563" y="122554"/>
                  </a:lnTo>
                  <a:lnTo>
                    <a:pt x="440563" y="144018"/>
                  </a:lnTo>
                  <a:lnTo>
                    <a:pt x="446151" y="145287"/>
                  </a:lnTo>
                  <a:lnTo>
                    <a:pt x="451993" y="146431"/>
                  </a:lnTo>
                  <a:lnTo>
                    <a:pt x="463804" y="148208"/>
                  </a:lnTo>
                  <a:lnTo>
                    <a:pt x="470027" y="148589"/>
                  </a:lnTo>
                  <a:lnTo>
                    <a:pt x="482346" y="148589"/>
                  </a:lnTo>
                  <a:lnTo>
                    <a:pt x="486537" y="148208"/>
                  </a:lnTo>
                  <a:lnTo>
                    <a:pt x="487299" y="148208"/>
                  </a:lnTo>
                  <a:lnTo>
                    <a:pt x="498094" y="146050"/>
                  </a:lnTo>
                  <a:lnTo>
                    <a:pt x="502412" y="144399"/>
                  </a:lnTo>
                  <a:lnTo>
                    <a:pt x="506095" y="141985"/>
                  </a:lnTo>
                  <a:lnTo>
                    <a:pt x="508550" y="140462"/>
                  </a:lnTo>
                  <a:lnTo>
                    <a:pt x="470154" y="140462"/>
                  </a:lnTo>
                  <a:lnTo>
                    <a:pt x="465074" y="139191"/>
                  </a:lnTo>
                  <a:lnTo>
                    <a:pt x="464737" y="139191"/>
                  </a:lnTo>
                  <a:lnTo>
                    <a:pt x="460629" y="136144"/>
                  </a:lnTo>
                  <a:lnTo>
                    <a:pt x="456692" y="133350"/>
                  </a:lnTo>
                  <a:lnTo>
                    <a:pt x="453644" y="128777"/>
                  </a:lnTo>
                  <a:lnTo>
                    <a:pt x="451612" y="122554"/>
                  </a:lnTo>
                  <a:close/>
                </a:path>
                <a:path w="518160" h="148589">
                  <a:moveTo>
                    <a:pt x="489712" y="46989"/>
                  </a:moveTo>
                  <a:lnTo>
                    <a:pt x="476123" y="46989"/>
                  </a:lnTo>
                  <a:lnTo>
                    <a:pt x="468757" y="48132"/>
                  </a:lnTo>
                  <a:lnTo>
                    <a:pt x="456057" y="52450"/>
                  </a:lnTo>
                  <a:lnTo>
                    <a:pt x="451231" y="55625"/>
                  </a:lnTo>
                  <a:lnTo>
                    <a:pt x="447929" y="59816"/>
                  </a:lnTo>
                  <a:lnTo>
                    <a:pt x="444500" y="64007"/>
                  </a:lnTo>
                  <a:lnTo>
                    <a:pt x="442849" y="68833"/>
                  </a:lnTo>
                  <a:lnTo>
                    <a:pt x="442968" y="79375"/>
                  </a:lnTo>
                  <a:lnTo>
                    <a:pt x="444119" y="83057"/>
                  </a:lnTo>
                  <a:lnTo>
                    <a:pt x="472694" y="102615"/>
                  </a:lnTo>
                  <a:lnTo>
                    <a:pt x="480695" y="105790"/>
                  </a:lnTo>
                  <a:lnTo>
                    <a:pt x="496443" y="116077"/>
                  </a:lnTo>
                  <a:lnTo>
                    <a:pt x="497967" y="118237"/>
                  </a:lnTo>
                  <a:lnTo>
                    <a:pt x="498729" y="121031"/>
                  </a:lnTo>
                  <a:lnTo>
                    <a:pt x="498729" y="127634"/>
                  </a:lnTo>
                  <a:lnTo>
                    <a:pt x="498094" y="130175"/>
                  </a:lnTo>
                  <a:lnTo>
                    <a:pt x="496824" y="132206"/>
                  </a:lnTo>
                  <a:lnTo>
                    <a:pt x="495681" y="134365"/>
                  </a:lnTo>
                  <a:lnTo>
                    <a:pt x="479806" y="140462"/>
                  </a:lnTo>
                  <a:lnTo>
                    <a:pt x="508550" y="140462"/>
                  </a:lnTo>
                  <a:lnTo>
                    <a:pt x="509778" y="139700"/>
                  </a:lnTo>
                  <a:lnTo>
                    <a:pt x="512699" y="136651"/>
                  </a:lnTo>
                  <a:lnTo>
                    <a:pt x="516763" y="129285"/>
                  </a:lnTo>
                  <a:lnTo>
                    <a:pt x="517779" y="124713"/>
                  </a:lnTo>
                  <a:lnTo>
                    <a:pt x="517779" y="114681"/>
                  </a:lnTo>
                  <a:lnTo>
                    <a:pt x="516636" y="110616"/>
                  </a:lnTo>
                  <a:lnTo>
                    <a:pt x="514223" y="107314"/>
                  </a:lnTo>
                  <a:lnTo>
                    <a:pt x="511810" y="103885"/>
                  </a:lnTo>
                  <a:lnTo>
                    <a:pt x="479044" y="87249"/>
                  </a:lnTo>
                  <a:lnTo>
                    <a:pt x="473710" y="84835"/>
                  </a:lnTo>
                  <a:lnTo>
                    <a:pt x="467614" y="81279"/>
                  </a:lnTo>
                  <a:lnTo>
                    <a:pt x="465455" y="79375"/>
                  </a:lnTo>
                  <a:lnTo>
                    <a:pt x="464058" y="77343"/>
                  </a:lnTo>
                  <a:lnTo>
                    <a:pt x="462534" y="75310"/>
                  </a:lnTo>
                  <a:lnTo>
                    <a:pt x="461899" y="72643"/>
                  </a:lnTo>
                  <a:lnTo>
                    <a:pt x="461899" y="65024"/>
                  </a:lnTo>
                  <a:lnTo>
                    <a:pt x="463677" y="61594"/>
                  </a:lnTo>
                  <a:lnTo>
                    <a:pt x="467233" y="58927"/>
                  </a:lnTo>
                  <a:lnTo>
                    <a:pt x="470611" y="56514"/>
                  </a:lnTo>
                  <a:lnTo>
                    <a:pt x="470306" y="56514"/>
                  </a:lnTo>
                  <a:lnTo>
                    <a:pt x="475615" y="55118"/>
                  </a:lnTo>
                  <a:lnTo>
                    <a:pt x="516509" y="55118"/>
                  </a:lnTo>
                  <a:lnTo>
                    <a:pt x="516509" y="50291"/>
                  </a:lnTo>
                  <a:lnTo>
                    <a:pt x="509524" y="49021"/>
                  </a:lnTo>
                  <a:lnTo>
                    <a:pt x="503682" y="48132"/>
                  </a:lnTo>
                  <a:lnTo>
                    <a:pt x="499110" y="47625"/>
                  </a:lnTo>
                  <a:lnTo>
                    <a:pt x="494411" y="47243"/>
                  </a:lnTo>
                  <a:lnTo>
                    <a:pt x="489712" y="46989"/>
                  </a:lnTo>
                  <a:close/>
                </a:path>
                <a:path w="518160" h="148589">
                  <a:moveTo>
                    <a:pt x="516509" y="55118"/>
                  </a:moveTo>
                  <a:lnTo>
                    <a:pt x="485775" y="55118"/>
                  </a:lnTo>
                  <a:lnTo>
                    <a:pt x="489331" y="55625"/>
                  </a:lnTo>
                  <a:lnTo>
                    <a:pt x="492125" y="56514"/>
                  </a:lnTo>
                  <a:lnTo>
                    <a:pt x="505714" y="71246"/>
                  </a:lnTo>
                  <a:lnTo>
                    <a:pt x="516509" y="71246"/>
                  </a:lnTo>
                  <a:lnTo>
                    <a:pt x="516509" y="55118"/>
                  </a:lnTo>
                  <a:close/>
                </a:path>
              </a:pathLst>
            </a:custGeom>
            <a:solidFill>
              <a:srgbClr val="D5E4E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4328286" y="3483330"/>
            <a:ext cx="2590165" cy="11868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36000"/>
              </a:lnSpc>
              <a:spcBef>
                <a:spcPts val="105"/>
              </a:spcBef>
            </a:pPr>
            <a:r>
              <a:rPr dirty="0" sz="1400" spc="-30">
                <a:solidFill>
                  <a:srgbClr val="D5E4EE"/>
                </a:solidFill>
                <a:latin typeface="Tahoma"/>
                <a:cs typeface="Tahoma"/>
              </a:rPr>
              <a:t>Existing</a:t>
            </a:r>
            <a:r>
              <a:rPr dirty="0" sz="1400" spc="-10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D5E4EE"/>
                </a:solidFill>
                <a:latin typeface="Tahoma"/>
                <a:cs typeface="Tahoma"/>
              </a:rPr>
              <a:t>voice-</a:t>
            </a:r>
            <a:r>
              <a:rPr dirty="0" sz="1400" spc="-30">
                <a:solidFill>
                  <a:srgbClr val="D5E4EE"/>
                </a:solidFill>
                <a:latin typeface="Tahoma"/>
                <a:cs typeface="Tahoma"/>
              </a:rPr>
              <a:t>to-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text</a:t>
            </a:r>
            <a:r>
              <a:rPr dirty="0" sz="1400" spc="-10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D5E4EE"/>
                </a:solidFill>
                <a:latin typeface="Tahoma"/>
                <a:cs typeface="Tahoma"/>
              </a:rPr>
              <a:t>solutions</a:t>
            </a:r>
            <a:r>
              <a:rPr dirty="0" sz="1400" spc="-9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D5E4EE"/>
                </a:solidFill>
                <a:latin typeface="Tahoma"/>
                <a:cs typeface="Tahoma"/>
              </a:rPr>
              <a:t>are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often</a:t>
            </a:r>
            <a:r>
              <a:rPr dirty="0" sz="1400" spc="-8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buried</a:t>
            </a:r>
            <a:r>
              <a:rPr dirty="0" sz="1400" spc="-7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in</a:t>
            </a:r>
            <a:r>
              <a:rPr dirty="0" sz="1400" spc="-6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complex</a:t>
            </a:r>
            <a:r>
              <a:rPr dirty="0" sz="1400" spc="-6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software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ecosystems,</a:t>
            </a:r>
            <a:r>
              <a:rPr dirty="0" sz="1400" spc="-4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making</a:t>
            </a:r>
            <a:r>
              <a:rPr dirty="0" sz="1400" spc="-4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them</a:t>
            </a:r>
            <a:r>
              <a:rPr dirty="0" sz="1400" spc="-5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less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approachable</a:t>
            </a:r>
            <a:r>
              <a:rPr dirty="0" sz="1400" spc="-4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for</a:t>
            </a:r>
            <a:r>
              <a:rPr dirty="0" sz="1400" spc="-5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daily</a:t>
            </a:r>
            <a:r>
              <a:rPr dirty="0" sz="1400" spc="-3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use.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7505065" y="2969895"/>
            <a:ext cx="3286125" cy="1943100"/>
            <a:chOff x="7505065" y="2969895"/>
            <a:chExt cx="3286125" cy="1943100"/>
          </a:xfrm>
        </p:grpSpPr>
        <p:sp>
          <p:nvSpPr>
            <p:cNvPr id="17" name="object 17" descr=""/>
            <p:cNvSpPr/>
            <p:nvPr/>
          </p:nvSpPr>
          <p:spPr>
            <a:xfrm>
              <a:off x="7524115" y="2979420"/>
              <a:ext cx="3257550" cy="1924050"/>
            </a:xfrm>
            <a:custGeom>
              <a:avLst/>
              <a:gdLst/>
              <a:ahLst/>
              <a:cxnLst/>
              <a:rect l="l" t="t" r="r" b="b"/>
              <a:pathLst>
                <a:path w="3257550" h="1924050">
                  <a:moveTo>
                    <a:pt x="3245992" y="0"/>
                  </a:moveTo>
                  <a:lnTo>
                    <a:pt x="71246" y="0"/>
                  </a:lnTo>
                  <a:lnTo>
                    <a:pt x="66293" y="380"/>
                  </a:lnTo>
                  <a:lnTo>
                    <a:pt x="29717" y="13715"/>
                  </a:lnTo>
                  <a:lnTo>
                    <a:pt x="3936" y="45212"/>
                  </a:lnTo>
                  <a:lnTo>
                    <a:pt x="0" y="62229"/>
                  </a:lnTo>
                  <a:lnTo>
                    <a:pt x="0" y="1861692"/>
                  </a:lnTo>
                  <a:lnTo>
                    <a:pt x="15620" y="1898014"/>
                  </a:lnTo>
                  <a:lnTo>
                    <a:pt x="51688" y="1920620"/>
                  </a:lnTo>
                  <a:lnTo>
                    <a:pt x="71246" y="1924050"/>
                  </a:lnTo>
                  <a:lnTo>
                    <a:pt x="3245992" y="1924050"/>
                  </a:lnTo>
                  <a:lnTo>
                    <a:pt x="3257550" y="1912492"/>
                  </a:lnTo>
                  <a:lnTo>
                    <a:pt x="3257550" y="11429"/>
                  </a:lnTo>
                  <a:lnTo>
                    <a:pt x="3247770" y="380"/>
                  </a:lnTo>
                  <a:lnTo>
                    <a:pt x="3245992" y="0"/>
                  </a:lnTo>
                  <a:close/>
                </a:path>
              </a:pathLst>
            </a:custGeom>
            <a:solidFill>
              <a:srgbClr val="2328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525004" y="2969895"/>
              <a:ext cx="3266440" cy="1943100"/>
            </a:xfrm>
            <a:custGeom>
              <a:avLst/>
              <a:gdLst/>
              <a:ahLst/>
              <a:cxnLst/>
              <a:rect l="l" t="t" r="r" b="b"/>
              <a:pathLst>
                <a:path w="3266440" h="1943100">
                  <a:moveTo>
                    <a:pt x="0" y="1877695"/>
                  </a:moveTo>
                  <a:lnTo>
                    <a:pt x="507" y="1881759"/>
                  </a:lnTo>
                  <a:lnTo>
                    <a:pt x="2413" y="1888998"/>
                  </a:lnTo>
                  <a:lnTo>
                    <a:pt x="4825" y="1895728"/>
                  </a:lnTo>
                  <a:lnTo>
                    <a:pt x="4952" y="1896110"/>
                  </a:lnTo>
                  <a:lnTo>
                    <a:pt x="32893" y="1930273"/>
                  </a:lnTo>
                  <a:lnTo>
                    <a:pt x="75311" y="1943100"/>
                  </a:lnTo>
                  <a:lnTo>
                    <a:pt x="3249676" y="1943100"/>
                  </a:lnTo>
                  <a:lnTo>
                    <a:pt x="3255010" y="1940940"/>
                  </a:lnTo>
                  <a:lnTo>
                    <a:pt x="3263900" y="1932051"/>
                  </a:lnTo>
                  <a:lnTo>
                    <a:pt x="3266186" y="1926589"/>
                  </a:lnTo>
                  <a:lnTo>
                    <a:pt x="3266186" y="1924050"/>
                  </a:lnTo>
                  <a:lnTo>
                    <a:pt x="75311" y="1924050"/>
                  </a:lnTo>
                  <a:lnTo>
                    <a:pt x="32893" y="1914398"/>
                  </a:lnTo>
                  <a:lnTo>
                    <a:pt x="1016" y="1881759"/>
                  </a:lnTo>
                  <a:lnTo>
                    <a:pt x="0" y="1877695"/>
                  </a:lnTo>
                  <a:close/>
                </a:path>
                <a:path w="3266440" h="1943100">
                  <a:moveTo>
                    <a:pt x="3266186" y="19050"/>
                  </a:moveTo>
                  <a:lnTo>
                    <a:pt x="3245866" y="19050"/>
                  </a:lnTo>
                  <a:lnTo>
                    <a:pt x="3247136" y="20320"/>
                  </a:lnTo>
                  <a:lnTo>
                    <a:pt x="3247136" y="1922779"/>
                  </a:lnTo>
                  <a:lnTo>
                    <a:pt x="3245866" y="1924050"/>
                  </a:lnTo>
                  <a:lnTo>
                    <a:pt x="3266186" y="1924050"/>
                  </a:lnTo>
                  <a:lnTo>
                    <a:pt x="3266186" y="19050"/>
                  </a:lnTo>
                  <a:close/>
                </a:path>
                <a:path w="3266440" h="1943100">
                  <a:moveTo>
                    <a:pt x="3249676" y="0"/>
                  </a:moveTo>
                  <a:lnTo>
                    <a:pt x="75311" y="0"/>
                  </a:lnTo>
                  <a:lnTo>
                    <a:pt x="32893" y="12826"/>
                  </a:lnTo>
                  <a:lnTo>
                    <a:pt x="4952" y="46989"/>
                  </a:lnTo>
                  <a:lnTo>
                    <a:pt x="1165" y="61071"/>
                  </a:lnTo>
                  <a:lnTo>
                    <a:pt x="8763" y="47371"/>
                  </a:lnTo>
                  <a:lnTo>
                    <a:pt x="46100" y="23367"/>
                  </a:lnTo>
                  <a:lnTo>
                    <a:pt x="75311" y="19050"/>
                  </a:lnTo>
                  <a:lnTo>
                    <a:pt x="3266186" y="19050"/>
                  </a:lnTo>
                  <a:lnTo>
                    <a:pt x="3266186" y="16510"/>
                  </a:lnTo>
                  <a:lnTo>
                    <a:pt x="3263900" y="11175"/>
                  </a:lnTo>
                  <a:lnTo>
                    <a:pt x="3259709" y="6858"/>
                  </a:lnTo>
                  <a:lnTo>
                    <a:pt x="3259454" y="6730"/>
                  </a:lnTo>
                  <a:lnTo>
                    <a:pt x="3255010" y="2286"/>
                  </a:lnTo>
                  <a:lnTo>
                    <a:pt x="3249676" y="0"/>
                  </a:lnTo>
                  <a:close/>
                </a:path>
              </a:pathLst>
            </a:custGeom>
            <a:solidFill>
              <a:srgbClr val="5D5F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05065" y="2969895"/>
              <a:ext cx="76198" cy="1943100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7801356" y="3231769"/>
              <a:ext cx="447040" cy="148590"/>
            </a:xfrm>
            <a:custGeom>
              <a:avLst/>
              <a:gdLst/>
              <a:ahLst/>
              <a:cxnLst/>
              <a:rect l="l" t="t" r="r" b="b"/>
              <a:pathLst>
                <a:path w="447040" h="148589">
                  <a:moveTo>
                    <a:pt x="47498" y="6731"/>
                  </a:moveTo>
                  <a:lnTo>
                    <a:pt x="0" y="6731"/>
                  </a:lnTo>
                  <a:lnTo>
                    <a:pt x="0" y="11810"/>
                  </a:lnTo>
                  <a:lnTo>
                    <a:pt x="3428" y="12700"/>
                  </a:lnTo>
                  <a:lnTo>
                    <a:pt x="5842" y="13462"/>
                  </a:lnTo>
                  <a:lnTo>
                    <a:pt x="7239" y="14224"/>
                  </a:lnTo>
                  <a:lnTo>
                    <a:pt x="8763" y="14985"/>
                  </a:lnTo>
                  <a:lnTo>
                    <a:pt x="9905" y="15875"/>
                  </a:lnTo>
                  <a:lnTo>
                    <a:pt x="13208" y="27685"/>
                  </a:lnTo>
                  <a:lnTo>
                    <a:pt x="13137" y="127381"/>
                  </a:lnTo>
                  <a:lnTo>
                    <a:pt x="12989" y="129539"/>
                  </a:lnTo>
                  <a:lnTo>
                    <a:pt x="12953" y="130047"/>
                  </a:lnTo>
                  <a:lnTo>
                    <a:pt x="0" y="141858"/>
                  </a:lnTo>
                  <a:lnTo>
                    <a:pt x="0" y="146938"/>
                  </a:lnTo>
                  <a:lnTo>
                    <a:pt x="101473" y="146938"/>
                  </a:lnTo>
                  <a:lnTo>
                    <a:pt x="101754" y="141858"/>
                  </a:lnTo>
                  <a:lnTo>
                    <a:pt x="101880" y="139572"/>
                  </a:lnTo>
                  <a:lnTo>
                    <a:pt x="101993" y="137540"/>
                  </a:lnTo>
                  <a:lnTo>
                    <a:pt x="34290" y="137540"/>
                  </a:lnTo>
                  <a:lnTo>
                    <a:pt x="34290" y="27685"/>
                  </a:lnTo>
                  <a:lnTo>
                    <a:pt x="47498" y="11810"/>
                  </a:lnTo>
                  <a:lnTo>
                    <a:pt x="47498" y="6731"/>
                  </a:lnTo>
                  <a:close/>
                </a:path>
                <a:path w="447040" h="148589">
                  <a:moveTo>
                    <a:pt x="103759" y="105663"/>
                  </a:moveTo>
                  <a:lnTo>
                    <a:pt x="92328" y="105663"/>
                  </a:lnTo>
                  <a:lnTo>
                    <a:pt x="90804" y="111887"/>
                  </a:lnTo>
                  <a:lnTo>
                    <a:pt x="89535" y="116585"/>
                  </a:lnTo>
                  <a:lnTo>
                    <a:pt x="88519" y="119633"/>
                  </a:lnTo>
                  <a:lnTo>
                    <a:pt x="87502" y="122808"/>
                  </a:lnTo>
                  <a:lnTo>
                    <a:pt x="86487" y="125349"/>
                  </a:lnTo>
                  <a:lnTo>
                    <a:pt x="85344" y="127381"/>
                  </a:lnTo>
                  <a:lnTo>
                    <a:pt x="84200" y="129539"/>
                  </a:lnTo>
                  <a:lnTo>
                    <a:pt x="83058" y="131190"/>
                  </a:lnTo>
                  <a:lnTo>
                    <a:pt x="67183" y="137540"/>
                  </a:lnTo>
                  <a:lnTo>
                    <a:pt x="101993" y="137540"/>
                  </a:lnTo>
                  <a:lnTo>
                    <a:pt x="103759" y="105663"/>
                  </a:lnTo>
                  <a:close/>
                </a:path>
                <a:path w="447040" h="148589">
                  <a:moveTo>
                    <a:pt x="198000" y="56260"/>
                  </a:moveTo>
                  <a:lnTo>
                    <a:pt x="167132" y="56260"/>
                  </a:lnTo>
                  <a:lnTo>
                    <a:pt x="171450" y="57276"/>
                  </a:lnTo>
                  <a:lnTo>
                    <a:pt x="174625" y="59181"/>
                  </a:lnTo>
                  <a:lnTo>
                    <a:pt x="177926" y="61087"/>
                  </a:lnTo>
                  <a:lnTo>
                    <a:pt x="180340" y="64007"/>
                  </a:lnTo>
                  <a:lnTo>
                    <a:pt x="181737" y="68199"/>
                  </a:lnTo>
                  <a:lnTo>
                    <a:pt x="183261" y="72262"/>
                  </a:lnTo>
                  <a:lnTo>
                    <a:pt x="184023" y="77850"/>
                  </a:lnTo>
                  <a:lnTo>
                    <a:pt x="184023" y="91693"/>
                  </a:lnTo>
                  <a:lnTo>
                    <a:pt x="168739" y="92789"/>
                  </a:lnTo>
                  <a:lnTo>
                    <a:pt x="155479" y="94742"/>
                  </a:lnTo>
                  <a:lnTo>
                    <a:pt x="119768" y="117256"/>
                  </a:lnTo>
                  <a:lnTo>
                    <a:pt x="118745" y="124332"/>
                  </a:lnTo>
                  <a:lnTo>
                    <a:pt x="118745" y="129158"/>
                  </a:lnTo>
                  <a:lnTo>
                    <a:pt x="119853" y="133222"/>
                  </a:lnTo>
                  <a:lnTo>
                    <a:pt x="119888" y="133350"/>
                  </a:lnTo>
                  <a:lnTo>
                    <a:pt x="122300" y="137032"/>
                  </a:lnTo>
                  <a:lnTo>
                    <a:pt x="124587" y="140715"/>
                  </a:lnTo>
                  <a:lnTo>
                    <a:pt x="127889" y="143509"/>
                  </a:lnTo>
                  <a:lnTo>
                    <a:pt x="132334" y="145541"/>
                  </a:lnTo>
                  <a:lnTo>
                    <a:pt x="136651" y="147574"/>
                  </a:lnTo>
                  <a:lnTo>
                    <a:pt x="141732" y="148589"/>
                  </a:lnTo>
                  <a:lnTo>
                    <a:pt x="153924" y="148589"/>
                  </a:lnTo>
                  <a:lnTo>
                    <a:pt x="160020" y="147319"/>
                  </a:lnTo>
                  <a:lnTo>
                    <a:pt x="171576" y="142239"/>
                  </a:lnTo>
                  <a:lnTo>
                    <a:pt x="177673" y="137921"/>
                  </a:lnTo>
                  <a:lnTo>
                    <a:pt x="178636" y="137032"/>
                  </a:lnTo>
                  <a:lnTo>
                    <a:pt x="153162" y="137032"/>
                  </a:lnTo>
                  <a:lnTo>
                    <a:pt x="150114" y="136525"/>
                  </a:lnTo>
                  <a:lnTo>
                    <a:pt x="147447" y="135635"/>
                  </a:lnTo>
                  <a:lnTo>
                    <a:pt x="144779" y="134874"/>
                  </a:lnTo>
                  <a:lnTo>
                    <a:pt x="142621" y="133222"/>
                  </a:lnTo>
                  <a:lnTo>
                    <a:pt x="140843" y="131063"/>
                  </a:lnTo>
                  <a:lnTo>
                    <a:pt x="139283" y="128904"/>
                  </a:lnTo>
                  <a:lnTo>
                    <a:pt x="139080" y="128396"/>
                  </a:lnTo>
                  <a:lnTo>
                    <a:pt x="138302" y="125729"/>
                  </a:lnTo>
                  <a:lnTo>
                    <a:pt x="138302" y="114553"/>
                  </a:lnTo>
                  <a:lnTo>
                    <a:pt x="184023" y="100075"/>
                  </a:lnTo>
                  <a:lnTo>
                    <a:pt x="203392" y="100075"/>
                  </a:lnTo>
                  <a:lnTo>
                    <a:pt x="203326" y="71374"/>
                  </a:lnTo>
                  <a:lnTo>
                    <a:pt x="202184" y="64643"/>
                  </a:lnTo>
                  <a:lnTo>
                    <a:pt x="200148" y="60451"/>
                  </a:lnTo>
                  <a:lnTo>
                    <a:pt x="198065" y="56387"/>
                  </a:lnTo>
                  <a:lnTo>
                    <a:pt x="198000" y="56260"/>
                  </a:lnTo>
                  <a:close/>
                </a:path>
                <a:path w="447040" h="148589">
                  <a:moveTo>
                    <a:pt x="204052" y="131825"/>
                  </a:moveTo>
                  <a:lnTo>
                    <a:pt x="184276" y="131825"/>
                  </a:lnTo>
                  <a:lnTo>
                    <a:pt x="185927" y="132206"/>
                  </a:lnTo>
                  <a:lnTo>
                    <a:pt x="185892" y="133222"/>
                  </a:lnTo>
                  <a:lnTo>
                    <a:pt x="185770" y="136778"/>
                  </a:lnTo>
                  <a:lnTo>
                    <a:pt x="185647" y="140334"/>
                  </a:lnTo>
                  <a:lnTo>
                    <a:pt x="185538" y="143509"/>
                  </a:lnTo>
                  <a:lnTo>
                    <a:pt x="185420" y="146938"/>
                  </a:lnTo>
                  <a:lnTo>
                    <a:pt x="216408" y="146938"/>
                  </a:lnTo>
                  <a:lnTo>
                    <a:pt x="216408" y="141858"/>
                  </a:lnTo>
                  <a:lnTo>
                    <a:pt x="213105" y="141096"/>
                  </a:lnTo>
                  <a:lnTo>
                    <a:pt x="210693" y="140334"/>
                  </a:lnTo>
                  <a:lnTo>
                    <a:pt x="209169" y="139572"/>
                  </a:lnTo>
                  <a:lnTo>
                    <a:pt x="207772" y="138810"/>
                  </a:lnTo>
                  <a:lnTo>
                    <a:pt x="206628" y="137921"/>
                  </a:lnTo>
                  <a:lnTo>
                    <a:pt x="205867" y="136778"/>
                  </a:lnTo>
                  <a:lnTo>
                    <a:pt x="205200" y="135889"/>
                  </a:lnTo>
                  <a:lnTo>
                    <a:pt x="205058" y="135635"/>
                  </a:lnTo>
                  <a:lnTo>
                    <a:pt x="204597" y="134365"/>
                  </a:lnTo>
                  <a:lnTo>
                    <a:pt x="204134" y="132206"/>
                  </a:lnTo>
                  <a:lnTo>
                    <a:pt x="204052" y="131825"/>
                  </a:lnTo>
                  <a:close/>
                </a:path>
                <a:path w="447040" h="148589">
                  <a:moveTo>
                    <a:pt x="203392" y="100075"/>
                  </a:moveTo>
                  <a:lnTo>
                    <a:pt x="184023" y="100075"/>
                  </a:lnTo>
                  <a:lnTo>
                    <a:pt x="184023" y="117982"/>
                  </a:lnTo>
                  <a:lnTo>
                    <a:pt x="182879" y="121412"/>
                  </a:lnTo>
                  <a:lnTo>
                    <a:pt x="161925" y="137032"/>
                  </a:lnTo>
                  <a:lnTo>
                    <a:pt x="178636" y="137032"/>
                  </a:lnTo>
                  <a:lnTo>
                    <a:pt x="184276" y="131825"/>
                  </a:lnTo>
                  <a:lnTo>
                    <a:pt x="204052" y="131825"/>
                  </a:lnTo>
                  <a:lnTo>
                    <a:pt x="203943" y="131318"/>
                  </a:lnTo>
                  <a:lnTo>
                    <a:pt x="203835" y="130809"/>
                  </a:lnTo>
                  <a:lnTo>
                    <a:pt x="203614" y="129158"/>
                  </a:lnTo>
                  <a:lnTo>
                    <a:pt x="203551" y="128396"/>
                  </a:lnTo>
                  <a:lnTo>
                    <a:pt x="203426" y="114553"/>
                  </a:lnTo>
                  <a:lnTo>
                    <a:pt x="203392" y="100075"/>
                  </a:lnTo>
                  <a:close/>
                </a:path>
                <a:path w="447040" h="148589">
                  <a:moveTo>
                    <a:pt x="179324" y="46989"/>
                  </a:moveTo>
                  <a:lnTo>
                    <a:pt x="166877" y="46989"/>
                  </a:lnTo>
                  <a:lnTo>
                    <a:pt x="162051" y="47497"/>
                  </a:lnTo>
                  <a:lnTo>
                    <a:pt x="124587" y="59816"/>
                  </a:lnTo>
                  <a:lnTo>
                    <a:pt x="124587" y="73151"/>
                  </a:lnTo>
                  <a:lnTo>
                    <a:pt x="139446" y="73151"/>
                  </a:lnTo>
                  <a:lnTo>
                    <a:pt x="141224" y="67437"/>
                  </a:lnTo>
                  <a:lnTo>
                    <a:pt x="143891" y="63245"/>
                  </a:lnTo>
                  <a:lnTo>
                    <a:pt x="147574" y="60451"/>
                  </a:lnTo>
                  <a:lnTo>
                    <a:pt x="151129" y="57657"/>
                  </a:lnTo>
                  <a:lnTo>
                    <a:pt x="155828" y="56260"/>
                  </a:lnTo>
                  <a:lnTo>
                    <a:pt x="198000" y="56260"/>
                  </a:lnTo>
                  <a:lnTo>
                    <a:pt x="197739" y="55752"/>
                  </a:lnTo>
                  <a:lnTo>
                    <a:pt x="194310" y="52450"/>
                  </a:lnTo>
                  <a:lnTo>
                    <a:pt x="189865" y="50291"/>
                  </a:lnTo>
                  <a:lnTo>
                    <a:pt x="185293" y="48132"/>
                  </a:lnTo>
                  <a:lnTo>
                    <a:pt x="179324" y="46989"/>
                  </a:lnTo>
                  <a:close/>
                </a:path>
                <a:path w="447040" h="148589">
                  <a:moveTo>
                    <a:pt x="290957" y="46989"/>
                  </a:moveTo>
                  <a:lnTo>
                    <a:pt x="284734" y="46989"/>
                  </a:lnTo>
                  <a:lnTo>
                    <a:pt x="277518" y="47392"/>
                  </a:lnTo>
                  <a:lnTo>
                    <a:pt x="244139" y="65948"/>
                  </a:lnTo>
                  <a:lnTo>
                    <a:pt x="234315" y="98425"/>
                  </a:lnTo>
                  <a:lnTo>
                    <a:pt x="234914" y="108076"/>
                  </a:lnTo>
                  <a:lnTo>
                    <a:pt x="235027" y="109900"/>
                  </a:lnTo>
                  <a:lnTo>
                    <a:pt x="237156" y="119935"/>
                  </a:lnTo>
                  <a:lnTo>
                    <a:pt x="240588" y="128269"/>
                  </a:lnTo>
                  <a:lnTo>
                    <a:pt x="240690" y="128518"/>
                  </a:lnTo>
                  <a:lnTo>
                    <a:pt x="278257" y="148589"/>
                  </a:lnTo>
                  <a:lnTo>
                    <a:pt x="282194" y="148589"/>
                  </a:lnTo>
                  <a:lnTo>
                    <a:pt x="312469" y="136144"/>
                  </a:lnTo>
                  <a:lnTo>
                    <a:pt x="278257" y="136144"/>
                  </a:lnTo>
                  <a:lnTo>
                    <a:pt x="273812" y="135254"/>
                  </a:lnTo>
                  <a:lnTo>
                    <a:pt x="270128" y="133222"/>
                  </a:lnTo>
                  <a:lnTo>
                    <a:pt x="266573" y="131318"/>
                  </a:lnTo>
                  <a:lnTo>
                    <a:pt x="263651" y="128650"/>
                  </a:lnTo>
                  <a:lnTo>
                    <a:pt x="255524" y="102743"/>
                  </a:lnTo>
                  <a:lnTo>
                    <a:pt x="255524" y="87883"/>
                  </a:lnTo>
                  <a:lnTo>
                    <a:pt x="256667" y="80137"/>
                  </a:lnTo>
                  <a:lnTo>
                    <a:pt x="259079" y="73787"/>
                  </a:lnTo>
                  <a:lnTo>
                    <a:pt x="261366" y="67563"/>
                  </a:lnTo>
                  <a:lnTo>
                    <a:pt x="264668" y="62864"/>
                  </a:lnTo>
                  <a:lnTo>
                    <a:pt x="268732" y="59816"/>
                  </a:lnTo>
                  <a:lnTo>
                    <a:pt x="272796" y="56641"/>
                  </a:lnTo>
                  <a:lnTo>
                    <a:pt x="277495" y="55118"/>
                  </a:lnTo>
                  <a:lnTo>
                    <a:pt x="317626" y="55118"/>
                  </a:lnTo>
                  <a:lnTo>
                    <a:pt x="317626" y="51181"/>
                  </a:lnTo>
                  <a:lnTo>
                    <a:pt x="312293" y="49656"/>
                  </a:lnTo>
                  <a:lnTo>
                    <a:pt x="307086" y="48640"/>
                  </a:lnTo>
                  <a:lnTo>
                    <a:pt x="296850" y="47392"/>
                  </a:lnTo>
                  <a:lnTo>
                    <a:pt x="296999" y="47392"/>
                  </a:lnTo>
                  <a:lnTo>
                    <a:pt x="290957" y="46989"/>
                  </a:lnTo>
                  <a:close/>
                </a:path>
                <a:path w="447040" h="148589">
                  <a:moveTo>
                    <a:pt x="312039" y="123570"/>
                  </a:moveTo>
                  <a:lnTo>
                    <a:pt x="307213" y="128269"/>
                  </a:lnTo>
                  <a:lnTo>
                    <a:pt x="302641" y="131571"/>
                  </a:lnTo>
                  <a:lnTo>
                    <a:pt x="298069" y="133350"/>
                  </a:lnTo>
                  <a:lnTo>
                    <a:pt x="293624" y="135254"/>
                  </a:lnTo>
                  <a:lnTo>
                    <a:pt x="288798" y="136144"/>
                  </a:lnTo>
                  <a:lnTo>
                    <a:pt x="312469" y="136144"/>
                  </a:lnTo>
                  <a:lnTo>
                    <a:pt x="314705" y="134238"/>
                  </a:lnTo>
                  <a:lnTo>
                    <a:pt x="318516" y="130428"/>
                  </a:lnTo>
                  <a:lnTo>
                    <a:pt x="312039" y="123570"/>
                  </a:lnTo>
                  <a:close/>
                </a:path>
                <a:path w="447040" h="148589">
                  <a:moveTo>
                    <a:pt x="317626" y="55118"/>
                  </a:moveTo>
                  <a:lnTo>
                    <a:pt x="286385" y="55118"/>
                  </a:lnTo>
                  <a:lnTo>
                    <a:pt x="289433" y="55625"/>
                  </a:lnTo>
                  <a:lnTo>
                    <a:pt x="294513" y="57657"/>
                  </a:lnTo>
                  <a:lnTo>
                    <a:pt x="303275" y="72643"/>
                  </a:lnTo>
                  <a:lnTo>
                    <a:pt x="317626" y="72643"/>
                  </a:lnTo>
                  <a:lnTo>
                    <a:pt x="317626" y="55118"/>
                  </a:lnTo>
                  <a:close/>
                </a:path>
                <a:path w="447040" h="148589">
                  <a:moveTo>
                    <a:pt x="365760" y="0"/>
                  </a:moveTo>
                  <a:lnTo>
                    <a:pt x="358901" y="0"/>
                  </a:lnTo>
                  <a:lnTo>
                    <a:pt x="331724" y="1015"/>
                  </a:lnTo>
                  <a:lnTo>
                    <a:pt x="331724" y="6350"/>
                  </a:lnTo>
                  <a:lnTo>
                    <a:pt x="335534" y="6984"/>
                  </a:lnTo>
                  <a:lnTo>
                    <a:pt x="338200" y="7619"/>
                  </a:lnTo>
                  <a:lnTo>
                    <a:pt x="339725" y="8254"/>
                  </a:lnTo>
                  <a:lnTo>
                    <a:pt x="341122" y="8762"/>
                  </a:lnTo>
                  <a:lnTo>
                    <a:pt x="342265" y="9651"/>
                  </a:lnTo>
                  <a:lnTo>
                    <a:pt x="344043" y="11683"/>
                  </a:lnTo>
                  <a:lnTo>
                    <a:pt x="344677" y="13081"/>
                  </a:lnTo>
                  <a:lnTo>
                    <a:pt x="345186" y="14985"/>
                  </a:lnTo>
                  <a:lnTo>
                    <a:pt x="345694" y="16763"/>
                  </a:lnTo>
                  <a:lnTo>
                    <a:pt x="346075" y="18922"/>
                  </a:lnTo>
                  <a:lnTo>
                    <a:pt x="346089" y="129031"/>
                  </a:lnTo>
                  <a:lnTo>
                    <a:pt x="345905" y="130682"/>
                  </a:lnTo>
                  <a:lnTo>
                    <a:pt x="345849" y="131190"/>
                  </a:lnTo>
                  <a:lnTo>
                    <a:pt x="345736" y="132206"/>
                  </a:lnTo>
                  <a:lnTo>
                    <a:pt x="345694" y="132587"/>
                  </a:lnTo>
                  <a:lnTo>
                    <a:pt x="345186" y="134365"/>
                  </a:lnTo>
                  <a:lnTo>
                    <a:pt x="344550" y="135635"/>
                  </a:lnTo>
                  <a:lnTo>
                    <a:pt x="344031" y="136778"/>
                  </a:lnTo>
                  <a:lnTo>
                    <a:pt x="343916" y="137032"/>
                  </a:lnTo>
                  <a:lnTo>
                    <a:pt x="342900" y="138175"/>
                  </a:lnTo>
                  <a:lnTo>
                    <a:pt x="341375" y="139191"/>
                  </a:lnTo>
                  <a:lnTo>
                    <a:pt x="339978" y="140081"/>
                  </a:lnTo>
                  <a:lnTo>
                    <a:pt x="337312" y="140969"/>
                  </a:lnTo>
                  <a:lnTo>
                    <a:pt x="333501" y="141858"/>
                  </a:lnTo>
                  <a:lnTo>
                    <a:pt x="333501" y="146938"/>
                  </a:lnTo>
                  <a:lnTo>
                    <a:pt x="378333" y="146938"/>
                  </a:lnTo>
                  <a:lnTo>
                    <a:pt x="378333" y="141858"/>
                  </a:lnTo>
                  <a:lnTo>
                    <a:pt x="374523" y="140969"/>
                  </a:lnTo>
                  <a:lnTo>
                    <a:pt x="371728" y="139953"/>
                  </a:lnTo>
                  <a:lnTo>
                    <a:pt x="365982" y="130682"/>
                  </a:lnTo>
                  <a:lnTo>
                    <a:pt x="365879" y="129031"/>
                  </a:lnTo>
                  <a:lnTo>
                    <a:pt x="365760" y="96646"/>
                  </a:lnTo>
                  <a:lnTo>
                    <a:pt x="400751" y="96646"/>
                  </a:lnTo>
                  <a:lnTo>
                    <a:pt x="394976" y="89788"/>
                  </a:lnTo>
                  <a:lnTo>
                    <a:pt x="365760" y="89788"/>
                  </a:lnTo>
                  <a:lnTo>
                    <a:pt x="365760" y="0"/>
                  </a:lnTo>
                  <a:close/>
                </a:path>
                <a:path w="447040" h="148589">
                  <a:moveTo>
                    <a:pt x="400751" y="96646"/>
                  </a:moveTo>
                  <a:lnTo>
                    <a:pt x="374142" y="96646"/>
                  </a:lnTo>
                  <a:lnTo>
                    <a:pt x="375666" y="96774"/>
                  </a:lnTo>
                  <a:lnTo>
                    <a:pt x="376936" y="97281"/>
                  </a:lnTo>
                  <a:lnTo>
                    <a:pt x="378078" y="97662"/>
                  </a:lnTo>
                  <a:lnTo>
                    <a:pt x="379222" y="98297"/>
                  </a:lnTo>
                  <a:lnTo>
                    <a:pt x="380365" y="99313"/>
                  </a:lnTo>
                  <a:lnTo>
                    <a:pt x="381508" y="100202"/>
                  </a:lnTo>
                  <a:lnTo>
                    <a:pt x="383286" y="102234"/>
                  </a:lnTo>
                  <a:lnTo>
                    <a:pt x="385825" y="105409"/>
                  </a:lnTo>
                  <a:lnTo>
                    <a:pt x="402717" y="125983"/>
                  </a:lnTo>
                  <a:lnTo>
                    <a:pt x="405002" y="129031"/>
                  </a:lnTo>
                  <a:lnTo>
                    <a:pt x="406273" y="130682"/>
                  </a:lnTo>
                  <a:lnTo>
                    <a:pt x="408432" y="133731"/>
                  </a:lnTo>
                  <a:lnTo>
                    <a:pt x="409146" y="135635"/>
                  </a:lnTo>
                  <a:lnTo>
                    <a:pt x="409448" y="136778"/>
                  </a:lnTo>
                  <a:lnTo>
                    <a:pt x="409448" y="139191"/>
                  </a:lnTo>
                  <a:lnTo>
                    <a:pt x="409012" y="139953"/>
                  </a:lnTo>
                  <a:lnTo>
                    <a:pt x="408940" y="140081"/>
                  </a:lnTo>
                  <a:lnTo>
                    <a:pt x="408050" y="140715"/>
                  </a:lnTo>
                  <a:lnTo>
                    <a:pt x="407035" y="141350"/>
                  </a:lnTo>
                  <a:lnTo>
                    <a:pt x="405172" y="141858"/>
                  </a:lnTo>
                  <a:lnTo>
                    <a:pt x="403733" y="141858"/>
                  </a:lnTo>
                  <a:lnTo>
                    <a:pt x="403733" y="146938"/>
                  </a:lnTo>
                  <a:lnTo>
                    <a:pt x="447040" y="146938"/>
                  </a:lnTo>
                  <a:lnTo>
                    <a:pt x="447040" y="141858"/>
                  </a:lnTo>
                  <a:lnTo>
                    <a:pt x="444195" y="141350"/>
                  </a:lnTo>
                  <a:lnTo>
                    <a:pt x="443795" y="141350"/>
                  </a:lnTo>
                  <a:lnTo>
                    <a:pt x="440366" y="139953"/>
                  </a:lnTo>
                  <a:lnTo>
                    <a:pt x="440234" y="139953"/>
                  </a:lnTo>
                  <a:lnTo>
                    <a:pt x="434138" y="135635"/>
                  </a:lnTo>
                  <a:lnTo>
                    <a:pt x="432816" y="134365"/>
                  </a:lnTo>
                  <a:lnTo>
                    <a:pt x="430657" y="132206"/>
                  </a:lnTo>
                  <a:lnTo>
                    <a:pt x="426847" y="127634"/>
                  </a:lnTo>
                  <a:lnTo>
                    <a:pt x="400858" y="96774"/>
                  </a:lnTo>
                  <a:lnTo>
                    <a:pt x="400751" y="96646"/>
                  </a:lnTo>
                  <a:close/>
                </a:path>
                <a:path w="447040" h="148589">
                  <a:moveTo>
                    <a:pt x="443484" y="48768"/>
                  </a:moveTo>
                  <a:lnTo>
                    <a:pt x="394716" y="48768"/>
                  </a:lnTo>
                  <a:lnTo>
                    <a:pt x="394716" y="53847"/>
                  </a:lnTo>
                  <a:lnTo>
                    <a:pt x="397891" y="54228"/>
                  </a:lnTo>
                  <a:lnTo>
                    <a:pt x="400176" y="54990"/>
                  </a:lnTo>
                  <a:lnTo>
                    <a:pt x="402971" y="57276"/>
                  </a:lnTo>
                  <a:lnTo>
                    <a:pt x="403733" y="58927"/>
                  </a:lnTo>
                  <a:lnTo>
                    <a:pt x="403733" y="62483"/>
                  </a:lnTo>
                  <a:lnTo>
                    <a:pt x="403351" y="63881"/>
                  </a:lnTo>
                  <a:lnTo>
                    <a:pt x="402717" y="65277"/>
                  </a:lnTo>
                  <a:lnTo>
                    <a:pt x="402082" y="67056"/>
                  </a:lnTo>
                  <a:lnTo>
                    <a:pt x="381635" y="85851"/>
                  </a:lnTo>
                  <a:lnTo>
                    <a:pt x="379349" y="87375"/>
                  </a:lnTo>
                  <a:lnTo>
                    <a:pt x="377317" y="88391"/>
                  </a:lnTo>
                  <a:lnTo>
                    <a:pt x="373888" y="89534"/>
                  </a:lnTo>
                  <a:lnTo>
                    <a:pt x="371855" y="89788"/>
                  </a:lnTo>
                  <a:lnTo>
                    <a:pt x="394976" y="89788"/>
                  </a:lnTo>
                  <a:lnTo>
                    <a:pt x="424434" y="63118"/>
                  </a:lnTo>
                  <a:lnTo>
                    <a:pt x="432435" y="58038"/>
                  </a:lnTo>
                  <a:lnTo>
                    <a:pt x="436245" y="55879"/>
                  </a:lnTo>
                  <a:lnTo>
                    <a:pt x="439927" y="54356"/>
                  </a:lnTo>
                  <a:lnTo>
                    <a:pt x="443484" y="53847"/>
                  </a:lnTo>
                  <a:lnTo>
                    <a:pt x="443484" y="48768"/>
                  </a:lnTo>
                  <a:close/>
                </a:path>
              </a:pathLst>
            </a:custGeom>
            <a:solidFill>
              <a:srgbClr val="D5E4E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19135" y="3231261"/>
              <a:ext cx="194056" cy="149098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73008" y="3231769"/>
              <a:ext cx="962151" cy="191896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7776209" y="3483330"/>
            <a:ext cx="2798445" cy="11868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36000"/>
              </a:lnSpc>
              <a:spcBef>
                <a:spcPts val="105"/>
              </a:spcBef>
            </a:pP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There's</a:t>
            </a:r>
            <a:r>
              <a:rPr dirty="0" sz="1400" spc="-6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a</a:t>
            </a:r>
            <a:r>
              <a:rPr dirty="0" sz="1400" spc="-6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critical</a:t>
            </a:r>
            <a:r>
              <a:rPr dirty="0" sz="1400" spc="-5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need</a:t>
            </a:r>
            <a:r>
              <a:rPr dirty="0" sz="1400" spc="-5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for</a:t>
            </a:r>
            <a:r>
              <a:rPr dirty="0" sz="1400" spc="-6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50">
                <a:solidFill>
                  <a:srgbClr val="D5E4EE"/>
                </a:solidFill>
                <a:latin typeface="Tahoma"/>
                <a:cs typeface="Tahoma"/>
              </a:rPr>
              <a:t>a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straightforward,</a:t>
            </a:r>
            <a:r>
              <a:rPr dirty="0" sz="1400" spc="-10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chat-style</a:t>
            </a:r>
            <a:r>
              <a:rPr dirty="0" sz="1400" spc="-7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interface </a:t>
            </a:r>
            <a:r>
              <a:rPr dirty="0" sz="1400" spc="-25">
                <a:solidFill>
                  <a:srgbClr val="D5E4EE"/>
                </a:solidFill>
                <a:latin typeface="Tahoma"/>
                <a:cs typeface="Tahoma"/>
              </a:rPr>
              <a:t>that</a:t>
            </a:r>
            <a:r>
              <a:rPr dirty="0" sz="1400" spc="-9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D5E4EE"/>
                </a:solidFill>
                <a:latin typeface="Tahoma"/>
                <a:cs typeface="Tahoma"/>
              </a:rPr>
              <a:t>delivers</a:t>
            </a:r>
            <a:r>
              <a:rPr dirty="0" sz="1400" spc="-9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D5E4EE"/>
                </a:solidFill>
                <a:latin typeface="Tahoma"/>
                <a:cs typeface="Tahoma"/>
              </a:rPr>
              <a:t>real-</a:t>
            </a:r>
            <a:r>
              <a:rPr dirty="0" sz="1400" spc="-25">
                <a:solidFill>
                  <a:srgbClr val="D5E4EE"/>
                </a:solidFill>
                <a:latin typeface="Tahoma"/>
                <a:cs typeface="Tahoma"/>
              </a:rPr>
              <a:t>time</a:t>
            </a:r>
            <a:r>
              <a:rPr dirty="0" sz="1400" spc="-8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D5E4EE"/>
                </a:solidFill>
                <a:latin typeface="Tahoma"/>
                <a:cs typeface="Tahoma"/>
              </a:rPr>
              <a:t>speech-to-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text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directly</a:t>
            </a:r>
            <a:r>
              <a:rPr dirty="0" sz="1400" spc="-2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on</a:t>
            </a:r>
            <a:r>
              <a:rPr dirty="0" sz="1400" spc="-1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the</a:t>
            </a:r>
            <a:r>
              <a:rPr dirty="0" sz="1400" spc="-1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desktop.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624331" y="2141347"/>
            <a:ext cx="9328785" cy="5359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60"/>
              <a:t>The</a:t>
            </a:r>
            <a:r>
              <a:rPr dirty="0" spc="130"/>
              <a:t> </a:t>
            </a:r>
            <a:r>
              <a:rPr dirty="0" spc="145"/>
              <a:t>Problem: </a:t>
            </a:r>
            <a:r>
              <a:rPr dirty="0" spc="135"/>
              <a:t>Bridging</a:t>
            </a:r>
            <a:r>
              <a:rPr dirty="0" spc="175"/>
              <a:t> </a:t>
            </a:r>
            <a:r>
              <a:rPr dirty="0" spc="135"/>
              <a:t>the</a:t>
            </a:r>
            <a:r>
              <a:rPr dirty="0" spc="140"/>
              <a:t> Speech-</a:t>
            </a:r>
            <a:r>
              <a:rPr dirty="0" spc="120"/>
              <a:t>to-</a:t>
            </a:r>
            <a:r>
              <a:rPr dirty="0" spc="140"/>
              <a:t>Text</a:t>
            </a:r>
            <a:r>
              <a:rPr dirty="0" spc="155"/>
              <a:t> </a:t>
            </a:r>
            <a:r>
              <a:rPr dirty="0" spc="125"/>
              <a:t>Gap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331" y="1941703"/>
            <a:ext cx="5523865" cy="1068070"/>
          </a:xfrm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4190"/>
              </a:lnSpc>
              <a:spcBef>
                <a:spcPts val="25"/>
              </a:spcBef>
            </a:pPr>
            <a:r>
              <a:rPr dirty="0" spc="130"/>
              <a:t>Introducing</a:t>
            </a:r>
            <a:r>
              <a:rPr dirty="0" spc="-75"/>
              <a:t> </a:t>
            </a:r>
            <a:r>
              <a:rPr dirty="0" spc="130"/>
              <a:t>Smarticle:</a:t>
            </a:r>
            <a:r>
              <a:rPr dirty="0" spc="-95"/>
              <a:t> </a:t>
            </a:r>
            <a:r>
              <a:rPr dirty="0" spc="135"/>
              <a:t>Your </a:t>
            </a:r>
            <a:r>
              <a:rPr dirty="0" spc="145"/>
              <a:t>Desktop</a:t>
            </a:r>
            <a:r>
              <a:rPr dirty="0" spc="95"/>
              <a:t> </a:t>
            </a:r>
            <a:r>
              <a:rPr dirty="0" spc="140"/>
              <a:t>Voice</a:t>
            </a:r>
            <a:r>
              <a:rPr dirty="0" spc="95"/>
              <a:t> </a:t>
            </a:r>
            <a:r>
              <a:rPr dirty="0" spc="114"/>
              <a:t>Assistant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24331" y="3233394"/>
            <a:ext cx="5861685" cy="1191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6700"/>
              </a:lnSpc>
              <a:spcBef>
                <a:spcPts val="95"/>
              </a:spcBef>
            </a:pP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Smarticle</a:t>
            </a:r>
            <a:r>
              <a:rPr dirty="0" sz="1400" spc="-11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is</a:t>
            </a:r>
            <a:r>
              <a:rPr dirty="0" sz="1400" spc="-12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a</a:t>
            </a:r>
            <a:r>
              <a:rPr dirty="0" sz="1400" spc="-14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desktop-based</a:t>
            </a:r>
            <a:r>
              <a:rPr dirty="0" sz="1400" spc="-114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voice-to-text</a:t>
            </a:r>
            <a:r>
              <a:rPr dirty="0" sz="1400" spc="-12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chat</a:t>
            </a:r>
            <a:r>
              <a:rPr dirty="0" sz="1400" spc="-12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application,</a:t>
            </a:r>
            <a:r>
              <a:rPr dirty="0" sz="1400" spc="-14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built</a:t>
            </a:r>
            <a:r>
              <a:rPr dirty="0" sz="1400" spc="-14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with</a:t>
            </a:r>
            <a:r>
              <a:rPr dirty="0" sz="1400" spc="-12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Python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and</a:t>
            </a:r>
            <a:r>
              <a:rPr dirty="0" sz="1400" spc="-10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Tkinter.</a:t>
            </a:r>
            <a:r>
              <a:rPr dirty="0" sz="1400" spc="-10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It</a:t>
            </a:r>
            <a:r>
              <a:rPr dirty="0" sz="1400" spc="-10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captures</a:t>
            </a:r>
            <a:r>
              <a:rPr dirty="0" sz="1400" spc="-10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spoken</a:t>
            </a:r>
            <a:r>
              <a:rPr dirty="0" sz="1400" spc="-12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input</a:t>
            </a:r>
            <a:r>
              <a:rPr dirty="0" sz="1400" spc="-114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D5E4EE"/>
                </a:solidFill>
                <a:latin typeface="Tahoma"/>
                <a:cs typeface="Tahoma"/>
              </a:rPr>
              <a:t>via</a:t>
            </a:r>
            <a:r>
              <a:rPr dirty="0" sz="1400" spc="-12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microphone</a:t>
            </a:r>
            <a:r>
              <a:rPr dirty="0" sz="1400" spc="-114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and</a:t>
            </a:r>
            <a:r>
              <a:rPr dirty="0" sz="1400" spc="-9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transcribes</a:t>
            </a:r>
            <a:r>
              <a:rPr dirty="0" sz="1400" spc="-10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it</a:t>
            </a:r>
            <a:r>
              <a:rPr dirty="0" sz="1400" spc="-12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in</a:t>
            </a:r>
            <a:r>
              <a:rPr dirty="0" sz="1400" spc="-11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real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time</a:t>
            </a:r>
            <a:r>
              <a:rPr dirty="0" sz="1400" spc="-114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using</a:t>
            </a:r>
            <a:r>
              <a:rPr dirty="0" sz="1400" spc="-11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Google's</a:t>
            </a:r>
            <a:r>
              <a:rPr dirty="0" sz="1400" spc="-12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Speech</a:t>
            </a:r>
            <a:r>
              <a:rPr dirty="0" sz="1400" spc="-12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Recognition</a:t>
            </a:r>
            <a:r>
              <a:rPr dirty="0" sz="1400" spc="-13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API,</a:t>
            </a:r>
            <a:r>
              <a:rPr dirty="0" sz="1400" spc="-114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displaying</a:t>
            </a:r>
            <a:r>
              <a:rPr dirty="0" sz="1400" spc="-114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the</a:t>
            </a:r>
            <a:r>
              <a:rPr dirty="0" sz="1400" spc="-11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text</a:t>
            </a:r>
            <a:r>
              <a:rPr dirty="0" sz="1400" spc="-114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in</a:t>
            </a:r>
            <a:r>
              <a:rPr dirty="0" sz="1400" spc="-12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D5E4EE"/>
                </a:solidFill>
                <a:latin typeface="Tahoma"/>
                <a:cs typeface="Tahoma"/>
              </a:rPr>
              <a:t>an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intuitive,</a:t>
            </a:r>
            <a:r>
              <a:rPr dirty="0" sz="1400" spc="-5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scrollable</a:t>
            </a:r>
            <a:r>
              <a:rPr dirty="0" sz="1400" spc="-5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chat</a:t>
            </a:r>
            <a:r>
              <a:rPr dirty="0" sz="1400" spc="-4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interface.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5019" y="0"/>
            <a:ext cx="4284980" cy="64382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55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95"/>
              <a:t>Why</a:t>
            </a:r>
            <a:r>
              <a:rPr dirty="0" spc="80"/>
              <a:t> </a:t>
            </a:r>
            <a:r>
              <a:rPr dirty="0" spc="135"/>
              <a:t>Smarticle</a:t>
            </a:r>
            <a:r>
              <a:rPr dirty="0" spc="95"/>
              <a:t> </a:t>
            </a:r>
            <a:r>
              <a:rPr dirty="0" spc="120"/>
              <a:t>Matters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24331" y="2356230"/>
            <a:ext cx="2283460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75">
                <a:solidFill>
                  <a:srgbClr val="F888C6"/>
                </a:solidFill>
                <a:latin typeface="Cambria"/>
                <a:cs typeface="Cambria"/>
              </a:rPr>
              <a:t>Enhanced</a:t>
            </a:r>
            <a:r>
              <a:rPr dirty="0" sz="1650" spc="200">
                <a:solidFill>
                  <a:srgbClr val="F888C6"/>
                </a:solidFill>
                <a:latin typeface="Cambria"/>
                <a:cs typeface="Cambria"/>
              </a:rPr>
              <a:t> </a:t>
            </a:r>
            <a:r>
              <a:rPr dirty="0" sz="1650" spc="40">
                <a:solidFill>
                  <a:srgbClr val="F888C6"/>
                </a:solidFill>
                <a:latin typeface="Cambria"/>
                <a:cs typeface="Cambria"/>
              </a:rPr>
              <a:t>Accessibility</a:t>
            </a:r>
            <a:endParaRPr sz="165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24331" y="2751557"/>
            <a:ext cx="4794250" cy="895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6100"/>
              </a:lnSpc>
              <a:spcBef>
                <a:spcPts val="90"/>
              </a:spcBef>
            </a:pP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Smarticle</a:t>
            </a:r>
            <a:r>
              <a:rPr dirty="0" sz="1400" spc="-6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breaks</a:t>
            </a:r>
            <a:r>
              <a:rPr dirty="0" sz="1400" spc="-7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down</a:t>
            </a:r>
            <a:r>
              <a:rPr dirty="0" sz="1400" spc="-7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barriers</a:t>
            </a:r>
            <a:r>
              <a:rPr dirty="0" sz="1400" spc="-6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for</a:t>
            </a:r>
            <a:r>
              <a:rPr dirty="0" sz="1400" spc="-6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users</a:t>
            </a:r>
            <a:r>
              <a:rPr dirty="0" sz="1400" spc="-6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with</a:t>
            </a:r>
            <a:r>
              <a:rPr dirty="0" sz="1400" spc="-6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motor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impairments</a:t>
            </a:r>
            <a:r>
              <a:rPr dirty="0" sz="1400" spc="-7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or</a:t>
            </a:r>
            <a:r>
              <a:rPr dirty="0" sz="1400" spc="-7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dyslexia,</a:t>
            </a:r>
            <a:r>
              <a:rPr dirty="0" sz="1400" spc="-7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providing</a:t>
            </a:r>
            <a:r>
              <a:rPr dirty="0" sz="1400" spc="-6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an</a:t>
            </a:r>
            <a:r>
              <a:rPr dirty="0" sz="1400" spc="-8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D5E4EE"/>
                </a:solidFill>
                <a:latin typeface="Tahoma"/>
                <a:cs typeface="Tahoma"/>
              </a:rPr>
              <a:t>alternative</a:t>
            </a:r>
            <a:r>
              <a:rPr dirty="0" sz="1400" spc="-6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input</a:t>
            </a:r>
            <a:r>
              <a:rPr dirty="0" sz="1400" spc="-7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method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that</a:t>
            </a:r>
            <a:r>
              <a:rPr dirty="0" sz="1400" spc="-6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is</a:t>
            </a:r>
            <a:r>
              <a:rPr dirty="0" sz="1400" spc="-5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both</a:t>
            </a:r>
            <a:r>
              <a:rPr dirty="0" sz="1400" spc="-7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efficient</a:t>
            </a:r>
            <a:r>
              <a:rPr dirty="0" sz="1400" spc="-7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and</a:t>
            </a:r>
            <a:r>
              <a:rPr dirty="0" sz="1400" spc="-5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user-friendly.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934836" y="2356230"/>
            <a:ext cx="2097405" cy="2781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70">
                <a:solidFill>
                  <a:srgbClr val="F888C6"/>
                </a:solidFill>
                <a:latin typeface="Cambria"/>
                <a:cs typeface="Cambria"/>
              </a:rPr>
              <a:t>Boosted</a:t>
            </a:r>
            <a:r>
              <a:rPr dirty="0" sz="1650" spc="135">
                <a:solidFill>
                  <a:srgbClr val="F888C6"/>
                </a:solidFill>
                <a:latin typeface="Cambria"/>
                <a:cs typeface="Cambria"/>
              </a:rPr>
              <a:t> </a:t>
            </a:r>
            <a:r>
              <a:rPr dirty="0" sz="1650" spc="45">
                <a:solidFill>
                  <a:srgbClr val="F888C6"/>
                </a:solidFill>
                <a:latin typeface="Cambria"/>
                <a:cs typeface="Cambria"/>
              </a:rPr>
              <a:t>Productivity</a:t>
            </a:r>
            <a:endParaRPr sz="1650">
              <a:latin typeface="Cambria"/>
              <a:cs typeface="Cambr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934836" y="2751557"/>
            <a:ext cx="4853940" cy="8959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6100"/>
              </a:lnSpc>
              <a:spcBef>
                <a:spcPts val="90"/>
              </a:spcBef>
            </a:pP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Ideal</a:t>
            </a:r>
            <a:r>
              <a:rPr dirty="0" sz="1400" spc="-12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for</a:t>
            </a:r>
            <a:r>
              <a:rPr dirty="0" sz="1400" spc="-13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note-</a:t>
            </a:r>
            <a:r>
              <a:rPr dirty="0" sz="1400" spc="-25">
                <a:solidFill>
                  <a:srgbClr val="D5E4EE"/>
                </a:solidFill>
                <a:latin typeface="Tahoma"/>
                <a:cs typeface="Tahoma"/>
              </a:rPr>
              <a:t>taking,</a:t>
            </a:r>
            <a:r>
              <a:rPr dirty="0" sz="1400" spc="-11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journaling,</a:t>
            </a:r>
            <a:r>
              <a:rPr dirty="0" sz="1400" spc="-12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or</a:t>
            </a:r>
            <a:r>
              <a:rPr dirty="0" sz="1400" spc="-11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transcribing</a:t>
            </a:r>
            <a:r>
              <a:rPr dirty="0" sz="1400" spc="-10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meetings</a:t>
            </a:r>
            <a:r>
              <a:rPr dirty="0" sz="1400" spc="-114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in</a:t>
            </a:r>
            <a:r>
              <a:rPr dirty="0" sz="1400" spc="-11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real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time,</a:t>
            </a:r>
            <a:r>
              <a:rPr dirty="0" sz="1400" spc="-9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allowing</a:t>
            </a:r>
            <a:r>
              <a:rPr dirty="0" sz="1400" spc="-8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users</a:t>
            </a:r>
            <a:r>
              <a:rPr dirty="0" sz="1400" spc="-10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to</a:t>
            </a:r>
            <a:r>
              <a:rPr dirty="0" sz="1400" spc="-8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focus</a:t>
            </a:r>
            <a:r>
              <a:rPr dirty="0" sz="1400" spc="-10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on</a:t>
            </a:r>
            <a:r>
              <a:rPr dirty="0" sz="1400" spc="-9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content</a:t>
            </a:r>
            <a:r>
              <a:rPr dirty="0" sz="1400" spc="-10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rather</a:t>
            </a:r>
            <a:r>
              <a:rPr dirty="0" sz="1400" spc="-8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than</a:t>
            </a:r>
            <a:r>
              <a:rPr dirty="0" sz="1400" spc="-9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typing mechanics.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97127" y="4193133"/>
            <a:ext cx="9312910" cy="617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8700"/>
              </a:lnSpc>
              <a:spcBef>
                <a:spcPts val="100"/>
              </a:spcBef>
            </a:pP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This</a:t>
            </a:r>
            <a:r>
              <a:rPr dirty="0" sz="1400" spc="-11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project</a:t>
            </a:r>
            <a:r>
              <a:rPr dirty="0" sz="1400" spc="-10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aligns</a:t>
            </a:r>
            <a:r>
              <a:rPr dirty="0" sz="1400" spc="-10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perfectly</a:t>
            </a:r>
            <a:r>
              <a:rPr dirty="0" sz="1400" spc="-10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with</a:t>
            </a:r>
            <a:r>
              <a:rPr dirty="0" sz="1400" spc="-10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the</a:t>
            </a:r>
            <a:r>
              <a:rPr dirty="0" sz="1400" spc="-10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D5E4EE"/>
                </a:solidFill>
                <a:latin typeface="Tahoma"/>
                <a:cs typeface="Tahoma"/>
              </a:rPr>
              <a:t>goals</a:t>
            </a:r>
            <a:r>
              <a:rPr dirty="0" sz="1400" spc="-11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of</a:t>
            </a:r>
            <a:r>
              <a:rPr dirty="0" sz="1400" spc="-10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the</a:t>
            </a:r>
            <a:r>
              <a:rPr dirty="0" sz="1400" spc="-10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Foss</a:t>
            </a:r>
            <a:r>
              <a:rPr dirty="0" sz="1400" spc="-10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Fest</a:t>
            </a:r>
            <a:r>
              <a:rPr dirty="0" sz="1400" spc="-10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D5E4EE"/>
                </a:solidFill>
                <a:latin typeface="Tahoma"/>
                <a:cs typeface="Tahoma"/>
              </a:rPr>
              <a:t>Hackathon</a:t>
            </a:r>
            <a:r>
              <a:rPr dirty="0" sz="1400" spc="-114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by</a:t>
            </a:r>
            <a:r>
              <a:rPr dirty="0" sz="1400" spc="-11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promoting</a:t>
            </a:r>
            <a:r>
              <a:rPr dirty="0" sz="1400" spc="-9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inclusive</a:t>
            </a:r>
            <a:r>
              <a:rPr dirty="0" sz="1400" spc="-10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and</a:t>
            </a:r>
            <a:r>
              <a:rPr dirty="0" sz="1400" spc="-114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5">
                <a:solidFill>
                  <a:srgbClr val="D5E4EE"/>
                </a:solidFill>
                <a:latin typeface="Tahoma"/>
                <a:cs typeface="Tahoma"/>
              </a:rPr>
              <a:t>open-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source</a:t>
            </a:r>
            <a:r>
              <a:rPr dirty="0" sz="1400" spc="-9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solutions</a:t>
            </a:r>
            <a:r>
              <a:rPr dirty="0" sz="1400" spc="-12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D5E4EE"/>
                </a:solidFill>
                <a:latin typeface="Tahoma"/>
                <a:cs typeface="Tahoma"/>
              </a:rPr>
              <a:t>for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everyday</a:t>
            </a:r>
            <a:r>
              <a:rPr dirty="0" sz="1400" spc="-3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problems.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5" y="4065778"/>
            <a:ext cx="19050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38175" y="1864995"/>
            <a:ext cx="10157460" cy="728980"/>
            <a:chOff x="638175" y="1864995"/>
            <a:chExt cx="10157460" cy="728980"/>
          </a:xfrm>
        </p:grpSpPr>
        <p:sp>
          <p:nvSpPr>
            <p:cNvPr id="3" name="object 3" descr=""/>
            <p:cNvSpPr/>
            <p:nvPr/>
          </p:nvSpPr>
          <p:spPr>
            <a:xfrm>
              <a:off x="638175" y="1864995"/>
              <a:ext cx="3385185" cy="728980"/>
            </a:xfrm>
            <a:custGeom>
              <a:avLst/>
              <a:gdLst/>
              <a:ahLst/>
              <a:cxnLst/>
              <a:rect l="l" t="t" r="r" b="b"/>
              <a:pathLst>
                <a:path w="3385185" h="728980">
                  <a:moveTo>
                    <a:pt x="3202813" y="0"/>
                  </a:moveTo>
                  <a:lnTo>
                    <a:pt x="0" y="0"/>
                  </a:lnTo>
                  <a:lnTo>
                    <a:pt x="182168" y="364363"/>
                  </a:lnTo>
                  <a:lnTo>
                    <a:pt x="0" y="728599"/>
                  </a:lnTo>
                  <a:lnTo>
                    <a:pt x="3202813" y="728599"/>
                  </a:lnTo>
                  <a:lnTo>
                    <a:pt x="3384930" y="364363"/>
                  </a:lnTo>
                  <a:lnTo>
                    <a:pt x="3202813" y="0"/>
                  </a:lnTo>
                  <a:close/>
                </a:path>
              </a:pathLst>
            </a:custGeom>
            <a:solidFill>
              <a:srgbClr val="43465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1930" y="2084070"/>
              <a:ext cx="170814" cy="273303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019550" y="1864995"/>
              <a:ext cx="3385185" cy="728980"/>
            </a:xfrm>
            <a:custGeom>
              <a:avLst/>
              <a:gdLst/>
              <a:ahLst/>
              <a:cxnLst/>
              <a:rect l="l" t="t" r="r" b="b"/>
              <a:pathLst>
                <a:path w="3385184" h="728980">
                  <a:moveTo>
                    <a:pt x="3202813" y="0"/>
                  </a:moveTo>
                  <a:lnTo>
                    <a:pt x="0" y="0"/>
                  </a:lnTo>
                  <a:lnTo>
                    <a:pt x="182117" y="364363"/>
                  </a:lnTo>
                  <a:lnTo>
                    <a:pt x="0" y="728599"/>
                  </a:lnTo>
                  <a:lnTo>
                    <a:pt x="3202813" y="728599"/>
                  </a:lnTo>
                  <a:lnTo>
                    <a:pt x="3384930" y="364363"/>
                  </a:lnTo>
                  <a:lnTo>
                    <a:pt x="3202813" y="0"/>
                  </a:lnTo>
                  <a:close/>
                </a:path>
              </a:pathLst>
            </a:custGeom>
            <a:solidFill>
              <a:srgbClr val="4346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581650" y="2084070"/>
              <a:ext cx="267970" cy="274320"/>
            </a:xfrm>
            <a:custGeom>
              <a:avLst/>
              <a:gdLst/>
              <a:ahLst/>
              <a:cxnLst/>
              <a:rect l="l" t="t" r="r" b="b"/>
              <a:pathLst>
                <a:path w="267970" h="274319">
                  <a:moveTo>
                    <a:pt x="239140" y="0"/>
                  </a:moveTo>
                  <a:lnTo>
                    <a:pt x="34162" y="0"/>
                  </a:lnTo>
                  <a:lnTo>
                    <a:pt x="20827" y="2666"/>
                  </a:lnTo>
                  <a:lnTo>
                    <a:pt x="10033" y="10033"/>
                  </a:lnTo>
                  <a:lnTo>
                    <a:pt x="2666" y="20827"/>
                  </a:lnTo>
                  <a:lnTo>
                    <a:pt x="0" y="34162"/>
                  </a:lnTo>
                  <a:lnTo>
                    <a:pt x="0" y="187833"/>
                  </a:lnTo>
                  <a:lnTo>
                    <a:pt x="2666" y="201167"/>
                  </a:lnTo>
                  <a:lnTo>
                    <a:pt x="10033" y="211962"/>
                  </a:lnTo>
                  <a:lnTo>
                    <a:pt x="20827" y="219328"/>
                  </a:lnTo>
                  <a:lnTo>
                    <a:pt x="34162" y="221996"/>
                  </a:lnTo>
                  <a:lnTo>
                    <a:pt x="85344" y="221996"/>
                  </a:lnTo>
                  <a:lnTo>
                    <a:pt x="85344" y="267970"/>
                  </a:lnTo>
                  <a:lnTo>
                    <a:pt x="87249" y="270890"/>
                  </a:lnTo>
                  <a:lnTo>
                    <a:pt x="92963" y="273812"/>
                  </a:lnTo>
                  <a:lnTo>
                    <a:pt x="96392" y="273430"/>
                  </a:lnTo>
                  <a:lnTo>
                    <a:pt x="130937" y="247650"/>
                  </a:lnTo>
                  <a:lnTo>
                    <a:pt x="102488" y="247650"/>
                  </a:lnTo>
                  <a:lnTo>
                    <a:pt x="102488" y="212598"/>
                  </a:lnTo>
                  <a:lnTo>
                    <a:pt x="94869" y="204977"/>
                  </a:lnTo>
                  <a:lnTo>
                    <a:pt x="24764" y="204977"/>
                  </a:lnTo>
                  <a:lnTo>
                    <a:pt x="17017" y="197358"/>
                  </a:lnTo>
                  <a:lnTo>
                    <a:pt x="17017" y="24764"/>
                  </a:lnTo>
                  <a:lnTo>
                    <a:pt x="24764" y="17017"/>
                  </a:lnTo>
                  <a:lnTo>
                    <a:pt x="267970" y="17017"/>
                  </a:lnTo>
                  <a:lnTo>
                    <a:pt x="263271" y="10033"/>
                  </a:lnTo>
                  <a:lnTo>
                    <a:pt x="252349" y="2666"/>
                  </a:lnTo>
                  <a:lnTo>
                    <a:pt x="239140" y="0"/>
                  </a:lnTo>
                  <a:close/>
                </a:path>
              </a:pathLst>
            </a:custGeom>
            <a:solidFill>
              <a:srgbClr val="D5E4E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2830" y="2101088"/>
              <a:ext cx="222123" cy="230632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7410450" y="1864995"/>
              <a:ext cx="3385185" cy="728980"/>
            </a:xfrm>
            <a:custGeom>
              <a:avLst/>
              <a:gdLst/>
              <a:ahLst/>
              <a:cxnLst/>
              <a:rect l="l" t="t" r="r" b="b"/>
              <a:pathLst>
                <a:path w="3385184" h="728980">
                  <a:moveTo>
                    <a:pt x="3202813" y="0"/>
                  </a:moveTo>
                  <a:lnTo>
                    <a:pt x="0" y="0"/>
                  </a:lnTo>
                  <a:lnTo>
                    <a:pt x="182118" y="364363"/>
                  </a:lnTo>
                  <a:lnTo>
                    <a:pt x="0" y="728599"/>
                  </a:lnTo>
                  <a:lnTo>
                    <a:pt x="3202813" y="728599"/>
                  </a:lnTo>
                  <a:lnTo>
                    <a:pt x="3384930" y="364363"/>
                  </a:lnTo>
                  <a:lnTo>
                    <a:pt x="3202813" y="0"/>
                  </a:lnTo>
                  <a:close/>
                </a:path>
              </a:pathLst>
            </a:custGeom>
            <a:solidFill>
              <a:srgbClr val="43465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31351" y="2084070"/>
              <a:ext cx="136651" cy="136651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80043" y="2246249"/>
              <a:ext cx="239140" cy="11112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24331" y="941578"/>
            <a:ext cx="4615815" cy="5359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65"/>
              <a:t>Our</a:t>
            </a:r>
            <a:r>
              <a:rPr dirty="0" spc="170"/>
              <a:t> </a:t>
            </a:r>
            <a:r>
              <a:rPr dirty="0" spc="130"/>
              <a:t>Solution</a:t>
            </a:r>
            <a:r>
              <a:rPr dirty="0" spc="195"/>
              <a:t> </a:t>
            </a:r>
            <a:r>
              <a:rPr dirty="0" spc="135"/>
              <a:t>Approach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4192651" y="2757043"/>
            <a:ext cx="2871470" cy="15182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70">
                <a:solidFill>
                  <a:srgbClr val="D5E4EE"/>
                </a:solidFill>
                <a:latin typeface="Cambria"/>
                <a:cs typeface="Cambria"/>
              </a:rPr>
              <a:t>Responsive</a:t>
            </a:r>
            <a:r>
              <a:rPr dirty="0" sz="1650" spc="110">
                <a:solidFill>
                  <a:srgbClr val="D5E4EE"/>
                </a:solidFill>
                <a:latin typeface="Cambria"/>
                <a:cs typeface="Cambria"/>
              </a:rPr>
              <a:t> </a:t>
            </a:r>
            <a:r>
              <a:rPr dirty="0" sz="1650" spc="70">
                <a:solidFill>
                  <a:srgbClr val="D5E4EE"/>
                </a:solidFill>
                <a:latin typeface="Cambria"/>
                <a:cs typeface="Cambria"/>
              </a:rPr>
              <a:t>Chat</a:t>
            </a:r>
            <a:r>
              <a:rPr dirty="0" sz="1650" spc="114">
                <a:solidFill>
                  <a:srgbClr val="D5E4EE"/>
                </a:solidFill>
                <a:latin typeface="Cambria"/>
                <a:cs typeface="Cambria"/>
              </a:rPr>
              <a:t> </a:t>
            </a:r>
            <a:r>
              <a:rPr dirty="0" sz="1650" spc="35">
                <a:solidFill>
                  <a:srgbClr val="D5E4EE"/>
                </a:solidFill>
                <a:latin typeface="Cambria"/>
                <a:cs typeface="Cambria"/>
              </a:rPr>
              <a:t>GUI</a:t>
            </a:r>
            <a:endParaRPr sz="1650">
              <a:latin typeface="Cambria"/>
              <a:cs typeface="Cambria"/>
            </a:endParaRPr>
          </a:p>
          <a:p>
            <a:pPr marL="12700" marR="5080">
              <a:lnSpc>
                <a:spcPct val="136700"/>
              </a:lnSpc>
              <a:spcBef>
                <a:spcPts val="580"/>
              </a:spcBef>
            </a:pP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Transcribed</a:t>
            </a:r>
            <a:r>
              <a:rPr dirty="0" sz="1400" spc="-10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text</a:t>
            </a:r>
            <a:r>
              <a:rPr dirty="0" sz="1400" spc="-114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is</a:t>
            </a:r>
            <a:r>
              <a:rPr dirty="0" sz="1400" spc="-10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instantly</a:t>
            </a:r>
            <a:r>
              <a:rPr dirty="0" sz="1400" spc="-10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displayed in</a:t>
            </a:r>
            <a:r>
              <a:rPr dirty="0" sz="1400" spc="-13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a</a:t>
            </a:r>
            <a:r>
              <a:rPr dirty="0" sz="1400" spc="-14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D5E4EE"/>
                </a:solidFill>
                <a:latin typeface="Tahoma"/>
                <a:cs typeface="Tahoma"/>
              </a:rPr>
              <a:t>dynamic,</a:t>
            </a:r>
            <a:r>
              <a:rPr dirty="0" sz="1400" spc="-13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D5E4EE"/>
                </a:solidFill>
                <a:latin typeface="Tahoma"/>
                <a:cs typeface="Tahoma"/>
              </a:rPr>
              <a:t>chat-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style</a:t>
            </a:r>
            <a:r>
              <a:rPr dirty="0" sz="1400" spc="-13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GUI</a:t>
            </a:r>
            <a:r>
              <a:rPr dirty="0" sz="1400" spc="-14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built</a:t>
            </a:r>
            <a:r>
              <a:rPr dirty="0" sz="1400" spc="-14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with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Tkinter,</a:t>
            </a:r>
            <a:r>
              <a:rPr dirty="0" sz="1400" spc="-7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ensuring</a:t>
            </a:r>
            <a:r>
              <a:rPr dirty="0" sz="1400" spc="-7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a</a:t>
            </a:r>
            <a:r>
              <a:rPr dirty="0" sz="1400" spc="-7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familiar</a:t>
            </a:r>
            <a:r>
              <a:rPr dirty="0" sz="1400" spc="-6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user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experience.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579614" y="2757043"/>
            <a:ext cx="2907030" cy="12230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70">
                <a:solidFill>
                  <a:srgbClr val="D5E4EE"/>
                </a:solidFill>
                <a:latin typeface="Cambria"/>
                <a:cs typeface="Cambria"/>
              </a:rPr>
              <a:t>Multithreaded</a:t>
            </a:r>
            <a:r>
              <a:rPr dirty="0" sz="1650" spc="175">
                <a:solidFill>
                  <a:srgbClr val="D5E4EE"/>
                </a:solidFill>
                <a:latin typeface="Cambria"/>
                <a:cs typeface="Cambria"/>
              </a:rPr>
              <a:t> </a:t>
            </a:r>
            <a:r>
              <a:rPr dirty="0" sz="1650" spc="55">
                <a:solidFill>
                  <a:srgbClr val="D5E4EE"/>
                </a:solidFill>
                <a:latin typeface="Cambria"/>
                <a:cs typeface="Cambria"/>
              </a:rPr>
              <a:t>Performance</a:t>
            </a:r>
            <a:endParaRPr sz="1650">
              <a:latin typeface="Cambria"/>
              <a:cs typeface="Cambria"/>
            </a:endParaRPr>
          </a:p>
          <a:p>
            <a:pPr marL="12700" marR="5080">
              <a:lnSpc>
                <a:spcPct val="135800"/>
              </a:lnSpc>
              <a:spcBef>
                <a:spcPts val="595"/>
              </a:spcBef>
            </a:pP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Speech</a:t>
            </a:r>
            <a:r>
              <a:rPr dirty="0" sz="1400" spc="-15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recognition</a:t>
            </a:r>
            <a:r>
              <a:rPr dirty="0" sz="1400" spc="-15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runs</a:t>
            </a:r>
            <a:r>
              <a:rPr dirty="0" sz="1400" spc="-15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on</a:t>
            </a:r>
            <a:r>
              <a:rPr dirty="0" sz="1400" spc="-15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a</a:t>
            </a:r>
            <a:r>
              <a:rPr dirty="0" sz="1400" spc="-15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separate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thread,</a:t>
            </a:r>
            <a:r>
              <a:rPr dirty="0" sz="1400" spc="-8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guaranteeing</a:t>
            </a:r>
            <a:r>
              <a:rPr dirty="0" sz="1400" spc="-6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a</a:t>
            </a:r>
            <a:r>
              <a:rPr dirty="0" sz="1400" spc="-7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smooth</a:t>
            </a:r>
            <a:r>
              <a:rPr dirty="0" sz="1400" spc="-8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D5E4EE"/>
                </a:solidFill>
                <a:latin typeface="Tahoma"/>
                <a:cs typeface="Tahoma"/>
              </a:rPr>
              <a:t>and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uninterrupted</a:t>
            </a:r>
            <a:r>
              <a:rPr dirty="0" sz="1400" spc="-3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user</a:t>
            </a:r>
            <a:r>
              <a:rPr dirty="0" sz="1400" spc="-4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interface.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638175" y="4702302"/>
            <a:ext cx="10153650" cy="771525"/>
            <a:chOff x="638175" y="4702302"/>
            <a:chExt cx="10153650" cy="771525"/>
          </a:xfrm>
        </p:grpSpPr>
        <p:sp>
          <p:nvSpPr>
            <p:cNvPr id="15" name="object 15" descr=""/>
            <p:cNvSpPr/>
            <p:nvPr/>
          </p:nvSpPr>
          <p:spPr>
            <a:xfrm>
              <a:off x="638175" y="4702302"/>
              <a:ext cx="10153650" cy="771525"/>
            </a:xfrm>
            <a:custGeom>
              <a:avLst/>
              <a:gdLst/>
              <a:ahLst/>
              <a:cxnLst/>
              <a:rect l="l" t="t" r="r" b="b"/>
              <a:pathLst>
                <a:path w="10153650" h="771525">
                  <a:moveTo>
                    <a:pt x="10133838" y="0"/>
                  </a:moveTo>
                  <a:lnTo>
                    <a:pt x="19748" y="0"/>
                  </a:lnTo>
                  <a:lnTo>
                    <a:pt x="16852" y="508"/>
                  </a:lnTo>
                  <a:lnTo>
                    <a:pt x="0" y="19685"/>
                  </a:lnTo>
                  <a:lnTo>
                    <a:pt x="0" y="751713"/>
                  </a:lnTo>
                  <a:lnTo>
                    <a:pt x="19748" y="771474"/>
                  </a:lnTo>
                  <a:lnTo>
                    <a:pt x="10133838" y="771474"/>
                  </a:lnTo>
                  <a:lnTo>
                    <a:pt x="10153650" y="751713"/>
                  </a:lnTo>
                  <a:lnTo>
                    <a:pt x="10153650" y="19685"/>
                  </a:lnTo>
                  <a:lnTo>
                    <a:pt x="10136759" y="508"/>
                  </a:lnTo>
                  <a:lnTo>
                    <a:pt x="10133838" y="0"/>
                  </a:lnTo>
                  <a:close/>
                </a:path>
              </a:pathLst>
            </a:custGeom>
            <a:solidFill>
              <a:srgbClr val="00214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1921" y="4968951"/>
              <a:ext cx="182168" cy="182168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1217472" y="4941570"/>
            <a:ext cx="77749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Real-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time</a:t>
            </a:r>
            <a:r>
              <a:rPr dirty="0" sz="14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feedback</a:t>
            </a:r>
            <a:r>
              <a:rPr dirty="0" sz="14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Tahoma"/>
                <a:cs typeface="Tahoma"/>
              </a:rPr>
              <a:t>via</a:t>
            </a:r>
            <a:r>
              <a:rPr dirty="0" sz="140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14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status</a:t>
            </a:r>
            <a:r>
              <a:rPr dirty="0" sz="14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bar</a:t>
            </a:r>
            <a:r>
              <a:rPr dirty="0" sz="14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4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r>
              <a:rPr dirty="0" sz="14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messages</a:t>
            </a:r>
            <a:r>
              <a:rPr dirty="0" sz="14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keeps</a:t>
            </a:r>
            <a:r>
              <a:rPr dirty="0" sz="14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users</a:t>
            </a:r>
            <a:r>
              <a:rPr dirty="0" sz="14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Tahoma"/>
                <a:cs typeface="Tahoma"/>
              </a:rPr>
              <a:t>informed</a:t>
            </a:r>
            <a:r>
              <a:rPr dirty="0" sz="14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Tahoma"/>
                <a:cs typeface="Tahoma"/>
              </a:rPr>
              <a:t>throughout</a:t>
            </a:r>
            <a:r>
              <a:rPr dirty="0" sz="14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14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Tahoma"/>
                <a:cs typeface="Tahoma"/>
              </a:rPr>
              <a:t>process.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1695450" y="3435477"/>
            <a:ext cx="1657350" cy="247650"/>
          </a:xfrm>
          <a:custGeom>
            <a:avLst/>
            <a:gdLst/>
            <a:ahLst/>
            <a:cxnLst/>
            <a:rect l="l" t="t" r="r" b="b"/>
            <a:pathLst>
              <a:path w="1657350" h="247650">
                <a:moveTo>
                  <a:pt x="1637538" y="0"/>
                </a:moveTo>
                <a:lnTo>
                  <a:pt x="19685" y="0"/>
                </a:lnTo>
                <a:lnTo>
                  <a:pt x="16891" y="508"/>
                </a:lnTo>
                <a:lnTo>
                  <a:pt x="0" y="19685"/>
                </a:lnTo>
                <a:lnTo>
                  <a:pt x="0" y="227838"/>
                </a:lnTo>
                <a:lnTo>
                  <a:pt x="19685" y="247650"/>
                </a:lnTo>
                <a:lnTo>
                  <a:pt x="1637538" y="247650"/>
                </a:lnTo>
                <a:lnTo>
                  <a:pt x="1657350" y="227838"/>
                </a:lnTo>
                <a:lnTo>
                  <a:pt x="1657350" y="19685"/>
                </a:lnTo>
                <a:lnTo>
                  <a:pt x="1640459" y="508"/>
                </a:lnTo>
                <a:lnTo>
                  <a:pt x="1637538" y="0"/>
                </a:lnTo>
                <a:close/>
              </a:path>
            </a:pathLst>
          </a:custGeom>
          <a:solidFill>
            <a:srgbClr val="3034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805687" y="2742717"/>
            <a:ext cx="2985770" cy="1514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970" marR="1343660" indent="-1905">
              <a:lnSpc>
                <a:spcPct val="106100"/>
              </a:lnSpc>
              <a:spcBef>
                <a:spcPts val="95"/>
              </a:spcBef>
            </a:pPr>
            <a:r>
              <a:rPr dirty="0" sz="1650" spc="75">
                <a:solidFill>
                  <a:srgbClr val="D5E4EE"/>
                </a:solidFill>
                <a:latin typeface="Cambria"/>
                <a:cs typeface="Cambria"/>
              </a:rPr>
              <a:t>Audio</a:t>
            </a:r>
            <a:r>
              <a:rPr dirty="0" sz="1650" spc="5">
                <a:solidFill>
                  <a:srgbClr val="D5E4EE"/>
                </a:solidFill>
                <a:latin typeface="Cambria"/>
                <a:cs typeface="Cambria"/>
              </a:rPr>
              <a:t> </a:t>
            </a:r>
            <a:r>
              <a:rPr dirty="0" sz="1650" spc="75">
                <a:solidFill>
                  <a:srgbClr val="D5E4EE"/>
                </a:solidFill>
                <a:latin typeface="Cambria"/>
                <a:cs typeface="Cambria"/>
              </a:rPr>
              <a:t>Capture</a:t>
            </a:r>
            <a:r>
              <a:rPr dirty="0" sz="1650" spc="20">
                <a:solidFill>
                  <a:srgbClr val="D5E4EE"/>
                </a:solidFill>
                <a:latin typeface="Cambria"/>
                <a:cs typeface="Cambria"/>
              </a:rPr>
              <a:t> </a:t>
            </a:r>
            <a:r>
              <a:rPr dirty="0" sz="1650" spc="40">
                <a:solidFill>
                  <a:srgbClr val="D5E4EE"/>
                </a:solidFill>
                <a:latin typeface="Cambria"/>
                <a:cs typeface="Cambria"/>
              </a:rPr>
              <a:t>&amp; </a:t>
            </a:r>
            <a:r>
              <a:rPr dirty="0" sz="1650" spc="45">
                <a:solidFill>
                  <a:srgbClr val="D5E4EE"/>
                </a:solidFill>
                <a:latin typeface="Cambria"/>
                <a:cs typeface="Cambria"/>
              </a:rPr>
              <a:t>Transcription</a:t>
            </a:r>
            <a:endParaRPr sz="1650">
              <a:latin typeface="Cambria"/>
              <a:cs typeface="Cambria"/>
            </a:endParaRPr>
          </a:p>
          <a:p>
            <a:pPr marL="13970" marR="5080">
              <a:lnSpc>
                <a:spcPct val="134600"/>
              </a:lnSpc>
              <a:spcBef>
                <a:spcPts val="740"/>
              </a:spcBef>
            </a:pPr>
            <a:r>
              <a:rPr dirty="0" baseline="1984" sz="2100" spc="-15">
                <a:solidFill>
                  <a:srgbClr val="D5E4EE"/>
                </a:solidFill>
                <a:latin typeface="Tahoma"/>
                <a:cs typeface="Tahoma"/>
              </a:rPr>
              <a:t>Utilizes</a:t>
            </a:r>
            <a:r>
              <a:rPr dirty="0" baseline="1984" sz="2100" spc="-247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baseline="1984" sz="2100">
                <a:solidFill>
                  <a:srgbClr val="D5E4EE"/>
                </a:solidFill>
                <a:latin typeface="Tahoma"/>
                <a:cs typeface="Tahoma"/>
              </a:rPr>
              <a:t>the</a:t>
            </a:r>
            <a:r>
              <a:rPr dirty="0" baseline="1984" sz="2100" spc="-89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Lucida Sans Unicode"/>
                <a:cs typeface="Lucida Sans Unicode"/>
              </a:rPr>
              <a:t>speech_recognition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library</a:t>
            </a:r>
            <a:r>
              <a:rPr dirty="0" sz="1400" spc="-6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for</a:t>
            </a:r>
            <a:r>
              <a:rPr dirty="0" sz="1400" spc="-5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precise</a:t>
            </a:r>
            <a:r>
              <a:rPr dirty="0" sz="1400" spc="-4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audio</a:t>
            </a:r>
            <a:r>
              <a:rPr dirty="0" sz="1400" spc="-5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capture</a:t>
            </a:r>
            <a:r>
              <a:rPr dirty="0" sz="1400" spc="-5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D5E4EE"/>
                </a:solidFill>
                <a:latin typeface="Tahoma"/>
                <a:cs typeface="Tahoma"/>
              </a:rPr>
              <a:t>and Google's</a:t>
            </a:r>
            <a:r>
              <a:rPr dirty="0" sz="1400" spc="-13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powerful</a:t>
            </a:r>
            <a:r>
              <a:rPr dirty="0" sz="1400" spc="-11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D5E4EE"/>
                </a:solidFill>
                <a:latin typeface="Tahoma"/>
                <a:cs typeface="Tahoma"/>
              </a:rPr>
              <a:t>API</a:t>
            </a:r>
            <a:r>
              <a:rPr dirty="0" sz="1400" spc="-114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for</a:t>
            </a:r>
            <a:r>
              <a:rPr dirty="0" sz="1400" spc="-12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transcription.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1069320" cy="6438900"/>
          </a:xfrm>
          <a:custGeom>
            <a:avLst/>
            <a:gdLst/>
            <a:ahLst/>
            <a:cxnLst/>
            <a:rect l="l" t="t" r="r" b="b"/>
            <a:pathLst>
              <a:path w="11069320" h="6438900">
                <a:moveTo>
                  <a:pt x="11068805" y="0"/>
                </a:moveTo>
                <a:lnTo>
                  <a:pt x="0" y="0"/>
                </a:lnTo>
                <a:lnTo>
                  <a:pt x="0" y="6438355"/>
                </a:lnTo>
                <a:lnTo>
                  <a:pt x="11068805" y="6438355"/>
                </a:lnTo>
                <a:lnTo>
                  <a:pt x="11068805" y="0"/>
                </a:lnTo>
                <a:close/>
              </a:path>
            </a:pathLst>
          </a:custGeom>
          <a:solidFill>
            <a:srgbClr val="2328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805706" y="2386188"/>
            <a:ext cx="1614805" cy="240029"/>
          </a:xfrm>
          <a:custGeom>
            <a:avLst/>
            <a:gdLst/>
            <a:ahLst/>
            <a:cxnLst/>
            <a:rect l="l" t="t" r="r" b="b"/>
            <a:pathLst>
              <a:path w="1614804" h="240030">
                <a:moveTo>
                  <a:pt x="1595014" y="0"/>
                </a:moveTo>
                <a:lnTo>
                  <a:pt x="19062" y="0"/>
                </a:lnTo>
                <a:lnTo>
                  <a:pt x="16357" y="491"/>
                </a:lnTo>
                <a:lnTo>
                  <a:pt x="0" y="19062"/>
                </a:lnTo>
                <a:lnTo>
                  <a:pt x="0" y="220638"/>
                </a:lnTo>
                <a:lnTo>
                  <a:pt x="19062" y="239824"/>
                </a:lnTo>
                <a:lnTo>
                  <a:pt x="1595014" y="239824"/>
                </a:lnTo>
                <a:lnTo>
                  <a:pt x="1614200" y="220638"/>
                </a:lnTo>
                <a:lnTo>
                  <a:pt x="1614200" y="19062"/>
                </a:lnTo>
                <a:lnTo>
                  <a:pt x="1597843" y="491"/>
                </a:lnTo>
                <a:lnTo>
                  <a:pt x="1595014" y="0"/>
                </a:lnTo>
                <a:close/>
              </a:path>
            </a:pathLst>
          </a:custGeom>
          <a:solidFill>
            <a:srgbClr val="3034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008" y="1368842"/>
            <a:ext cx="440673" cy="39171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6160" y="1351008"/>
            <a:ext cx="421684" cy="42860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06260" y="1344269"/>
            <a:ext cx="276720" cy="4427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4201" y="458338"/>
            <a:ext cx="6711950" cy="52006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50" spc="155"/>
              <a:t>Under</a:t>
            </a:r>
            <a:r>
              <a:rPr dirty="0" sz="3250" spc="105"/>
              <a:t> </a:t>
            </a:r>
            <a:r>
              <a:rPr dirty="0" sz="3250" spc="130"/>
              <a:t>the</a:t>
            </a:r>
            <a:r>
              <a:rPr dirty="0" sz="3250" spc="105"/>
              <a:t> </a:t>
            </a:r>
            <a:r>
              <a:rPr dirty="0" sz="3250" spc="150"/>
              <a:t>Hood:</a:t>
            </a:r>
            <a:r>
              <a:rPr dirty="0" sz="3250" spc="120"/>
              <a:t> </a:t>
            </a:r>
            <a:r>
              <a:rPr dirty="0" sz="3250" spc="145"/>
              <a:t>Technology</a:t>
            </a:r>
            <a:r>
              <a:rPr dirty="0" sz="3250" spc="120"/>
              <a:t> </a:t>
            </a:r>
            <a:r>
              <a:rPr dirty="0" sz="3250" spc="110"/>
              <a:t>Stack</a:t>
            </a:r>
            <a:endParaRPr sz="3250"/>
          </a:p>
        </p:txBody>
      </p:sp>
      <p:sp>
        <p:nvSpPr>
          <p:cNvPr id="8" name="object 8" descr=""/>
          <p:cNvSpPr txBox="1"/>
          <p:nvPr/>
        </p:nvSpPr>
        <p:spPr>
          <a:xfrm>
            <a:off x="604201" y="1993581"/>
            <a:ext cx="2626995" cy="9029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45">
                <a:solidFill>
                  <a:srgbClr val="D5E4EE"/>
                </a:solidFill>
                <a:latin typeface="Cambria"/>
                <a:cs typeface="Cambria"/>
              </a:rPr>
              <a:t>Tkinter</a:t>
            </a:r>
            <a:endParaRPr sz="1600">
              <a:latin typeface="Cambria"/>
              <a:cs typeface="Cambria"/>
            </a:endParaRPr>
          </a:p>
          <a:p>
            <a:pPr marL="12700" marR="5080">
              <a:lnSpc>
                <a:spcPct val="139200"/>
              </a:lnSpc>
              <a:spcBef>
                <a:spcPts val="475"/>
              </a:spcBef>
            </a:pPr>
            <a:r>
              <a:rPr dirty="0" sz="1350" spc="-20">
                <a:solidFill>
                  <a:srgbClr val="D5E4EE"/>
                </a:solidFill>
                <a:latin typeface="Tahoma"/>
                <a:cs typeface="Tahoma"/>
              </a:rPr>
              <a:t>Powers</a:t>
            </a:r>
            <a:r>
              <a:rPr dirty="0" sz="1350" spc="-9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D5E4EE"/>
                </a:solidFill>
                <a:latin typeface="Tahoma"/>
                <a:cs typeface="Tahoma"/>
              </a:rPr>
              <a:t>our</a:t>
            </a:r>
            <a:r>
              <a:rPr dirty="0" sz="1350" spc="-11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 spc="-20">
                <a:solidFill>
                  <a:srgbClr val="D5E4EE"/>
                </a:solidFill>
                <a:latin typeface="Tahoma"/>
                <a:cs typeface="Tahoma"/>
              </a:rPr>
              <a:t>intuitive</a:t>
            </a:r>
            <a:r>
              <a:rPr dirty="0" sz="1350" spc="-10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D5E4EE"/>
                </a:solidFill>
                <a:latin typeface="Tahoma"/>
                <a:cs typeface="Tahoma"/>
              </a:rPr>
              <a:t>and</a:t>
            </a:r>
            <a:r>
              <a:rPr dirty="0" sz="1350" spc="-9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D5E4EE"/>
                </a:solidFill>
                <a:latin typeface="Tahoma"/>
                <a:cs typeface="Tahoma"/>
              </a:rPr>
              <a:t>responsive </a:t>
            </a:r>
            <a:r>
              <a:rPr dirty="0" sz="1350">
                <a:solidFill>
                  <a:srgbClr val="D5E4EE"/>
                </a:solidFill>
                <a:latin typeface="Tahoma"/>
                <a:cs typeface="Tahoma"/>
              </a:rPr>
              <a:t>desktop</a:t>
            </a:r>
            <a:r>
              <a:rPr dirty="0" sz="1350" spc="-4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D5E4EE"/>
                </a:solidFill>
                <a:latin typeface="Tahoma"/>
                <a:cs typeface="Tahoma"/>
              </a:rPr>
              <a:t>graphical</a:t>
            </a:r>
            <a:r>
              <a:rPr dirty="0" sz="1350" spc="-3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D5E4EE"/>
                </a:solidFill>
                <a:latin typeface="Tahoma"/>
                <a:cs typeface="Tahoma"/>
              </a:rPr>
              <a:t>user</a:t>
            </a:r>
            <a:r>
              <a:rPr dirty="0" sz="1350" spc="-4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D5E4EE"/>
                </a:solidFill>
                <a:latin typeface="Tahoma"/>
                <a:cs typeface="Tahoma"/>
              </a:rPr>
              <a:t>interface.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956450" y="1993581"/>
            <a:ext cx="3010535" cy="1200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600" spc="65">
                <a:solidFill>
                  <a:srgbClr val="D5E4EE"/>
                </a:solidFill>
                <a:latin typeface="Cambria"/>
                <a:cs typeface="Cambria"/>
              </a:rPr>
              <a:t>Google</a:t>
            </a:r>
            <a:r>
              <a:rPr dirty="0" sz="1600" spc="300">
                <a:solidFill>
                  <a:srgbClr val="D5E4EE"/>
                </a:solidFill>
                <a:latin typeface="Cambria"/>
                <a:cs typeface="Cambria"/>
              </a:rPr>
              <a:t> </a:t>
            </a:r>
            <a:r>
              <a:rPr dirty="0" sz="1600" spc="75">
                <a:solidFill>
                  <a:srgbClr val="D5E4EE"/>
                </a:solidFill>
                <a:latin typeface="Cambria"/>
                <a:cs typeface="Cambria"/>
              </a:rPr>
              <a:t>Speech</a:t>
            </a:r>
            <a:r>
              <a:rPr dirty="0" sz="1600" spc="300">
                <a:solidFill>
                  <a:srgbClr val="D5E4EE"/>
                </a:solidFill>
                <a:latin typeface="Cambria"/>
                <a:cs typeface="Cambria"/>
              </a:rPr>
              <a:t> </a:t>
            </a:r>
            <a:r>
              <a:rPr dirty="0" sz="1600" spc="25">
                <a:solidFill>
                  <a:srgbClr val="D5E4EE"/>
                </a:solidFill>
                <a:latin typeface="Cambria"/>
                <a:cs typeface="Cambria"/>
              </a:rPr>
              <a:t>API</a:t>
            </a:r>
            <a:endParaRPr sz="1600">
              <a:latin typeface="Cambria"/>
              <a:cs typeface="Cambria"/>
            </a:endParaRPr>
          </a:p>
          <a:p>
            <a:pPr algn="just" marL="12700" marR="5080">
              <a:lnSpc>
                <a:spcPct val="139200"/>
              </a:lnSpc>
              <a:spcBef>
                <a:spcPts val="555"/>
              </a:spcBef>
            </a:pPr>
            <a:r>
              <a:rPr dirty="0" sz="1350" spc="-10">
                <a:solidFill>
                  <a:srgbClr val="D5E4EE"/>
                </a:solidFill>
                <a:latin typeface="Tahoma"/>
                <a:cs typeface="Tahoma"/>
              </a:rPr>
              <a:t>Utilized</a:t>
            </a:r>
            <a:r>
              <a:rPr dirty="0" sz="1350" spc="-3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D5E4EE"/>
                </a:solidFill>
                <a:latin typeface="Tahoma"/>
                <a:cs typeface="Tahoma"/>
              </a:rPr>
              <a:t>via</a:t>
            </a:r>
            <a:r>
              <a:rPr dirty="0" sz="1350" spc="-3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D5E4EE"/>
                </a:solidFill>
                <a:latin typeface="Lucida Sans Unicode"/>
                <a:cs typeface="Lucida Sans Unicode"/>
              </a:rPr>
              <a:t>speech_recognition</a:t>
            </a:r>
            <a:r>
              <a:rPr dirty="0" sz="1350" spc="15">
                <a:solidFill>
                  <a:srgbClr val="D5E4EE"/>
                </a:solidFill>
                <a:latin typeface="Lucida Sans Unicode"/>
                <a:cs typeface="Lucida Sans Unicode"/>
              </a:rPr>
              <a:t> </a:t>
            </a:r>
            <a:r>
              <a:rPr dirty="0" sz="1350" spc="-10">
                <a:solidFill>
                  <a:srgbClr val="D5E4EE"/>
                </a:solidFill>
                <a:latin typeface="Tahoma"/>
                <a:cs typeface="Tahoma"/>
              </a:rPr>
              <a:t>library for</a:t>
            </a:r>
            <a:r>
              <a:rPr dirty="0" sz="1350" spc="-4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 spc="-30">
                <a:solidFill>
                  <a:srgbClr val="D5E4EE"/>
                </a:solidFill>
                <a:latin typeface="Tahoma"/>
                <a:cs typeface="Tahoma"/>
              </a:rPr>
              <a:t>accurate</a:t>
            </a:r>
            <a:r>
              <a:rPr dirty="0" sz="1350" spc="-4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D5E4EE"/>
                </a:solidFill>
                <a:latin typeface="Tahoma"/>
                <a:cs typeface="Tahoma"/>
              </a:rPr>
              <a:t>and</a:t>
            </a:r>
            <a:r>
              <a:rPr dirty="0" sz="1350" spc="-40">
                <a:solidFill>
                  <a:srgbClr val="D5E4EE"/>
                </a:solidFill>
                <a:latin typeface="Tahoma"/>
                <a:cs typeface="Tahoma"/>
              </a:rPr>
              <a:t> real-</a:t>
            </a:r>
            <a:r>
              <a:rPr dirty="0" sz="1350" spc="-20">
                <a:solidFill>
                  <a:srgbClr val="D5E4EE"/>
                </a:solidFill>
                <a:latin typeface="Tahoma"/>
                <a:cs typeface="Tahoma"/>
              </a:rPr>
              <a:t>time</a:t>
            </a:r>
            <a:r>
              <a:rPr dirty="0" sz="1350" spc="-4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 spc="-35">
                <a:solidFill>
                  <a:srgbClr val="D5E4EE"/>
                </a:solidFill>
                <a:latin typeface="Tahoma"/>
                <a:cs typeface="Tahoma"/>
              </a:rPr>
              <a:t>speech-</a:t>
            </a:r>
            <a:r>
              <a:rPr dirty="0" sz="1350" spc="-40">
                <a:solidFill>
                  <a:srgbClr val="D5E4EE"/>
                </a:solidFill>
                <a:latin typeface="Tahoma"/>
                <a:cs typeface="Tahoma"/>
              </a:rPr>
              <a:t>to-</a:t>
            </a:r>
            <a:r>
              <a:rPr dirty="0" sz="1350" spc="-20">
                <a:solidFill>
                  <a:srgbClr val="D5E4EE"/>
                </a:solidFill>
                <a:latin typeface="Tahoma"/>
                <a:cs typeface="Tahoma"/>
              </a:rPr>
              <a:t>text </a:t>
            </a:r>
            <a:r>
              <a:rPr dirty="0" sz="1350" spc="-10">
                <a:solidFill>
                  <a:srgbClr val="D5E4EE"/>
                </a:solidFill>
                <a:latin typeface="Tahoma"/>
                <a:cs typeface="Tahoma"/>
              </a:rPr>
              <a:t>transcription.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308699" y="1993581"/>
            <a:ext cx="2854325" cy="9029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0">
                <a:solidFill>
                  <a:srgbClr val="D5E4EE"/>
                </a:solidFill>
                <a:latin typeface="Cambria"/>
                <a:cs typeface="Cambria"/>
              </a:rPr>
              <a:t>PyAudio</a:t>
            </a:r>
            <a:endParaRPr sz="1600">
              <a:latin typeface="Cambria"/>
              <a:cs typeface="Cambria"/>
            </a:endParaRPr>
          </a:p>
          <a:p>
            <a:pPr marL="12700" marR="5080">
              <a:lnSpc>
                <a:spcPct val="139200"/>
              </a:lnSpc>
              <a:spcBef>
                <a:spcPts val="475"/>
              </a:spcBef>
            </a:pPr>
            <a:r>
              <a:rPr dirty="0" sz="1350" spc="-20">
                <a:solidFill>
                  <a:srgbClr val="D5E4EE"/>
                </a:solidFill>
                <a:latin typeface="Tahoma"/>
                <a:cs typeface="Tahoma"/>
              </a:rPr>
              <a:t>Manages</a:t>
            </a:r>
            <a:r>
              <a:rPr dirty="0" sz="1350" spc="-114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 spc="-20">
                <a:solidFill>
                  <a:srgbClr val="D5E4EE"/>
                </a:solidFill>
                <a:latin typeface="Tahoma"/>
                <a:cs typeface="Tahoma"/>
              </a:rPr>
              <a:t>seamless</a:t>
            </a:r>
            <a:r>
              <a:rPr dirty="0" sz="1350" spc="-11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 spc="-20">
                <a:solidFill>
                  <a:srgbClr val="D5E4EE"/>
                </a:solidFill>
                <a:latin typeface="Tahoma"/>
                <a:cs typeface="Tahoma"/>
              </a:rPr>
              <a:t>audio</a:t>
            </a:r>
            <a:r>
              <a:rPr dirty="0" sz="1350" spc="-10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D5E4EE"/>
                </a:solidFill>
                <a:latin typeface="Tahoma"/>
                <a:cs typeface="Tahoma"/>
              </a:rPr>
              <a:t>input</a:t>
            </a:r>
            <a:r>
              <a:rPr dirty="0" sz="1350" spc="-114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D5E4EE"/>
                </a:solidFill>
                <a:latin typeface="Tahoma"/>
                <a:cs typeface="Tahoma"/>
              </a:rPr>
              <a:t>capture </a:t>
            </a:r>
            <a:r>
              <a:rPr dirty="0" sz="1350">
                <a:solidFill>
                  <a:srgbClr val="D5E4EE"/>
                </a:solidFill>
                <a:latin typeface="Tahoma"/>
                <a:cs typeface="Tahoma"/>
              </a:rPr>
              <a:t>from</a:t>
            </a:r>
            <a:r>
              <a:rPr dirty="0" sz="1350" spc="-3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D5E4EE"/>
                </a:solidFill>
                <a:latin typeface="Tahoma"/>
                <a:cs typeface="Tahoma"/>
              </a:rPr>
              <a:t>your</a:t>
            </a:r>
            <a:r>
              <a:rPr dirty="0" sz="1350" spc="-2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D5E4EE"/>
                </a:solidFill>
                <a:latin typeface="Tahoma"/>
                <a:cs typeface="Tahoma"/>
              </a:rPr>
              <a:t>microphone</a:t>
            </a:r>
            <a:r>
              <a:rPr dirty="0" sz="1350" spc="-2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D5E4EE"/>
                </a:solidFill>
                <a:latin typeface="Tahoma"/>
                <a:cs typeface="Tahoma"/>
              </a:rPr>
              <a:t>devices.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04201" y="4227144"/>
            <a:ext cx="3065780" cy="1187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65">
                <a:solidFill>
                  <a:srgbClr val="D5E4EE"/>
                </a:solidFill>
                <a:latin typeface="Cambria"/>
                <a:cs typeface="Cambria"/>
              </a:rPr>
              <a:t>Threading</a:t>
            </a:r>
            <a:r>
              <a:rPr dirty="0" sz="1600" spc="100">
                <a:solidFill>
                  <a:srgbClr val="D5E4EE"/>
                </a:solidFill>
                <a:latin typeface="Cambria"/>
                <a:cs typeface="Cambria"/>
              </a:rPr>
              <a:t> </a:t>
            </a:r>
            <a:r>
              <a:rPr dirty="0" sz="1600" spc="55">
                <a:solidFill>
                  <a:srgbClr val="D5E4EE"/>
                </a:solidFill>
                <a:latin typeface="Cambria"/>
                <a:cs typeface="Cambria"/>
              </a:rPr>
              <a:t>Module</a:t>
            </a:r>
            <a:endParaRPr sz="1600">
              <a:latin typeface="Cambria"/>
              <a:cs typeface="Cambria"/>
            </a:endParaRPr>
          </a:p>
          <a:p>
            <a:pPr marL="12700" marR="5080">
              <a:lnSpc>
                <a:spcPct val="137000"/>
              </a:lnSpc>
              <a:spcBef>
                <a:spcPts val="570"/>
              </a:spcBef>
            </a:pPr>
            <a:r>
              <a:rPr dirty="0" sz="1350" spc="-20">
                <a:solidFill>
                  <a:srgbClr val="D5E4EE"/>
                </a:solidFill>
                <a:latin typeface="Tahoma"/>
                <a:cs typeface="Tahoma"/>
              </a:rPr>
              <a:t>Python's</a:t>
            </a:r>
            <a:r>
              <a:rPr dirty="0" sz="1350" spc="-8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D5E4EE"/>
                </a:solidFill>
                <a:latin typeface="Tahoma"/>
                <a:cs typeface="Tahoma"/>
              </a:rPr>
              <a:t>built-in</a:t>
            </a:r>
            <a:r>
              <a:rPr dirty="0" sz="1350" spc="-8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 spc="-20">
                <a:solidFill>
                  <a:srgbClr val="D5E4EE"/>
                </a:solidFill>
                <a:latin typeface="Tahoma"/>
                <a:cs typeface="Tahoma"/>
              </a:rPr>
              <a:t>module</a:t>
            </a:r>
            <a:r>
              <a:rPr dirty="0" sz="1350" spc="-7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D5E4EE"/>
                </a:solidFill>
                <a:latin typeface="Tahoma"/>
                <a:cs typeface="Tahoma"/>
              </a:rPr>
              <a:t>ensures</a:t>
            </a:r>
            <a:r>
              <a:rPr dirty="0" sz="1350" spc="-8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D5E4EE"/>
                </a:solidFill>
                <a:latin typeface="Tahoma"/>
                <a:cs typeface="Tahoma"/>
              </a:rPr>
              <a:t>smooth, non-</a:t>
            </a:r>
            <a:r>
              <a:rPr dirty="0" sz="1350" spc="-20">
                <a:solidFill>
                  <a:srgbClr val="D5E4EE"/>
                </a:solidFill>
                <a:latin typeface="Tahoma"/>
                <a:cs typeface="Tahoma"/>
              </a:rPr>
              <a:t>blocking</a:t>
            </a:r>
            <a:r>
              <a:rPr dirty="0" sz="1350" spc="-8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 spc="-20">
                <a:solidFill>
                  <a:srgbClr val="D5E4EE"/>
                </a:solidFill>
                <a:latin typeface="Tahoma"/>
                <a:cs typeface="Tahoma"/>
              </a:rPr>
              <a:t>operation</a:t>
            </a:r>
            <a:r>
              <a:rPr dirty="0" sz="1350" spc="-7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D5E4EE"/>
                </a:solidFill>
                <a:latin typeface="Tahoma"/>
                <a:cs typeface="Tahoma"/>
              </a:rPr>
              <a:t>by</a:t>
            </a:r>
            <a:r>
              <a:rPr dirty="0" sz="1350" spc="-7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D5E4EE"/>
                </a:solidFill>
                <a:latin typeface="Tahoma"/>
                <a:cs typeface="Tahoma"/>
              </a:rPr>
              <a:t>processing </a:t>
            </a:r>
            <a:r>
              <a:rPr dirty="0" sz="1350">
                <a:solidFill>
                  <a:srgbClr val="D5E4EE"/>
                </a:solidFill>
                <a:latin typeface="Tahoma"/>
                <a:cs typeface="Tahoma"/>
              </a:rPr>
              <a:t>speech</a:t>
            </a:r>
            <a:r>
              <a:rPr dirty="0" sz="1350" spc="-2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D5E4EE"/>
                </a:solidFill>
                <a:latin typeface="Tahoma"/>
                <a:cs typeface="Tahoma"/>
              </a:rPr>
              <a:t>in</a:t>
            </a:r>
            <a:r>
              <a:rPr dirty="0" sz="1350" spc="-1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D5E4EE"/>
                </a:solidFill>
                <a:latin typeface="Tahoma"/>
                <a:cs typeface="Tahoma"/>
              </a:rPr>
              <a:t>the</a:t>
            </a:r>
            <a:r>
              <a:rPr dirty="0" sz="1350" spc="-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D5E4EE"/>
                </a:solidFill>
                <a:latin typeface="Tahoma"/>
                <a:cs typeface="Tahoma"/>
              </a:rPr>
              <a:t>background.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308699" y="4227144"/>
            <a:ext cx="2925445" cy="901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65">
                <a:solidFill>
                  <a:srgbClr val="D5E4EE"/>
                </a:solidFill>
                <a:latin typeface="Cambria"/>
                <a:cs typeface="Cambria"/>
              </a:rPr>
              <a:t>ScrolledText</a:t>
            </a:r>
            <a:r>
              <a:rPr dirty="0" sz="1600" spc="120">
                <a:solidFill>
                  <a:srgbClr val="D5E4EE"/>
                </a:solidFill>
                <a:latin typeface="Cambria"/>
                <a:cs typeface="Cambria"/>
              </a:rPr>
              <a:t> </a:t>
            </a:r>
            <a:r>
              <a:rPr dirty="0" sz="1600" spc="55">
                <a:solidFill>
                  <a:srgbClr val="D5E4EE"/>
                </a:solidFill>
                <a:latin typeface="Cambria"/>
                <a:cs typeface="Cambria"/>
              </a:rPr>
              <a:t>Widget</a:t>
            </a:r>
            <a:endParaRPr sz="1600">
              <a:latin typeface="Cambria"/>
              <a:cs typeface="Cambria"/>
            </a:endParaRPr>
          </a:p>
          <a:p>
            <a:pPr marL="12700" marR="5080">
              <a:lnSpc>
                <a:spcPct val="134900"/>
              </a:lnSpc>
              <a:spcBef>
                <a:spcPts val="600"/>
              </a:spcBef>
            </a:pPr>
            <a:r>
              <a:rPr dirty="0" sz="1350" spc="-20">
                <a:solidFill>
                  <a:srgbClr val="D5E4EE"/>
                </a:solidFill>
                <a:latin typeface="Tahoma"/>
                <a:cs typeface="Tahoma"/>
              </a:rPr>
              <a:t>Provides</a:t>
            </a:r>
            <a:r>
              <a:rPr dirty="0" sz="1350" spc="-7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D5E4EE"/>
                </a:solidFill>
                <a:latin typeface="Tahoma"/>
                <a:cs typeface="Tahoma"/>
              </a:rPr>
              <a:t>the</a:t>
            </a:r>
            <a:r>
              <a:rPr dirty="0" sz="1350" spc="-4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 spc="-20">
                <a:solidFill>
                  <a:srgbClr val="D5E4EE"/>
                </a:solidFill>
                <a:latin typeface="Tahoma"/>
                <a:cs typeface="Tahoma"/>
              </a:rPr>
              <a:t>dynamic,</a:t>
            </a:r>
            <a:r>
              <a:rPr dirty="0" sz="1350" spc="-7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 spc="-20">
                <a:solidFill>
                  <a:srgbClr val="D5E4EE"/>
                </a:solidFill>
                <a:latin typeface="Tahoma"/>
                <a:cs typeface="Tahoma"/>
              </a:rPr>
              <a:t>scrollable</a:t>
            </a:r>
            <a:r>
              <a:rPr dirty="0" sz="1350" spc="-5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 spc="-20">
                <a:solidFill>
                  <a:srgbClr val="D5E4EE"/>
                </a:solidFill>
                <a:latin typeface="Tahoma"/>
                <a:cs typeface="Tahoma"/>
              </a:rPr>
              <a:t>chat </a:t>
            </a:r>
            <a:r>
              <a:rPr dirty="0" sz="1350" spc="-25">
                <a:solidFill>
                  <a:srgbClr val="D5E4EE"/>
                </a:solidFill>
                <a:latin typeface="Tahoma"/>
                <a:cs typeface="Tahoma"/>
              </a:rPr>
              <a:t>interface</a:t>
            </a:r>
            <a:r>
              <a:rPr dirty="0" sz="1350" spc="-4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 spc="-20">
                <a:solidFill>
                  <a:srgbClr val="D5E4EE"/>
                </a:solidFill>
                <a:latin typeface="Tahoma"/>
                <a:cs typeface="Tahoma"/>
              </a:rPr>
              <a:t>for</a:t>
            </a:r>
            <a:r>
              <a:rPr dirty="0" sz="1350" spc="-5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 spc="-25">
                <a:solidFill>
                  <a:srgbClr val="D5E4EE"/>
                </a:solidFill>
                <a:latin typeface="Tahoma"/>
                <a:cs typeface="Tahoma"/>
              </a:rPr>
              <a:t>displaying</a:t>
            </a:r>
            <a:r>
              <a:rPr dirty="0" sz="1350" spc="-4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 spc="-25">
                <a:solidFill>
                  <a:srgbClr val="D5E4EE"/>
                </a:solidFill>
                <a:latin typeface="Tahoma"/>
                <a:cs typeface="Tahoma"/>
              </a:rPr>
              <a:t>transcribed</a:t>
            </a:r>
            <a:r>
              <a:rPr dirty="0" sz="1350" spc="-4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 spc="-20">
                <a:solidFill>
                  <a:srgbClr val="D5E4EE"/>
                </a:solidFill>
                <a:latin typeface="Tahoma"/>
                <a:cs typeface="Tahoma"/>
              </a:rPr>
              <a:t>text.</a:t>
            </a:r>
            <a:endParaRPr sz="135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04201" y="5669286"/>
            <a:ext cx="6352540" cy="2330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350" spc="-20">
                <a:solidFill>
                  <a:srgbClr val="D5E4EE"/>
                </a:solidFill>
                <a:latin typeface="Tahoma"/>
                <a:cs typeface="Tahoma"/>
              </a:rPr>
              <a:t>Our</a:t>
            </a:r>
            <a:r>
              <a:rPr dirty="0" sz="1350" spc="-10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 spc="-25">
                <a:solidFill>
                  <a:srgbClr val="D5E4EE"/>
                </a:solidFill>
                <a:latin typeface="Tahoma"/>
                <a:cs typeface="Tahoma"/>
              </a:rPr>
              <a:t>choice</a:t>
            </a:r>
            <a:r>
              <a:rPr dirty="0" sz="1350" spc="-8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D5E4EE"/>
                </a:solidFill>
                <a:latin typeface="Tahoma"/>
                <a:cs typeface="Tahoma"/>
              </a:rPr>
              <a:t>of</a:t>
            </a:r>
            <a:r>
              <a:rPr dirty="0" sz="1350" spc="-9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 spc="-25">
                <a:solidFill>
                  <a:srgbClr val="D5E4EE"/>
                </a:solidFill>
                <a:latin typeface="Tahoma"/>
                <a:cs typeface="Tahoma"/>
              </a:rPr>
              <a:t>technologies</a:t>
            </a:r>
            <a:r>
              <a:rPr dirty="0" sz="1350" spc="-10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 spc="-25">
                <a:solidFill>
                  <a:srgbClr val="D5E4EE"/>
                </a:solidFill>
                <a:latin typeface="Tahoma"/>
                <a:cs typeface="Tahoma"/>
              </a:rPr>
              <a:t>ensures</a:t>
            </a:r>
            <a:r>
              <a:rPr dirty="0" sz="1350" spc="-9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D5E4EE"/>
                </a:solidFill>
                <a:latin typeface="Tahoma"/>
                <a:cs typeface="Tahoma"/>
              </a:rPr>
              <a:t>a</a:t>
            </a:r>
            <a:r>
              <a:rPr dirty="0" sz="1350" spc="-8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 spc="-25">
                <a:solidFill>
                  <a:srgbClr val="D5E4EE"/>
                </a:solidFill>
                <a:latin typeface="Tahoma"/>
                <a:cs typeface="Tahoma"/>
              </a:rPr>
              <a:t>robust,</a:t>
            </a:r>
            <a:r>
              <a:rPr dirty="0" sz="1350" spc="-10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 spc="-25">
                <a:solidFill>
                  <a:srgbClr val="D5E4EE"/>
                </a:solidFill>
                <a:latin typeface="Tahoma"/>
                <a:cs typeface="Tahoma"/>
              </a:rPr>
              <a:t>cross-platform,</a:t>
            </a:r>
            <a:r>
              <a:rPr dirty="0" sz="1350" spc="-8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 spc="-25">
                <a:solidFill>
                  <a:srgbClr val="D5E4EE"/>
                </a:solidFill>
                <a:latin typeface="Tahoma"/>
                <a:cs typeface="Tahoma"/>
              </a:rPr>
              <a:t>and</a:t>
            </a:r>
            <a:r>
              <a:rPr dirty="0" sz="1350" spc="-9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 spc="-25">
                <a:solidFill>
                  <a:srgbClr val="D5E4EE"/>
                </a:solidFill>
                <a:latin typeface="Tahoma"/>
                <a:cs typeface="Tahoma"/>
              </a:rPr>
              <a:t>extensible</a:t>
            </a:r>
            <a:r>
              <a:rPr dirty="0" sz="1350" spc="-9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D5E4EE"/>
                </a:solidFill>
                <a:latin typeface="Tahoma"/>
                <a:cs typeface="Tahoma"/>
              </a:rPr>
              <a:t>application.</a:t>
            </a:r>
            <a:endParaRPr sz="1350">
              <a:latin typeface="Tahoma"/>
              <a:cs typeface="Tahoma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9853" y="3579626"/>
            <a:ext cx="432913" cy="432937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93379" y="3601173"/>
            <a:ext cx="387408" cy="38740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23859" y="3576576"/>
            <a:ext cx="441522" cy="442137"/>
          </a:xfrm>
          <a:prstGeom prst="rect">
            <a:avLst/>
          </a:prstGeom>
        </p:spPr>
      </p:pic>
      <p:sp>
        <p:nvSpPr>
          <p:cNvPr id="17" name="object 17" descr=""/>
          <p:cNvSpPr/>
          <p:nvPr/>
        </p:nvSpPr>
        <p:spPr>
          <a:xfrm>
            <a:off x="4861050" y="4627990"/>
            <a:ext cx="636905" cy="240029"/>
          </a:xfrm>
          <a:custGeom>
            <a:avLst/>
            <a:gdLst/>
            <a:ahLst/>
            <a:cxnLst/>
            <a:rect l="l" t="t" r="r" b="b"/>
            <a:pathLst>
              <a:path w="636904" h="240029">
                <a:moveTo>
                  <a:pt x="617270" y="0"/>
                </a:moveTo>
                <a:lnTo>
                  <a:pt x="19062" y="0"/>
                </a:lnTo>
                <a:lnTo>
                  <a:pt x="16357" y="614"/>
                </a:lnTo>
                <a:lnTo>
                  <a:pt x="0" y="19185"/>
                </a:lnTo>
                <a:lnTo>
                  <a:pt x="0" y="220761"/>
                </a:lnTo>
                <a:lnTo>
                  <a:pt x="19062" y="239824"/>
                </a:lnTo>
                <a:lnTo>
                  <a:pt x="617270" y="239824"/>
                </a:lnTo>
                <a:lnTo>
                  <a:pt x="636456" y="220761"/>
                </a:lnTo>
                <a:lnTo>
                  <a:pt x="636456" y="19185"/>
                </a:lnTo>
                <a:lnTo>
                  <a:pt x="620099" y="614"/>
                </a:lnTo>
                <a:lnTo>
                  <a:pt x="617270" y="0"/>
                </a:lnTo>
                <a:close/>
              </a:path>
            </a:pathLst>
          </a:custGeom>
          <a:solidFill>
            <a:srgbClr val="3034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3956450" y="4227144"/>
            <a:ext cx="2963545" cy="1198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75">
                <a:solidFill>
                  <a:srgbClr val="D5E4EE"/>
                </a:solidFill>
                <a:latin typeface="Cambria"/>
                <a:cs typeface="Cambria"/>
              </a:rPr>
              <a:t>Custom</a:t>
            </a:r>
            <a:r>
              <a:rPr dirty="0" sz="1600" spc="295">
                <a:solidFill>
                  <a:srgbClr val="D5E4EE"/>
                </a:solidFill>
                <a:latin typeface="Cambria"/>
                <a:cs typeface="Cambria"/>
              </a:rPr>
              <a:t> </a:t>
            </a:r>
            <a:r>
              <a:rPr dirty="0" sz="1600" spc="35">
                <a:solidFill>
                  <a:srgbClr val="D5E4EE"/>
                </a:solidFill>
                <a:latin typeface="Cambria"/>
                <a:cs typeface="Cambria"/>
              </a:rPr>
              <a:t>Styling</a:t>
            </a:r>
            <a:endParaRPr sz="1600">
              <a:latin typeface="Cambria"/>
              <a:cs typeface="Cambria"/>
            </a:endParaRPr>
          </a:p>
          <a:p>
            <a:pPr marL="12700" marR="5080">
              <a:lnSpc>
                <a:spcPct val="135600"/>
              </a:lnSpc>
              <a:spcBef>
                <a:spcPts val="720"/>
              </a:spcBef>
            </a:pPr>
            <a:r>
              <a:rPr dirty="0" baseline="2057" sz="2025" spc="-157">
                <a:solidFill>
                  <a:srgbClr val="D5E4EE"/>
                </a:solidFill>
                <a:latin typeface="Tahoma"/>
                <a:cs typeface="Tahoma"/>
              </a:rPr>
              <a:t>A</a:t>
            </a:r>
            <a:r>
              <a:rPr dirty="0" baseline="2057" sz="2025" spc="-16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baseline="2057" sz="2025" spc="-15">
                <a:solidFill>
                  <a:srgbClr val="D5E4EE"/>
                </a:solidFill>
                <a:latin typeface="Tahoma"/>
                <a:cs typeface="Tahoma"/>
              </a:rPr>
              <a:t>dedicated</a:t>
            </a:r>
            <a:r>
              <a:rPr dirty="0" baseline="2057" sz="2025" spc="-37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 spc="-30">
                <a:solidFill>
                  <a:srgbClr val="D5E4EE"/>
                </a:solidFill>
                <a:latin typeface="Lucida Sans Unicode"/>
                <a:cs typeface="Lucida Sans Unicode"/>
              </a:rPr>
              <a:t>style.py</a:t>
            </a:r>
            <a:r>
              <a:rPr dirty="0" sz="1350" spc="-114">
                <a:solidFill>
                  <a:srgbClr val="D5E4EE"/>
                </a:solidFill>
                <a:latin typeface="Lucida Sans Unicode"/>
                <a:cs typeface="Lucida Sans Unicode"/>
              </a:rPr>
              <a:t> </a:t>
            </a:r>
            <a:r>
              <a:rPr dirty="0" baseline="2057" sz="2025" spc="-37">
                <a:solidFill>
                  <a:srgbClr val="D5E4EE"/>
                </a:solidFill>
                <a:latin typeface="Tahoma"/>
                <a:cs typeface="Tahoma"/>
              </a:rPr>
              <a:t>defines</a:t>
            </a:r>
            <a:r>
              <a:rPr dirty="0" baseline="2057" sz="2025" spc="-157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baseline="2057" sz="2025" spc="-37">
                <a:solidFill>
                  <a:srgbClr val="D5E4EE"/>
                </a:solidFill>
                <a:latin typeface="Tahoma"/>
                <a:cs typeface="Tahoma"/>
              </a:rPr>
              <a:t>the </a:t>
            </a:r>
            <a:r>
              <a:rPr dirty="0" sz="1350" spc="-10">
                <a:solidFill>
                  <a:srgbClr val="D5E4EE"/>
                </a:solidFill>
                <a:latin typeface="Tahoma"/>
                <a:cs typeface="Tahoma"/>
              </a:rPr>
              <a:t>application's</a:t>
            </a:r>
            <a:r>
              <a:rPr dirty="0" sz="1350" spc="-6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D5E4EE"/>
                </a:solidFill>
                <a:latin typeface="Tahoma"/>
                <a:cs typeface="Tahoma"/>
              </a:rPr>
              <a:t>aesthetic,</a:t>
            </a:r>
            <a:r>
              <a:rPr dirty="0" sz="1350" spc="-7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D5E4EE"/>
                </a:solidFill>
                <a:latin typeface="Tahoma"/>
                <a:cs typeface="Tahoma"/>
              </a:rPr>
              <a:t>including</a:t>
            </a:r>
            <a:r>
              <a:rPr dirty="0" sz="1350" spc="-6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 spc="-10">
                <a:solidFill>
                  <a:srgbClr val="D5E4EE"/>
                </a:solidFill>
                <a:latin typeface="Tahoma"/>
                <a:cs typeface="Tahoma"/>
              </a:rPr>
              <a:t>colors, </a:t>
            </a:r>
            <a:r>
              <a:rPr dirty="0" sz="1350">
                <a:solidFill>
                  <a:srgbClr val="D5E4EE"/>
                </a:solidFill>
                <a:latin typeface="Tahoma"/>
                <a:cs typeface="Tahoma"/>
              </a:rPr>
              <a:t>fonts,</a:t>
            </a:r>
            <a:r>
              <a:rPr dirty="0" sz="1350" spc="-1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D5E4EE"/>
                </a:solidFill>
                <a:latin typeface="Tahoma"/>
                <a:cs typeface="Tahoma"/>
              </a:rPr>
              <a:t>and</a:t>
            </a:r>
            <a:r>
              <a:rPr dirty="0" sz="1350" spc="-1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350">
                <a:solidFill>
                  <a:srgbClr val="D5E4EE"/>
                </a:solidFill>
                <a:latin typeface="Tahoma"/>
                <a:cs typeface="Tahoma"/>
              </a:rPr>
              <a:t>emoji</a:t>
            </a:r>
            <a:r>
              <a:rPr dirty="0" sz="1350" spc="-10">
                <a:solidFill>
                  <a:srgbClr val="D5E4EE"/>
                </a:solidFill>
                <a:latin typeface="Tahoma"/>
                <a:cs typeface="Tahoma"/>
              </a:rPr>
              <a:t> support.</a:t>
            </a:r>
            <a:endParaRPr sz="1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23283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638175" y="1522095"/>
            <a:ext cx="4981575" cy="2057400"/>
            <a:chOff x="638175" y="1522095"/>
            <a:chExt cx="4981575" cy="2057400"/>
          </a:xfrm>
        </p:grpSpPr>
        <p:sp>
          <p:nvSpPr>
            <p:cNvPr id="4" name="object 4" descr=""/>
            <p:cNvSpPr/>
            <p:nvPr/>
          </p:nvSpPr>
          <p:spPr>
            <a:xfrm>
              <a:off x="638175" y="1522095"/>
              <a:ext cx="4981575" cy="2057400"/>
            </a:xfrm>
            <a:custGeom>
              <a:avLst/>
              <a:gdLst/>
              <a:ahLst/>
              <a:cxnLst/>
              <a:rect l="l" t="t" r="r" b="b"/>
              <a:pathLst>
                <a:path w="4981575" h="2057400">
                  <a:moveTo>
                    <a:pt x="4961763" y="0"/>
                  </a:moveTo>
                  <a:lnTo>
                    <a:pt x="19748" y="0"/>
                  </a:lnTo>
                  <a:lnTo>
                    <a:pt x="16852" y="635"/>
                  </a:lnTo>
                  <a:lnTo>
                    <a:pt x="0" y="19812"/>
                  </a:lnTo>
                  <a:lnTo>
                    <a:pt x="0" y="2037588"/>
                  </a:lnTo>
                  <a:lnTo>
                    <a:pt x="19748" y="2057400"/>
                  </a:lnTo>
                  <a:lnTo>
                    <a:pt x="4961763" y="2057400"/>
                  </a:lnTo>
                  <a:lnTo>
                    <a:pt x="4981575" y="2037588"/>
                  </a:lnTo>
                  <a:lnTo>
                    <a:pt x="4981575" y="19812"/>
                  </a:lnTo>
                  <a:lnTo>
                    <a:pt x="4964684" y="635"/>
                  </a:lnTo>
                  <a:lnTo>
                    <a:pt x="4961763" y="0"/>
                  </a:lnTo>
                  <a:close/>
                </a:path>
              </a:pathLst>
            </a:custGeom>
            <a:solidFill>
              <a:srgbClr val="43465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150" y="1703070"/>
              <a:ext cx="542925" cy="55245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6916" y="1855482"/>
              <a:ext cx="215125" cy="24585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3577" y="2503932"/>
              <a:ext cx="819835" cy="14185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22119" y="2496693"/>
              <a:ext cx="854837" cy="149098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807212" y="2733714"/>
            <a:ext cx="4268470" cy="61976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400">
                <a:solidFill>
                  <a:srgbClr val="D5E4EE"/>
                </a:solidFill>
                <a:latin typeface="Tahoma"/>
                <a:cs typeface="Tahoma"/>
              </a:rPr>
              <a:t>Clean</a:t>
            </a:r>
            <a:r>
              <a:rPr dirty="0" sz="1400" spc="-13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and</a:t>
            </a:r>
            <a:r>
              <a:rPr dirty="0" sz="1400" spc="-13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simple</a:t>
            </a:r>
            <a:r>
              <a:rPr dirty="0" sz="1400" spc="-12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design</a:t>
            </a:r>
            <a:r>
              <a:rPr dirty="0" sz="1400" spc="-12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minimizes</a:t>
            </a:r>
            <a:r>
              <a:rPr dirty="0" sz="1400" spc="-13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learning</a:t>
            </a:r>
            <a:r>
              <a:rPr dirty="0" sz="1400" spc="-11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curve</a:t>
            </a:r>
            <a:r>
              <a:rPr dirty="0" sz="1400" spc="-114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for</a:t>
            </a:r>
            <a:r>
              <a:rPr dirty="0" sz="1400" spc="-13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D5E4EE"/>
                </a:solidFill>
                <a:latin typeface="Tahoma"/>
                <a:cs typeface="Tahoma"/>
              </a:rPr>
              <a:t>all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users.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5810250" y="1522095"/>
            <a:ext cx="4981575" cy="2057400"/>
            <a:chOff x="5810250" y="1522095"/>
            <a:chExt cx="4981575" cy="2057400"/>
          </a:xfrm>
        </p:grpSpPr>
        <p:sp>
          <p:nvSpPr>
            <p:cNvPr id="11" name="object 11" descr=""/>
            <p:cNvSpPr/>
            <p:nvPr/>
          </p:nvSpPr>
          <p:spPr>
            <a:xfrm>
              <a:off x="5810250" y="1522095"/>
              <a:ext cx="4981575" cy="2057400"/>
            </a:xfrm>
            <a:custGeom>
              <a:avLst/>
              <a:gdLst/>
              <a:ahLst/>
              <a:cxnLst/>
              <a:rect l="l" t="t" r="r" b="b"/>
              <a:pathLst>
                <a:path w="4981575" h="2057400">
                  <a:moveTo>
                    <a:pt x="4961763" y="0"/>
                  </a:moveTo>
                  <a:lnTo>
                    <a:pt x="19685" y="0"/>
                  </a:lnTo>
                  <a:lnTo>
                    <a:pt x="16890" y="635"/>
                  </a:lnTo>
                  <a:lnTo>
                    <a:pt x="0" y="19812"/>
                  </a:lnTo>
                  <a:lnTo>
                    <a:pt x="0" y="2037588"/>
                  </a:lnTo>
                  <a:lnTo>
                    <a:pt x="19685" y="2057400"/>
                  </a:lnTo>
                  <a:lnTo>
                    <a:pt x="4961763" y="2057400"/>
                  </a:lnTo>
                  <a:lnTo>
                    <a:pt x="4981575" y="2037588"/>
                  </a:lnTo>
                  <a:lnTo>
                    <a:pt x="4981575" y="19812"/>
                  </a:lnTo>
                  <a:lnTo>
                    <a:pt x="4964683" y="635"/>
                  </a:lnTo>
                  <a:lnTo>
                    <a:pt x="4961763" y="0"/>
                  </a:lnTo>
                  <a:close/>
                </a:path>
              </a:pathLst>
            </a:custGeom>
            <a:solidFill>
              <a:srgbClr val="43465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91225" y="1703070"/>
              <a:ext cx="542925" cy="55245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34100" y="1855482"/>
              <a:ext cx="245859" cy="245859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6003036" y="2497200"/>
              <a:ext cx="931544" cy="148590"/>
            </a:xfrm>
            <a:custGeom>
              <a:avLst/>
              <a:gdLst/>
              <a:ahLst/>
              <a:cxnLst/>
              <a:rect l="l" t="t" r="r" b="b"/>
              <a:pathLst>
                <a:path w="931545" h="148589">
                  <a:moveTo>
                    <a:pt x="129921" y="141859"/>
                  </a:moveTo>
                  <a:lnTo>
                    <a:pt x="107315" y="121793"/>
                  </a:lnTo>
                  <a:lnTo>
                    <a:pt x="93091" y="98171"/>
                  </a:lnTo>
                  <a:lnTo>
                    <a:pt x="81470" y="85979"/>
                  </a:lnTo>
                  <a:lnTo>
                    <a:pt x="78994" y="84455"/>
                  </a:lnTo>
                  <a:lnTo>
                    <a:pt x="74422" y="82804"/>
                  </a:lnTo>
                  <a:lnTo>
                    <a:pt x="74422" y="81915"/>
                  </a:lnTo>
                  <a:lnTo>
                    <a:pt x="82372" y="78892"/>
                  </a:lnTo>
                  <a:lnTo>
                    <a:pt x="85610" y="77216"/>
                  </a:lnTo>
                  <a:lnTo>
                    <a:pt x="108458" y="42545"/>
                  </a:lnTo>
                  <a:lnTo>
                    <a:pt x="107645" y="33997"/>
                  </a:lnTo>
                  <a:lnTo>
                    <a:pt x="105194" y="26644"/>
                  </a:lnTo>
                  <a:lnTo>
                    <a:pt x="101117" y="20472"/>
                  </a:lnTo>
                  <a:lnTo>
                    <a:pt x="95808" y="15875"/>
                  </a:lnTo>
                  <a:lnTo>
                    <a:pt x="95377" y="15494"/>
                  </a:lnTo>
                  <a:lnTo>
                    <a:pt x="87985" y="11671"/>
                  </a:lnTo>
                  <a:lnTo>
                    <a:pt x="85852" y="11023"/>
                  </a:lnTo>
                  <a:lnTo>
                    <a:pt x="85852" y="38735"/>
                  </a:lnTo>
                  <a:lnTo>
                    <a:pt x="85852" y="51562"/>
                  </a:lnTo>
                  <a:lnTo>
                    <a:pt x="74422" y="70993"/>
                  </a:lnTo>
                  <a:lnTo>
                    <a:pt x="70866" y="73406"/>
                  </a:lnTo>
                  <a:lnTo>
                    <a:pt x="67183" y="75057"/>
                  </a:lnTo>
                  <a:lnTo>
                    <a:pt x="59055" y="76835"/>
                  </a:lnTo>
                  <a:lnTo>
                    <a:pt x="53721" y="77216"/>
                  </a:lnTo>
                  <a:lnTo>
                    <a:pt x="34417" y="77216"/>
                  </a:lnTo>
                  <a:lnTo>
                    <a:pt x="34417" y="16256"/>
                  </a:lnTo>
                  <a:lnTo>
                    <a:pt x="38608" y="16002"/>
                  </a:lnTo>
                  <a:lnTo>
                    <a:pt x="41338" y="15875"/>
                  </a:lnTo>
                  <a:lnTo>
                    <a:pt x="60045" y="15875"/>
                  </a:lnTo>
                  <a:lnTo>
                    <a:pt x="85852" y="38735"/>
                  </a:lnTo>
                  <a:lnTo>
                    <a:pt x="85852" y="11023"/>
                  </a:lnTo>
                  <a:lnTo>
                    <a:pt x="78955" y="8928"/>
                  </a:lnTo>
                  <a:lnTo>
                    <a:pt x="68262" y="7289"/>
                  </a:lnTo>
                  <a:lnTo>
                    <a:pt x="55880" y="6731"/>
                  </a:lnTo>
                  <a:lnTo>
                    <a:pt x="0" y="6731"/>
                  </a:lnTo>
                  <a:lnTo>
                    <a:pt x="0" y="11811"/>
                  </a:lnTo>
                  <a:lnTo>
                    <a:pt x="3429" y="12700"/>
                  </a:lnTo>
                  <a:lnTo>
                    <a:pt x="5842" y="13462"/>
                  </a:lnTo>
                  <a:lnTo>
                    <a:pt x="7239" y="14224"/>
                  </a:lnTo>
                  <a:lnTo>
                    <a:pt x="8763" y="14986"/>
                  </a:lnTo>
                  <a:lnTo>
                    <a:pt x="9906" y="15875"/>
                  </a:lnTo>
                  <a:lnTo>
                    <a:pt x="13169" y="126873"/>
                  </a:lnTo>
                  <a:lnTo>
                    <a:pt x="12992" y="129413"/>
                  </a:lnTo>
                  <a:lnTo>
                    <a:pt x="4254" y="140970"/>
                  </a:lnTo>
                  <a:lnTo>
                    <a:pt x="4000" y="140970"/>
                  </a:lnTo>
                  <a:lnTo>
                    <a:pt x="0" y="141859"/>
                  </a:lnTo>
                  <a:lnTo>
                    <a:pt x="0" y="146939"/>
                  </a:lnTo>
                  <a:lnTo>
                    <a:pt x="47625" y="146939"/>
                  </a:lnTo>
                  <a:lnTo>
                    <a:pt x="47625" y="141859"/>
                  </a:lnTo>
                  <a:lnTo>
                    <a:pt x="44196" y="140970"/>
                  </a:lnTo>
                  <a:lnTo>
                    <a:pt x="41656" y="140208"/>
                  </a:lnTo>
                  <a:lnTo>
                    <a:pt x="40487" y="139573"/>
                  </a:lnTo>
                  <a:lnTo>
                    <a:pt x="38862" y="138811"/>
                  </a:lnTo>
                  <a:lnTo>
                    <a:pt x="37719" y="137795"/>
                  </a:lnTo>
                  <a:lnTo>
                    <a:pt x="34417" y="85979"/>
                  </a:lnTo>
                  <a:lnTo>
                    <a:pt x="50546" y="85979"/>
                  </a:lnTo>
                  <a:lnTo>
                    <a:pt x="53340" y="86233"/>
                  </a:lnTo>
                  <a:lnTo>
                    <a:pt x="55118" y="86614"/>
                  </a:lnTo>
                  <a:lnTo>
                    <a:pt x="57023" y="86995"/>
                  </a:lnTo>
                  <a:lnTo>
                    <a:pt x="82931" y="122555"/>
                  </a:lnTo>
                  <a:lnTo>
                    <a:pt x="85471" y="126873"/>
                  </a:lnTo>
                  <a:lnTo>
                    <a:pt x="93179" y="139573"/>
                  </a:lnTo>
                  <a:lnTo>
                    <a:pt x="95758" y="143256"/>
                  </a:lnTo>
                  <a:lnTo>
                    <a:pt x="98679" y="146939"/>
                  </a:lnTo>
                  <a:lnTo>
                    <a:pt x="129921" y="146939"/>
                  </a:lnTo>
                  <a:lnTo>
                    <a:pt x="129921" y="141859"/>
                  </a:lnTo>
                  <a:close/>
                </a:path>
                <a:path w="931545" h="148589">
                  <a:moveTo>
                    <a:pt x="233045" y="96266"/>
                  </a:moveTo>
                  <a:lnTo>
                    <a:pt x="232892" y="91033"/>
                  </a:lnTo>
                  <a:lnTo>
                    <a:pt x="232803" y="87757"/>
                  </a:lnTo>
                  <a:lnTo>
                    <a:pt x="232791" y="86995"/>
                  </a:lnTo>
                  <a:lnTo>
                    <a:pt x="231889" y="80391"/>
                  </a:lnTo>
                  <a:lnTo>
                    <a:pt x="231775" y="79502"/>
                  </a:lnTo>
                  <a:lnTo>
                    <a:pt x="230187" y="74295"/>
                  </a:lnTo>
                  <a:lnTo>
                    <a:pt x="228320" y="68300"/>
                  </a:lnTo>
                  <a:lnTo>
                    <a:pt x="228219" y="67945"/>
                  </a:lnTo>
                  <a:lnTo>
                    <a:pt x="225806" y="63119"/>
                  </a:lnTo>
                  <a:lnTo>
                    <a:pt x="222504" y="59309"/>
                  </a:lnTo>
                  <a:lnTo>
                    <a:pt x="219329" y="55499"/>
                  </a:lnTo>
                  <a:lnTo>
                    <a:pt x="218795" y="55118"/>
                  </a:lnTo>
                  <a:lnTo>
                    <a:pt x="215138" y="52451"/>
                  </a:lnTo>
                  <a:lnTo>
                    <a:pt x="211836" y="51130"/>
                  </a:lnTo>
                  <a:lnTo>
                    <a:pt x="211836" y="87757"/>
                  </a:lnTo>
                  <a:lnTo>
                    <a:pt x="162433" y="87757"/>
                  </a:lnTo>
                  <a:lnTo>
                    <a:pt x="163372" y="80391"/>
                  </a:lnTo>
                  <a:lnTo>
                    <a:pt x="164960" y="74295"/>
                  </a:lnTo>
                  <a:lnTo>
                    <a:pt x="165061" y="73888"/>
                  </a:lnTo>
                  <a:lnTo>
                    <a:pt x="167462" y="68300"/>
                  </a:lnTo>
                  <a:lnTo>
                    <a:pt x="170561" y="63627"/>
                  </a:lnTo>
                  <a:lnTo>
                    <a:pt x="175260" y="57912"/>
                  </a:lnTo>
                  <a:lnTo>
                    <a:pt x="181483" y="55118"/>
                  </a:lnTo>
                  <a:lnTo>
                    <a:pt x="194310" y="55118"/>
                  </a:lnTo>
                  <a:lnTo>
                    <a:pt x="198501" y="56388"/>
                  </a:lnTo>
                  <a:lnTo>
                    <a:pt x="201549" y="58928"/>
                  </a:lnTo>
                  <a:lnTo>
                    <a:pt x="204724" y="61341"/>
                  </a:lnTo>
                  <a:lnTo>
                    <a:pt x="211772" y="86995"/>
                  </a:lnTo>
                  <a:lnTo>
                    <a:pt x="211836" y="87757"/>
                  </a:lnTo>
                  <a:lnTo>
                    <a:pt x="211836" y="51130"/>
                  </a:lnTo>
                  <a:lnTo>
                    <a:pt x="204343" y="48133"/>
                  </a:lnTo>
                  <a:lnTo>
                    <a:pt x="197866" y="46990"/>
                  </a:lnTo>
                  <a:lnTo>
                    <a:pt x="190373" y="46990"/>
                  </a:lnTo>
                  <a:lnTo>
                    <a:pt x="151384" y="63627"/>
                  </a:lnTo>
                  <a:lnTo>
                    <a:pt x="141224" y="98425"/>
                  </a:lnTo>
                  <a:lnTo>
                    <a:pt x="141973" y="110058"/>
                  </a:lnTo>
                  <a:lnTo>
                    <a:pt x="167843" y="145440"/>
                  </a:lnTo>
                  <a:lnTo>
                    <a:pt x="177457" y="147828"/>
                  </a:lnTo>
                  <a:lnTo>
                    <a:pt x="177711" y="147828"/>
                  </a:lnTo>
                  <a:lnTo>
                    <a:pt x="188341" y="148590"/>
                  </a:lnTo>
                  <a:lnTo>
                    <a:pt x="194056" y="148590"/>
                  </a:lnTo>
                  <a:lnTo>
                    <a:pt x="199390" y="147828"/>
                  </a:lnTo>
                  <a:lnTo>
                    <a:pt x="204216" y="146431"/>
                  </a:lnTo>
                  <a:lnTo>
                    <a:pt x="209042" y="144907"/>
                  </a:lnTo>
                  <a:lnTo>
                    <a:pt x="213487" y="142875"/>
                  </a:lnTo>
                  <a:lnTo>
                    <a:pt x="217424" y="140208"/>
                  </a:lnTo>
                  <a:lnTo>
                    <a:pt x="221488" y="137668"/>
                  </a:lnTo>
                  <a:lnTo>
                    <a:pt x="223393" y="136144"/>
                  </a:lnTo>
                  <a:lnTo>
                    <a:pt x="225933" y="134112"/>
                  </a:lnTo>
                  <a:lnTo>
                    <a:pt x="230759" y="129540"/>
                  </a:lnTo>
                  <a:lnTo>
                    <a:pt x="223901" y="122809"/>
                  </a:lnTo>
                  <a:lnTo>
                    <a:pt x="218948" y="127508"/>
                  </a:lnTo>
                  <a:lnTo>
                    <a:pt x="213995" y="130937"/>
                  </a:lnTo>
                  <a:lnTo>
                    <a:pt x="209169" y="132969"/>
                  </a:lnTo>
                  <a:lnTo>
                    <a:pt x="204216" y="135128"/>
                  </a:lnTo>
                  <a:lnTo>
                    <a:pt x="198628" y="136144"/>
                  </a:lnTo>
                  <a:lnTo>
                    <a:pt x="185166" y="136144"/>
                  </a:lnTo>
                  <a:lnTo>
                    <a:pt x="179197" y="134620"/>
                  </a:lnTo>
                  <a:lnTo>
                    <a:pt x="174625" y="131445"/>
                  </a:lnTo>
                  <a:lnTo>
                    <a:pt x="170053" y="128397"/>
                  </a:lnTo>
                  <a:lnTo>
                    <a:pt x="166878" y="124079"/>
                  </a:lnTo>
                  <a:lnTo>
                    <a:pt x="164846" y="118491"/>
                  </a:lnTo>
                  <a:lnTo>
                    <a:pt x="162814" y="113030"/>
                  </a:lnTo>
                  <a:lnTo>
                    <a:pt x="161798" y="106299"/>
                  </a:lnTo>
                  <a:lnTo>
                    <a:pt x="161798" y="96266"/>
                  </a:lnTo>
                  <a:lnTo>
                    <a:pt x="233045" y="96266"/>
                  </a:lnTo>
                  <a:close/>
                </a:path>
                <a:path w="931545" h="148589">
                  <a:moveTo>
                    <a:pt x="348996" y="141859"/>
                  </a:moveTo>
                  <a:lnTo>
                    <a:pt x="338455" y="136779"/>
                  </a:lnTo>
                  <a:lnTo>
                    <a:pt x="337781" y="135890"/>
                  </a:lnTo>
                  <a:lnTo>
                    <a:pt x="337693" y="135763"/>
                  </a:lnTo>
                  <a:lnTo>
                    <a:pt x="337185" y="134366"/>
                  </a:lnTo>
                  <a:lnTo>
                    <a:pt x="336715" y="132207"/>
                  </a:lnTo>
                  <a:lnTo>
                    <a:pt x="336638" y="131826"/>
                  </a:lnTo>
                  <a:lnTo>
                    <a:pt x="336524" y="131318"/>
                  </a:lnTo>
                  <a:lnTo>
                    <a:pt x="335978" y="100076"/>
                  </a:lnTo>
                  <a:lnTo>
                    <a:pt x="335915" y="71374"/>
                  </a:lnTo>
                  <a:lnTo>
                    <a:pt x="334772" y="64643"/>
                  </a:lnTo>
                  <a:lnTo>
                    <a:pt x="332727" y="60452"/>
                  </a:lnTo>
                  <a:lnTo>
                    <a:pt x="330644" y="56388"/>
                  </a:lnTo>
                  <a:lnTo>
                    <a:pt x="330327" y="55753"/>
                  </a:lnTo>
                  <a:lnTo>
                    <a:pt x="326898" y="52451"/>
                  </a:lnTo>
                  <a:lnTo>
                    <a:pt x="322453" y="50292"/>
                  </a:lnTo>
                  <a:lnTo>
                    <a:pt x="317881" y="48133"/>
                  </a:lnTo>
                  <a:lnTo>
                    <a:pt x="311912" y="46990"/>
                  </a:lnTo>
                  <a:lnTo>
                    <a:pt x="299466" y="46990"/>
                  </a:lnTo>
                  <a:lnTo>
                    <a:pt x="257175" y="59817"/>
                  </a:lnTo>
                  <a:lnTo>
                    <a:pt x="257175" y="73152"/>
                  </a:lnTo>
                  <a:lnTo>
                    <a:pt x="272034" y="73152"/>
                  </a:lnTo>
                  <a:lnTo>
                    <a:pt x="273812" y="67437"/>
                  </a:lnTo>
                  <a:lnTo>
                    <a:pt x="276479" y="63246"/>
                  </a:lnTo>
                  <a:lnTo>
                    <a:pt x="280162" y="60452"/>
                  </a:lnTo>
                  <a:lnTo>
                    <a:pt x="283718" y="57658"/>
                  </a:lnTo>
                  <a:lnTo>
                    <a:pt x="287985" y="56388"/>
                  </a:lnTo>
                  <a:lnTo>
                    <a:pt x="300253" y="56388"/>
                  </a:lnTo>
                  <a:lnTo>
                    <a:pt x="304038" y="57277"/>
                  </a:lnTo>
                  <a:lnTo>
                    <a:pt x="307213" y="59182"/>
                  </a:lnTo>
                  <a:lnTo>
                    <a:pt x="310515" y="61087"/>
                  </a:lnTo>
                  <a:lnTo>
                    <a:pt x="312928" y="64008"/>
                  </a:lnTo>
                  <a:lnTo>
                    <a:pt x="314325" y="68199"/>
                  </a:lnTo>
                  <a:lnTo>
                    <a:pt x="315849" y="72263"/>
                  </a:lnTo>
                  <a:lnTo>
                    <a:pt x="316611" y="77851"/>
                  </a:lnTo>
                  <a:lnTo>
                    <a:pt x="316611" y="91694"/>
                  </a:lnTo>
                  <a:lnTo>
                    <a:pt x="316611" y="100076"/>
                  </a:lnTo>
                  <a:lnTo>
                    <a:pt x="316611" y="117983"/>
                  </a:lnTo>
                  <a:lnTo>
                    <a:pt x="315468" y="121412"/>
                  </a:lnTo>
                  <a:lnTo>
                    <a:pt x="294513" y="137033"/>
                  </a:lnTo>
                  <a:lnTo>
                    <a:pt x="285750" y="137033"/>
                  </a:lnTo>
                  <a:lnTo>
                    <a:pt x="282702" y="136525"/>
                  </a:lnTo>
                  <a:lnTo>
                    <a:pt x="280416" y="135763"/>
                  </a:lnTo>
                  <a:lnTo>
                    <a:pt x="277368" y="134874"/>
                  </a:lnTo>
                  <a:lnTo>
                    <a:pt x="270891" y="125730"/>
                  </a:lnTo>
                  <a:lnTo>
                    <a:pt x="270891" y="114554"/>
                  </a:lnTo>
                  <a:lnTo>
                    <a:pt x="316611" y="100076"/>
                  </a:lnTo>
                  <a:lnTo>
                    <a:pt x="316611" y="91694"/>
                  </a:lnTo>
                  <a:lnTo>
                    <a:pt x="276847" y="97561"/>
                  </a:lnTo>
                  <a:lnTo>
                    <a:pt x="251333" y="124333"/>
                  </a:lnTo>
                  <a:lnTo>
                    <a:pt x="251333" y="129159"/>
                  </a:lnTo>
                  <a:lnTo>
                    <a:pt x="252476" y="133350"/>
                  </a:lnTo>
                  <a:lnTo>
                    <a:pt x="254889" y="137033"/>
                  </a:lnTo>
                  <a:lnTo>
                    <a:pt x="257175" y="140716"/>
                  </a:lnTo>
                  <a:lnTo>
                    <a:pt x="260477" y="143510"/>
                  </a:lnTo>
                  <a:lnTo>
                    <a:pt x="264922" y="145542"/>
                  </a:lnTo>
                  <a:lnTo>
                    <a:pt x="269240" y="147574"/>
                  </a:lnTo>
                  <a:lnTo>
                    <a:pt x="274320" y="148590"/>
                  </a:lnTo>
                  <a:lnTo>
                    <a:pt x="286512" y="148590"/>
                  </a:lnTo>
                  <a:lnTo>
                    <a:pt x="292608" y="147320"/>
                  </a:lnTo>
                  <a:lnTo>
                    <a:pt x="304165" y="142240"/>
                  </a:lnTo>
                  <a:lnTo>
                    <a:pt x="310261" y="137922"/>
                  </a:lnTo>
                  <a:lnTo>
                    <a:pt x="311213" y="137033"/>
                  </a:lnTo>
                  <a:lnTo>
                    <a:pt x="316865" y="131826"/>
                  </a:lnTo>
                  <a:lnTo>
                    <a:pt x="318516" y="132207"/>
                  </a:lnTo>
                  <a:lnTo>
                    <a:pt x="318465" y="133350"/>
                  </a:lnTo>
                  <a:lnTo>
                    <a:pt x="318350" y="136779"/>
                  </a:lnTo>
                  <a:lnTo>
                    <a:pt x="318223" y="140335"/>
                  </a:lnTo>
                  <a:lnTo>
                    <a:pt x="318122" y="143510"/>
                  </a:lnTo>
                  <a:lnTo>
                    <a:pt x="318008" y="146939"/>
                  </a:lnTo>
                  <a:lnTo>
                    <a:pt x="348996" y="146939"/>
                  </a:lnTo>
                  <a:lnTo>
                    <a:pt x="348996" y="141859"/>
                  </a:lnTo>
                  <a:close/>
                </a:path>
                <a:path w="931545" h="148589">
                  <a:moveTo>
                    <a:pt x="408813" y="141859"/>
                  </a:moveTo>
                  <a:lnTo>
                    <a:pt x="405003" y="140970"/>
                  </a:lnTo>
                  <a:lnTo>
                    <a:pt x="402551" y="140081"/>
                  </a:lnTo>
                  <a:lnTo>
                    <a:pt x="402386" y="140081"/>
                  </a:lnTo>
                  <a:lnTo>
                    <a:pt x="400558" y="138811"/>
                  </a:lnTo>
                  <a:lnTo>
                    <a:pt x="398907" y="137541"/>
                  </a:lnTo>
                  <a:lnTo>
                    <a:pt x="397764" y="135890"/>
                  </a:lnTo>
                  <a:lnTo>
                    <a:pt x="397129" y="133477"/>
                  </a:lnTo>
                  <a:lnTo>
                    <a:pt x="396494" y="131191"/>
                  </a:lnTo>
                  <a:lnTo>
                    <a:pt x="396290" y="128016"/>
                  </a:lnTo>
                  <a:lnTo>
                    <a:pt x="396240" y="0"/>
                  </a:lnTo>
                  <a:lnTo>
                    <a:pt x="389382" y="0"/>
                  </a:lnTo>
                  <a:lnTo>
                    <a:pt x="362204" y="1016"/>
                  </a:lnTo>
                  <a:lnTo>
                    <a:pt x="362204" y="6350"/>
                  </a:lnTo>
                  <a:lnTo>
                    <a:pt x="366014" y="6985"/>
                  </a:lnTo>
                  <a:lnTo>
                    <a:pt x="368681" y="7620"/>
                  </a:lnTo>
                  <a:lnTo>
                    <a:pt x="370205" y="8255"/>
                  </a:lnTo>
                  <a:lnTo>
                    <a:pt x="371602" y="8763"/>
                  </a:lnTo>
                  <a:lnTo>
                    <a:pt x="372745" y="9652"/>
                  </a:lnTo>
                  <a:lnTo>
                    <a:pt x="374523" y="11684"/>
                  </a:lnTo>
                  <a:lnTo>
                    <a:pt x="375158" y="13081"/>
                  </a:lnTo>
                  <a:lnTo>
                    <a:pt x="375666" y="14986"/>
                  </a:lnTo>
                  <a:lnTo>
                    <a:pt x="376174" y="16764"/>
                  </a:lnTo>
                  <a:lnTo>
                    <a:pt x="376555" y="18923"/>
                  </a:lnTo>
                  <a:lnTo>
                    <a:pt x="376682" y="128016"/>
                  </a:lnTo>
                  <a:lnTo>
                    <a:pt x="376174" y="132588"/>
                  </a:lnTo>
                  <a:lnTo>
                    <a:pt x="375666" y="134366"/>
                  </a:lnTo>
                  <a:lnTo>
                    <a:pt x="375031" y="135636"/>
                  </a:lnTo>
                  <a:lnTo>
                    <a:pt x="374396" y="137033"/>
                  </a:lnTo>
                  <a:lnTo>
                    <a:pt x="363982" y="141859"/>
                  </a:lnTo>
                  <a:lnTo>
                    <a:pt x="363982" y="146939"/>
                  </a:lnTo>
                  <a:lnTo>
                    <a:pt x="408813" y="146939"/>
                  </a:lnTo>
                  <a:lnTo>
                    <a:pt x="408813" y="141859"/>
                  </a:lnTo>
                  <a:close/>
                </a:path>
                <a:path w="931545" h="148589">
                  <a:moveTo>
                    <a:pt x="482180" y="84924"/>
                  </a:moveTo>
                  <a:lnTo>
                    <a:pt x="429768" y="84924"/>
                  </a:lnTo>
                  <a:lnTo>
                    <a:pt x="429768" y="100838"/>
                  </a:lnTo>
                  <a:lnTo>
                    <a:pt x="482180" y="100838"/>
                  </a:lnTo>
                  <a:lnTo>
                    <a:pt x="482180" y="84924"/>
                  </a:lnTo>
                  <a:close/>
                </a:path>
                <a:path w="931545" h="148589">
                  <a:moveTo>
                    <a:pt x="573532" y="135128"/>
                  </a:moveTo>
                  <a:lnTo>
                    <a:pt x="568452" y="129540"/>
                  </a:lnTo>
                  <a:lnTo>
                    <a:pt x="565912" y="131699"/>
                  </a:lnTo>
                  <a:lnTo>
                    <a:pt x="563245" y="133350"/>
                  </a:lnTo>
                  <a:lnTo>
                    <a:pt x="560705" y="134493"/>
                  </a:lnTo>
                  <a:lnTo>
                    <a:pt x="558038" y="135636"/>
                  </a:lnTo>
                  <a:lnTo>
                    <a:pt x="554697" y="136245"/>
                  </a:lnTo>
                  <a:lnTo>
                    <a:pt x="549427" y="136245"/>
                  </a:lnTo>
                  <a:lnTo>
                    <a:pt x="538353" y="129921"/>
                  </a:lnTo>
                  <a:lnTo>
                    <a:pt x="536702" y="127762"/>
                  </a:lnTo>
                  <a:lnTo>
                    <a:pt x="535559" y="124587"/>
                  </a:lnTo>
                  <a:lnTo>
                    <a:pt x="535038" y="120650"/>
                  </a:lnTo>
                  <a:lnTo>
                    <a:pt x="534416" y="116713"/>
                  </a:lnTo>
                  <a:lnTo>
                    <a:pt x="534162" y="111506"/>
                  </a:lnTo>
                  <a:lnTo>
                    <a:pt x="534162" y="59182"/>
                  </a:lnTo>
                  <a:lnTo>
                    <a:pt x="570611" y="59182"/>
                  </a:lnTo>
                  <a:lnTo>
                    <a:pt x="570611" y="48768"/>
                  </a:lnTo>
                  <a:lnTo>
                    <a:pt x="534162" y="48768"/>
                  </a:lnTo>
                  <a:lnTo>
                    <a:pt x="534162" y="23368"/>
                  </a:lnTo>
                  <a:lnTo>
                    <a:pt x="518033" y="23368"/>
                  </a:lnTo>
                  <a:lnTo>
                    <a:pt x="497967" y="53848"/>
                  </a:lnTo>
                  <a:lnTo>
                    <a:pt x="497967" y="59182"/>
                  </a:lnTo>
                  <a:lnTo>
                    <a:pt x="514731" y="59182"/>
                  </a:lnTo>
                  <a:lnTo>
                    <a:pt x="514756" y="116713"/>
                  </a:lnTo>
                  <a:lnTo>
                    <a:pt x="515162" y="123913"/>
                  </a:lnTo>
                  <a:lnTo>
                    <a:pt x="533781" y="148590"/>
                  </a:lnTo>
                  <a:lnTo>
                    <a:pt x="548640" y="148590"/>
                  </a:lnTo>
                  <a:lnTo>
                    <a:pt x="553593" y="147574"/>
                  </a:lnTo>
                  <a:lnTo>
                    <a:pt x="558292" y="145415"/>
                  </a:lnTo>
                  <a:lnTo>
                    <a:pt x="563118" y="143256"/>
                  </a:lnTo>
                  <a:lnTo>
                    <a:pt x="568185" y="139827"/>
                  </a:lnTo>
                  <a:lnTo>
                    <a:pt x="572262" y="136245"/>
                  </a:lnTo>
                  <a:lnTo>
                    <a:pt x="573532" y="135128"/>
                  </a:lnTo>
                  <a:close/>
                </a:path>
                <a:path w="931545" h="148589">
                  <a:moveTo>
                    <a:pt x="614807" y="8509"/>
                  </a:moveTo>
                  <a:lnTo>
                    <a:pt x="593979" y="8509"/>
                  </a:lnTo>
                  <a:lnTo>
                    <a:pt x="593979" y="28448"/>
                  </a:lnTo>
                  <a:lnTo>
                    <a:pt x="614807" y="28448"/>
                  </a:lnTo>
                  <a:lnTo>
                    <a:pt x="614807" y="8509"/>
                  </a:lnTo>
                  <a:close/>
                </a:path>
                <a:path w="931545" h="148589">
                  <a:moveTo>
                    <a:pt x="626745" y="141859"/>
                  </a:moveTo>
                  <a:lnTo>
                    <a:pt x="623468" y="141097"/>
                  </a:lnTo>
                  <a:lnTo>
                    <a:pt x="623277" y="141097"/>
                  </a:lnTo>
                  <a:lnTo>
                    <a:pt x="620141" y="139954"/>
                  </a:lnTo>
                  <a:lnTo>
                    <a:pt x="614045" y="127127"/>
                  </a:lnTo>
                  <a:lnTo>
                    <a:pt x="614045" y="47879"/>
                  </a:lnTo>
                  <a:lnTo>
                    <a:pt x="607187" y="47879"/>
                  </a:lnTo>
                  <a:lnTo>
                    <a:pt x="580885" y="48768"/>
                  </a:lnTo>
                  <a:lnTo>
                    <a:pt x="580885" y="54229"/>
                  </a:lnTo>
                  <a:lnTo>
                    <a:pt x="584327" y="54737"/>
                  </a:lnTo>
                  <a:lnTo>
                    <a:pt x="586867" y="55372"/>
                  </a:lnTo>
                  <a:lnTo>
                    <a:pt x="588759" y="56261"/>
                  </a:lnTo>
                  <a:lnTo>
                    <a:pt x="590537" y="57023"/>
                  </a:lnTo>
                  <a:lnTo>
                    <a:pt x="591934" y="58166"/>
                  </a:lnTo>
                  <a:lnTo>
                    <a:pt x="593712" y="61468"/>
                  </a:lnTo>
                  <a:lnTo>
                    <a:pt x="594233" y="63500"/>
                  </a:lnTo>
                  <a:lnTo>
                    <a:pt x="594360" y="129921"/>
                  </a:lnTo>
                  <a:lnTo>
                    <a:pt x="593979" y="132207"/>
                  </a:lnTo>
                  <a:lnTo>
                    <a:pt x="593458" y="134366"/>
                  </a:lnTo>
                  <a:lnTo>
                    <a:pt x="592810" y="135890"/>
                  </a:lnTo>
                  <a:lnTo>
                    <a:pt x="592709" y="136144"/>
                  </a:lnTo>
                  <a:lnTo>
                    <a:pt x="591058" y="138303"/>
                  </a:lnTo>
                  <a:lnTo>
                    <a:pt x="589915" y="139192"/>
                  </a:lnTo>
                  <a:lnTo>
                    <a:pt x="588759" y="139700"/>
                  </a:lnTo>
                  <a:lnTo>
                    <a:pt x="587502" y="140335"/>
                  </a:lnTo>
                  <a:lnTo>
                    <a:pt x="585343" y="141097"/>
                  </a:lnTo>
                  <a:lnTo>
                    <a:pt x="582409" y="141859"/>
                  </a:lnTo>
                  <a:lnTo>
                    <a:pt x="582409" y="146939"/>
                  </a:lnTo>
                  <a:lnTo>
                    <a:pt x="626745" y="146939"/>
                  </a:lnTo>
                  <a:lnTo>
                    <a:pt x="626745" y="141859"/>
                  </a:lnTo>
                  <a:close/>
                </a:path>
                <a:path w="931545" h="148589">
                  <a:moveTo>
                    <a:pt x="819785" y="141859"/>
                  </a:moveTo>
                  <a:lnTo>
                    <a:pt x="816927" y="141224"/>
                  </a:lnTo>
                  <a:lnTo>
                    <a:pt x="816749" y="141224"/>
                  </a:lnTo>
                  <a:lnTo>
                    <a:pt x="813943" y="140335"/>
                  </a:lnTo>
                  <a:lnTo>
                    <a:pt x="812546" y="139446"/>
                  </a:lnTo>
                  <a:lnTo>
                    <a:pt x="811149" y="138684"/>
                  </a:lnTo>
                  <a:lnTo>
                    <a:pt x="810006" y="137795"/>
                  </a:lnTo>
                  <a:lnTo>
                    <a:pt x="809244" y="136652"/>
                  </a:lnTo>
                  <a:lnTo>
                    <a:pt x="808609" y="135636"/>
                  </a:lnTo>
                  <a:lnTo>
                    <a:pt x="807974" y="133985"/>
                  </a:lnTo>
                  <a:lnTo>
                    <a:pt x="807732" y="132207"/>
                  </a:lnTo>
                  <a:lnTo>
                    <a:pt x="807339" y="130048"/>
                  </a:lnTo>
                  <a:lnTo>
                    <a:pt x="807199" y="128143"/>
                  </a:lnTo>
                  <a:lnTo>
                    <a:pt x="807085" y="75438"/>
                  </a:lnTo>
                  <a:lnTo>
                    <a:pt x="806678" y="71882"/>
                  </a:lnTo>
                  <a:lnTo>
                    <a:pt x="806602" y="71247"/>
                  </a:lnTo>
                  <a:lnTo>
                    <a:pt x="806526" y="70612"/>
                  </a:lnTo>
                  <a:lnTo>
                    <a:pt x="806450" y="69850"/>
                  </a:lnTo>
                  <a:lnTo>
                    <a:pt x="804164" y="61595"/>
                  </a:lnTo>
                  <a:lnTo>
                    <a:pt x="803084" y="59436"/>
                  </a:lnTo>
                  <a:lnTo>
                    <a:pt x="802449" y="58166"/>
                  </a:lnTo>
                  <a:lnTo>
                    <a:pt x="802144" y="57785"/>
                  </a:lnTo>
                  <a:lnTo>
                    <a:pt x="797306" y="52451"/>
                  </a:lnTo>
                  <a:lnTo>
                    <a:pt x="794258" y="50419"/>
                  </a:lnTo>
                  <a:lnTo>
                    <a:pt x="790575" y="49149"/>
                  </a:lnTo>
                  <a:lnTo>
                    <a:pt x="787552" y="48006"/>
                  </a:lnTo>
                  <a:lnTo>
                    <a:pt x="788606" y="48006"/>
                  </a:lnTo>
                  <a:lnTo>
                    <a:pt x="782574" y="47117"/>
                  </a:lnTo>
                  <a:lnTo>
                    <a:pt x="773303" y="47117"/>
                  </a:lnTo>
                  <a:lnTo>
                    <a:pt x="767791" y="48006"/>
                  </a:lnTo>
                  <a:lnTo>
                    <a:pt x="768692" y="48006"/>
                  </a:lnTo>
                  <a:lnTo>
                    <a:pt x="765683" y="49149"/>
                  </a:lnTo>
                  <a:lnTo>
                    <a:pt x="762000" y="50419"/>
                  </a:lnTo>
                  <a:lnTo>
                    <a:pt x="759142" y="51943"/>
                  </a:lnTo>
                  <a:lnTo>
                    <a:pt x="758266" y="52451"/>
                  </a:lnTo>
                  <a:lnTo>
                    <a:pt x="754824" y="54991"/>
                  </a:lnTo>
                  <a:lnTo>
                    <a:pt x="751459" y="57277"/>
                  </a:lnTo>
                  <a:lnTo>
                    <a:pt x="746887" y="61087"/>
                  </a:lnTo>
                  <a:lnTo>
                    <a:pt x="741286" y="66306"/>
                  </a:lnTo>
                  <a:lnTo>
                    <a:pt x="739533" y="60325"/>
                  </a:lnTo>
                  <a:lnTo>
                    <a:pt x="739457" y="60071"/>
                  </a:lnTo>
                  <a:lnTo>
                    <a:pt x="739140" y="59436"/>
                  </a:lnTo>
                  <a:lnTo>
                    <a:pt x="736219" y="54991"/>
                  </a:lnTo>
                  <a:lnTo>
                    <a:pt x="731583" y="51943"/>
                  </a:lnTo>
                  <a:lnTo>
                    <a:pt x="726871" y="48768"/>
                  </a:lnTo>
                  <a:lnTo>
                    <a:pt x="727202" y="48768"/>
                  </a:lnTo>
                  <a:lnTo>
                    <a:pt x="720471" y="47117"/>
                  </a:lnTo>
                  <a:lnTo>
                    <a:pt x="710565" y="47117"/>
                  </a:lnTo>
                  <a:lnTo>
                    <a:pt x="708025" y="47371"/>
                  </a:lnTo>
                  <a:lnTo>
                    <a:pt x="705739" y="48006"/>
                  </a:lnTo>
                  <a:lnTo>
                    <a:pt x="702119" y="48768"/>
                  </a:lnTo>
                  <a:lnTo>
                    <a:pt x="702589" y="48768"/>
                  </a:lnTo>
                  <a:lnTo>
                    <a:pt x="700786" y="49403"/>
                  </a:lnTo>
                  <a:lnTo>
                    <a:pt x="698119" y="50673"/>
                  </a:lnTo>
                  <a:lnTo>
                    <a:pt x="695325" y="51943"/>
                  </a:lnTo>
                  <a:lnTo>
                    <a:pt x="692531" y="53594"/>
                  </a:lnTo>
                  <a:lnTo>
                    <a:pt x="689610" y="55753"/>
                  </a:lnTo>
                  <a:lnTo>
                    <a:pt x="686816" y="57785"/>
                  </a:lnTo>
                  <a:lnTo>
                    <a:pt x="683641" y="60325"/>
                  </a:lnTo>
                  <a:lnTo>
                    <a:pt x="682726" y="61087"/>
                  </a:lnTo>
                  <a:lnTo>
                    <a:pt x="678561" y="65024"/>
                  </a:lnTo>
                  <a:lnTo>
                    <a:pt x="676910" y="64643"/>
                  </a:lnTo>
                  <a:lnTo>
                    <a:pt x="676986" y="63500"/>
                  </a:lnTo>
                  <a:lnTo>
                    <a:pt x="677087" y="62230"/>
                  </a:lnTo>
                  <a:lnTo>
                    <a:pt x="677176" y="61087"/>
                  </a:lnTo>
                  <a:lnTo>
                    <a:pt x="677303" y="59436"/>
                  </a:lnTo>
                  <a:lnTo>
                    <a:pt x="677418" y="57785"/>
                  </a:lnTo>
                  <a:lnTo>
                    <a:pt x="677545" y="56261"/>
                  </a:lnTo>
                  <a:lnTo>
                    <a:pt x="677659" y="54737"/>
                  </a:lnTo>
                  <a:lnTo>
                    <a:pt x="677735" y="53594"/>
                  </a:lnTo>
                  <a:lnTo>
                    <a:pt x="677862" y="51943"/>
                  </a:lnTo>
                  <a:lnTo>
                    <a:pt x="677976" y="50419"/>
                  </a:lnTo>
                  <a:lnTo>
                    <a:pt x="678103" y="48768"/>
                  </a:lnTo>
                  <a:lnTo>
                    <a:pt x="678167" y="48006"/>
                  </a:lnTo>
                  <a:lnTo>
                    <a:pt x="667537" y="48006"/>
                  </a:lnTo>
                  <a:lnTo>
                    <a:pt x="644906" y="48768"/>
                  </a:lnTo>
                  <a:lnTo>
                    <a:pt x="644906" y="54229"/>
                  </a:lnTo>
                  <a:lnTo>
                    <a:pt x="648335" y="54737"/>
                  </a:lnTo>
                  <a:lnTo>
                    <a:pt x="650862" y="55372"/>
                  </a:lnTo>
                  <a:lnTo>
                    <a:pt x="652780" y="56261"/>
                  </a:lnTo>
                  <a:lnTo>
                    <a:pt x="654558" y="57023"/>
                  </a:lnTo>
                  <a:lnTo>
                    <a:pt x="655955" y="58166"/>
                  </a:lnTo>
                  <a:lnTo>
                    <a:pt x="658456" y="130048"/>
                  </a:lnTo>
                  <a:lnTo>
                    <a:pt x="657567" y="133985"/>
                  </a:lnTo>
                  <a:lnTo>
                    <a:pt x="657479" y="134366"/>
                  </a:lnTo>
                  <a:lnTo>
                    <a:pt x="656844" y="136144"/>
                  </a:lnTo>
                  <a:lnTo>
                    <a:pt x="655955" y="137160"/>
                  </a:lnTo>
                  <a:lnTo>
                    <a:pt x="655066" y="138303"/>
                  </a:lnTo>
                  <a:lnTo>
                    <a:pt x="653910" y="139192"/>
                  </a:lnTo>
                  <a:lnTo>
                    <a:pt x="652780" y="139700"/>
                  </a:lnTo>
                  <a:lnTo>
                    <a:pt x="651510" y="140335"/>
                  </a:lnTo>
                  <a:lnTo>
                    <a:pt x="649135" y="141224"/>
                  </a:lnTo>
                  <a:lnTo>
                    <a:pt x="648982" y="141224"/>
                  </a:lnTo>
                  <a:lnTo>
                    <a:pt x="646557" y="141859"/>
                  </a:lnTo>
                  <a:lnTo>
                    <a:pt x="646557" y="146939"/>
                  </a:lnTo>
                  <a:lnTo>
                    <a:pt x="690880" y="146939"/>
                  </a:lnTo>
                  <a:lnTo>
                    <a:pt x="690880" y="141859"/>
                  </a:lnTo>
                  <a:lnTo>
                    <a:pt x="688086" y="141224"/>
                  </a:lnTo>
                  <a:lnTo>
                    <a:pt x="685927" y="140589"/>
                  </a:lnTo>
                  <a:lnTo>
                    <a:pt x="681355" y="137795"/>
                  </a:lnTo>
                  <a:lnTo>
                    <a:pt x="680593" y="137160"/>
                  </a:lnTo>
                  <a:lnTo>
                    <a:pt x="678053" y="79756"/>
                  </a:lnTo>
                  <a:lnTo>
                    <a:pt x="678776" y="77089"/>
                  </a:lnTo>
                  <a:lnTo>
                    <a:pt x="700532" y="59436"/>
                  </a:lnTo>
                  <a:lnTo>
                    <a:pt x="706577" y="59436"/>
                  </a:lnTo>
                  <a:lnTo>
                    <a:pt x="709549" y="60071"/>
                  </a:lnTo>
                  <a:lnTo>
                    <a:pt x="711200" y="60325"/>
                  </a:lnTo>
                  <a:lnTo>
                    <a:pt x="717804" y="65024"/>
                  </a:lnTo>
                  <a:lnTo>
                    <a:pt x="719074" y="66421"/>
                  </a:lnTo>
                  <a:lnTo>
                    <a:pt x="723011" y="83693"/>
                  </a:lnTo>
                  <a:lnTo>
                    <a:pt x="722884" y="126492"/>
                  </a:lnTo>
                  <a:lnTo>
                    <a:pt x="722820" y="130048"/>
                  </a:lnTo>
                  <a:lnTo>
                    <a:pt x="722350" y="132207"/>
                  </a:lnTo>
                  <a:lnTo>
                    <a:pt x="722058" y="133985"/>
                  </a:lnTo>
                  <a:lnTo>
                    <a:pt x="721995" y="134366"/>
                  </a:lnTo>
                  <a:lnTo>
                    <a:pt x="721233" y="136144"/>
                  </a:lnTo>
                  <a:lnTo>
                    <a:pt x="720344" y="137160"/>
                  </a:lnTo>
                  <a:lnTo>
                    <a:pt x="719582" y="138303"/>
                  </a:lnTo>
                  <a:lnTo>
                    <a:pt x="718439" y="139192"/>
                  </a:lnTo>
                  <a:lnTo>
                    <a:pt x="717169" y="139700"/>
                  </a:lnTo>
                  <a:lnTo>
                    <a:pt x="715899" y="140335"/>
                  </a:lnTo>
                  <a:lnTo>
                    <a:pt x="713244" y="141224"/>
                  </a:lnTo>
                  <a:lnTo>
                    <a:pt x="710819" y="141859"/>
                  </a:lnTo>
                  <a:lnTo>
                    <a:pt x="710819" y="146939"/>
                  </a:lnTo>
                  <a:lnTo>
                    <a:pt x="755269" y="146939"/>
                  </a:lnTo>
                  <a:lnTo>
                    <a:pt x="755269" y="141859"/>
                  </a:lnTo>
                  <a:lnTo>
                    <a:pt x="752411" y="141224"/>
                  </a:lnTo>
                  <a:lnTo>
                    <a:pt x="752233" y="141224"/>
                  </a:lnTo>
                  <a:lnTo>
                    <a:pt x="749427" y="140335"/>
                  </a:lnTo>
                  <a:lnTo>
                    <a:pt x="748030" y="139446"/>
                  </a:lnTo>
                  <a:lnTo>
                    <a:pt x="746633" y="138684"/>
                  </a:lnTo>
                  <a:lnTo>
                    <a:pt x="745490" y="137795"/>
                  </a:lnTo>
                  <a:lnTo>
                    <a:pt x="744855" y="136652"/>
                  </a:lnTo>
                  <a:lnTo>
                    <a:pt x="744093" y="135636"/>
                  </a:lnTo>
                  <a:lnTo>
                    <a:pt x="743699" y="134366"/>
                  </a:lnTo>
                  <a:lnTo>
                    <a:pt x="743585" y="133985"/>
                  </a:lnTo>
                  <a:lnTo>
                    <a:pt x="742823" y="130048"/>
                  </a:lnTo>
                  <a:lnTo>
                    <a:pt x="742683" y="128143"/>
                  </a:lnTo>
                  <a:lnTo>
                    <a:pt x="742683" y="79756"/>
                  </a:lnTo>
                  <a:lnTo>
                    <a:pt x="751484" y="66421"/>
                  </a:lnTo>
                  <a:lnTo>
                    <a:pt x="754253" y="64008"/>
                  </a:lnTo>
                  <a:lnTo>
                    <a:pt x="757047" y="62230"/>
                  </a:lnTo>
                  <a:lnTo>
                    <a:pt x="759714" y="61087"/>
                  </a:lnTo>
                  <a:lnTo>
                    <a:pt x="761961" y="60071"/>
                  </a:lnTo>
                  <a:lnTo>
                    <a:pt x="761555" y="60071"/>
                  </a:lnTo>
                  <a:lnTo>
                    <a:pt x="765048" y="59436"/>
                  </a:lnTo>
                  <a:lnTo>
                    <a:pt x="772629" y="59436"/>
                  </a:lnTo>
                  <a:lnTo>
                    <a:pt x="774954" y="60325"/>
                  </a:lnTo>
                  <a:lnTo>
                    <a:pt x="777621" y="61087"/>
                  </a:lnTo>
                  <a:lnTo>
                    <a:pt x="777240" y="61087"/>
                  </a:lnTo>
                  <a:lnTo>
                    <a:pt x="778256" y="61595"/>
                  </a:lnTo>
                  <a:lnTo>
                    <a:pt x="779678" y="62611"/>
                  </a:lnTo>
                  <a:lnTo>
                    <a:pt x="786676" y="76073"/>
                  </a:lnTo>
                  <a:lnTo>
                    <a:pt x="786765" y="76581"/>
                  </a:lnTo>
                  <a:lnTo>
                    <a:pt x="787476" y="83693"/>
                  </a:lnTo>
                  <a:lnTo>
                    <a:pt x="787514" y="128143"/>
                  </a:lnTo>
                  <a:lnTo>
                    <a:pt x="787336" y="130048"/>
                  </a:lnTo>
                  <a:lnTo>
                    <a:pt x="786460" y="133985"/>
                  </a:lnTo>
                  <a:lnTo>
                    <a:pt x="786384" y="134366"/>
                  </a:lnTo>
                  <a:lnTo>
                    <a:pt x="785749" y="136144"/>
                  </a:lnTo>
                  <a:lnTo>
                    <a:pt x="784860" y="137160"/>
                  </a:lnTo>
                  <a:lnTo>
                    <a:pt x="783971" y="138303"/>
                  </a:lnTo>
                  <a:lnTo>
                    <a:pt x="782955" y="139192"/>
                  </a:lnTo>
                  <a:lnTo>
                    <a:pt x="781685" y="139700"/>
                  </a:lnTo>
                  <a:lnTo>
                    <a:pt x="780415" y="140335"/>
                  </a:lnTo>
                  <a:lnTo>
                    <a:pt x="777760" y="141224"/>
                  </a:lnTo>
                  <a:lnTo>
                    <a:pt x="775335" y="141859"/>
                  </a:lnTo>
                  <a:lnTo>
                    <a:pt x="775335" y="146939"/>
                  </a:lnTo>
                  <a:lnTo>
                    <a:pt x="819785" y="146939"/>
                  </a:lnTo>
                  <a:lnTo>
                    <a:pt x="819785" y="141859"/>
                  </a:lnTo>
                  <a:close/>
                </a:path>
                <a:path w="931545" h="148589">
                  <a:moveTo>
                    <a:pt x="931037" y="96266"/>
                  </a:moveTo>
                  <a:lnTo>
                    <a:pt x="930884" y="91033"/>
                  </a:lnTo>
                  <a:lnTo>
                    <a:pt x="930795" y="87757"/>
                  </a:lnTo>
                  <a:lnTo>
                    <a:pt x="930783" y="86995"/>
                  </a:lnTo>
                  <a:lnTo>
                    <a:pt x="929881" y="80391"/>
                  </a:lnTo>
                  <a:lnTo>
                    <a:pt x="929767" y="79502"/>
                  </a:lnTo>
                  <a:lnTo>
                    <a:pt x="928179" y="74295"/>
                  </a:lnTo>
                  <a:lnTo>
                    <a:pt x="926312" y="68300"/>
                  </a:lnTo>
                  <a:lnTo>
                    <a:pt x="926211" y="67945"/>
                  </a:lnTo>
                  <a:lnTo>
                    <a:pt x="923798" y="63119"/>
                  </a:lnTo>
                  <a:lnTo>
                    <a:pt x="920496" y="59309"/>
                  </a:lnTo>
                  <a:lnTo>
                    <a:pt x="917321" y="55499"/>
                  </a:lnTo>
                  <a:lnTo>
                    <a:pt x="916787" y="55118"/>
                  </a:lnTo>
                  <a:lnTo>
                    <a:pt x="913130" y="52451"/>
                  </a:lnTo>
                  <a:lnTo>
                    <a:pt x="909828" y="51130"/>
                  </a:lnTo>
                  <a:lnTo>
                    <a:pt x="909828" y="87757"/>
                  </a:lnTo>
                  <a:lnTo>
                    <a:pt x="860425" y="87757"/>
                  </a:lnTo>
                  <a:lnTo>
                    <a:pt x="861364" y="80391"/>
                  </a:lnTo>
                  <a:lnTo>
                    <a:pt x="862952" y="74295"/>
                  </a:lnTo>
                  <a:lnTo>
                    <a:pt x="863053" y="73888"/>
                  </a:lnTo>
                  <a:lnTo>
                    <a:pt x="865454" y="68300"/>
                  </a:lnTo>
                  <a:lnTo>
                    <a:pt x="868553" y="63627"/>
                  </a:lnTo>
                  <a:lnTo>
                    <a:pt x="873252" y="57912"/>
                  </a:lnTo>
                  <a:lnTo>
                    <a:pt x="879475" y="55118"/>
                  </a:lnTo>
                  <a:lnTo>
                    <a:pt x="892302" y="55118"/>
                  </a:lnTo>
                  <a:lnTo>
                    <a:pt x="896493" y="56388"/>
                  </a:lnTo>
                  <a:lnTo>
                    <a:pt x="899541" y="58928"/>
                  </a:lnTo>
                  <a:lnTo>
                    <a:pt x="902716" y="61341"/>
                  </a:lnTo>
                  <a:lnTo>
                    <a:pt x="909764" y="86995"/>
                  </a:lnTo>
                  <a:lnTo>
                    <a:pt x="909828" y="87757"/>
                  </a:lnTo>
                  <a:lnTo>
                    <a:pt x="909828" y="51130"/>
                  </a:lnTo>
                  <a:lnTo>
                    <a:pt x="902335" y="48133"/>
                  </a:lnTo>
                  <a:lnTo>
                    <a:pt x="895858" y="46990"/>
                  </a:lnTo>
                  <a:lnTo>
                    <a:pt x="888365" y="46990"/>
                  </a:lnTo>
                  <a:lnTo>
                    <a:pt x="849376" y="63627"/>
                  </a:lnTo>
                  <a:lnTo>
                    <a:pt x="839343" y="98425"/>
                  </a:lnTo>
                  <a:lnTo>
                    <a:pt x="840079" y="110058"/>
                  </a:lnTo>
                  <a:lnTo>
                    <a:pt x="865835" y="145440"/>
                  </a:lnTo>
                  <a:lnTo>
                    <a:pt x="875449" y="147828"/>
                  </a:lnTo>
                  <a:lnTo>
                    <a:pt x="875703" y="147828"/>
                  </a:lnTo>
                  <a:lnTo>
                    <a:pt x="886333" y="148590"/>
                  </a:lnTo>
                  <a:lnTo>
                    <a:pt x="892048" y="148590"/>
                  </a:lnTo>
                  <a:lnTo>
                    <a:pt x="897382" y="147828"/>
                  </a:lnTo>
                  <a:lnTo>
                    <a:pt x="902208" y="146431"/>
                  </a:lnTo>
                  <a:lnTo>
                    <a:pt x="907034" y="144907"/>
                  </a:lnTo>
                  <a:lnTo>
                    <a:pt x="911479" y="142875"/>
                  </a:lnTo>
                  <a:lnTo>
                    <a:pt x="915416" y="140208"/>
                  </a:lnTo>
                  <a:lnTo>
                    <a:pt x="919480" y="137668"/>
                  </a:lnTo>
                  <a:lnTo>
                    <a:pt x="921385" y="136144"/>
                  </a:lnTo>
                  <a:lnTo>
                    <a:pt x="923925" y="134112"/>
                  </a:lnTo>
                  <a:lnTo>
                    <a:pt x="928751" y="129540"/>
                  </a:lnTo>
                  <a:lnTo>
                    <a:pt x="921893" y="122809"/>
                  </a:lnTo>
                  <a:lnTo>
                    <a:pt x="916940" y="127508"/>
                  </a:lnTo>
                  <a:lnTo>
                    <a:pt x="911987" y="130937"/>
                  </a:lnTo>
                  <a:lnTo>
                    <a:pt x="907161" y="132969"/>
                  </a:lnTo>
                  <a:lnTo>
                    <a:pt x="902208" y="135128"/>
                  </a:lnTo>
                  <a:lnTo>
                    <a:pt x="896620" y="136144"/>
                  </a:lnTo>
                  <a:lnTo>
                    <a:pt x="883158" y="136144"/>
                  </a:lnTo>
                  <a:lnTo>
                    <a:pt x="877189" y="134620"/>
                  </a:lnTo>
                  <a:lnTo>
                    <a:pt x="872617" y="131445"/>
                  </a:lnTo>
                  <a:lnTo>
                    <a:pt x="868045" y="128397"/>
                  </a:lnTo>
                  <a:lnTo>
                    <a:pt x="864870" y="124079"/>
                  </a:lnTo>
                  <a:lnTo>
                    <a:pt x="862838" y="118491"/>
                  </a:lnTo>
                  <a:lnTo>
                    <a:pt x="860806" y="113030"/>
                  </a:lnTo>
                  <a:lnTo>
                    <a:pt x="859790" y="106299"/>
                  </a:lnTo>
                  <a:lnTo>
                    <a:pt x="859790" y="96266"/>
                  </a:lnTo>
                  <a:lnTo>
                    <a:pt x="931037" y="96266"/>
                  </a:lnTo>
                  <a:close/>
                </a:path>
              </a:pathLst>
            </a:custGeom>
            <a:solidFill>
              <a:srgbClr val="D5E4E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23988" y="2503932"/>
              <a:ext cx="1323593" cy="184403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5977509" y="2733714"/>
            <a:ext cx="3818254" cy="61976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400" spc="-35">
                <a:solidFill>
                  <a:srgbClr val="D5E4EE"/>
                </a:solidFill>
                <a:latin typeface="Tahoma"/>
                <a:cs typeface="Tahoma"/>
              </a:rPr>
              <a:t>Minimal</a:t>
            </a:r>
            <a:r>
              <a:rPr dirty="0" sz="1400" spc="-8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D5E4EE"/>
                </a:solidFill>
                <a:latin typeface="Tahoma"/>
                <a:cs typeface="Tahoma"/>
              </a:rPr>
              <a:t>latency</a:t>
            </a:r>
            <a:r>
              <a:rPr dirty="0" sz="1400" spc="-8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D5E4EE"/>
                </a:solidFill>
                <a:latin typeface="Tahoma"/>
                <a:cs typeface="Tahoma"/>
              </a:rPr>
              <a:t>ensures</a:t>
            </a:r>
            <a:r>
              <a:rPr dirty="0" sz="1400" spc="-8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a</a:t>
            </a:r>
            <a:r>
              <a:rPr dirty="0" sz="1400" spc="-9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D5E4EE"/>
                </a:solidFill>
                <a:latin typeface="Tahoma"/>
                <a:cs typeface="Tahoma"/>
              </a:rPr>
              <a:t>seamless</a:t>
            </a:r>
            <a:r>
              <a:rPr dirty="0" sz="1400" spc="-8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D5E4EE"/>
                </a:solidFill>
                <a:latin typeface="Tahoma"/>
                <a:cs typeface="Tahoma"/>
              </a:rPr>
              <a:t>speech-to-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text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experience.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638175" y="3760470"/>
            <a:ext cx="4981575" cy="2047875"/>
            <a:chOff x="638175" y="3760470"/>
            <a:chExt cx="4981575" cy="2047875"/>
          </a:xfrm>
        </p:grpSpPr>
        <p:sp>
          <p:nvSpPr>
            <p:cNvPr id="18" name="object 18" descr=""/>
            <p:cNvSpPr/>
            <p:nvPr/>
          </p:nvSpPr>
          <p:spPr>
            <a:xfrm>
              <a:off x="638175" y="3760470"/>
              <a:ext cx="4981575" cy="2047875"/>
            </a:xfrm>
            <a:custGeom>
              <a:avLst/>
              <a:gdLst/>
              <a:ahLst/>
              <a:cxnLst/>
              <a:rect l="l" t="t" r="r" b="b"/>
              <a:pathLst>
                <a:path w="4981575" h="2047875">
                  <a:moveTo>
                    <a:pt x="4961763" y="0"/>
                  </a:moveTo>
                  <a:lnTo>
                    <a:pt x="19748" y="0"/>
                  </a:lnTo>
                  <a:lnTo>
                    <a:pt x="16852" y="634"/>
                  </a:lnTo>
                  <a:lnTo>
                    <a:pt x="0" y="19812"/>
                  </a:lnTo>
                  <a:lnTo>
                    <a:pt x="0" y="2028126"/>
                  </a:lnTo>
                  <a:lnTo>
                    <a:pt x="19748" y="2047875"/>
                  </a:lnTo>
                  <a:lnTo>
                    <a:pt x="4961763" y="2047875"/>
                  </a:lnTo>
                  <a:lnTo>
                    <a:pt x="4981575" y="2028126"/>
                  </a:lnTo>
                  <a:lnTo>
                    <a:pt x="4981575" y="19812"/>
                  </a:lnTo>
                  <a:lnTo>
                    <a:pt x="4964684" y="634"/>
                  </a:lnTo>
                  <a:lnTo>
                    <a:pt x="4961763" y="0"/>
                  </a:lnTo>
                  <a:close/>
                </a:path>
              </a:pathLst>
            </a:custGeom>
            <a:solidFill>
              <a:srgbClr val="43465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9150" y="3941445"/>
              <a:ext cx="542925" cy="542925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71550" y="4093895"/>
              <a:ext cx="246583" cy="246583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3577" y="4726813"/>
              <a:ext cx="1167942" cy="192785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85721" y="4731893"/>
              <a:ext cx="148462" cy="143509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25370" y="4731893"/>
              <a:ext cx="520954" cy="143509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2869692" y="4726305"/>
              <a:ext cx="909955" cy="149225"/>
            </a:xfrm>
            <a:custGeom>
              <a:avLst/>
              <a:gdLst/>
              <a:ahLst/>
              <a:cxnLst/>
              <a:rect l="l" t="t" r="r" b="b"/>
              <a:pathLst>
                <a:path w="909954" h="149225">
                  <a:moveTo>
                    <a:pt x="52412" y="85432"/>
                  </a:moveTo>
                  <a:lnTo>
                    <a:pt x="0" y="85432"/>
                  </a:lnTo>
                  <a:lnTo>
                    <a:pt x="0" y="101346"/>
                  </a:lnTo>
                  <a:lnTo>
                    <a:pt x="52412" y="101346"/>
                  </a:lnTo>
                  <a:lnTo>
                    <a:pt x="52412" y="85432"/>
                  </a:lnTo>
                  <a:close/>
                </a:path>
                <a:path w="909954" h="149225">
                  <a:moveTo>
                    <a:pt x="186055" y="44450"/>
                  </a:moveTo>
                  <a:lnTo>
                    <a:pt x="185305" y="36322"/>
                  </a:lnTo>
                  <a:lnTo>
                    <a:pt x="185242" y="35648"/>
                  </a:lnTo>
                  <a:lnTo>
                    <a:pt x="182943" y="28448"/>
                  </a:lnTo>
                  <a:lnTo>
                    <a:pt x="182854" y="28194"/>
                  </a:lnTo>
                  <a:lnTo>
                    <a:pt x="182816" y="28054"/>
                  </a:lnTo>
                  <a:lnTo>
                    <a:pt x="178765" y="21691"/>
                  </a:lnTo>
                  <a:lnTo>
                    <a:pt x="173101" y="16510"/>
                  </a:lnTo>
                  <a:lnTo>
                    <a:pt x="172643" y="16256"/>
                  </a:lnTo>
                  <a:lnTo>
                    <a:pt x="165785" y="12446"/>
                  </a:lnTo>
                  <a:lnTo>
                    <a:pt x="163322" y="11658"/>
                  </a:lnTo>
                  <a:lnTo>
                    <a:pt x="163322" y="41275"/>
                  </a:lnTo>
                  <a:lnTo>
                    <a:pt x="163322" y="54876"/>
                  </a:lnTo>
                  <a:lnTo>
                    <a:pt x="133604" y="78867"/>
                  </a:lnTo>
                  <a:lnTo>
                    <a:pt x="112014" y="78867"/>
                  </a:lnTo>
                  <a:lnTo>
                    <a:pt x="112014" y="16764"/>
                  </a:lnTo>
                  <a:lnTo>
                    <a:pt x="114554" y="16510"/>
                  </a:lnTo>
                  <a:lnTo>
                    <a:pt x="110236" y="16510"/>
                  </a:lnTo>
                  <a:lnTo>
                    <a:pt x="121412" y="16256"/>
                  </a:lnTo>
                  <a:lnTo>
                    <a:pt x="133858" y="16256"/>
                  </a:lnTo>
                  <a:lnTo>
                    <a:pt x="160655" y="32385"/>
                  </a:lnTo>
                  <a:lnTo>
                    <a:pt x="162433" y="36322"/>
                  </a:lnTo>
                  <a:lnTo>
                    <a:pt x="163322" y="41275"/>
                  </a:lnTo>
                  <a:lnTo>
                    <a:pt x="163322" y="11658"/>
                  </a:lnTo>
                  <a:lnTo>
                    <a:pt x="156794" y="9550"/>
                  </a:lnTo>
                  <a:lnTo>
                    <a:pt x="146113" y="7823"/>
                  </a:lnTo>
                  <a:lnTo>
                    <a:pt x="133731" y="7239"/>
                  </a:lnTo>
                  <a:lnTo>
                    <a:pt x="77724" y="7239"/>
                  </a:lnTo>
                  <a:lnTo>
                    <a:pt x="77724" y="12446"/>
                  </a:lnTo>
                  <a:lnTo>
                    <a:pt x="78168" y="12446"/>
                  </a:lnTo>
                  <a:lnTo>
                    <a:pt x="81153" y="13208"/>
                  </a:lnTo>
                  <a:lnTo>
                    <a:pt x="83566" y="13970"/>
                  </a:lnTo>
                  <a:lnTo>
                    <a:pt x="84963" y="14732"/>
                  </a:lnTo>
                  <a:lnTo>
                    <a:pt x="86487" y="15494"/>
                  </a:lnTo>
                  <a:lnTo>
                    <a:pt x="90932" y="126873"/>
                  </a:lnTo>
                  <a:lnTo>
                    <a:pt x="90792" y="128778"/>
                  </a:lnTo>
                  <a:lnTo>
                    <a:pt x="90678" y="130556"/>
                  </a:lnTo>
                  <a:lnTo>
                    <a:pt x="89687" y="135382"/>
                  </a:lnTo>
                  <a:lnTo>
                    <a:pt x="89662" y="135509"/>
                  </a:lnTo>
                  <a:lnTo>
                    <a:pt x="88646" y="137414"/>
                  </a:lnTo>
                  <a:lnTo>
                    <a:pt x="85471" y="140081"/>
                  </a:lnTo>
                  <a:lnTo>
                    <a:pt x="82296" y="141351"/>
                  </a:lnTo>
                  <a:lnTo>
                    <a:pt x="77724" y="142367"/>
                  </a:lnTo>
                  <a:lnTo>
                    <a:pt x="77724" y="147447"/>
                  </a:lnTo>
                  <a:lnTo>
                    <a:pt x="127254" y="147447"/>
                  </a:lnTo>
                  <a:lnTo>
                    <a:pt x="127254" y="142367"/>
                  </a:lnTo>
                  <a:lnTo>
                    <a:pt x="123571" y="141605"/>
                  </a:lnTo>
                  <a:lnTo>
                    <a:pt x="120904" y="140843"/>
                  </a:lnTo>
                  <a:lnTo>
                    <a:pt x="112776" y="131064"/>
                  </a:lnTo>
                  <a:lnTo>
                    <a:pt x="112268" y="128778"/>
                  </a:lnTo>
                  <a:lnTo>
                    <a:pt x="112115" y="126873"/>
                  </a:lnTo>
                  <a:lnTo>
                    <a:pt x="112014" y="87388"/>
                  </a:lnTo>
                  <a:lnTo>
                    <a:pt x="116586" y="87630"/>
                  </a:lnTo>
                  <a:lnTo>
                    <a:pt x="123063" y="87769"/>
                  </a:lnTo>
                  <a:lnTo>
                    <a:pt x="138938" y="87769"/>
                  </a:lnTo>
                  <a:lnTo>
                    <a:pt x="142494" y="87388"/>
                  </a:lnTo>
                  <a:lnTo>
                    <a:pt x="146050" y="87007"/>
                  </a:lnTo>
                  <a:lnTo>
                    <a:pt x="152781" y="85471"/>
                  </a:lnTo>
                  <a:lnTo>
                    <a:pt x="159512" y="83832"/>
                  </a:lnTo>
                  <a:lnTo>
                    <a:pt x="165481" y="81280"/>
                  </a:lnTo>
                  <a:lnTo>
                    <a:pt x="168719" y="78867"/>
                  </a:lnTo>
                  <a:lnTo>
                    <a:pt x="170434" y="77597"/>
                  </a:lnTo>
                  <a:lnTo>
                    <a:pt x="186055" y="51562"/>
                  </a:lnTo>
                  <a:lnTo>
                    <a:pt x="186055" y="44450"/>
                  </a:lnTo>
                  <a:close/>
                </a:path>
                <a:path w="909954" h="149225">
                  <a:moveTo>
                    <a:pt x="247269" y="142367"/>
                  </a:moveTo>
                  <a:lnTo>
                    <a:pt x="243459" y="141478"/>
                  </a:lnTo>
                  <a:lnTo>
                    <a:pt x="241007" y="140589"/>
                  </a:lnTo>
                  <a:lnTo>
                    <a:pt x="240842" y="140589"/>
                  </a:lnTo>
                  <a:lnTo>
                    <a:pt x="239014" y="139319"/>
                  </a:lnTo>
                  <a:lnTo>
                    <a:pt x="237363" y="138049"/>
                  </a:lnTo>
                  <a:lnTo>
                    <a:pt x="236220" y="136398"/>
                  </a:lnTo>
                  <a:lnTo>
                    <a:pt x="235585" y="133985"/>
                  </a:lnTo>
                  <a:lnTo>
                    <a:pt x="234950" y="131699"/>
                  </a:lnTo>
                  <a:lnTo>
                    <a:pt x="234746" y="128524"/>
                  </a:lnTo>
                  <a:lnTo>
                    <a:pt x="234696" y="508"/>
                  </a:lnTo>
                  <a:lnTo>
                    <a:pt x="227838" y="508"/>
                  </a:lnTo>
                  <a:lnTo>
                    <a:pt x="200660" y="1524"/>
                  </a:lnTo>
                  <a:lnTo>
                    <a:pt x="200660" y="6858"/>
                  </a:lnTo>
                  <a:lnTo>
                    <a:pt x="204470" y="7493"/>
                  </a:lnTo>
                  <a:lnTo>
                    <a:pt x="207137" y="8128"/>
                  </a:lnTo>
                  <a:lnTo>
                    <a:pt x="208661" y="8763"/>
                  </a:lnTo>
                  <a:lnTo>
                    <a:pt x="210058" y="9271"/>
                  </a:lnTo>
                  <a:lnTo>
                    <a:pt x="211201" y="10160"/>
                  </a:lnTo>
                  <a:lnTo>
                    <a:pt x="212979" y="12192"/>
                  </a:lnTo>
                  <a:lnTo>
                    <a:pt x="213614" y="13589"/>
                  </a:lnTo>
                  <a:lnTo>
                    <a:pt x="214122" y="15494"/>
                  </a:lnTo>
                  <a:lnTo>
                    <a:pt x="214630" y="17272"/>
                  </a:lnTo>
                  <a:lnTo>
                    <a:pt x="215011" y="19431"/>
                  </a:lnTo>
                  <a:lnTo>
                    <a:pt x="215011" y="22098"/>
                  </a:lnTo>
                  <a:lnTo>
                    <a:pt x="215138" y="24638"/>
                  </a:lnTo>
                  <a:lnTo>
                    <a:pt x="215138" y="128524"/>
                  </a:lnTo>
                  <a:lnTo>
                    <a:pt x="214630" y="133096"/>
                  </a:lnTo>
                  <a:lnTo>
                    <a:pt x="214122" y="134874"/>
                  </a:lnTo>
                  <a:lnTo>
                    <a:pt x="213487" y="136144"/>
                  </a:lnTo>
                  <a:lnTo>
                    <a:pt x="212852" y="137541"/>
                  </a:lnTo>
                  <a:lnTo>
                    <a:pt x="202438" y="142367"/>
                  </a:lnTo>
                  <a:lnTo>
                    <a:pt x="202438" y="147447"/>
                  </a:lnTo>
                  <a:lnTo>
                    <a:pt x="247269" y="147447"/>
                  </a:lnTo>
                  <a:lnTo>
                    <a:pt x="247269" y="142367"/>
                  </a:lnTo>
                  <a:close/>
                </a:path>
                <a:path w="909954" h="149225">
                  <a:moveTo>
                    <a:pt x="361188" y="142367"/>
                  </a:moveTo>
                  <a:lnTo>
                    <a:pt x="350647" y="137287"/>
                  </a:lnTo>
                  <a:lnTo>
                    <a:pt x="349973" y="136398"/>
                  </a:lnTo>
                  <a:lnTo>
                    <a:pt x="349834" y="136144"/>
                  </a:lnTo>
                  <a:lnTo>
                    <a:pt x="349377" y="134874"/>
                  </a:lnTo>
                  <a:lnTo>
                    <a:pt x="348907" y="132715"/>
                  </a:lnTo>
                  <a:lnTo>
                    <a:pt x="348830" y="132334"/>
                  </a:lnTo>
                  <a:lnTo>
                    <a:pt x="348716" y="131826"/>
                  </a:lnTo>
                  <a:lnTo>
                    <a:pt x="348170" y="100584"/>
                  </a:lnTo>
                  <a:lnTo>
                    <a:pt x="348107" y="71894"/>
                  </a:lnTo>
                  <a:lnTo>
                    <a:pt x="346964" y="65163"/>
                  </a:lnTo>
                  <a:lnTo>
                    <a:pt x="344919" y="60960"/>
                  </a:lnTo>
                  <a:lnTo>
                    <a:pt x="342836" y="56896"/>
                  </a:lnTo>
                  <a:lnTo>
                    <a:pt x="342773" y="56769"/>
                  </a:lnTo>
                  <a:lnTo>
                    <a:pt x="324104" y="47498"/>
                  </a:lnTo>
                  <a:lnTo>
                    <a:pt x="311658" y="47498"/>
                  </a:lnTo>
                  <a:lnTo>
                    <a:pt x="269367" y="60325"/>
                  </a:lnTo>
                  <a:lnTo>
                    <a:pt x="269367" y="73660"/>
                  </a:lnTo>
                  <a:lnTo>
                    <a:pt x="284226" y="73660"/>
                  </a:lnTo>
                  <a:lnTo>
                    <a:pt x="286004" y="67957"/>
                  </a:lnTo>
                  <a:lnTo>
                    <a:pt x="288671" y="63754"/>
                  </a:lnTo>
                  <a:lnTo>
                    <a:pt x="292354" y="60960"/>
                  </a:lnTo>
                  <a:lnTo>
                    <a:pt x="295910" y="58166"/>
                  </a:lnTo>
                  <a:lnTo>
                    <a:pt x="300609" y="56769"/>
                  </a:lnTo>
                  <a:lnTo>
                    <a:pt x="311912" y="56769"/>
                  </a:lnTo>
                  <a:lnTo>
                    <a:pt x="316230" y="57785"/>
                  </a:lnTo>
                  <a:lnTo>
                    <a:pt x="319405" y="59690"/>
                  </a:lnTo>
                  <a:lnTo>
                    <a:pt x="322707" y="61607"/>
                  </a:lnTo>
                  <a:lnTo>
                    <a:pt x="325120" y="64516"/>
                  </a:lnTo>
                  <a:lnTo>
                    <a:pt x="326517" y="68719"/>
                  </a:lnTo>
                  <a:lnTo>
                    <a:pt x="328041" y="72771"/>
                  </a:lnTo>
                  <a:lnTo>
                    <a:pt x="328803" y="78359"/>
                  </a:lnTo>
                  <a:lnTo>
                    <a:pt x="328803" y="92202"/>
                  </a:lnTo>
                  <a:lnTo>
                    <a:pt x="328803" y="100584"/>
                  </a:lnTo>
                  <a:lnTo>
                    <a:pt x="328803" y="118491"/>
                  </a:lnTo>
                  <a:lnTo>
                    <a:pt x="327660" y="121920"/>
                  </a:lnTo>
                  <a:lnTo>
                    <a:pt x="306705" y="137541"/>
                  </a:lnTo>
                  <a:lnTo>
                    <a:pt x="297942" y="137541"/>
                  </a:lnTo>
                  <a:lnTo>
                    <a:pt x="294894" y="137033"/>
                  </a:lnTo>
                  <a:lnTo>
                    <a:pt x="292227" y="136144"/>
                  </a:lnTo>
                  <a:lnTo>
                    <a:pt x="289560" y="135382"/>
                  </a:lnTo>
                  <a:lnTo>
                    <a:pt x="283083" y="126238"/>
                  </a:lnTo>
                  <a:lnTo>
                    <a:pt x="283083" y="115062"/>
                  </a:lnTo>
                  <a:lnTo>
                    <a:pt x="328803" y="100584"/>
                  </a:lnTo>
                  <a:lnTo>
                    <a:pt x="328803" y="92202"/>
                  </a:lnTo>
                  <a:lnTo>
                    <a:pt x="289039" y="98069"/>
                  </a:lnTo>
                  <a:lnTo>
                    <a:pt x="263525" y="124841"/>
                  </a:lnTo>
                  <a:lnTo>
                    <a:pt x="263525" y="129667"/>
                  </a:lnTo>
                  <a:lnTo>
                    <a:pt x="264668" y="133858"/>
                  </a:lnTo>
                  <a:lnTo>
                    <a:pt x="267081" y="137541"/>
                  </a:lnTo>
                  <a:lnTo>
                    <a:pt x="269367" y="141224"/>
                  </a:lnTo>
                  <a:lnTo>
                    <a:pt x="272669" y="144018"/>
                  </a:lnTo>
                  <a:lnTo>
                    <a:pt x="277114" y="146050"/>
                  </a:lnTo>
                  <a:lnTo>
                    <a:pt x="281432" y="148082"/>
                  </a:lnTo>
                  <a:lnTo>
                    <a:pt x="286512" y="149098"/>
                  </a:lnTo>
                  <a:lnTo>
                    <a:pt x="298704" y="149098"/>
                  </a:lnTo>
                  <a:lnTo>
                    <a:pt x="304800" y="147828"/>
                  </a:lnTo>
                  <a:lnTo>
                    <a:pt x="316357" y="142748"/>
                  </a:lnTo>
                  <a:lnTo>
                    <a:pt x="322453" y="138430"/>
                  </a:lnTo>
                  <a:lnTo>
                    <a:pt x="323405" y="137541"/>
                  </a:lnTo>
                  <a:lnTo>
                    <a:pt x="329057" y="132334"/>
                  </a:lnTo>
                  <a:lnTo>
                    <a:pt x="330708" y="132715"/>
                  </a:lnTo>
                  <a:lnTo>
                    <a:pt x="330657" y="133858"/>
                  </a:lnTo>
                  <a:lnTo>
                    <a:pt x="330542" y="137287"/>
                  </a:lnTo>
                  <a:lnTo>
                    <a:pt x="330415" y="140843"/>
                  </a:lnTo>
                  <a:lnTo>
                    <a:pt x="330314" y="144018"/>
                  </a:lnTo>
                  <a:lnTo>
                    <a:pt x="330200" y="147447"/>
                  </a:lnTo>
                  <a:lnTo>
                    <a:pt x="361188" y="147447"/>
                  </a:lnTo>
                  <a:lnTo>
                    <a:pt x="361188" y="142367"/>
                  </a:lnTo>
                  <a:close/>
                </a:path>
                <a:path w="909954" h="149225">
                  <a:moveTo>
                    <a:pt x="445516" y="135636"/>
                  </a:moveTo>
                  <a:lnTo>
                    <a:pt x="440436" y="130048"/>
                  </a:lnTo>
                  <a:lnTo>
                    <a:pt x="437896" y="132207"/>
                  </a:lnTo>
                  <a:lnTo>
                    <a:pt x="435229" y="133858"/>
                  </a:lnTo>
                  <a:lnTo>
                    <a:pt x="432676" y="135001"/>
                  </a:lnTo>
                  <a:lnTo>
                    <a:pt x="430022" y="136144"/>
                  </a:lnTo>
                  <a:lnTo>
                    <a:pt x="426681" y="136753"/>
                  </a:lnTo>
                  <a:lnTo>
                    <a:pt x="421411" y="136753"/>
                  </a:lnTo>
                  <a:lnTo>
                    <a:pt x="410324" y="130429"/>
                  </a:lnTo>
                  <a:lnTo>
                    <a:pt x="408686" y="128270"/>
                  </a:lnTo>
                  <a:lnTo>
                    <a:pt x="407543" y="125095"/>
                  </a:lnTo>
                  <a:lnTo>
                    <a:pt x="407035" y="121158"/>
                  </a:lnTo>
                  <a:lnTo>
                    <a:pt x="406387" y="117221"/>
                  </a:lnTo>
                  <a:lnTo>
                    <a:pt x="406146" y="112014"/>
                  </a:lnTo>
                  <a:lnTo>
                    <a:pt x="406146" y="59690"/>
                  </a:lnTo>
                  <a:lnTo>
                    <a:pt x="442595" y="59690"/>
                  </a:lnTo>
                  <a:lnTo>
                    <a:pt x="442595" y="49276"/>
                  </a:lnTo>
                  <a:lnTo>
                    <a:pt x="406146" y="49276"/>
                  </a:lnTo>
                  <a:lnTo>
                    <a:pt x="406146" y="23876"/>
                  </a:lnTo>
                  <a:lnTo>
                    <a:pt x="390017" y="23876"/>
                  </a:lnTo>
                  <a:lnTo>
                    <a:pt x="369951" y="54356"/>
                  </a:lnTo>
                  <a:lnTo>
                    <a:pt x="369951" y="59690"/>
                  </a:lnTo>
                  <a:lnTo>
                    <a:pt x="386715" y="59690"/>
                  </a:lnTo>
                  <a:lnTo>
                    <a:pt x="386740" y="117221"/>
                  </a:lnTo>
                  <a:lnTo>
                    <a:pt x="387146" y="124421"/>
                  </a:lnTo>
                  <a:lnTo>
                    <a:pt x="405765" y="149098"/>
                  </a:lnTo>
                  <a:lnTo>
                    <a:pt x="420611" y="149098"/>
                  </a:lnTo>
                  <a:lnTo>
                    <a:pt x="425577" y="148082"/>
                  </a:lnTo>
                  <a:lnTo>
                    <a:pt x="430263" y="145923"/>
                  </a:lnTo>
                  <a:lnTo>
                    <a:pt x="435102" y="143764"/>
                  </a:lnTo>
                  <a:lnTo>
                    <a:pt x="440182" y="140335"/>
                  </a:lnTo>
                  <a:lnTo>
                    <a:pt x="444246" y="136753"/>
                  </a:lnTo>
                  <a:lnTo>
                    <a:pt x="445516" y="135636"/>
                  </a:lnTo>
                  <a:close/>
                </a:path>
                <a:path w="909954" h="149225">
                  <a:moveTo>
                    <a:pt x="525907" y="1143"/>
                  </a:moveTo>
                  <a:lnTo>
                    <a:pt x="521716" y="381"/>
                  </a:lnTo>
                  <a:lnTo>
                    <a:pt x="516763" y="0"/>
                  </a:lnTo>
                  <a:lnTo>
                    <a:pt x="503936" y="0"/>
                  </a:lnTo>
                  <a:lnTo>
                    <a:pt x="498094" y="635"/>
                  </a:lnTo>
                  <a:lnTo>
                    <a:pt x="493014" y="2032"/>
                  </a:lnTo>
                  <a:lnTo>
                    <a:pt x="488061" y="3302"/>
                  </a:lnTo>
                  <a:lnTo>
                    <a:pt x="464185" y="42164"/>
                  </a:lnTo>
                  <a:lnTo>
                    <a:pt x="463804" y="44577"/>
                  </a:lnTo>
                  <a:lnTo>
                    <a:pt x="462965" y="47498"/>
                  </a:lnTo>
                  <a:lnTo>
                    <a:pt x="462864" y="47866"/>
                  </a:lnTo>
                  <a:lnTo>
                    <a:pt x="462788" y="48133"/>
                  </a:lnTo>
                  <a:lnTo>
                    <a:pt x="456565" y="53467"/>
                  </a:lnTo>
                  <a:lnTo>
                    <a:pt x="455663" y="53721"/>
                  </a:lnTo>
                  <a:lnTo>
                    <a:pt x="450837" y="54356"/>
                  </a:lnTo>
                  <a:lnTo>
                    <a:pt x="450837" y="59690"/>
                  </a:lnTo>
                  <a:lnTo>
                    <a:pt x="464566" y="59690"/>
                  </a:lnTo>
                  <a:lnTo>
                    <a:pt x="464566" y="126492"/>
                  </a:lnTo>
                  <a:lnTo>
                    <a:pt x="464400" y="128651"/>
                  </a:lnTo>
                  <a:lnTo>
                    <a:pt x="464312" y="129921"/>
                  </a:lnTo>
                  <a:lnTo>
                    <a:pt x="463550" y="134366"/>
                  </a:lnTo>
                  <a:lnTo>
                    <a:pt x="458838" y="140081"/>
                  </a:lnTo>
                  <a:lnTo>
                    <a:pt x="457212" y="140970"/>
                  </a:lnTo>
                  <a:lnTo>
                    <a:pt x="457047" y="140970"/>
                  </a:lnTo>
                  <a:lnTo>
                    <a:pt x="455041" y="141605"/>
                  </a:lnTo>
                  <a:lnTo>
                    <a:pt x="451726" y="142367"/>
                  </a:lnTo>
                  <a:lnTo>
                    <a:pt x="451726" y="147447"/>
                  </a:lnTo>
                  <a:lnTo>
                    <a:pt x="497967" y="147447"/>
                  </a:lnTo>
                  <a:lnTo>
                    <a:pt x="497967" y="142367"/>
                  </a:lnTo>
                  <a:lnTo>
                    <a:pt x="494538" y="141732"/>
                  </a:lnTo>
                  <a:lnTo>
                    <a:pt x="492125" y="140970"/>
                  </a:lnTo>
                  <a:lnTo>
                    <a:pt x="490601" y="140335"/>
                  </a:lnTo>
                  <a:lnTo>
                    <a:pt x="489077" y="139573"/>
                  </a:lnTo>
                  <a:lnTo>
                    <a:pt x="487807" y="138684"/>
                  </a:lnTo>
                  <a:lnTo>
                    <a:pt x="486918" y="137414"/>
                  </a:lnTo>
                  <a:lnTo>
                    <a:pt x="485902" y="136271"/>
                  </a:lnTo>
                  <a:lnTo>
                    <a:pt x="485267" y="134493"/>
                  </a:lnTo>
                  <a:lnTo>
                    <a:pt x="484276" y="129921"/>
                  </a:lnTo>
                  <a:lnTo>
                    <a:pt x="483997" y="126492"/>
                  </a:lnTo>
                  <a:lnTo>
                    <a:pt x="483997" y="59690"/>
                  </a:lnTo>
                  <a:lnTo>
                    <a:pt x="510921" y="59690"/>
                  </a:lnTo>
                  <a:lnTo>
                    <a:pt x="510921" y="49403"/>
                  </a:lnTo>
                  <a:lnTo>
                    <a:pt x="483997" y="49403"/>
                  </a:lnTo>
                  <a:lnTo>
                    <a:pt x="484098" y="31496"/>
                  </a:lnTo>
                  <a:lnTo>
                    <a:pt x="499110" y="8636"/>
                  </a:lnTo>
                  <a:lnTo>
                    <a:pt x="505079" y="8636"/>
                  </a:lnTo>
                  <a:lnTo>
                    <a:pt x="508177" y="9525"/>
                  </a:lnTo>
                  <a:lnTo>
                    <a:pt x="507873" y="9525"/>
                  </a:lnTo>
                  <a:lnTo>
                    <a:pt x="509651" y="11176"/>
                  </a:lnTo>
                  <a:lnTo>
                    <a:pt x="511556" y="12827"/>
                  </a:lnTo>
                  <a:lnTo>
                    <a:pt x="513245" y="15494"/>
                  </a:lnTo>
                  <a:lnTo>
                    <a:pt x="513334" y="15621"/>
                  </a:lnTo>
                  <a:lnTo>
                    <a:pt x="514769" y="19812"/>
                  </a:lnTo>
                  <a:lnTo>
                    <a:pt x="525907" y="19812"/>
                  </a:lnTo>
                  <a:lnTo>
                    <a:pt x="525907" y="8636"/>
                  </a:lnTo>
                  <a:lnTo>
                    <a:pt x="525907" y="1143"/>
                  </a:lnTo>
                  <a:close/>
                </a:path>
                <a:path w="909954" h="149225">
                  <a:moveTo>
                    <a:pt x="621398" y="97155"/>
                  </a:moveTo>
                  <a:lnTo>
                    <a:pt x="609092" y="60325"/>
                  </a:lnTo>
                  <a:lnTo>
                    <a:pt x="603199" y="55638"/>
                  </a:lnTo>
                  <a:lnTo>
                    <a:pt x="602081" y="54737"/>
                  </a:lnTo>
                  <a:lnTo>
                    <a:pt x="600075" y="53784"/>
                  </a:lnTo>
                  <a:lnTo>
                    <a:pt x="600075" y="89916"/>
                  </a:lnTo>
                  <a:lnTo>
                    <a:pt x="600075" y="105410"/>
                  </a:lnTo>
                  <a:lnTo>
                    <a:pt x="581660" y="139827"/>
                  </a:lnTo>
                  <a:lnTo>
                    <a:pt x="577342" y="140970"/>
                  </a:lnTo>
                  <a:lnTo>
                    <a:pt x="563118" y="140970"/>
                  </a:lnTo>
                  <a:lnTo>
                    <a:pt x="556133" y="137160"/>
                  </a:lnTo>
                  <a:lnTo>
                    <a:pt x="551345" y="129921"/>
                  </a:lnTo>
                  <a:lnTo>
                    <a:pt x="551256" y="129794"/>
                  </a:lnTo>
                  <a:lnTo>
                    <a:pt x="543687" y="97155"/>
                  </a:lnTo>
                  <a:lnTo>
                    <a:pt x="543979" y="91173"/>
                  </a:lnTo>
                  <a:lnTo>
                    <a:pt x="562864" y="55638"/>
                  </a:lnTo>
                  <a:lnTo>
                    <a:pt x="577469" y="55638"/>
                  </a:lnTo>
                  <a:lnTo>
                    <a:pt x="582295" y="57150"/>
                  </a:lnTo>
                  <a:lnTo>
                    <a:pt x="586486" y="60325"/>
                  </a:lnTo>
                  <a:lnTo>
                    <a:pt x="590677" y="63373"/>
                  </a:lnTo>
                  <a:lnTo>
                    <a:pt x="593979" y="68338"/>
                  </a:lnTo>
                  <a:lnTo>
                    <a:pt x="596392" y="74930"/>
                  </a:lnTo>
                  <a:lnTo>
                    <a:pt x="598932" y="81534"/>
                  </a:lnTo>
                  <a:lnTo>
                    <a:pt x="600075" y="89916"/>
                  </a:lnTo>
                  <a:lnTo>
                    <a:pt x="600075" y="53784"/>
                  </a:lnTo>
                  <a:lnTo>
                    <a:pt x="593636" y="50723"/>
                  </a:lnTo>
                  <a:lnTo>
                    <a:pt x="583742" y="48310"/>
                  </a:lnTo>
                  <a:lnTo>
                    <a:pt x="572389" y="47498"/>
                  </a:lnTo>
                  <a:lnTo>
                    <a:pt x="565404" y="47866"/>
                  </a:lnTo>
                  <a:lnTo>
                    <a:pt x="528955" y="70612"/>
                  </a:lnTo>
                  <a:lnTo>
                    <a:pt x="522351" y="99314"/>
                  </a:lnTo>
                  <a:lnTo>
                    <a:pt x="523113" y="110617"/>
                  </a:lnTo>
                  <a:lnTo>
                    <a:pt x="523125" y="110871"/>
                  </a:lnTo>
                  <a:lnTo>
                    <a:pt x="549935" y="145961"/>
                  </a:lnTo>
                  <a:lnTo>
                    <a:pt x="570611" y="149098"/>
                  </a:lnTo>
                  <a:lnTo>
                    <a:pt x="578154" y="148742"/>
                  </a:lnTo>
                  <a:lnTo>
                    <a:pt x="585177" y="147662"/>
                  </a:lnTo>
                  <a:lnTo>
                    <a:pt x="591235" y="145961"/>
                  </a:lnTo>
                  <a:lnTo>
                    <a:pt x="591388" y="145961"/>
                  </a:lnTo>
                  <a:lnTo>
                    <a:pt x="597662" y="143256"/>
                  </a:lnTo>
                  <a:lnTo>
                    <a:pt x="602234" y="140970"/>
                  </a:lnTo>
                  <a:lnTo>
                    <a:pt x="605028" y="139573"/>
                  </a:lnTo>
                  <a:lnTo>
                    <a:pt x="620991" y="105410"/>
                  </a:lnTo>
                  <a:lnTo>
                    <a:pt x="621030" y="105194"/>
                  </a:lnTo>
                  <a:lnTo>
                    <a:pt x="621296" y="99314"/>
                  </a:lnTo>
                  <a:lnTo>
                    <a:pt x="621398" y="97155"/>
                  </a:lnTo>
                  <a:close/>
                </a:path>
                <a:path w="909954" h="149225">
                  <a:moveTo>
                    <a:pt x="725119" y="48387"/>
                  </a:moveTo>
                  <a:lnTo>
                    <a:pt x="719201" y="47752"/>
                  </a:lnTo>
                  <a:lnTo>
                    <a:pt x="715264" y="47498"/>
                  </a:lnTo>
                  <a:lnTo>
                    <a:pt x="705739" y="47498"/>
                  </a:lnTo>
                  <a:lnTo>
                    <a:pt x="701687" y="48158"/>
                  </a:lnTo>
                  <a:lnTo>
                    <a:pt x="701687" y="61849"/>
                  </a:lnTo>
                  <a:lnTo>
                    <a:pt x="690499" y="61849"/>
                  </a:lnTo>
                  <a:lnTo>
                    <a:pt x="693166" y="61226"/>
                  </a:lnTo>
                  <a:lnTo>
                    <a:pt x="699389" y="61226"/>
                  </a:lnTo>
                  <a:lnTo>
                    <a:pt x="701687" y="61849"/>
                  </a:lnTo>
                  <a:lnTo>
                    <a:pt x="701687" y="48158"/>
                  </a:lnTo>
                  <a:lnTo>
                    <a:pt x="700252" y="48387"/>
                  </a:lnTo>
                  <a:lnTo>
                    <a:pt x="700659" y="48387"/>
                  </a:lnTo>
                  <a:lnTo>
                    <a:pt x="696976" y="49657"/>
                  </a:lnTo>
                  <a:lnTo>
                    <a:pt x="692912" y="51181"/>
                  </a:lnTo>
                  <a:lnTo>
                    <a:pt x="688975" y="53213"/>
                  </a:lnTo>
                  <a:lnTo>
                    <a:pt x="681990" y="58432"/>
                  </a:lnTo>
                  <a:lnTo>
                    <a:pt x="678319" y="61849"/>
                  </a:lnTo>
                  <a:lnTo>
                    <a:pt x="678053" y="61849"/>
                  </a:lnTo>
                  <a:lnTo>
                    <a:pt x="678053" y="62103"/>
                  </a:lnTo>
                  <a:lnTo>
                    <a:pt x="673989" y="66675"/>
                  </a:lnTo>
                  <a:lnTo>
                    <a:pt x="672338" y="66294"/>
                  </a:lnTo>
                  <a:lnTo>
                    <a:pt x="672630" y="62103"/>
                  </a:lnTo>
                  <a:lnTo>
                    <a:pt x="678053" y="62103"/>
                  </a:lnTo>
                  <a:lnTo>
                    <a:pt x="678053" y="61849"/>
                  </a:lnTo>
                  <a:lnTo>
                    <a:pt x="672642" y="61849"/>
                  </a:lnTo>
                  <a:lnTo>
                    <a:pt x="673404" y="51181"/>
                  </a:lnTo>
                  <a:lnTo>
                    <a:pt x="673531" y="49403"/>
                  </a:lnTo>
                  <a:lnTo>
                    <a:pt x="673608" y="48387"/>
                  </a:lnTo>
                  <a:lnTo>
                    <a:pt x="666750" y="48387"/>
                  </a:lnTo>
                  <a:lnTo>
                    <a:pt x="640334" y="49403"/>
                  </a:lnTo>
                  <a:lnTo>
                    <a:pt x="640334" y="54737"/>
                  </a:lnTo>
                  <a:lnTo>
                    <a:pt x="643763" y="55257"/>
                  </a:lnTo>
                  <a:lnTo>
                    <a:pt x="646303" y="55880"/>
                  </a:lnTo>
                  <a:lnTo>
                    <a:pt x="648208" y="56769"/>
                  </a:lnTo>
                  <a:lnTo>
                    <a:pt x="649986" y="57531"/>
                  </a:lnTo>
                  <a:lnTo>
                    <a:pt x="651383" y="58674"/>
                  </a:lnTo>
                  <a:lnTo>
                    <a:pt x="653084" y="61849"/>
                  </a:lnTo>
                  <a:lnTo>
                    <a:pt x="653186" y="62103"/>
                  </a:lnTo>
                  <a:lnTo>
                    <a:pt x="653503" y="63373"/>
                  </a:lnTo>
                  <a:lnTo>
                    <a:pt x="653605" y="63754"/>
                  </a:lnTo>
                  <a:lnTo>
                    <a:pt x="653669" y="64020"/>
                  </a:lnTo>
                  <a:lnTo>
                    <a:pt x="653732" y="64782"/>
                  </a:lnTo>
                  <a:lnTo>
                    <a:pt x="653796" y="65405"/>
                  </a:lnTo>
                  <a:lnTo>
                    <a:pt x="653923" y="130429"/>
                  </a:lnTo>
                  <a:lnTo>
                    <a:pt x="652957" y="134620"/>
                  </a:lnTo>
                  <a:lnTo>
                    <a:pt x="652907" y="134874"/>
                  </a:lnTo>
                  <a:lnTo>
                    <a:pt x="652272" y="136652"/>
                  </a:lnTo>
                  <a:lnTo>
                    <a:pt x="651383" y="137668"/>
                  </a:lnTo>
                  <a:lnTo>
                    <a:pt x="650494" y="138811"/>
                  </a:lnTo>
                  <a:lnTo>
                    <a:pt x="649351" y="139700"/>
                  </a:lnTo>
                  <a:lnTo>
                    <a:pt x="648208" y="140208"/>
                  </a:lnTo>
                  <a:lnTo>
                    <a:pt x="646595" y="140970"/>
                  </a:lnTo>
                  <a:lnTo>
                    <a:pt x="644906" y="141605"/>
                  </a:lnTo>
                  <a:lnTo>
                    <a:pt x="641985" y="142367"/>
                  </a:lnTo>
                  <a:lnTo>
                    <a:pt x="641985" y="147447"/>
                  </a:lnTo>
                  <a:lnTo>
                    <a:pt x="687578" y="147447"/>
                  </a:lnTo>
                  <a:lnTo>
                    <a:pt x="687578" y="142367"/>
                  </a:lnTo>
                  <a:lnTo>
                    <a:pt x="683641" y="141859"/>
                  </a:lnTo>
                  <a:lnTo>
                    <a:pt x="680847" y="140970"/>
                  </a:lnTo>
                  <a:lnTo>
                    <a:pt x="678942" y="139827"/>
                  </a:lnTo>
                  <a:lnTo>
                    <a:pt x="676910" y="138811"/>
                  </a:lnTo>
                  <a:lnTo>
                    <a:pt x="675640" y="137033"/>
                  </a:lnTo>
                  <a:lnTo>
                    <a:pt x="674839" y="134874"/>
                  </a:lnTo>
                  <a:lnTo>
                    <a:pt x="674103" y="132715"/>
                  </a:lnTo>
                  <a:lnTo>
                    <a:pt x="673989" y="132334"/>
                  </a:lnTo>
                  <a:lnTo>
                    <a:pt x="673481" y="128016"/>
                  </a:lnTo>
                  <a:lnTo>
                    <a:pt x="673481" y="82550"/>
                  </a:lnTo>
                  <a:lnTo>
                    <a:pt x="687832" y="63373"/>
                  </a:lnTo>
                  <a:lnTo>
                    <a:pt x="690054" y="62103"/>
                  </a:lnTo>
                  <a:lnTo>
                    <a:pt x="702310" y="62103"/>
                  </a:lnTo>
                  <a:lnTo>
                    <a:pt x="704215" y="63754"/>
                  </a:lnTo>
                  <a:lnTo>
                    <a:pt x="706247" y="65405"/>
                  </a:lnTo>
                  <a:lnTo>
                    <a:pt x="708152" y="68072"/>
                  </a:lnTo>
                  <a:lnTo>
                    <a:pt x="710057" y="71755"/>
                  </a:lnTo>
                  <a:lnTo>
                    <a:pt x="722757" y="71755"/>
                  </a:lnTo>
                  <a:lnTo>
                    <a:pt x="722757" y="61849"/>
                  </a:lnTo>
                  <a:lnTo>
                    <a:pt x="722757" y="61226"/>
                  </a:lnTo>
                  <a:lnTo>
                    <a:pt x="722757" y="48387"/>
                  </a:lnTo>
                  <a:lnTo>
                    <a:pt x="725119" y="48387"/>
                  </a:lnTo>
                  <a:close/>
                </a:path>
                <a:path w="909954" h="149225">
                  <a:moveTo>
                    <a:pt x="893191" y="60325"/>
                  </a:moveTo>
                  <a:lnTo>
                    <a:pt x="893000" y="59944"/>
                  </a:lnTo>
                  <a:lnTo>
                    <a:pt x="892365" y="58674"/>
                  </a:lnTo>
                  <a:lnTo>
                    <a:pt x="892060" y="58293"/>
                  </a:lnTo>
                  <a:lnTo>
                    <a:pt x="887222" y="52959"/>
                  </a:lnTo>
                  <a:lnTo>
                    <a:pt x="884174" y="50927"/>
                  </a:lnTo>
                  <a:lnTo>
                    <a:pt x="880491" y="49657"/>
                  </a:lnTo>
                  <a:lnTo>
                    <a:pt x="877138" y="48387"/>
                  </a:lnTo>
                  <a:lnTo>
                    <a:pt x="877658" y="48387"/>
                  </a:lnTo>
                  <a:lnTo>
                    <a:pt x="872490" y="47625"/>
                  </a:lnTo>
                  <a:lnTo>
                    <a:pt x="863219" y="47625"/>
                  </a:lnTo>
                  <a:lnTo>
                    <a:pt x="858494" y="48387"/>
                  </a:lnTo>
                  <a:lnTo>
                    <a:pt x="858939" y="48387"/>
                  </a:lnTo>
                  <a:lnTo>
                    <a:pt x="855599" y="49657"/>
                  </a:lnTo>
                  <a:lnTo>
                    <a:pt x="851916" y="50927"/>
                  </a:lnTo>
                  <a:lnTo>
                    <a:pt x="849071" y="52451"/>
                  </a:lnTo>
                  <a:lnTo>
                    <a:pt x="848182" y="52959"/>
                  </a:lnTo>
                  <a:lnTo>
                    <a:pt x="844740" y="55499"/>
                  </a:lnTo>
                  <a:lnTo>
                    <a:pt x="841375" y="57785"/>
                  </a:lnTo>
                  <a:lnTo>
                    <a:pt x="836803" y="61607"/>
                  </a:lnTo>
                  <a:lnTo>
                    <a:pt x="831202" y="66814"/>
                  </a:lnTo>
                  <a:lnTo>
                    <a:pt x="829449" y="60845"/>
                  </a:lnTo>
                  <a:lnTo>
                    <a:pt x="829373" y="60579"/>
                  </a:lnTo>
                  <a:lnTo>
                    <a:pt x="829310" y="60325"/>
                  </a:lnTo>
                  <a:lnTo>
                    <a:pt x="829056" y="59944"/>
                  </a:lnTo>
                  <a:lnTo>
                    <a:pt x="826135" y="55499"/>
                  </a:lnTo>
                  <a:lnTo>
                    <a:pt x="821309" y="52324"/>
                  </a:lnTo>
                  <a:lnTo>
                    <a:pt x="816610" y="49149"/>
                  </a:lnTo>
                  <a:lnTo>
                    <a:pt x="810387" y="47625"/>
                  </a:lnTo>
                  <a:lnTo>
                    <a:pt x="800481" y="47625"/>
                  </a:lnTo>
                  <a:lnTo>
                    <a:pt x="797941" y="47879"/>
                  </a:lnTo>
                  <a:lnTo>
                    <a:pt x="795655" y="48514"/>
                  </a:lnTo>
                  <a:lnTo>
                    <a:pt x="792632" y="49149"/>
                  </a:lnTo>
                  <a:lnTo>
                    <a:pt x="792873" y="49149"/>
                  </a:lnTo>
                  <a:lnTo>
                    <a:pt x="790702" y="49911"/>
                  </a:lnTo>
                  <a:lnTo>
                    <a:pt x="788035" y="51181"/>
                  </a:lnTo>
                  <a:lnTo>
                    <a:pt x="785241" y="52451"/>
                  </a:lnTo>
                  <a:lnTo>
                    <a:pt x="782447" y="54102"/>
                  </a:lnTo>
                  <a:lnTo>
                    <a:pt x="779526" y="56261"/>
                  </a:lnTo>
                  <a:lnTo>
                    <a:pt x="776732" y="58293"/>
                  </a:lnTo>
                  <a:lnTo>
                    <a:pt x="772782" y="61468"/>
                  </a:lnTo>
                  <a:lnTo>
                    <a:pt x="768477" y="65544"/>
                  </a:lnTo>
                  <a:lnTo>
                    <a:pt x="766826" y="65163"/>
                  </a:lnTo>
                  <a:lnTo>
                    <a:pt x="766902" y="64020"/>
                  </a:lnTo>
                  <a:lnTo>
                    <a:pt x="767003" y="62750"/>
                  </a:lnTo>
                  <a:lnTo>
                    <a:pt x="767092" y="61468"/>
                  </a:lnTo>
                  <a:lnTo>
                    <a:pt x="767219" y="59944"/>
                  </a:lnTo>
                  <a:lnTo>
                    <a:pt x="767334" y="58293"/>
                  </a:lnTo>
                  <a:lnTo>
                    <a:pt x="767461" y="56769"/>
                  </a:lnTo>
                  <a:lnTo>
                    <a:pt x="767549" y="55499"/>
                  </a:lnTo>
                  <a:lnTo>
                    <a:pt x="767651" y="54102"/>
                  </a:lnTo>
                  <a:lnTo>
                    <a:pt x="767778" y="52451"/>
                  </a:lnTo>
                  <a:lnTo>
                    <a:pt x="767892" y="50927"/>
                  </a:lnTo>
                  <a:lnTo>
                    <a:pt x="768019" y="49276"/>
                  </a:lnTo>
                  <a:lnTo>
                    <a:pt x="768096" y="48387"/>
                  </a:lnTo>
                  <a:lnTo>
                    <a:pt x="761238" y="48387"/>
                  </a:lnTo>
                  <a:lnTo>
                    <a:pt x="734822" y="49276"/>
                  </a:lnTo>
                  <a:lnTo>
                    <a:pt x="734822" y="54737"/>
                  </a:lnTo>
                  <a:lnTo>
                    <a:pt x="739952" y="55499"/>
                  </a:lnTo>
                  <a:lnTo>
                    <a:pt x="739254" y="55499"/>
                  </a:lnTo>
                  <a:lnTo>
                    <a:pt x="740791" y="55880"/>
                  </a:lnTo>
                  <a:lnTo>
                    <a:pt x="742696" y="56769"/>
                  </a:lnTo>
                  <a:lnTo>
                    <a:pt x="744474" y="57531"/>
                  </a:lnTo>
                  <a:lnTo>
                    <a:pt x="748372" y="130556"/>
                  </a:lnTo>
                  <a:lnTo>
                    <a:pt x="747509" y="134366"/>
                  </a:lnTo>
                  <a:lnTo>
                    <a:pt x="747395" y="134874"/>
                  </a:lnTo>
                  <a:lnTo>
                    <a:pt x="746760" y="136652"/>
                  </a:lnTo>
                  <a:lnTo>
                    <a:pt x="745871" y="137668"/>
                  </a:lnTo>
                  <a:lnTo>
                    <a:pt x="744982" y="138811"/>
                  </a:lnTo>
                  <a:lnTo>
                    <a:pt x="743839" y="139700"/>
                  </a:lnTo>
                  <a:lnTo>
                    <a:pt x="742696" y="140208"/>
                  </a:lnTo>
                  <a:lnTo>
                    <a:pt x="741426" y="140843"/>
                  </a:lnTo>
                  <a:lnTo>
                    <a:pt x="739394" y="141605"/>
                  </a:lnTo>
                  <a:lnTo>
                    <a:pt x="736473" y="142367"/>
                  </a:lnTo>
                  <a:lnTo>
                    <a:pt x="736473" y="147447"/>
                  </a:lnTo>
                  <a:lnTo>
                    <a:pt x="780796" y="147447"/>
                  </a:lnTo>
                  <a:lnTo>
                    <a:pt x="780796" y="142367"/>
                  </a:lnTo>
                  <a:lnTo>
                    <a:pt x="778002" y="141732"/>
                  </a:lnTo>
                  <a:lnTo>
                    <a:pt x="775843" y="141097"/>
                  </a:lnTo>
                  <a:lnTo>
                    <a:pt x="771271" y="138303"/>
                  </a:lnTo>
                  <a:lnTo>
                    <a:pt x="770509" y="137668"/>
                  </a:lnTo>
                  <a:lnTo>
                    <a:pt x="767969" y="80276"/>
                  </a:lnTo>
                  <a:lnTo>
                    <a:pt x="768692" y="77597"/>
                  </a:lnTo>
                  <a:lnTo>
                    <a:pt x="778624" y="65544"/>
                  </a:lnTo>
                  <a:lnTo>
                    <a:pt x="779399" y="64897"/>
                  </a:lnTo>
                  <a:lnTo>
                    <a:pt x="782193" y="63119"/>
                  </a:lnTo>
                  <a:lnTo>
                    <a:pt x="787527" y="60579"/>
                  </a:lnTo>
                  <a:lnTo>
                    <a:pt x="790448" y="59944"/>
                  </a:lnTo>
                  <a:lnTo>
                    <a:pt x="795782" y="59944"/>
                  </a:lnTo>
                  <a:lnTo>
                    <a:pt x="798626" y="60325"/>
                  </a:lnTo>
                  <a:lnTo>
                    <a:pt x="798271" y="60325"/>
                  </a:lnTo>
                  <a:lnTo>
                    <a:pt x="799465" y="60579"/>
                  </a:lnTo>
                  <a:lnTo>
                    <a:pt x="807720" y="65544"/>
                  </a:lnTo>
                  <a:lnTo>
                    <a:pt x="808990" y="66929"/>
                  </a:lnTo>
                  <a:lnTo>
                    <a:pt x="812927" y="84213"/>
                  </a:lnTo>
                  <a:lnTo>
                    <a:pt x="812914" y="128651"/>
                  </a:lnTo>
                  <a:lnTo>
                    <a:pt x="812761" y="130429"/>
                  </a:lnTo>
                  <a:lnTo>
                    <a:pt x="812292" y="132588"/>
                  </a:lnTo>
                  <a:lnTo>
                    <a:pt x="811987" y="134366"/>
                  </a:lnTo>
                  <a:lnTo>
                    <a:pt x="811911" y="134874"/>
                  </a:lnTo>
                  <a:lnTo>
                    <a:pt x="811149" y="136652"/>
                  </a:lnTo>
                  <a:lnTo>
                    <a:pt x="810260" y="137668"/>
                  </a:lnTo>
                  <a:lnTo>
                    <a:pt x="809498" y="138811"/>
                  </a:lnTo>
                  <a:lnTo>
                    <a:pt x="808355" y="139700"/>
                  </a:lnTo>
                  <a:lnTo>
                    <a:pt x="807085" y="140208"/>
                  </a:lnTo>
                  <a:lnTo>
                    <a:pt x="805815" y="140843"/>
                  </a:lnTo>
                  <a:lnTo>
                    <a:pt x="803656" y="141605"/>
                  </a:lnTo>
                  <a:lnTo>
                    <a:pt x="800735" y="142367"/>
                  </a:lnTo>
                  <a:lnTo>
                    <a:pt x="800735" y="147447"/>
                  </a:lnTo>
                  <a:lnTo>
                    <a:pt x="845185" y="147447"/>
                  </a:lnTo>
                  <a:lnTo>
                    <a:pt x="845185" y="142367"/>
                  </a:lnTo>
                  <a:lnTo>
                    <a:pt x="841756" y="141605"/>
                  </a:lnTo>
                  <a:lnTo>
                    <a:pt x="839343" y="140843"/>
                  </a:lnTo>
                  <a:lnTo>
                    <a:pt x="837946" y="139954"/>
                  </a:lnTo>
                  <a:lnTo>
                    <a:pt x="836549" y="139192"/>
                  </a:lnTo>
                  <a:lnTo>
                    <a:pt x="835406" y="138303"/>
                  </a:lnTo>
                  <a:lnTo>
                    <a:pt x="834771" y="137160"/>
                  </a:lnTo>
                  <a:lnTo>
                    <a:pt x="834009" y="136144"/>
                  </a:lnTo>
                  <a:lnTo>
                    <a:pt x="833615" y="134874"/>
                  </a:lnTo>
                  <a:lnTo>
                    <a:pt x="833501" y="134493"/>
                  </a:lnTo>
                  <a:lnTo>
                    <a:pt x="832739" y="130556"/>
                  </a:lnTo>
                  <a:lnTo>
                    <a:pt x="832726" y="130429"/>
                  </a:lnTo>
                  <a:lnTo>
                    <a:pt x="832599" y="80276"/>
                  </a:lnTo>
                  <a:lnTo>
                    <a:pt x="833247" y="77597"/>
                  </a:lnTo>
                  <a:lnTo>
                    <a:pt x="834517" y="75069"/>
                  </a:lnTo>
                  <a:lnTo>
                    <a:pt x="835914" y="72390"/>
                  </a:lnTo>
                  <a:lnTo>
                    <a:pt x="838073" y="69723"/>
                  </a:lnTo>
                  <a:lnTo>
                    <a:pt x="841400" y="66929"/>
                  </a:lnTo>
                  <a:lnTo>
                    <a:pt x="844169" y="64516"/>
                  </a:lnTo>
                  <a:lnTo>
                    <a:pt x="846963" y="62750"/>
                  </a:lnTo>
                  <a:lnTo>
                    <a:pt x="849630" y="61607"/>
                  </a:lnTo>
                  <a:lnTo>
                    <a:pt x="851890" y="60579"/>
                  </a:lnTo>
                  <a:lnTo>
                    <a:pt x="864209" y="60579"/>
                  </a:lnTo>
                  <a:lnTo>
                    <a:pt x="863536" y="60325"/>
                  </a:lnTo>
                  <a:lnTo>
                    <a:pt x="852868" y="60325"/>
                  </a:lnTo>
                  <a:lnTo>
                    <a:pt x="852170" y="60452"/>
                  </a:lnTo>
                  <a:lnTo>
                    <a:pt x="852449" y="60325"/>
                  </a:lnTo>
                  <a:lnTo>
                    <a:pt x="852868" y="60325"/>
                  </a:lnTo>
                  <a:lnTo>
                    <a:pt x="854964" y="59944"/>
                  </a:lnTo>
                  <a:lnTo>
                    <a:pt x="860933" y="59944"/>
                  </a:lnTo>
                  <a:lnTo>
                    <a:pt x="864349" y="60325"/>
                  </a:lnTo>
                  <a:lnTo>
                    <a:pt x="893191" y="60325"/>
                  </a:lnTo>
                  <a:close/>
                </a:path>
                <a:path w="909954" h="149225">
                  <a:moveTo>
                    <a:pt x="909701" y="142367"/>
                  </a:moveTo>
                  <a:lnTo>
                    <a:pt x="906272" y="141605"/>
                  </a:lnTo>
                  <a:lnTo>
                    <a:pt x="903859" y="140843"/>
                  </a:lnTo>
                  <a:lnTo>
                    <a:pt x="902462" y="139954"/>
                  </a:lnTo>
                  <a:lnTo>
                    <a:pt x="901065" y="139192"/>
                  </a:lnTo>
                  <a:lnTo>
                    <a:pt x="897648" y="132715"/>
                  </a:lnTo>
                  <a:lnTo>
                    <a:pt x="897255" y="130556"/>
                  </a:lnTo>
                  <a:lnTo>
                    <a:pt x="897242" y="130429"/>
                  </a:lnTo>
                  <a:lnTo>
                    <a:pt x="897115" y="128651"/>
                  </a:lnTo>
                  <a:lnTo>
                    <a:pt x="897001" y="75946"/>
                  </a:lnTo>
                  <a:lnTo>
                    <a:pt x="896594" y="72390"/>
                  </a:lnTo>
                  <a:lnTo>
                    <a:pt x="896518" y="71755"/>
                  </a:lnTo>
                  <a:lnTo>
                    <a:pt x="896442" y="71132"/>
                  </a:lnTo>
                  <a:lnTo>
                    <a:pt x="896366" y="70370"/>
                  </a:lnTo>
                  <a:lnTo>
                    <a:pt x="894080" y="62103"/>
                  </a:lnTo>
                  <a:lnTo>
                    <a:pt x="893445" y="60845"/>
                  </a:lnTo>
                  <a:lnTo>
                    <a:pt x="893318" y="60579"/>
                  </a:lnTo>
                  <a:lnTo>
                    <a:pt x="864209" y="60579"/>
                  </a:lnTo>
                  <a:lnTo>
                    <a:pt x="864870" y="60845"/>
                  </a:lnTo>
                  <a:lnTo>
                    <a:pt x="867079" y="61468"/>
                  </a:lnTo>
                  <a:lnTo>
                    <a:pt x="866889" y="61468"/>
                  </a:lnTo>
                  <a:lnTo>
                    <a:pt x="876592" y="76581"/>
                  </a:lnTo>
                  <a:lnTo>
                    <a:pt x="876681" y="77101"/>
                  </a:lnTo>
                  <a:lnTo>
                    <a:pt x="877392" y="84213"/>
                  </a:lnTo>
                  <a:lnTo>
                    <a:pt x="877316" y="126873"/>
                  </a:lnTo>
                  <a:lnTo>
                    <a:pt x="877252" y="130556"/>
                  </a:lnTo>
                  <a:lnTo>
                    <a:pt x="876401" y="134366"/>
                  </a:lnTo>
                  <a:lnTo>
                    <a:pt x="876300" y="134874"/>
                  </a:lnTo>
                  <a:lnTo>
                    <a:pt x="875665" y="136652"/>
                  </a:lnTo>
                  <a:lnTo>
                    <a:pt x="874776" y="137668"/>
                  </a:lnTo>
                  <a:lnTo>
                    <a:pt x="873887" y="138811"/>
                  </a:lnTo>
                  <a:lnTo>
                    <a:pt x="872871" y="139700"/>
                  </a:lnTo>
                  <a:lnTo>
                    <a:pt x="871601" y="140208"/>
                  </a:lnTo>
                  <a:lnTo>
                    <a:pt x="870331" y="140843"/>
                  </a:lnTo>
                  <a:lnTo>
                    <a:pt x="868172" y="141605"/>
                  </a:lnTo>
                  <a:lnTo>
                    <a:pt x="865251" y="142367"/>
                  </a:lnTo>
                  <a:lnTo>
                    <a:pt x="865251" y="147447"/>
                  </a:lnTo>
                  <a:lnTo>
                    <a:pt x="909701" y="147447"/>
                  </a:lnTo>
                  <a:lnTo>
                    <a:pt x="909701" y="142367"/>
                  </a:lnTo>
                  <a:close/>
                </a:path>
              </a:pathLst>
            </a:custGeom>
            <a:solidFill>
              <a:srgbClr val="D5E4E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807212" y="4974132"/>
            <a:ext cx="4203065" cy="6172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8600"/>
              </a:lnSpc>
              <a:spcBef>
                <a:spcPts val="95"/>
              </a:spcBef>
            </a:pP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Runs</a:t>
            </a:r>
            <a:r>
              <a:rPr dirty="0" sz="1400" spc="-11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efficiently</a:t>
            </a:r>
            <a:r>
              <a:rPr dirty="0" sz="1400" spc="-12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on</a:t>
            </a:r>
            <a:r>
              <a:rPr dirty="0" sz="1400" spc="-114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D5E4EE"/>
                </a:solidFill>
                <a:latin typeface="Tahoma"/>
                <a:cs typeface="Tahoma"/>
              </a:rPr>
              <a:t>any</a:t>
            </a:r>
            <a:r>
              <a:rPr dirty="0" sz="1400" spc="-11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OS</a:t>
            </a:r>
            <a:r>
              <a:rPr dirty="0" sz="1400" spc="-10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supporting</a:t>
            </a:r>
            <a:r>
              <a:rPr dirty="0" sz="1400" spc="-11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Python,</a:t>
            </a:r>
            <a:r>
              <a:rPr dirty="0" sz="1400" spc="-114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requiring minimal</a:t>
            </a:r>
            <a:r>
              <a:rPr dirty="0" sz="1400" spc="-5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resources.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5810250" y="3760470"/>
            <a:ext cx="4981575" cy="2047875"/>
            <a:chOff x="5810250" y="3760470"/>
            <a:chExt cx="4981575" cy="2047875"/>
          </a:xfrm>
        </p:grpSpPr>
        <p:sp>
          <p:nvSpPr>
            <p:cNvPr id="27" name="object 27" descr=""/>
            <p:cNvSpPr/>
            <p:nvPr/>
          </p:nvSpPr>
          <p:spPr>
            <a:xfrm>
              <a:off x="5810250" y="3760470"/>
              <a:ext cx="4981575" cy="2047875"/>
            </a:xfrm>
            <a:custGeom>
              <a:avLst/>
              <a:gdLst/>
              <a:ahLst/>
              <a:cxnLst/>
              <a:rect l="l" t="t" r="r" b="b"/>
              <a:pathLst>
                <a:path w="4981575" h="2047875">
                  <a:moveTo>
                    <a:pt x="4961763" y="0"/>
                  </a:moveTo>
                  <a:lnTo>
                    <a:pt x="19685" y="0"/>
                  </a:lnTo>
                  <a:lnTo>
                    <a:pt x="16890" y="634"/>
                  </a:lnTo>
                  <a:lnTo>
                    <a:pt x="0" y="19812"/>
                  </a:lnTo>
                  <a:lnTo>
                    <a:pt x="0" y="2028126"/>
                  </a:lnTo>
                  <a:lnTo>
                    <a:pt x="19685" y="2047875"/>
                  </a:lnTo>
                  <a:lnTo>
                    <a:pt x="4961763" y="2047875"/>
                  </a:lnTo>
                  <a:lnTo>
                    <a:pt x="4981575" y="2028126"/>
                  </a:lnTo>
                  <a:lnTo>
                    <a:pt x="4981575" y="19812"/>
                  </a:lnTo>
                  <a:lnTo>
                    <a:pt x="4964683" y="634"/>
                  </a:lnTo>
                  <a:lnTo>
                    <a:pt x="4961763" y="0"/>
                  </a:lnTo>
                  <a:close/>
                </a:path>
              </a:pathLst>
            </a:custGeom>
            <a:solidFill>
              <a:srgbClr val="43465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91225" y="3941445"/>
              <a:ext cx="542925" cy="542925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43625" y="4107484"/>
              <a:ext cx="226682" cy="219151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9610725" y="5065395"/>
              <a:ext cx="657225" cy="247650"/>
            </a:xfrm>
            <a:custGeom>
              <a:avLst/>
              <a:gdLst/>
              <a:ahLst/>
              <a:cxnLst/>
              <a:rect l="l" t="t" r="r" b="b"/>
              <a:pathLst>
                <a:path w="657225" h="247650">
                  <a:moveTo>
                    <a:pt x="637413" y="0"/>
                  </a:moveTo>
                  <a:lnTo>
                    <a:pt x="19684" y="0"/>
                  </a:lnTo>
                  <a:lnTo>
                    <a:pt x="16891" y="634"/>
                  </a:lnTo>
                  <a:lnTo>
                    <a:pt x="0" y="19812"/>
                  </a:lnTo>
                  <a:lnTo>
                    <a:pt x="0" y="227901"/>
                  </a:lnTo>
                  <a:lnTo>
                    <a:pt x="19684" y="247650"/>
                  </a:lnTo>
                  <a:lnTo>
                    <a:pt x="637413" y="247650"/>
                  </a:lnTo>
                  <a:lnTo>
                    <a:pt x="657225" y="227901"/>
                  </a:lnTo>
                  <a:lnTo>
                    <a:pt x="657225" y="19812"/>
                  </a:lnTo>
                  <a:lnTo>
                    <a:pt x="640333" y="634"/>
                  </a:lnTo>
                  <a:lnTo>
                    <a:pt x="637413" y="0"/>
                  </a:lnTo>
                  <a:close/>
                </a:path>
              </a:pathLst>
            </a:custGeom>
            <a:solidFill>
              <a:srgbClr val="30343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02528" y="4726813"/>
              <a:ext cx="820123" cy="148589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94322" y="4731893"/>
              <a:ext cx="1387728" cy="143509"/>
            </a:xfrm>
            <a:prstGeom prst="rect">
              <a:avLst/>
            </a:prstGeom>
          </p:spPr>
        </p:pic>
      </p:grpSp>
      <p:sp>
        <p:nvSpPr>
          <p:cNvPr id="33" name="object 33" descr=""/>
          <p:cNvSpPr txBox="1"/>
          <p:nvPr/>
        </p:nvSpPr>
        <p:spPr>
          <a:xfrm>
            <a:off x="5977509" y="5049723"/>
            <a:ext cx="43154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0">
                <a:solidFill>
                  <a:srgbClr val="D5E4EE"/>
                </a:solidFill>
                <a:latin typeface="Tahoma"/>
                <a:cs typeface="Tahoma"/>
              </a:rPr>
              <a:t>Easy</a:t>
            </a:r>
            <a:r>
              <a:rPr dirty="0" sz="1400" spc="-11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to</a:t>
            </a:r>
            <a:r>
              <a:rPr dirty="0" sz="1400" spc="-10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D5E4EE"/>
                </a:solidFill>
                <a:latin typeface="Tahoma"/>
                <a:cs typeface="Tahoma"/>
              </a:rPr>
              <a:t>personalize</a:t>
            </a:r>
            <a:r>
              <a:rPr dirty="0" sz="1400" spc="-8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D5E4EE"/>
                </a:solidFill>
                <a:latin typeface="Tahoma"/>
                <a:cs typeface="Tahoma"/>
              </a:rPr>
              <a:t>styling,</a:t>
            </a:r>
            <a:r>
              <a:rPr dirty="0" sz="1400" spc="-114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D5E4EE"/>
                </a:solidFill>
                <a:latin typeface="Tahoma"/>
                <a:cs typeface="Tahoma"/>
              </a:rPr>
              <a:t>colors,</a:t>
            </a:r>
            <a:r>
              <a:rPr dirty="0" sz="1400" spc="-10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D5E4EE"/>
                </a:solidFill>
                <a:latin typeface="Tahoma"/>
                <a:cs typeface="Tahoma"/>
              </a:rPr>
              <a:t>and</a:t>
            </a:r>
            <a:r>
              <a:rPr dirty="0" sz="1400" spc="-10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fonts</a:t>
            </a:r>
            <a:r>
              <a:rPr dirty="0" sz="1400" spc="-9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35">
                <a:solidFill>
                  <a:srgbClr val="D5E4EE"/>
                </a:solidFill>
                <a:latin typeface="Tahoma"/>
                <a:cs typeface="Tahoma"/>
              </a:rPr>
              <a:t>via</a:t>
            </a:r>
            <a:r>
              <a:rPr dirty="0" sz="1400" spc="-114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Lucida Sans Unicode"/>
                <a:cs typeface="Lucida Sans Unicode"/>
              </a:rPr>
              <a:t>style.py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624331" y="607821"/>
            <a:ext cx="3188335" cy="5359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60"/>
              <a:t>Key</a:t>
            </a:r>
            <a:r>
              <a:rPr dirty="0"/>
              <a:t> </a:t>
            </a:r>
            <a:r>
              <a:rPr dirty="0" spc="130"/>
              <a:t>Advantages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0010140" cy="6440170"/>
          </a:xfrm>
          <a:custGeom>
            <a:avLst/>
            <a:gdLst/>
            <a:ahLst/>
            <a:cxnLst/>
            <a:rect l="l" t="t" r="r" b="b"/>
            <a:pathLst>
              <a:path w="10010140" h="6440170">
                <a:moveTo>
                  <a:pt x="10009830" y="0"/>
                </a:moveTo>
                <a:lnTo>
                  <a:pt x="0" y="0"/>
                </a:lnTo>
                <a:lnTo>
                  <a:pt x="0" y="6439657"/>
                </a:lnTo>
                <a:lnTo>
                  <a:pt x="10009830" y="6439657"/>
                </a:lnTo>
                <a:lnTo>
                  <a:pt x="10009830" y="0"/>
                </a:lnTo>
                <a:close/>
              </a:path>
            </a:pathLst>
          </a:custGeom>
          <a:solidFill>
            <a:srgbClr val="2328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973515" y="2592879"/>
            <a:ext cx="2010410" cy="217170"/>
          </a:xfrm>
          <a:custGeom>
            <a:avLst/>
            <a:gdLst/>
            <a:ahLst/>
            <a:cxnLst/>
            <a:rect l="l" t="t" r="r" b="b"/>
            <a:pathLst>
              <a:path w="2010409" h="217169">
                <a:moveTo>
                  <a:pt x="1992957" y="0"/>
                </a:moveTo>
                <a:lnTo>
                  <a:pt x="17239" y="0"/>
                </a:lnTo>
                <a:lnTo>
                  <a:pt x="14792" y="444"/>
                </a:lnTo>
                <a:lnTo>
                  <a:pt x="0" y="17239"/>
                </a:lnTo>
                <a:lnTo>
                  <a:pt x="0" y="199529"/>
                </a:lnTo>
                <a:lnTo>
                  <a:pt x="17239" y="216879"/>
                </a:lnTo>
                <a:lnTo>
                  <a:pt x="1992957" y="216879"/>
                </a:lnTo>
                <a:lnTo>
                  <a:pt x="2010307" y="199529"/>
                </a:lnTo>
                <a:lnTo>
                  <a:pt x="2010307" y="17239"/>
                </a:lnTo>
                <a:lnTo>
                  <a:pt x="1995515" y="444"/>
                </a:lnTo>
                <a:lnTo>
                  <a:pt x="1992957" y="0"/>
                </a:lnTo>
                <a:close/>
              </a:path>
            </a:pathLst>
          </a:custGeom>
          <a:solidFill>
            <a:srgbClr val="3034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5181" y="422616"/>
            <a:ext cx="4135754" cy="4724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 spc="160"/>
              <a:t>Overcoming</a:t>
            </a:r>
            <a:r>
              <a:rPr dirty="0" sz="2900" spc="215"/>
              <a:t> </a:t>
            </a:r>
            <a:r>
              <a:rPr dirty="0" sz="2900" spc="120"/>
              <a:t>Challenges</a:t>
            </a:r>
            <a:endParaRPr sz="2900"/>
          </a:p>
        </p:txBody>
      </p:sp>
      <p:sp>
        <p:nvSpPr>
          <p:cNvPr id="5" name="object 5" descr=""/>
          <p:cNvSpPr txBox="1"/>
          <p:nvPr/>
        </p:nvSpPr>
        <p:spPr>
          <a:xfrm>
            <a:off x="601236" y="1268780"/>
            <a:ext cx="3623945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8890">
              <a:lnSpc>
                <a:spcPct val="100000"/>
              </a:lnSpc>
              <a:spcBef>
                <a:spcPts val="100"/>
              </a:spcBef>
            </a:pPr>
            <a:r>
              <a:rPr dirty="0" sz="1450" spc="60">
                <a:solidFill>
                  <a:srgbClr val="D5E4EE"/>
                </a:solidFill>
                <a:latin typeface="Cambria"/>
                <a:cs typeface="Cambria"/>
              </a:rPr>
              <a:t>UI</a:t>
            </a:r>
            <a:r>
              <a:rPr dirty="0" sz="1450" spc="125">
                <a:solidFill>
                  <a:srgbClr val="D5E4EE"/>
                </a:solidFill>
                <a:latin typeface="Cambria"/>
                <a:cs typeface="Cambria"/>
              </a:rPr>
              <a:t> </a:t>
            </a:r>
            <a:r>
              <a:rPr dirty="0" sz="1450" spc="35">
                <a:solidFill>
                  <a:srgbClr val="D5E4EE"/>
                </a:solidFill>
                <a:latin typeface="Cambria"/>
                <a:cs typeface="Cambria"/>
              </a:rPr>
              <a:t>Freezing</a:t>
            </a:r>
            <a:endParaRPr sz="1450">
              <a:latin typeface="Cambria"/>
              <a:cs typeface="Cambria"/>
            </a:endParaRPr>
          </a:p>
          <a:p>
            <a:pPr algn="r" marR="5080">
              <a:lnSpc>
                <a:spcPct val="100000"/>
              </a:lnSpc>
              <a:spcBef>
                <a:spcPts val="1075"/>
              </a:spcBef>
            </a:pPr>
            <a:r>
              <a:rPr dirty="0" sz="1200" spc="-20">
                <a:solidFill>
                  <a:srgbClr val="F888C6"/>
                </a:solidFill>
                <a:latin typeface="Tahoma"/>
                <a:cs typeface="Tahoma"/>
              </a:rPr>
              <a:t>Solution:</a:t>
            </a:r>
            <a:r>
              <a:rPr dirty="0" sz="1200" spc="-40">
                <a:solidFill>
                  <a:srgbClr val="F888C6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D5E4EE"/>
                </a:solidFill>
                <a:latin typeface="Tahoma"/>
                <a:cs typeface="Tahoma"/>
              </a:rPr>
              <a:t>Implemented</a:t>
            </a:r>
            <a:r>
              <a:rPr dirty="0" sz="1200" spc="-3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D5E4EE"/>
                </a:solidFill>
                <a:latin typeface="Tahoma"/>
                <a:cs typeface="Tahoma"/>
              </a:rPr>
              <a:t>multithreading </a:t>
            </a:r>
            <a:r>
              <a:rPr dirty="0" sz="1200">
                <a:solidFill>
                  <a:srgbClr val="D5E4EE"/>
                </a:solidFill>
                <a:latin typeface="Tahoma"/>
                <a:cs typeface="Tahoma"/>
              </a:rPr>
              <a:t>to</a:t>
            </a:r>
            <a:r>
              <a:rPr dirty="0" sz="1200" spc="-3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D5E4EE"/>
                </a:solidFill>
                <a:latin typeface="Tahoma"/>
                <a:cs typeface="Tahoma"/>
              </a:rPr>
              <a:t>keep</a:t>
            </a:r>
            <a:r>
              <a:rPr dirty="0" sz="1200" spc="-3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D5E4EE"/>
                </a:solidFill>
                <a:latin typeface="Tahoma"/>
                <a:cs typeface="Tahoma"/>
              </a:rPr>
              <a:t>the</a:t>
            </a:r>
            <a:r>
              <a:rPr dirty="0" sz="1200" spc="-3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D5E4EE"/>
                </a:solidFill>
                <a:latin typeface="Tahoma"/>
                <a:cs typeface="Tahoma"/>
              </a:rPr>
              <a:t>GUI</a:t>
            </a:r>
            <a:endParaRPr sz="1200">
              <a:latin typeface="Tahoma"/>
              <a:cs typeface="Tahoma"/>
            </a:endParaRPr>
          </a:p>
          <a:p>
            <a:pPr algn="r" marR="6350">
              <a:lnSpc>
                <a:spcPct val="100000"/>
              </a:lnSpc>
              <a:spcBef>
                <a:spcPts val="535"/>
              </a:spcBef>
            </a:pPr>
            <a:r>
              <a:rPr dirty="0" sz="1200" spc="-20">
                <a:solidFill>
                  <a:srgbClr val="D5E4EE"/>
                </a:solidFill>
                <a:latin typeface="Tahoma"/>
                <a:cs typeface="Tahoma"/>
              </a:rPr>
              <a:t>responsive</a:t>
            </a:r>
            <a:r>
              <a:rPr dirty="0" sz="1200" spc="-4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D5E4EE"/>
                </a:solidFill>
                <a:latin typeface="Tahoma"/>
                <a:cs typeface="Tahoma"/>
              </a:rPr>
              <a:t>during</a:t>
            </a:r>
            <a:r>
              <a:rPr dirty="0" sz="1200" spc="-4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D5E4EE"/>
                </a:solidFill>
                <a:latin typeface="Tahoma"/>
                <a:cs typeface="Tahoma"/>
              </a:rPr>
              <a:t>recognition.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69401" y="4706379"/>
            <a:ext cx="3454400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6985">
              <a:lnSpc>
                <a:spcPct val="100000"/>
              </a:lnSpc>
              <a:spcBef>
                <a:spcPts val="100"/>
              </a:spcBef>
            </a:pPr>
            <a:r>
              <a:rPr dirty="0" sz="1450" spc="50">
                <a:solidFill>
                  <a:srgbClr val="D5E4EE"/>
                </a:solidFill>
                <a:latin typeface="Cambria"/>
                <a:cs typeface="Cambria"/>
              </a:rPr>
              <a:t>Visual</a:t>
            </a:r>
            <a:r>
              <a:rPr dirty="0" sz="1450" spc="-30">
                <a:solidFill>
                  <a:srgbClr val="D5E4EE"/>
                </a:solidFill>
                <a:latin typeface="Cambria"/>
                <a:cs typeface="Cambria"/>
              </a:rPr>
              <a:t> </a:t>
            </a:r>
            <a:r>
              <a:rPr dirty="0" sz="1450" spc="35">
                <a:solidFill>
                  <a:srgbClr val="D5E4EE"/>
                </a:solidFill>
                <a:latin typeface="Cambria"/>
                <a:cs typeface="Cambria"/>
              </a:rPr>
              <a:t>Clarity</a:t>
            </a:r>
            <a:endParaRPr sz="1450">
              <a:latin typeface="Cambria"/>
              <a:cs typeface="Cambria"/>
            </a:endParaRPr>
          </a:p>
          <a:p>
            <a:pPr algn="r" marR="5080">
              <a:lnSpc>
                <a:spcPct val="100000"/>
              </a:lnSpc>
              <a:spcBef>
                <a:spcPts val="1010"/>
              </a:spcBef>
            </a:pPr>
            <a:r>
              <a:rPr dirty="0" sz="1200" spc="-20">
                <a:solidFill>
                  <a:srgbClr val="F888C6"/>
                </a:solidFill>
                <a:latin typeface="Tahoma"/>
                <a:cs typeface="Tahoma"/>
              </a:rPr>
              <a:t>Solution:</a:t>
            </a:r>
            <a:r>
              <a:rPr dirty="0" sz="1200" spc="-75">
                <a:solidFill>
                  <a:srgbClr val="F888C6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D5E4EE"/>
                </a:solidFill>
                <a:latin typeface="Tahoma"/>
                <a:cs typeface="Tahoma"/>
              </a:rPr>
              <a:t>Implemented</a:t>
            </a:r>
            <a:r>
              <a:rPr dirty="0" sz="1200" spc="-7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D5E4EE"/>
                </a:solidFill>
                <a:latin typeface="Tahoma"/>
                <a:cs typeface="Tahoma"/>
              </a:rPr>
              <a:t>role-</a:t>
            </a:r>
            <a:r>
              <a:rPr dirty="0" sz="1200" spc="-10">
                <a:solidFill>
                  <a:srgbClr val="D5E4EE"/>
                </a:solidFill>
                <a:latin typeface="Tahoma"/>
                <a:cs typeface="Tahoma"/>
              </a:rPr>
              <a:t>based</a:t>
            </a:r>
            <a:r>
              <a:rPr dirty="0" sz="1200" spc="-6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D5E4EE"/>
                </a:solidFill>
                <a:latin typeface="Tahoma"/>
                <a:cs typeface="Tahoma"/>
              </a:rPr>
              <a:t>color</a:t>
            </a:r>
            <a:r>
              <a:rPr dirty="0" sz="1200" spc="-7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D5E4EE"/>
                </a:solidFill>
                <a:latin typeface="Tahoma"/>
                <a:cs typeface="Tahoma"/>
              </a:rPr>
              <a:t>tagging</a:t>
            </a:r>
            <a:r>
              <a:rPr dirty="0" sz="1200" spc="-7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D5E4EE"/>
                </a:solidFill>
                <a:latin typeface="Tahoma"/>
                <a:cs typeface="Tahoma"/>
              </a:rPr>
              <a:t>and</a:t>
            </a:r>
            <a:endParaRPr sz="1200">
              <a:latin typeface="Tahoma"/>
              <a:cs typeface="Tahoma"/>
            </a:endParaRPr>
          </a:p>
          <a:p>
            <a:pPr algn="r" marR="6350">
              <a:lnSpc>
                <a:spcPct val="100000"/>
              </a:lnSpc>
              <a:spcBef>
                <a:spcPts val="600"/>
              </a:spcBef>
            </a:pPr>
            <a:r>
              <a:rPr dirty="0" sz="1200" spc="-10">
                <a:solidFill>
                  <a:srgbClr val="D5E4EE"/>
                </a:solidFill>
                <a:latin typeface="Tahoma"/>
                <a:cs typeface="Tahoma"/>
              </a:rPr>
              <a:t>emoji</a:t>
            </a:r>
            <a:r>
              <a:rPr dirty="0" sz="1200" spc="-114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D5E4EE"/>
                </a:solidFill>
                <a:latin typeface="Tahoma"/>
                <a:cs typeface="Tahoma"/>
              </a:rPr>
              <a:t>cues</a:t>
            </a:r>
            <a:r>
              <a:rPr dirty="0" sz="1200" spc="-10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D5E4EE"/>
                </a:solidFill>
                <a:latin typeface="Tahoma"/>
                <a:cs typeface="Tahoma"/>
              </a:rPr>
              <a:t>in</a:t>
            </a:r>
            <a:r>
              <a:rPr dirty="0" sz="1200" spc="-12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D5E4EE"/>
                </a:solidFill>
                <a:latin typeface="Tahoma"/>
                <a:cs typeface="Tahoma"/>
              </a:rPr>
              <a:t>chat</a:t>
            </a:r>
            <a:r>
              <a:rPr dirty="0" sz="1200" spc="-10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D5E4EE"/>
                </a:solidFill>
                <a:latin typeface="Tahoma"/>
                <a:cs typeface="Tahoma"/>
              </a:rPr>
              <a:t>display.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789776" y="2228723"/>
            <a:ext cx="3404235" cy="8267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50" spc="65">
                <a:solidFill>
                  <a:srgbClr val="D5E4EE"/>
                </a:solidFill>
                <a:latin typeface="Cambria"/>
                <a:cs typeface="Cambria"/>
              </a:rPr>
              <a:t>Ambient</a:t>
            </a:r>
            <a:r>
              <a:rPr dirty="0" sz="1450" spc="-30">
                <a:solidFill>
                  <a:srgbClr val="D5E4EE"/>
                </a:solidFill>
                <a:latin typeface="Cambria"/>
                <a:cs typeface="Cambria"/>
              </a:rPr>
              <a:t> </a:t>
            </a:r>
            <a:r>
              <a:rPr dirty="0" sz="1450" spc="30">
                <a:solidFill>
                  <a:srgbClr val="D5E4EE"/>
                </a:solidFill>
                <a:latin typeface="Cambria"/>
                <a:cs typeface="Cambria"/>
              </a:rPr>
              <a:t>Noise</a:t>
            </a:r>
            <a:endParaRPr sz="1450">
              <a:latin typeface="Cambria"/>
              <a:cs typeface="Cambria"/>
            </a:endParaRPr>
          </a:p>
          <a:p>
            <a:pPr marL="13970" marR="5080" indent="-1905">
              <a:lnSpc>
                <a:spcPct val="118200"/>
              </a:lnSpc>
              <a:spcBef>
                <a:spcPts val="1160"/>
              </a:spcBef>
            </a:pPr>
            <a:r>
              <a:rPr dirty="0" sz="1200" spc="-10">
                <a:solidFill>
                  <a:srgbClr val="F888C6"/>
                </a:solidFill>
                <a:latin typeface="Tahoma"/>
                <a:cs typeface="Tahoma"/>
              </a:rPr>
              <a:t>Solution:</a:t>
            </a:r>
            <a:r>
              <a:rPr dirty="0" sz="1200" spc="-100">
                <a:solidFill>
                  <a:srgbClr val="F888C6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D5E4EE"/>
                </a:solidFill>
                <a:latin typeface="Tahoma"/>
                <a:cs typeface="Tahoma"/>
              </a:rPr>
              <a:t>Utilized</a:t>
            </a:r>
            <a:r>
              <a:rPr dirty="0" sz="1200" spc="-9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D5E4EE"/>
                </a:solidFill>
                <a:latin typeface="Lucida Sans Unicode"/>
                <a:cs typeface="Lucida Sans Unicode"/>
              </a:rPr>
              <a:t>adjust_for_ambient_noise()</a:t>
            </a:r>
            <a:r>
              <a:rPr dirty="0" sz="1200" spc="-80">
                <a:solidFill>
                  <a:srgbClr val="D5E4EE"/>
                </a:solidFill>
                <a:latin typeface="Lucida Sans Unicode"/>
                <a:cs typeface="Lucida Sans Unicode"/>
              </a:rPr>
              <a:t> </a:t>
            </a:r>
            <a:r>
              <a:rPr dirty="0" sz="1200" spc="-25">
                <a:solidFill>
                  <a:srgbClr val="D5E4EE"/>
                </a:solidFill>
                <a:latin typeface="Tahoma"/>
                <a:cs typeface="Tahoma"/>
              </a:rPr>
              <a:t>for </a:t>
            </a:r>
            <a:r>
              <a:rPr dirty="0" sz="1200">
                <a:solidFill>
                  <a:srgbClr val="D5E4EE"/>
                </a:solidFill>
                <a:latin typeface="Tahoma"/>
                <a:cs typeface="Tahoma"/>
              </a:rPr>
              <a:t>microphone</a:t>
            </a:r>
            <a:r>
              <a:rPr dirty="0" sz="1200" spc="3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D5E4EE"/>
                </a:solidFill>
                <a:latin typeface="Tahoma"/>
                <a:cs typeface="Tahoma"/>
              </a:rPr>
              <a:t>calibration.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791111" y="3879900"/>
            <a:ext cx="3131820" cy="819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50" spc="60">
                <a:solidFill>
                  <a:srgbClr val="D5E4EE"/>
                </a:solidFill>
                <a:latin typeface="Cambria"/>
                <a:cs typeface="Cambria"/>
              </a:rPr>
              <a:t>Continuous</a:t>
            </a:r>
            <a:r>
              <a:rPr dirty="0" sz="1450" spc="275">
                <a:solidFill>
                  <a:srgbClr val="D5E4EE"/>
                </a:solidFill>
                <a:latin typeface="Cambria"/>
                <a:cs typeface="Cambria"/>
              </a:rPr>
              <a:t> </a:t>
            </a:r>
            <a:r>
              <a:rPr dirty="0" sz="1450" spc="35">
                <a:solidFill>
                  <a:srgbClr val="D5E4EE"/>
                </a:solidFill>
                <a:latin typeface="Cambria"/>
                <a:cs typeface="Cambria"/>
              </a:rPr>
              <a:t>Listening</a:t>
            </a:r>
            <a:endParaRPr sz="1450">
              <a:latin typeface="Cambria"/>
              <a:cs typeface="Cambria"/>
            </a:endParaRPr>
          </a:p>
          <a:p>
            <a:pPr marL="12700" marR="5080">
              <a:lnSpc>
                <a:spcPct val="142500"/>
              </a:lnSpc>
              <a:spcBef>
                <a:spcPts val="400"/>
              </a:spcBef>
            </a:pPr>
            <a:r>
              <a:rPr dirty="0" sz="1200" spc="-10">
                <a:solidFill>
                  <a:srgbClr val="F888C6"/>
                </a:solidFill>
                <a:latin typeface="Tahoma"/>
                <a:cs typeface="Tahoma"/>
              </a:rPr>
              <a:t>Solution:</a:t>
            </a:r>
            <a:r>
              <a:rPr dirty="0" sz="1200" spc="-75">
                <a:solidFill>
                  <a:srgbClr val="F888C6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D5E4EE"/>
                </a:solidFill>
                <a:latin typeface="Tahoma"/>
                <a:cs typeface="Tahoma"/>
              </a:rPr>
              <a:t>Designed</a:t>
            </a:r>
            <a:r>
              <a:rPr dirty="0" sz="1200" spc="-9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D5E4EE"/>
                </a:solidFill>
                <a:latin typeface="Tahoma"/>
                <a:cs typeface="Tahoma"/>
              </a:rPr>
              <a:t>a</a:t>
            </a:r>
            <a:r>
              <a:rPr dirty="0" sz="1200" spc="-8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D5E4EE"/>
                </a:solidFill>
                <a:latin typeface="Tahoma"/>
                <a:cs typeface="Tahoma"/>
              </a:rPr>
              <a:t>robust</a:t>
            </a:r>
            <a:r>
              <a:rPr dirty="0" sz="1200" spc="-7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D5E4EE"/>
                </a:solidFill>
                <a:latin typeface="Tahoma"/>
                <a:cs typeface="Tahoma"/>
              </a:rPr>
              <a:t>loop</a:t>
            </a:r>
            <a:r>
              <a:rPr dirty="0" sz="1200" spc="-7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D5E4EE"/>
                </a:solidFill>
                <a:latin typeface="Tahoma"/>
                <a:cs typeface="Tahoma"/>
              </a:rPr>
              <a:t>with</a:t>
            </a:r>
            <a:r>
              <a:rPr dirty="0" sz="1200" spc="-7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D5E4EE"/>
                </a:solidFill>
                <a:latin typeface="Tahoma"/>
                <a:cs typeface="Tahoma"/>
              </a:rPr>
              <a:t>clear</a:t>
            </a:r>
            <a:r>
              <a:rPr dirty="0" sz="1200" spc="-7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200" spc="-20">
                <a:solidFill>
                  <a:srgbClr val="D5E4EE"/>
                </a:solidFill>
                <a:latin typeface="Tahoma"/>
                <a:cs typeface="Tahoma"/>
              </a:rPr>
              <a:t>exit </a:t>
            </a:r>
            <a:r>
              <a:rPr dirty="0" sz="1200">
                <a:solidFill>
                  <a:srgbClr val="D5E4EE"/>
                </a:solidFill>
                <a:latin typeface="Tahoma"/>
                <a:cs typeface="Tahoma"/>
              </a:rPr>
              <a:t>conditions</a:t>
            </a:r>
            <a:r>
              <a:rPr dirty="0" sz="1200" spc="6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200">
                <a:solidFill>
                  <a:srgbClr val="D5E4EE"/>
                </a:solidFill>
                <a:latin typeface="Tahoma"/>
                <a:cs typeface="Tahoma"/>
              </a:rPr>
              <a:t>and</a:t>
            </a:r>
            <a:r>
              <a:rPr dirty="0" sz="1200" spc="6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D5E4EE"/>
                </a:solidFill>
                <a:latin typeface="Tahoma"/>
                <a:cs typeface="Tahoma"/>
              </a:rPr>
              <a:t>feedback.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4366510" y="1233767"/>
            <a:ext cx="1276350" cy="4763135"/>
            <a:chOff x="4366510" y="1233767"/>
            <a:chExt cx="1276350" cy="4763135"/>
          </a:xfrm>
        </p:grpSpPr>
        <p:sp>
          <p:nvSpPr>
            <p:cNvPr id="10" name="object 10" descr=""/>
            <p:cNvSpPr/>
            <p:nvPr/>
          </p:nvSpPr>
          <p:spPr>
            <a:xfrm>
              <a:off x="4366501" y="1233766"/>
              <a:ext cx="646430" cy="4763135"/>
            </a:xfrm>
            <a:custGeom>
              <a:avLst/>
              <a:gdLst/>
              <a:ahLst/>
              <a:cxnLst/>
              <a:rect l="l" t="t" r="r" b="b"/>
              <a:pathLst>
                <a:path w="646429" h="4763135">
                  <a:moveTo>
                    <a:pt x="475475" y="172847"/>
                  </a:moveTo>
                  <a:lnTo>
                    <a:pt x="474687" y="170954"/>
                  </a:lnTo>
                  <a:lnTo>
                    <a:pt x="471360" y="167614"/>
                  </a:lnTo>
                  <a:lnTo>
                    <a:pt x="469468" y="166839"/>
                  </a:lnTo>
                  <a:lnTo>
                    <a:pt x="6007" y="166839"/>
                  </a:lnTo>
                  <a:lnTo>
                    <a:pt x="4114" y="167614"/>
                  </a:lnTo>
                  <a:lnTo>
                    <a:pt x="787" y="170954"/>
                  </a:lnTo>
                  <a:lnTo>
                    <a:pt x="0" y="172847"/>
                  </a:lnTo>
                  <a:lnTo>
                    <a:pt x="0" y="177507"/>
                  </a:lnTo>
                  <a:lnTo>
                    <a:pt x="787" y="179400"/>
                  </a:lnTo>
                  <a:lnTo>
                    <a:pt x="4114" y="182740"/>
                  </a:lnTo>
                  <a:lnTo>
                    <a:pt x="6007" y="183515"/>
                  </a:lnTo>
                  <a:lnTo>
                    <a:pt x="469468" y="183515"/>
                  </a:lnTo>
                  <a:lnTo>
                    <a:pt x="471360" y="182740"/>
                  </a:lnTo>
                  <a:lnTo>
                    <a:pt x="474687" y="179400"/>
                  </a:lnTo>
                  <a:lnTo>
                    <a:pt x="475475" y="177507"/>
                  </a:lnTo>
                  <a:lnTo>
                    <a:pt x="475475" y="172847"/>
                  </a:lnTo>
                  <a:close/>
                </a:path>
                <a:path w="646429" h="4763135">
                  <a:moveTo>
                    <a:pt x="646303" y="6007"/>
                  </a:moveTo>
                  <a:lnTo>
                    <a:pt x="645528" y="4127"/>
                  </a:lnTo>
                  <a:lnTo>
                    <a:pt x="642302" y="787"/>
                  </a:lnTo>
                  <a:lnTo>
                    <a:pt x="640295" y="0"/>
                  </a:lnTo>
                  <a:lnTo>
                    <a:pt x="635736" y="0"/>
                  </a:lnTo>
                  <a:lnTo>
                    <a:pt x="633742" y="787"/>
                  </a:lnTo>
                  <a:lnTo>
                    <a:pt x="630516" y="4127"/>
                  </a:lnTo>
                  <a:lnTo>
                    <a:pt x="629615" y="6007"/>
                  </a:lnTo>
                  <a:lnTo>
                    <a:pt x="629615" y="4756975"/>
                  </a:lnTo>
                  <a:lnTo>
                    <a:pt x="630516" y="4758931"/>
                  </a:lnTo>
                  <a:lnTo>
                    <a:pt x="633742" y="4762195"/>
                  </a:lnTo>
                  <a:lnTo>
                    <a:pt x="635736" y="4763008"/>
                  </a:lnTo>
                  <a:lnTo>
                    <a:pt x="640295" y="4763008"/>
                  </a:lnTo>
                  <a:lnTo>
                    <a:pt x="642302" y="4762195"/>
                  </a:lnTo>
                  <a:lnTo>
                    <a:pt x="645528" y="4758931"/>
                  </a:lnTo>
                  <a:lnTo>
                    <a:pt x="646303" y="4756975"/>
                  </a:lnTo>
                  <a:lnTo>
                    <a:pt x="646303" y="6007"/>
                  </a:lnTo>
                  <a:close/>
                </a:path>
              </a:pathLst>
            </a:custGeom>
            <a:solidFill>
              <a:srgbClr val="5D5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825294" y="1233767"/>
              <a:ext cx="358775" cy="358775"/>
            </a:xfrm>
            <a:custGeom>
              <a:avLst/>
              <a:gdLst/>
              <a:ahLst/>
              <a:cxnLst/>
              <a:rect l="l" t="t" r="r" b="b"/>
              <a:pathLst>
                <a:path w="358775" h="358775">
                  <a:moveTo>
                    <a:pt x="341335" y="0"/>
                  </a:moveTo>
                  <a:lnTo>
                    <a:pt x="17350" y="0"/>
                  </a:lnTo>
                  <a:lnTo>
                    <a:pt x="14792" y="444"/>
                  </a:lnTo>
                  <a:lnTo>
                    <a:pt x="0" y="17239"/>
                  </a:lnTo>
                  <a:lnTo>
                    <a:pt x="0" y="341335"/>
                  </a:lnTo>
                  <a:lnTo>
                    <a:pt x="17350" y="358685"/>
                  </a:lnTo>
                  <a:lnTo>
                    <a:pt x="341335" y="358685"/>
                  </a:lnTo>
                  <a:lnTo>
                    <a:pt x="358685" y="341335"/>
                  </a:lnTo>
                  <a:lnTo>
                    <a:pt x="358685" y="17239"/>
                  </a:lnTo>
                  <a:lnTo>
                    <a:pt x="343893" y="444"/>
                  </a:lnTo>
                  <a:lnTo>
                    <a:pt x="341335" y="0"/>
                  </a:lnTo>
                  <a:close/>
                </a:path>
              </a:pathLst>
            </a:custGeom>
            <a:solidFill>
              <a:srgbClr val="4346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167074" y="2359873"/>
              <a:ext cx="475615" cy="17145"/>
            </a:xfrm>
            <a:custGeom>
              <a:avLst/>
              <a:gdLst/>
              <a:ahLst/>
              <a:cxnLst/>
              <a:rect l="l" t="t" r="r" b="b"/>
              <a:pathLst>
                <a:path w="475614" h="17144">
                  <a:moveTo>
                    <a:pt x="469349" y="0"/>
                  </a:moveTo>
                  <a:lnTo>
                    <a:pt x="6005" y="0"/>
                  </a:lnTo>
                  <a:lnTo>
                    <a:pt x="4003" y="778"/>
                  </a:lnTo>
                  <a:lnTo>
                    <a:pt x="778" y="4115"/>
                  </a:lnTo>
                  <a:lnTo>
                    <a:pt x="0" y="6005"/>
                  </a:lnTo>
                  <a:lnTo>
                    <a:pt x="0" y="10677"/>
                  </a:lnTo>
                  <a:lnTo>
                    <a:pt x="778" y="12567"/>
                  </a:lnTo>
                  <a:lnTo>
                    <a:pt x="4003" y="15904"/>
                  </a:lnTo>
                  <a:lnTo>
                    <a:pt x="6005" y="16683"/>
                  </a:lnTo>
                  <a:lnTo>
                    <a:pt x="469349" y="16683"/>
                  </a:lnTo>
                  <a:lnTo>
                    <a:pt x="471351" y="15904"/>
                  </a:lnTo>
                  <a:lnTo>
                    <a:pt x="474577" y="12567"/>
                  </a:lnTo>
                  <a:lnTo>
                    <a:pt x="475466" y="10677"/>
                  </a:lnTo>
                  <a:lnTo>
                    <a:pt x="475466" y="6005"/>
                  </a:lnTo>
                  <a:lnTo>
                    <a:pt x="474577" y="4115"/>
                  </a:lnTo>
                  <a:lnTo>
                    <a:pt x="471351" y="778"/>
                  </a:lnTo>
                  <a:lnTo>
                    <a:pt x="469349" y="0"/>
                  </a:lnTo>
                  <a:close/>
                </a:path>
              </a:pathLst>
            </a:custGeom>
            <a:solidFill>
              <a:srgbClr val="5D5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825072" y="2184700"/>
              <a:ext cx="358775" cy="367030"/>
            </a:xfrm>
            <a:custGeom>
              <a:avLst/>
              <a:gdLst/>
              <a:ahLst/>
              <a:cxnLst/>
              <a:rect l="l" t="t" r="r" b="b"/>
              <a:pathLst>
                <a:path w="358775" h="367030">
                  <a:moveTo>
                    <a:pt x="341335" y="0"/>
                  </a:moveTo>
                  <a:lnTo>
                    <a:pt x="17239" y="0"/>
                  </a:lnTo>
                  <a:lnTo>
                    <a:pt x="14681" y="444"/>
                  </a:lnTo>
                  <a:lnTo>
                    <a:pt x="0" y="17239"/>
                  </a:lnTo>
                  <a:lnTo>
                    <a:pt x="0" y="349676"/>
                  </a:lnTo>
                  <a:lnTo>
                    <a:pt x="17239" y="367027"/>
                  </a:lnTo>
                  <a:lnTo>
                    <a:pt x="341335" y="367027"/>
                  </a:lnTo>
                  <a:lnTo>
                    <a:pt x="358685" y="349676"/>
                  </a:lnTo>
                  <a:lnTo>
                    <a:pt x="358685" y="17239"/>
                  </a:lnTo>
                  <a:lnTo>
                    <a:pt x="343893" y="444"/>
                  </a:lnTo>
                  <a:lnTo>
                    <a:pt x="341335" y="0"/>
                  </a:lnTo>
                  <a:close/>
                </a:path>
              </a:pathLst>
            </a:custGeom>
            <a:solidFill>
              <a:srgbClr val="4346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366510" y="3185683"/>
              <a:ext cx="475615" cy="17145"/>
            </a:xfrm>
            <a:custGeom>
              <a:avLst/>
              <a:gdLst/>
              <a:ahLst/>
              <a:cxnLst/>
              <a:rect l="l" t="t" r="r" b="b"/>
              <a:pathLst>
                <a:path w="475614" h="17144">
                  <a:moveTo>
                    <a:pt x="469461" y="0"/>
                  </a:moveTo>
                  <a:lnTo>
                    <a:pt x="6005" y="0"/>
                  </a:lnTo>
                  <a:lnTo>
                    <a:pt x="4115" y="778"/>
                  </a:lnTo>
                  <a:lnTo>
                    <a:pt x="778" y="4115"/>
                  </a:lnTo>
                  <a:lnTo>
                    <a:pt x="0" y="6005"/>
                  </a:lnTo>
                  <a:lnTo>
                    <a:pt x="0" y="10677"/>
                  </a:lnTo>
                  <a:lnTo>
                    <a:pt x="778" y="12567"/>
                  </a:lnTo>
                  <a:lnTo>
                    <a:pt x="4115" y="15904"/>
                  </a:lnTo>
                  <a:lnTo>
                    <a:pt x="6005" y="16683"/>
                  </a:lnTo>
                  <a:lnTo>
                    <a:pt x="469461" y="16683"/>
                  </a:lnTo>
                  <a:lnTo>
                    <a:pt x="471351" y="15904"/>
                  </a:lnTo>
                  <a:lnTo>
                    <a:pt x="474688" y="12567"/>
                  </a:lnTo>
                  <a:lnTo>
                    <a:pt x="475466" y="10677"/>
                  </a:lnTo>
                  <a:lnTo>
                    <a:pt x="475466" y="6005"/>
                  </a:lnTo>
                  <a:lnTo>
                    <a:pt x="474688" y="4115"/>
                  </a:lnTo>
                  <a:lnTo>
                    <a:pt x="471351" y="778"/>
                  </a:lnTo>
                  <a:lnTo>
                    <a:pt x="469461" y="0"/>
                  </a:lnTo>
                  <a:close/>
                </a:path>
              </a:pathLst>
            </a:custGeom>
            <a:solidFill>
              <a:srgbClr val="5D5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825294" y="3010512"/>
              <a:ext cx="358775" cy="358775"/>
            </a:xfrm>
            <a:custGeom>
              <a:avLst/>
              <a:gdLst/>
              <a:ahLst/>
              <a:cxnLst/>
              <a:rect l="l" t="t" r="r" b="b"/>
              <a:pathLst>
                <a:path w="358775" h="358775">
                  <a:moveTo>
                    <a:pt x="341335" y="0"/>
                  </a:moveTo>
                  <a:lnTo>
                    <a:pt x="17350" y="0"/>
                  </a:lnTo>
                  <a:lnTo>
                    <a:pt x="14792" y="444"/>
                  </a:lnTo>
                  <a:lnTo>
                    <a:pt x="0" y="17239"/>
                  </a:lnTo>
                  <a:lnTo>
                    <a:pt x="0" y="341335"/>
                  </a:lnTo>
                  <a:lnTo>
                    <a:pt x="17350" y="358685"/>
                  </a:lnTo>
                  <a:lnTo>
                    <a:pt x="341335" y="358685"/>
                  </a:lnTo>
                  <a:lnTo>
                    <a:pt x="358685" y="341335"/>
                  </a:lnTo>
                  <a:lnTo>
                    <a:pt x="358685" y="17239"/>
                  </a:lnTo>
                  <a:lnTo>
                    <a:pt x="343893" y="444"/>
                  </a:lnTo>
                  <a:lnTo>
                    <a:pt x="341335" y="0"/>
                  </a:lnTo>
                  <a:close/>
                </a:path>
              </a:pathLst>
            </a:custGeom>
            <a:solidFill>
              <a:srgbClr val="4346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167074" y="4011495"/>
              <a:ext cx="475615" cy="17145"/>
            </a:xfrm>
            <a:custGeom>
              <a:avLst/>
              <a:gdLst/>
              <a:ahLst/>
              <a:cxnLst/>
              <a:rect l="l" t="t" r="r" b="b"/>
              <a:pathLst>
                <a:path w="475614" h="17145">
                  <a:moveTo>
                    <a:pt x="469349" y="0"/>
                  </a:moveTo>
                  <a:lnTo>
                    <a:pt x="6005" y="0"/>
                  </a:lnTo>
                  <a:lnTo>
                    <a:pt x="4003" y="778"/>
                  </a:lnTo>
                  <a:lnTo>
                    <a:pt x="778" y="4115"/>
                  </a:lnTo>
                  <a:lnTo>
                    <a:pt x="0" y="6005"/>
                  </a:lnTo>
                  <a:lnTo>
                    <a:pt x="0" y="10677"/>
                  </a:lnTo>
                  <a:lnTo>
                    <a:pt x="778" y="12567"/>
                  </a:lnTo>
                  <a:lnTo>
                    <a:pt x="4003" y="15904"/>
                  </a:lnTo>
                  <a:lnTo>
                    <a:pt x="6005" y="16683"/>
                  </a:lnTo>
                  <a:lnTo>
                    <a:pt x="469349" y="16683"/>
                  </a:lnTo>
                  <a:lnTo>
                    <a:pt x="471351" y="15904"/>
                  </a:lnTo>
                  <a:lnTo>
                    <a:pt x="474577" y="12567"/>
                  </a:lnTo>
                  <a:lnTo>
                    <a:pt x="475466" y="10677"/>
                  </a:lnTo>
                  <a:lnTo>
                    <a:pt x="475466" y="6005"/>
                  </a:lnTo>
                  <a:lnTo>
                    <a:pt x="474577" y="4115"/>
                  </a:lnTo>
                  <a:lnTo>
                    <a:pt x="471351" y="778"/>
                  </a:lnTo>
                  <a:lnTo>
                    <a:pt x="469349" y="0"/>
                  </a:lnTo>
                  <a:close/>
                </a:path>
              </a:pathLst>
            </a:custGeom>
            <a:solidFill>
              <a:srgbClr val="5D5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825072" y="3836323"/>
              <a:ext cx="358775" cy="358775"/>
            </a:xfrm>
            <a:custGeom>
              <a:avLst/>
              <a:gdLst/>
              <a:ahLst/>
              <a:cxnLst/>
              <a:rect l="l" t="t" r="r" b="b"/>
              <a:pathLst>
                <a:path w="358775" h="358775">
                  <a:moveTo>
                    <a:pt x="341335" y="0"/>
                  </a:moveTo>
                  <a:lnTo>
                    <a:pt x="17239" y="0"/>
                  </a:lnTo>
                  <a:lnTo>
                    <a:pt x="14681" y="444"/>
                  </a:lnTo>
                  <a:lnTo>
                    <a:pt x="0" y="17239"/>
                  </a:lnTo>
                  <a:lnTo>
                    <a:pt x="0" y="341335"/>
                  </a:lnTo>
                  <a:lnTo>
                    <a:pt x="17239" y="358685"/>
                  </a:lnTo>
                  <a:lnTo>
                    <a:pt x="341335" y="358685"/>
                  </a:lnTo>
                  <a:lnTo>
                    <a:pt x="358685" y="341335"/>
                  </a:lnTo>
                  <a:lnTo>
                    <a:pt x="358685" y="17239"/>
                  </a:lnTo>
                  <a:lnTo>
                    <a:pt x="343893" y="444"/>
                  </a:lnTo>
                  <a:lnTo>
                    <a:pt x="341335" y="0"/>
                  </a:lnTo>
                  <a:close/>
                </a:path>
              </a:pathLst>
            </a:custGeom>
            <a:solidFill>
              <a:srgbClr val="4346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366510" y="4837305"/>
              <a:ext cx="475615" cy="17145"/>
            </a:xfrm>
            <a:custGeom>
              <a:avLst/>
              <a:gdLst/>
              <a:ahLst/>
              <a:cxnLst/>
              <a:rect l="l" t="t" r="r" b="b"/>
              <a:pathLst>
                <a:path w="475614" h="17145">
                  <a:moveTo>
                    <a:pt x="469461" y="0"/>
                  </a:moveTo>
                  <a:lnTo>
                    <a:pt x="6005" y="0"/>
                  </a:lnTo>
                  <a:lnTo>
                    <a:pt x="4115" y="778"/>
                  </a:lnTo>
                  <a:lnTo>
                    <a:pt x="778" y="4115"/>
                  </a:lnTo>
                  <a:lnTo>
                    <a:pt x="0" y="6005"/>
                  </a:lnTo>
                  <a:lnTo>
                    <a:pt x="0" y="10677"/>
                  </a:lnTo>
                  <a:lnTo>
                    <a:pt x="778" y="12567"/>
                  </a:lnTo>
                  <a:lnTo>
                    <a:pt x="4115" y="15904"/>
                  </a:lnTo>
                  <a:lnTo>
                    <a:pt x="6005" y="16683"/>
                  </a:lnTo>
                  <a:lnTo>
                    <a:pt x="469461" y="16683"/>
                  </a:lnTo>
                  <a:lnTo>
                    <a:pt x="471351" y="15904"/>
                  </a:lnTo>
                  <a:lnTo>
                    <a:pt x="474688" y="12567"/>
                  </a:lnTo>
                  <a:lnTo>
                    <a:pt x="475466" y="10677"/>
                  </a:lnTo>
                  <a:lnTo>
                    <a:pt x="475466" y="6005"/>
                  </a:lnTo>
                  <a:lnTo>
                    <a:pt x="474688" y="4115"/>
                  </a:lnTo>
                  <a:lnTo>
                    <a:pt x="471351" y="778"/>
                  </a:lnTo>
                  <a:lnTo>
                    <a:pt x="469461" y="0"/>
                  </a:lnTo>
                  <a:close/>
                </a:path>
              </a:pathLst>
            </a:custGeom>
            <a:solidFill>
              <a:srgbClr val="5D5F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825294" y="4662134"/>
              <a:ext cx="358775" cy="358775"/>
            </a:xfrm>
            <a:custGeom>
              <a:avLst/>
              <a:gdLst/>
              <a:ahLst/>
              <a:cxnLst/>
              <a:rect l="l" t="t" r="r" b="b"/>
              <a:pathLst>
                <a:path w="358775" h="358775">
                  <a:moveTo>
                    <a:pt x="341335" y="0"/>
                  </a:moveTo>
                  <a:lnTo>
                    <a:pt x="17350" y="0"/>
                  </a:lnTo>
                  <a:lnTo>
                    <a:pt x="14792" y="444"/>
                  </a:lnTo>
                  <a:lnTo>
                    <a:pt x="0" y="17239"/>
                  </a:lnTo>
                  <a:lnTo>
                    <a:pt x="0" y="341335"/>
                  </a:lnTo>
                  <a:lnTo>
                    <a:pt x="17350" y="358685"/>
                  </a:lnTo>
                  <a:lnTo>
                    <a:pt x="341335" y="358685"/>
                  </a:lnTo>
                  <a:lnTo>
                    <a:pt x="358685" y="341335"/>
                  </a:lnTo>
                  <a:lnTo>
                    <a:pt x="358685" y="17239"/>
                  </a:lnTo>
                  <a:lnTo>
                    <a:pt x="343893" y="444"/>
                  </a:lnTo>
                  <a:lnTo>
                    <a:pt x="341335" y="0"/>
                  </a:lnTo>
                  <a:close/>
                </a:path>
              </a:pathLst>
            </a:custGeom>
            <a:solidFill>
              <a:srgbClr val="43465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8111" y="1341873"/>
              <a:ext cx="64952" cy="150258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4932934" y="2208703"/>
            <a:ext cx="149225" cy="293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50" spc="-50">
                <a:solidFill>
                  <a:srgbClr val="D5E4EE"/>
                </a:solidFill>
                <a:latin typeface="Cambria"/>
                <a:cs typeface="Cambria"/>
              </a:rPr>
              <a:t>2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930265" y="3033736"/>
            <a:ext cx="149225" cy="293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50" spc="-50">
                <a:solidFill>
                  <a:srgbClr val="D5E4EE"/>
                </a:solidFill>
                <a:latin typeface="Cambria"/>
                <a:cs typeface="Cambria"/>
              </a:rPr>
              <a:t>3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931600" y="3859881"/>
            <a:ext cx="149225" cy="293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50" spc="-50">
                <a:solidFill>
                  <a:srgbClr val="D5E4EE"/>
                </a:solidFill>
                <a:latin typeface="Cambria"/>
                <a:cs typeface="Cambria"/>
              </a:rPr>
              <a:t>4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931600" y="4686359"/>
            <a:ext cx="149225" cy="293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50" spc="-50">
                <a:solidFill>
                  <a:srgbClr val="D5E4EE"/>
                </a:solidFill>
                <a:latin typeface="Cambria"/>
                <a:cs typeface="Cambria"/>
              </a:rPr>
              <a:t>5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2694312" y="3418690"/>
            <a:ext cx="1518285" cy="217170"/>
          </a:xfrm>
          <a:custGeom>
            <a:avLst/>
            <a:gdLst/>
            <a:ahLst/>
            <a:cxnLst/>
            <a:rect l="l" t="t" r="r" b="b"/>
            <a:pathLst>
              <a:path w="1518285" h="217170">
                <a:moveTo>
                  <a:pt x="1500807" y="0"/>
                </a:moveTo>
                <a:lnTo>
                  <a:pt x="17239" y="0"/>
                </a:lnTo>
                <a:lnTo>
                  <a:pt x="14792" y="444"/>
                </a:lnTo>
                <a:lnTo>
                  <a:pt x="0" y="17239"/>
                </a:lnTo>
                <a:lnTo>
                  <a:pt x="0" y="199529"/>
                </a:lnTo>
                <a:lnTo>
                  <a:pt x="17239" y="216879"/>
                </a:lnTo>
                <a:lnTo>
                  <a:pt x="1500807" y="216879"/>
                </a:lnTo>
                <a:lnTo>
                  <a:pt x="1518157" y="199529"/>
                </a:lnTo>
                <a:lnTo>
                  <a:pt x="1518157" y="17239"/>
                </a:lnTo>
                <a:lnTo>
                  <a:pt x="1503365" y="444"/>
                </a:lnTo>
                <a:lnTo>
                  <a:pt x="1500807" y="0"/>
                </a:lnTo>
                <a:close/>
              </a:path>
            </a:pathLst>
          </a:custGeom>
          <a:solidFill>
            <a:srgbClr val="30343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772070" y="3053755"/>
            <a:ext cx="3449320" cy="82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36700">
              <a:lnSpc>
                <a:spcPct val="100000"/>
              </a:lnSpc>
              <a:spcBef>
                <a:spcPts val="100"/>
              </a:spcBef>
            </a:pPr>
            <a:r>
              <a:rPr dirty="0" sz="1450" spc="60">
                <a:solidFill>
                  <a:srgbClr val="D5E4EE"/>
                </a:solidFill>
                <a:latin typeface="Cambria"/>
                <a:cs typeface="Cambria"/>
              </a:rPr>
              <a:t>Unrecognized</a:t>
            </a:r>
            <a:r>
              <a:rPr dirty="0" sz="1450" spc="330">
                <a:solidFill>
                  <a:srgbClr val="D5E4EE"/>
                </a:solidFill>
                <a:latin typeface="Cambria"/>
                <a:cs typeface="Cambria"/>
              </a:rPr>
              <a:t> </a:t>
            </a:r>
            <a:r>
              <a:rPr dirty="0" sz="1450" spc="80">
                <a:solidFill>
                  <a:srgbClr val="D5E4EE"/>
                </a:solidFill>
                <a:latin typeface="Cambria"/>
                <a:cs typeface="Cambria"/>
              </a:rPr>
              <a:t>Speech</a:t>
            </a:r>
            <a:endParaRPr sz="1450">
              <a:latin typeface="Cambria"/>
              <a:cs typeface="Cambria"/>
            </a:endParaRPr>
          </a:p>
          <a:p>
            <a:pPr algn="r" marR="34925">
              <a:lnSpc>
                <a:spcPct val="100000"/>
              </a:lnSpc>
              <a:spcBef>
                <a:spcPts val="1200"/>
              </a:spcBef>
            </a:pPr>
            <a:r>
              <a:rPr dirty="0" baseline="2314" sz="1800" spc="-30">
                <a:solidFill>
                  <a:srgbClr val="F888C6"/>
                </a:solidFill>
                <a:latin typeface="Tahoma"/>
                <a:cs typeface="Tahoma"/>
              </a:rPr>
              <a:t>Solution:</a:t>
            </a:r>
            <a:r>
              <a:rPr dirty="0" baseline="2314" sz="1800" spc="-142">
                <a:solidFill>
                  <a:srgbClr val="F888C6"/>
                </a:solidFill>
                <a:latin typeface="Tahoma"/>
                <a:cs typeface="Tahoma"/>
              </a:rPr>
              <a:t> </a:t>
            </a:r>
            <a:r>
              <a:rPr dirty="0" baseline="2314" sz="1800" spc="-15">
                <a:solidFill>
                  <a:srgbClr val="D5E4EE"/>
                </a:solidFill>
                <a:latin typeface="Tahoma"/>
                <a:cs typeface="Tahoma"/>
              </a:rPr>
              <a:t>Gracefully</a:t>
            </a:r>
            <a:r>
              <a:rPr dirty="0" baseline="2314" sz="1800" spc="-13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baseline="2314" sz="1800">
                <a:solidFill>
                  <a:srgbClr val="D5E4EE"/>
                </a:solidFill>
                <a:latin typeface="Tahoma"/>
                <a:cs typeface="Tahoma"/>
              </a:rPr>
              <a:t>handled</a:t>
            </a:r>
            <a:r>
              <a:rPr dirty="0" baseline="2314" sz="1800" spc="247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D5E4EE"/>
                </a:solidFill>
                <a:latin typeface="Lucida Sans Unicode"/>
                <a:cs typeface="Lucida Sans Unicode"/>
              </a:rPr>
              <a:t>UnknownValueError</a:t>
            </a:r>
            <a:endParaRPr sz="1200">
              <a:latin typeface="Lucida Sans Unicode"/>
              <a:cs typeface="Lucida Sans Unicode"/>
            </a:endParaRPr>
          </a:p>
          <a:p>
            <a:pPr algn="r" marR="30480">
              <a:lnSpc>
                <a:spcPct val="100000"/>
              </a:lnSpc>
              <a:spcBef>
                <a:spcPts val="470"/>
              </a:spcBef>
            </a:pPr>
            <a:r>
              <a:rPr dirty="0" sz="1200" spc="-10">
                <a:solidFill>
                  <a:srgbClr val="D5E4EE"/>
                </a:solidFill>
                <a:latin typeface="Tahoma"/>
                <a:cs typeface="Tahoma"/>
              </a:rPr>
              <a:t>with</a:t>
            </a:r>
            <a:r>
              <a:rPr dirty="0" sz="1200" spc="-3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200" spc="-25">
                <a:solidFill>
                  <a:srgbClr val="D5E4EE"/>
                </a:solidFill>
                <a:latin typeface="Tahoma"/>
                <a:cs typeface="Tahoma"/>
              </a:rPr>
              <a:t>user-</a:t>
            </a:r>
            <a:r>
              <a:rPr dirty="0" sz="1200" spc="-20">
                <a:solidFill>
                  <a:srgbClr val="D5E4EE"/>
                </a:solidFill>
                <a:latin typeface="Tahoma"/>
                <a:cs typeface="Tahoma"/>
              </a:rPr>
              <a:t>friendly</a:t>
            </a:r>
            <a:r>
              <a:rPr dirty="0" sz="1200" spc="-3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200" spc="-10">
                <a:solidFill>
                  <a:srgbClr val="D5E4EE"/>
                </a:solidFill>
                <a:latin typeface="Tahoma"/>
                <a:cs typeface="Tahoma"/>
              </a:rPr>
              <a:t>prompts.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5080">
              <a:lnSpc>
                <a:spcPts val="4190"/>
              </a:lnSpc>
              <a:spcBef>
                <a:spcPts val="25"/>
              </a:spcBef>
            </a:pPr>
            <a:r>
              <a:rPr dirty="0" spc="135"/>
              <a:t>Future</a:t>
            </a:r>
            <a:r>
              <a:rPr dirty="0" spc="-120"/>
              <a:t> </a:t>
            </a:r>
            <a:r>
              <a:rPr dirty="0" spc="130"/>
              <a:t>Horizons:</a:t>
            </a:r>
            <a:r>
              <a:rPr dirty="0" spc="-114"/>
              <a:t> </a:t>
            </a:r>
            <a:r>
              <a:rPr dirty="0" spc="130"/>
              <a:t>What's </a:t>
            </a:r>
            <a:r>
              <a:rPr dirty="0" spc="145"/>
              <a:t>Next</a:t>
            </a:r>
            <a:r>
              <a:rPr dirty="0" spc="80"/>
              <a:t> </a:t>
            </a:r>
            <a:r>
              <a:rPr dirty="0" spc="125"/>
              <a:t>for</a:t>
            </a:r>
            <a:r>
              <a:rPr dirty="0" spc="85"/>
              <a:t> </a:t>
            </a:r>
            <a:r>
              <a:rPr dirty="0" spc="120"/>
              <a:t>Smarticle?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5416" y="2518384"/>
            <a:ext cx="5542280" cy="2620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40410">
              <a:lnSpc>
                <a:spcPct val="137100"/>
              </a:lnSpc>
              <a:spcBef>
                <a:spcPts val="100"/>
              </a:spcBef>
            </a:pPr>
            <a:r>
              <a:rPr dirty="0" sz="1400" spc="-20" b="1">
                <a:solidFill>
                  <a:srgbClr val="D5E4EE"/>
                </a:solidFill>
                <a:latin typeface="Trebuchet MS"/>
                <a:cs typeface="Trebuchet MS"/>
              </a:rPr>
              <a:t>Multilingual</a:t>
            </a:r>
            <a:r>
              <a:rPr dirty="0" sz="1400" spc="-110" b="1">
                <a:solidFill>
                  <a:srgbClr val="D5E4EE"/>
                </a:solidFill>
                <a:latin typeface="Trebuchet MS"/>
                <a:cs typeface="Trebuchet MS"/>
              </a:rPr>
              <a:t> </a:t>
            </a:r>
            <a:r>
              <a:rPr dirty="0" sz="1400" spc="-20" b="1">
                <a:solidFill>
                  <a:srgbClr val="D5E4EE"/>
                </a:solidFill>
                <a:latin typeface="Trebuchet MS"/>
                <a:cs typeface="Trebuchet MS"/>
              </a:rPr>
              <a:t>Support:</a:t>
            </a:r>
            <a:r>
              <a:rPr dirty="0" sz="1400" spc="-100" b="1">
                <a:solidFill>
                  <a:srgbClr val="D5E4EE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Integrate</a:t>
            </a:r>
            <a:r>
              <a:rPr dirty="0" sz="1400" spc="-9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language</a:t>
            </a:r>
            <a:r>
              <a:rPr dirty="0" sz="1400" spc="-9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selection</a:t>
            </a:r>
            <a:r>
              <a:rPr dirty="0" sz="1400" spc="-10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D5E4EE"/>
                </a:solidFill>
                <a:latin typeface="Tahoma"/>
                <a:cs typeface="Tahoma"/>
              </a:rPr>
              <a:t>for</a:t>
            </a:r>
            <a:r>
              <a:rPr dirty="0" sz="1400" spc="-10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broader accessibility.</a:t>
            </a:r>
            <a:endParaRPr sz="1400">
              <a:latin typeface="Tahoma"/>
              <a:cs typeface="Tahoma"/>
            </a:endParaRPr>
          </a:p>
          <a:p>
            <a:pPr marL="12700" marR="485140">
              <a:lnSpc>
                <a:spcPct val="136400"/>
              </a:lnSpc>
              <a:spcBef>
                <a:spcPts val="505"/>
              </a:spcBef>
            </a:pPr>
            <a:r>
              <a:rPr dirty="0" sz="1400" spc="-20" b="1">
                <a:solidFill>
                  <a:srgbClr val="D5E4EE"/>
                </a:solidFill>
                <a:latin typeface="Trebuchet MS"/>
                <a:cs typeface="Trebuchet MS"/>
              </a:rPr>
              <a:t>Offline</a:t>
            </a:r>
            <a:r>
              <a:rPr dirty="0" sz="1400" spc="-105" b="1">
                <a:solidFill>
                  <a:srgbClr val="D5E4EE"/>
                </a:solidFill>
                <a:latin typeface="Trebuchet MS"/>
                <a:cs typeface="Trebuchet MS"/>
              </a:rPr>
              <a:t> </a:t>
            </a:r>
            <a:r>
              <a:rPr dirty="0" sz="1400" spc="-20" b="1">
                <a:solidFill>
                  <a:srgbClr val="D5E4EE"/>
                </a:solidFill>
                <a:latin typeface="Trebuchet MS"/>
                <a:cs typeface="Trebuchet MS"/>
              </a:rPr>
              <a:t>Recognition:</a:t>
            </a:r>
            <a:r>
              <a:rPr dirty="0" sz="1400" spc="-105" b="1">
                <a:solidFill>
                  <a:srgbClr val="D5E4EE"/>
                </a:solidFill>
                <a:latin typeface="Trebuchet MS"/>
                <a:cs typeface="Trebuchet MS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Explore</a:t>
            </a:r>
            <a:r>
              <a:rPr dirty="0" sz="1400" spc="-11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CMU</a:t>
            </a:r>
            <a:r>
              <a:rPr dirty="0" sz="1400" spc="-10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Sphinx</a:t>
            </a:r>
            <a:r>
              <a:rPr dirty="0" sz="1400" spc="-10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for</a:t>
            </a:r>
            <a:r>
              <a:rPr dirty="0" sz="1400" spc="-11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transcription</a:t>
            </a:r>
            <a:r>
              <a:rPr dirty="0" sz="1400" spc="-10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without internet.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400" spc="-30" b="1">
                <a:solidFill>
                  <a:srgbClr val="D5E4EE"/>
                </a:solidFill>
                <a:latin typeface="Trebuchet MS"/>
                <a:cs typeface="Trebuchet MS"/>
              </a:rPr>
              <a:t>Transcript</a:t>
            </a:r>
            <a:r>
              <a:rPr dirty="0" sz="1400" spc="-110" b="1">
                <a:solidFill>
                  <a:srgbClr val="D5E4EE"/>
                </a:solidFill>
                <a:latin typeface="Trebuchet MS"/>
                <a:cs typeface="Trebuchet MS"/>
              </a:rPr>
              <a:t> </a:t>
            </a:r>
            <a:r>
              <a:rPr dirty="0" sz="1400" spc="-30" b="1">
                <a:solidFill>
                  <a:srgbClr val="D5E4EE"/>
                </a:solidFill>
                <a:latin typeface="Trebuchet MS"/>
                <a:cs typeface="Trebuchet MS"/>
              </a:rPr>
              <a:t>Saving:</a:t>
            </a:r>
            <a:r>
              <a:rPr dirty="0" sz="1400" spc="-90" b="1">
                <a:solidFill>
                  <a:srgbClr val="D5E4EE"/>
                </a:solidFill>
                <a:latin typeface="Trebuchet MS"/>
                <a:cs typeface="Trebuchet MS"/>
              </a:rPr>
              <a:t> </a:t>
            </a:r>
            <a:r>
              <a:rPr dirty="0" sz="1400" spc="-30">
                <a:solidFill>
                  <a:srgbClr val="D5E4EE"/>
                </a:solidFill>
                <a:latin typeface="Tahoma"/>
                <a:cs typeface="Tahoma"/>
              </a:rPr>
              <a:t>Enable</a:t>
            </a:r>
            <a:r>
              <a:rPr dirty="0" sz="1400" spc="-114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D5E4EE"/>
                </a:solidFill>
                <a:latin typeface="Tahoma"/>
                <a:cs typeface="Tahoma"/>
              </a:rPr>
              <a:t>saving</a:t>
            </a:r>
            <a:r>
              <a:rPr dirty="0" sz="1400" spc="-114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D5E4EE"/>
                </a:solidFill>
                <a:latin typeface="Tahoma"/>
                <a:cs typeface="Tahoma"/>
              </a:rPr>
              <a:t>output</a:t>
            </a:r>
            <a:r>
              <a:rPr dirty="0" sz="1400" spc="-12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to</a:t>
            </a:r>
            <a:r>
              <a:rPr dirty="0" sz="1400" spc="-114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D5E4EE"/>
                </a:solidFill>
                <a:latin typeface="Tahoma"/>
                <a:cs typeface="Tahoma"/>
              </a:rPr>
              <a:t>common</a:t>
            </a:r>
            <a:r>
              <a:rPr dirty="0" sz="1400" spc="-13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D5E4EE"/>
                </a:solidFill>
                <a:latin typeface="Tahoma"/>
                <a:cs typeface="Tahoma"/>
              </a:rPr>
              <a:t>formats</a:t>
            </a:r>
            <a:r>
              <a:rPr dirty="0" sz="1400" spc="-12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D5E4EE"/>
                </a:solidFill>
                <a:latin typeface="Tahoma"/>
                <a:cs typeface="Tahoma"/>
              </a:rPr>
              <a:t>(.txt,</a:t>
            </a:r>
            <a:r>
              <a:rPr dirty="0" sz="1400" spc="-11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.docx).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400" spc="-30" b="1">
                <a:solidFill>
                  <a:srgbClr val="D5E4EE"/>
                </a:solidFill>
                <a:latin typeface="Trebuchet MS"/>
                <a:cs typeface="Trebuchet MS"/>
              </a:rPr>
              <a:t>Voice</a:t>
            </a:r>
            <a:r>
              <a:rPr dirty="0" sz="1400" spc="-110" b="1">
                <a:solidFill>
                  <a:srgbClr val="D5E4EE"/>
                </a:solidFill>
                <a:latin typeface="Trebuchet MS"/>
                <a:cs typeface="Trebuchet MS"/>
              </a:rPr>
              <a:t> </a:t>
            </a:r>
            <a:r>
              <a:rPr dirty="0" sz="1400" spc="-30" b="1">
                <a:solidFill>
                  <a:srgbClr val="D5E4EE"/>
                </a:solidFill>
                <a:latin typeface="Trebuchet MS"/>
                <a:cs typeface="Trebuchet MS"/>
              </a:rPr>
              <a:t>Commands:</a:t>
            </a:r>
            <a:r>
              <a:rPr dirty="0" sz="1400" spc="-70" b="1">
                <a:solidFill>
                  <a:srgbClr val="D5E4EE"/>
                </a:solidFill>
                <a:latin typeface="Trebuchet MS"/>
                <a:cs typeface="Trebuchet MS"/>
              </a:rPr>
              <a:t> </a:t>
            </a:r>
            <a:r>
              <a:rPr dirty="0" sz="1400" spc="-25">
                <a:solidFill>
                  <a:srgbClr val="D5E4EE"/>
                </a:solidFill>
                <a:latin typeface="Tahoma"/>
                <a:cs typeface="Tahoma"/>
              </a:rPr>
              <a:t>Add</a:t>
            </a:r>
            <a:r>
              <a:rPr dirty="0" sz="1400" spc="-10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D5E4EE"/>
                </a:solidFill>
                <a:latin typeface="Tahoma"/>
                <a:cs typeface="Tahoma"/>
              </a:rPr>
              <a:t>triggers</a:t>
            </a:r>
            <a:r>
              <a:rPr dirty="0" sz="1400" spc="-10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D5E4EE"/>
                </a:solidFill>
                <a:latin typeface="Tahoma"/>
                <a:cs typeface="Tahoma"/>
              </a:rPr>
              <a:t>like</a:t>
            </a:r>
            <a:r>
              <a:rPr dirty="0" sz="1400" spc="-10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D5E4EE"/>
                </a:solidFill>
                <a:latin typeface="Tahoma"/>
                <a:cs typeface="Tahoma"/>
              </a:rPr>
              <a:t>"Stop</a:t>
            </a:r>
            <a:r>
              <a:rPr dirty="0" sz="1400" spc="-10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D5E4EE"/>
                </a:solidFill>
                <a:latin typeface="Tahoma"/>
                <a:cs typeface="Tahoma"/>
              </a:rPr>
              <a:t>listening"</a:t>
            </a:r>
            <a:r>
              <a:rPr dirty="0" sz="1400" spc="-10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or</a:t>
            </a:r>
            <a:r>
              <a:rPr dirty="0" sz="1400" spc="-10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30">
                <a:solidFill>
                  <a:srgbClr val="D5E4EE"/>
                </a:solidFill>
                <a:latin typeface="Tahoma"/>
                <a:cs typeface="Tahoma"/>
              </a:rPr>
              <a:t>"Save</a:t>
            </a:r>
            <a:r>
              <a:rPr dirty="0" sz="1400" spc="-9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note."</a:t>
            </a:r>
            <a:endParaRPr sz="1400">
              <a:latin typeface="Tahoma"/>
              <a:cs typeface="Tahoma"/>
            </a:endParaRPr>
          </a:p>
          <a:p>
            <a:pPr marL="12700" marR="655955">
              <a:lnSpc>
                <a:spcPct val="142100"/>
              </a:lnSpc>
              <a:spcBef>
                <a:spcPts val="400"/>
              </a:spcBef>
            </a:pPr>
            <a:r>
              <a:rPr dirty="0" sz="1400" spc="-25" b="1">
                <a:solidFill>
                  <a:srgbClr val="D5E4EE"/>
                </a:solidFill>
                <a:latin typeface="Trebuchet MS"/>
                <a:cs typeface="Trebuchet MS"/>
              </a:rPr>
              <a:t>Enhanced</a:t>
            </a:r>
            <a:r>
              <a:rPr dirty="0" sz="1400" spc="-145" b="1">
                <a:solidFill>
                  <a:srgbClr val="D5E4EE"/>
                </a:solidFill>
                <a:latin typeface="Trebuchet MS"/>
                <a:cs typeface="Trebuchet MS"/>
              </a:rPr>
              <a:t> </a:t>
            </a:r>
            <a:r>
              <a:rPr dirty="0" sz="1400" spc="-10" b="1">
                <a:solidFill>
                  <a:srgbClr val="D5E4EE"/>
                </a:solidFill>
                <a:latin typeface="Trebuchet MS"/>
                <a:cs typeface="Trebuchet MS"/>
              </a:rPr>
              <a:t>UI:</a:t>
            </a:r>
            <a:r>
              <a:rPr dirty="0" sz="1400" spc="-125" b="1">
                <a:solidFill>
                  <a:srgbClr val="D5E4EE"/>
                </a:solidFill>
                <a:latin typeface="Trebuchet MS"/>
                <a:cs typeface="Trebuchet MS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Introduce</a:t>
            </a:r>
            <a:r>
              <a:rPr dirty="0" sz="1400" spc="-13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themes</a:t>
            </a:r>
            <a:r>
              <a:rPr dirty="0" sz="1400" spc="-14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and</a:t>
            </a:r>
            <a:r>
              <a:rPr dirty="0" sz="1400" spc="-14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D5E4EE"/>
                </a:solidFill>
                <a:latin typeface="Tahoma"/>
                <a:cs typeface="Tahoma"/>
              </a:rPr>
              <a:t>dark</a:t>
            </a:r>
            <a:r>
              <a:rPr dirty="0" sz="1400" spc="-14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mode</a:t>
            </a:r>
            <a:r>
              <a:rPr dirty="0" sz="1400" spc="-145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D5E4EE"/>
                </a:solidFill>
                <a:latin typeface="Tahoma"/>
                <a:cs typeface="Tahoma"/>
              </a:rPr>
              <a:t>for</a:t>
            </a:r>
            <a:r>
              <a:rPr dirty="0" sz="1400" spc="-140">
                <a:solidFill>
                  <a:srgbClr val="D5E4EE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D5E4EE"/>
                </a:solidFill>
                <a:latin typeface="Tahoma"/>
                <a:cs typeface="Tahoma"/>
              </a:rPr>
              <a:t>personalized aesthetics.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115" y="2697226"/>
            <a:ext cx="66675" cy="6667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115" y="3344036"/>
            <a:ext cx="66675" cy="6667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0" y="3990975"/>
            <a:ext cx="66675" cy="6667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0" y="4343019"/>
            <a:ext cx="66675" cy="6667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115" y="4695571"/>
            <a:ext cx="66675" cy="6667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45019" y="0"/>
            <a:ext cx="4284980" cy="64382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Pramod</dc:creator>
  <dc:title>Untitled</dc:title>
  <dcterms:created xsi:type="dcterms:W3CDTF">2025-09-14T09:52:54Z</dcterms:created>
  <dcterms:modified xsi:type="dcterms:W3CDTF">2025-09-14T09:52:54Z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2025-09-14T00:00:00Z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2025-09-14T00:00:00Z</vt:filetime>
  </property>
  <property fmtid="{D5CDD505-2E9C-101B-9397-08002B2CF9AE}" pid="5" name="Producer">
    <vt:lpwstr>Microsoft® Word 2013</vt:lpwstr>
  </property>
</Properties>
</file>