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6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WmNeZytkJ4Dk1ON282x/z/64I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18C7E0-8A50-4516-B504-0CD0D3608D1D}">
  <a:tblStyle styleId="{DD18C7E0-8A50-4516-B504-0CD0D3608D1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1C81CC-68FB-4B54-B587-3BD8E049913A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DFF6F1-1655-4526-A72C-7A14C19CE95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body" idx="1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3"/>
          <p:cNvSpPr txBox="1">
            <a:spLocks noGrp="1"/>
          </p:cNvSpPr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body" idx="1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  <p:sp>
        <p:nvSpPr>
          <p:cNvPr id="97" name="Google Shape;97;p6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DEF5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5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DEF5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5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DEF5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DEF5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7;p5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Google Shape;28;p54"/>
          <p:cNvSpPr txBox="1"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DEF5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5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DEF5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57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DEF5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DEF5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5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57"/>
          <p:cNvSpPr txBox="1"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body" idx="1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2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body" idx="2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body" idx="3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body" idx="4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body" idx="1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021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marL="914400" lvl="1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4417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marL="2743200" lvl="5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marL="3200400" lvl="6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marL="3657600" lvl="7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marL="4114800" lvl="8" indent="-3937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2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1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DEF5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6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DEF5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61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DEF5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DEF5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6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61"/>
          <p:cNvSpPr>
            <a:spLocks noGrp="1"/>
          </p:cNvSpPr>
          <p:nvPr>
            <p:ph type="pic" idx="2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rgbClr val="B5E8F3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D2D37"/>
              </a:buClr>
              <a:buSzPts val="3640"/>
              <a:buFont typeface="Georgia"/>
              <a:buNone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5D2D37"/>
              </a:buClr>
              <a:buSzPts val="3120"/>
              <a:buFont typeface="Georgia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300"/>
              </a:spcAft>
              <a:buClr>
                <a:srgbClr val="5D2D37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body" idx="1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6068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DEF5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DEF5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2;p52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DEF5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DEF5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3;p5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52"/>
          <p:cNvSpPr txBox="1"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5D2D37"/>
              </a:buClr>
              <a:buSzPts val="5888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0210" algn="l" rtl="0">
              <a:spcBef>
                <a:spcPts val="440"/>
              </a:spcBef>
              <a:spcAft>
                <a:spcPts val="0"/>
              </a:spcAft>
              <a:buClr>
                <a:srgbClr val="5D2D37"/>
              </a:buClr>
              <a:buSzPts val="2860"/>
              <a:buFont typeface="Georgia"/>
              <a:buChar char="*"/>
              <a:defRPr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93700" algn="l" rtl="0">
              <a:spcBef>
                <a:spcPts val="400"/>
              </a:spcBef>
              <a:spcAft>
                <a:spcPts val="0"/>
              </a:spcAft>
              <a:buClr>
                <a:srgbClr val="5D2D37"/>
              </a:buClr>
              <a:buSzPts val="2600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7189" algn="l" rtl="0">
              <a:spcBef>
                <a:spcPts val="360"/>
              </a:spcBef>
              <a:spcAft>
                <a:spcPts val="0"/>
              </a:spcAft>
              <a:buClr>
                <a:srgbClr val="5D2D37"/>
              </a:buClr>
              <a:buSzPts val="2340"/>
              <a:buFont typeface="Georgia"/>
              <a:buChar char="*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60680" algn="l" rtl="0">
              <a:spcBef>
                <a:spcPts val="320"/>
              </a:spcBef>
              <a:spcAft>
                <a:spcPts val="0"/>
              </a:spcAft>
              <a:buClr>
                <a:srgbClr val="5D2D37"/>
              </a:buClr>
              <a:buSzPts val="2080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4170" algn="l" rtl="0">
              <a:spcBef>
                <a:spcPts val="300"/>
              </a:spcBef>
              <a:spcAft>
                <a:spcPts val="0"/>
              </a:spcAft>
              <a:buClr>
                <a:srgbClr val="5D2D37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4170" algn="l" rtl="0">
              <a:spcBef>
                <a:spcPts val="300"/>
              </a:spcBef>
              <a:spcAft>
                <a:spcPts val="0"/>
              </a:spcAft>
              <a:buClr>
                <a:srgbClr val="5D2D37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4170" algn="l" rtl="0">
              <a:spcBef>
                <a:spcPts val="300"/>
              </a:spcBef>
              <a:spcAft>
                <a:spcPts val="0"/>
              </a:spcAft>
              <a:buClr>
                <a:srgbClr val="5D2D37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4170" algn="l" rtl="0">
              <a:spcBef>
                <a:spcPts val="300"/>
              </a:spcBef>
              <a:spcAft>
                <a:spcPts val="0"/>
              </a:spcAft>
              <a:buClr>
                <a:srgbClr val="5D2D37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4170" algn="l" rtl="0">
              <a:spcBef>
                <a:spcPts val="300"/>
              </a:spcBef>
              <a:spcAft>
                <a:spcPts val="300"/>
              </a:spcAft>
              <a:buClr>
                <a:srgbClr val="5D2D37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subTitle" idx="4294967295"/>
          </p:nvPr>
        </p:nvSpPr>
        <p:spPr>
          <a:xfrm>
            <a:off x="4494895" y="5285072"/>
            <a:ext cx="40419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marR="0" lvl="0" indent="0" algn="r" rtl="0">
              <a:lnSpc>
                <a:spcPct val="90000"/>
              </a:lnSpc>
              <a:spcBef>
                <a:spcPts val="781"/>
              </a:spcBef>
              <a:spcAft>
                <a:spcPts val="0"/>
              </a:spcAft>
              <a:buClr>
                <a:srgbClr val="5D2D37"/>
              </a:buClr>
              <a:buSzPts val="3127"/>
              <a:buFont typeface="Georgia"/>
              <a:buNone/>
            </a:pPr>
            <a:r>
              <a:rPr lang="en-IN"/>
              <a:t>By TANVI KARANTH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607191" y="1803625"/>
            <a:ext cx="79296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Computer Vision Approach to Detect Parkinson's Disease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subTitle" idx="1"/>
          </p:nvPr>
        </p:nvSpPr>
        <p:spPr>
          <a:xfrm>
            <a:off x="785786" y="1785926"/>
            <a:ext cx="8115296" cy="416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Functional Requirements :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Testability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 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1290" algn="l" rtl="0">
              <a:spcBef>
                <a:spcPts val="740"/>
              </a:spcBef>
              <a:spcAft>
                <a:spcPts val="0"/>
              </a:spcAft>
              <a:buSzPts val="2860"/>
              <a:buFont typeface="Noto Sans Symbols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 and Analysis</a:t>
            </a: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785786" y="1785926"/>
            <a:ext cx="7500990" cy="45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Requirements :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upload the sample image.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see the result.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 :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- Ubuntu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– OpenCV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GUI: Tkinter toolkit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14478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312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14478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312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1290" algn="l" rtl="0">
              <a:spcBef>
                <a:spcPts val="740"/>
              </a:spcBef>
              <a:spcAft>
                <a:spcPts val="0"/>
              </a:spcAft>
              <a:buSzPts val="2860"/>
              <a:buFont typeface="Noto Sans Symbols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9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 and Analysis</a:t>
            </a: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ubTitle" idx="1"/>
          </p:nvPr>
        </p:nvSpPr>
        <p:spPr>
          <a:xfrm>
            <a:off x="785786" y="1785926"/>
            <a:ext cx="8129614" cy="461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 :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 - Intel Pentium onwards Compatible Hardware.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 - 4 GB.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- 3 GB (minimum).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Char char="•"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/>
          </a:p>
          <a:p>
            <a:pPr marL="457200" lvl="1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14478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312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1290" algn="l" rtl="0">
              <a:spcBef>
                <a:spcPts val="740"/>
              </a:spcBef>
              <a:spcAft>
                <a:spcPts val="0"/>
              </a:spcAft>
              <a:buSzPts val="2860"/>
              <a:buFont typeface="Noto Sans Symbols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 and Analysis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1"/>
          </p:nvPr>
        </p:nvSpPr>
        <p:spPr>
          <a:xfrm>
            <a:off x="984324" y="1196752"/>
            <a:ext cx="7332092" cy="47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2080"/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2080"/>
              <a:buNone/>
            </a:pP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2080"/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Steps involved in detecting Parkinson’s disease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1332000" y="1071546"/>
            <a:ext cx="6480000" cy="5040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411991" y="1687588"/>
            <a:ext cx="6320019" cy="3098733"/>
            <a:chOff x="1290340" y="1687589"/>
            <a:chExt cx="6639246" cy="2331324"/>
          </a:xfrm>
        </p:grpSpPr>
        <p:sp>
          <p:nvSpPr>
            <p:cNvPr id="260" name="Google Shape;260;p21"/>
            <p:cNvSpPr/>
            <p:nvPr/>
          </p:nvSpPr>
          <p:spPr>
            <a:xfrm>
              <a:off x="1670150" y="1687589"/>
              <a:ext cx="1188000" cy="72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IMAGE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290340" y="3298913"/>
              <a:ext cx="2052000" cy="72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PRE-PROCESSING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28306" y="3298912"/>
              <a:ext cx="1763313" cy="72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 EXTRACTION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21"/>
            <p:cNvCxnSpPr>
              <a:stCxn id="260" idx="2"/>
            </p:cNvCxnSpPr>
            <p:nvPr/>
          </p:nvCxnSpPr>
          <p:spPr>
            <a:xfrm flipH="1">
              <a:off x="2259350" y="2407589"/>
              <a:ext cx="4800" cy="8913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4" name="Google Shape;264;p21"/>
            <p:cNvCxnSpPr>
              <a:stCxn id="261" idx="3"/>
              <a:endCxn id="262" idx="1"/>
            </p:cNvCxnSpPr>
            <p:nvPr/>
          </p:nvCxnSpPr>
          <p:spPr>
            <a:xfrm>
              <a:off x="3342340" y="3658913"/>
              <a:ext cx="3861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Google Shape;265;p21"/>
            <p:cNvCxnSpPr>
              <a:endCxn id="266" idx="1"/>
            </p:cNvCxnSpPr>
            <p:nvPr/>
          </p:nvCxnSpPr>
          <p:spPr>
            <a:xfrm>
              <a:off x="5500786" y="3643424"/>
              <a:ext cx="376800" cy="27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1"/>
            <p:cNvSpPr/>
            <p:nvPr/>
          </p:nvSpPr>
          <p:spPr>
            <a:xfrm>
              <a:off x="5877586" y="3286124"/>
              <a:ext cx="2052000" cy="72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CLASSIFICATION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/>
          </a:p>
        </p:txBody>
      </p:sp>
      <p:grpSp>
        <p:nvGrpSpPr>
          <p:cNvPr id="360" name="Google Shape;360;p25"/>
          <p:cNvGrpSpPr/>
          <p:nvPr/>
        </p:nvGrpSpPr>
        <p:grpSpPr>
          <a:xfrm>
            <a:off x="1571604" y="1200156"/>
            <a:ext cx="6000792" cy="4371984"/>
            <a:chOff x="2816" y="2520"/>
            <a:chExt cx="6634" cy="10260"/>
          </a:xfrm>
        </p:grpSpPr>
        <p:grpSp>
          <p:nvGrpSpPr>
            <p:cNvPr id="361" name="Google Shape;361;p25"/>
            <p:cNvGrpSpPr/>
            <p:nvPr/>
          </p:nvGrpSpPr>
          <p:grpSpPr>
            <a:xfrm>
              <a:off x="2816" y="2520"/>
              <a:ext cx="6634" cy="10260"/>
              <a:chOff x="2816" y="2340"/>
              <a:chExt cx="6634" cy="10260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5536" y="2340"/>
                <a:ext cx="1194" cy="70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START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4370" y="3579"/>
                <a:ext cx="3525" cy="561"/>
              </a:xfrm>
              <a:prstGeom prst="parallelogram">
                <a:avLst>
                  <a:gd name="adj" fmla="val 38777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Read the training images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3266" y="4657"/>
                <a:ext cx="5734" cy="818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Get the training feature matrix using HOG and target vector from the file path.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2816" y="5992"/>
                <a:ext cx="6634" cy="791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Build a random forest classifier model with 100 decision trees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3449" y="7300"/>
                <a:ext cx="5371" cy="663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Fit the random classifier model for training set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4370" y="8480"/>
                <a:ext cx="3525" cy="561"/>
              </a:xfrm>
              <a:prstGeom prst="parallelogram">
                <a:avLst>
                  <a:gd name="adj" fmla="val 38777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Read the testing images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3806" y="9558"/>
                <a:ext cx="4650" cy="638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Get the testing features using HOG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3806" y="10713"/>
                <a:ext cx="4650" cy="638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Get the predictions using the model.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5536" y="11900"/>
                <a:ext cx="1194" cy="70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lang="en-I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END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1" name="Google Shape;371;p25"/>
            <p:cNvCxnSpPr/>
            <p:nvPr/>
          </p:nvCxnSpPr>
          <p:spPr>
            <a:xfrm>
              <a:off x="6120" y="3220"/>
              <a:ext cx="0" cy="539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2" name="Google Shape;372;p25"/>
            <p:cNvCxnSpPr/>
            <p:nvPr/>
          </p:nvCxnSpPr>
          <p:spPr>
            <a:xfrm>
              <a:off x="6121" y="4320"/>
              <a:ext cx="0" cy="51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3" name="Google Shape;373;p25"/>
            <p:cNvCxnSpPr/>
            <p:nvPr/>
          </p:nvCxnSpPr>
          <p:spPr>
            <a:xfrm flipH="1">
              <a:off x="6120" y="8143"/>
              <a:ext cx="1" cy="51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4" name="Google Shape;374;p25"/>
            <p:cNvCxnSpPr/>
            <p:nvPr/>
          </p:nvCxnSpPr>
          <p:spPr>
            <a:xfrm>
              <a:off x="6120" y="6963"/>
              <a:ext cx="1" cy="51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5" name="Google Shape;375;p25"/>
            <p:cNvCxnSpPr/>
            <p:nvPr/>
          </p:nvCxnSpPr>
          <p:spPr>
            <a:xfrm>
              <a:off x="6120" y="5655"/>
              <a:ext cx="1" cy="51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" name="Google Shape;376;p25"/>
            <p:cNvCxnSpPr/>
            <p:nvPr/>
          </p:nvCxnSpPr>
          <p:spPr>
            <a:xfrm>
              <a:off x="6121" y="9221"/>
              <a:ext cx="0" cy="51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6120" y="10376"/>
              <a:ext cx="1" cy="51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8" name="Google Shape;378;p25"/>
            <p:cNvCxnSpPr/>
            <p:nvPr/>
          </p:nvCxnSpPr>
          <p:spPr>
            <a:xfrm>
              <a:off x="6121" y="11531"/>
              <a:ext cx="0" cy="549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79" name="Google Shape;379;p25"/>
          <p:cNvSpPr/>
          <p:nvPr/>
        </p:nvSpPr>
        <p:spPr>
          <a:xfrm>
            <a:off x="1332000" y="1071547"/>
            <a:ext cx="6480000" cy="5040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25"/>
          <p:cNvSpPr txBox="1">
            <a:spLocks noGrp="1"/>
          </p:cNvSpPr>
          <p:nvPr>
            <p:ph type="subTitle" idx="1"/>
          </p:nvPr>
        </p:nvSpPr>
        <p:spPr>
          <a:xfrm>
            <a:off x="1753495" y="5214950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I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Flow chart for Parkinson’s disease detection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1788"/>
              <a:buNone/>
            </a:pPr>
            <a:endParaRPr sz="1375"/>
          </a:p>
        </p:txBody>
      </p:sp>
      <p:sp>
        <p:nvSpPr>
          <p:cNvPr id="381" name="Google Shape;381;p2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1"/>
          </p:nvPr>
        </p:nvSpPr>
        <p:spPr>
          <a:xfrm>
            <a:off x="1214414" y="1357299"/>
            <a:ext cx="6572295" cy="45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implemented using the following steps:</a:t>
            </a:r>
            <a:endParaRPr dirty="0"/>
          </a:p>
          <a:p>
            <a:pPr marL="627063" lvl="0" indent="-265113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pre-processing by thresholding the image using Otsu’s thresholding method.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7063" lvl="0" indent="-265113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of these images using HOG image descriptor.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7063" lvl="0" indent="-265113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using Random forest classifier algorithm.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428596" y="1357299"/>
            <a:ext cx="8215370" cy="45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7063" lvl="0" indent="-2651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3150" lvl="0" indent="-36036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Thresholding is a method to segment the images.</a:t>
            </a:r>
            <a:endParaRPr/>
          </a:p>
          <a:p>
            <a:pPr marL="1073150" lvl="0" indent="-36036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- greyscale image to a binary image.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6" name="Google Shape;396;p27"/>
          <p:cNvGrpSpPr/>
          <p:nvPr/>
        </p:nvGrpSpPr>
        <p:grpSpPr>
          <a:xfrm>
            <a:off x="1928794" y="3857628"/>
            <a:ext cx="5286412" cy="1714512"/>
            <a:chOff x="1714480" y="3643314"/>
            <a:chExt cx="5072098" cy="1571636"/>
          </a:xfrm>
        </p:grpSpPr>
        <p:pic>
          <p:nvPicPr>
            <p:cNvPr id="397" name="Google Shape;397;p27" descr="g.png"/>
            <p:cNvPicPr preferRelativeResize="0"/>
            <p:nvPr/>
          </p:nvPicPr>
          <p:blipFill rotWithShape="1">
            <a:blip r:embed="rId3">
              <a:alphaModFix/>
            </a:blip>
            <a:srcRect l="28029" t="25460" r="52746" b="10736"/>
            <a:stretch/>
          </p:blipFill>
          <p:spPr>
            <a:xfrm>
              <a:off x="1714480" y="3643314"/>
              <a:ext cx="2538797" cy="1571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7" descr="bw.png"/>
            <p:cNvPicPr preferRelativeResize="0"/>
            <p:nvPr/>
          </p:nvPicPr>
          <p:blipFill rotWithShape="1">
            <a:blip r:embed="rId3">
              <a:alphaModFix/>
            </a:blip>
            <a:srcRect l="79295" t="25460" r="3311" b="10736"/>
            <a:stretch/>
          </p:blipFill>
          <p:spPr>
            <a:xfrm>
              <a:off x="4286248" y="3643314"/>
              <a:ext cx="2500330" cy="1571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" name="Google Shape;399;p27"/>
          <p:cNvSpPr txBox="1"/>
          <p:nvPr/>
        </p:nvSpPr>
        <p:spPr>
          <a:xfrm>
            <a:off x="1571604" y="3357562"/>
            <a:ext cx="6000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Greyscale     	 Black and white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1250133" y="3286124"/>
            <a:ext cx="6643734" cy="2857520"/>
          </a:xfrm>
          <a:prstGeom prst="rect">
            <a:avLst/>
          </a:prstGeom>
          <a:noFill/>
          <a:ln w="15875" cap="flat" cmpd="sng">
            <a:solidFill>
              <a:srgbClr val="0B52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1571604" y="5631436"/>
            <a:ext cx="6000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Thresholding example 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2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408" name="Google Shape;408;p28"/>
          <p:cNvSpPr txBox="1">
            <a:spLocks noGrp="1"/>
          </p:cNvSpPr>
          <p:nvPr>
            <p:ph type="subTitle" idx="1"/>
          </p:nvPr>
        </p:nvSpPr>
        <p:spPr>
          <a:xfrm>
            <a:off x="642910" y="1357299"/>
            <a:ext cx="7858180" cy="46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706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endParaRPr/>
          </a:p>
          <a:p>
            <a:pPr marL="893763" lvl="0" indent="-26670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of the image in x and y direction which gives us the magnitude and angle. </a:t>
            </a:r>
            <a:endParaRPr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/>
          </a:p>
        </p:txBody>
      </p:sp>
      <p:pic>
        <p:nvPicPr>
          <p:cNvPr id="409" name="Google Shape;409;p28" descr="hog_gx_gy.jpg"/>
          <p:cNvPicPr preferRelativeResize="0"/>
          <p:nvPr/>
        </p:nvPicPr>
        <p:blipFill rotWithShape="1">
          <a:blip r:embed="rId3">
            <a:alphaModFix/>
          </a:blip>
          <a:srcRect l="5475" t="7887" r="23285"/>
          <a:stretch/>
        </p:blipFill>
        <p:spPr>
          <a:xfrm>
            <a:off x="1750199" y="3143248"/>
            <a:ext cx="5643602" cy="2428892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8"/>
          <p:cNvSpPr txBox="1"/>
          <p:nvPr/>
        </p:nvSpPr>
        <p:spPr>
          <a:xfrm>
            <a:off x="2321703" y="5643578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Gradient of an image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642910" y="1357299"/>
            <a:ext cx="7858180" cy="46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706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endParaRPr/>
          </a:p>
          <a:p>
            <a:pPr marL="1073150" lvl="0" indent="-26511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image into cells.</a:t>
            </a:r>
            <a:endParaRPr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/>
          </a:p>
        </p:txBody>
      </p:sp>
      <p:pic>
        <p:nvPicPr>
          <p:cNvPr id="418" name="Google Shape;418;p29" descr="hog_histogram_example-865x735.jpg"/>
          <p:cNvPicPr preferRelativeResize="0"/>
          <p:nvPr/>
        </p:nvPicPr>
        <p:blipFill rotWithShape="1">
          <a:blip r:embed="rId3">
            <a:alphaModFix/>
          </a:blip>
          <a:srcRect l="14685" t="15789" r="16542" b="19298"/>
          <a:stretch/>
        </p:blipFill>
        <p:spPr>
          <a:xfrm>
            <a:off x="3036083" y="2643182"/>
            <a:ext cx="3071834" cy="296698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2178827" y="5702874"/>
            <a:ext cx="4786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Division into cells.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subTitle" idx="1"/>
          </p:nvPr>
        </p:nvSpPr>
        <p:spPr>
          <a:xfrm>
            <a:off x="642910" y="1357299"/>
            <a:ext cx="7858180" cy="46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706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endParaRPr/>
          </a:p>
          <a:p>
            <a:pPr marL="1073150" lvl="0" indent="-36036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histogram for each cell.</a:t>
            </a:r>
            <a:endParaRPr/>
          </a:p>
        </p:txBody>
      </p:sp>
      <p:pic>
        <p:nvPicPr>
          <p:cNvPr id="427" name="Google Shape;427;p30" descr="hog_histogram_example-865x735.jpg"/>
          <p:cNvPicPr preferRelativeResize="0"/>
          <p:nvPr/>
        </p:nvPicPr>
        <p:blipFill rotWithShape="1">
          <a:blip r:embed="rId3">
            <a:alphaModFix/>
          </a:blip>
          <a:srcRect l="3089" t="11458" r="6629" b="10415"/>
          <a:stretch/>
        </p:blipFill>
        <p:spPr>
          <a:xfrm>
            <a:off x="1982373" y="2557738"/>
            <a:ext cx="5179255" cy="286619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/>
        </p:nvSpPr>
        <p:spPr>
          <a:xfrm>
            <a:off x="2857488" y="5572140"/>
            <a:ext cx="3369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Histogram of a cell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subTitle" idx="1"/>
          </p:nvPr>
        </p:nvSpPr>
        <p:spPr>
          <a:xfrm>
            <a:off x="571472" y="1071546"/>
            <a:ext cx="7965309" cy="511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▪"/>
            </a:pPr>
            <a:r>
              <a:rPr lang="en-IN" sz="2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Parkinson's disease (PD) is one of the most common neurodegenerative disease of central nervous system (CNS).</a:t>
            </a:r>
            <a:endParaRPr/>
          </a:p>
          <a:p>
            <a:pPr marL="342900" lvl="0" indent="-342900" algn="just" rtl="0">
              <a:lnSpc>
                <a:spcPct val="140000"/>
              </a:lnSpc>
              <a:spcBef>
                <a:spcPts val="781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▪"/>
            </a:pPr>
            <a:r>
              <a:rPr lang="en-IN" sz="2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symptoms of Parkinson's is tremors and rigidity in the muscles which directly impact the visual appearance of the hand drawn spirals and waves.</a:t>
            </a:r>
            <a:endParaRPr/>
          </a:p>
          <a:p>
            <a:pPr marL="342900" lvl="0" indent="-342900" algn="just" rtl="0">
              <a:lnSpc>
                <a:spcPct val="140000"/>
              </a:lnSpc>
              <a:spcBef>
                <a:spcPts val="781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▪"/>
            </a:pPr>
            <a:r>
              <a:rPr lang="en-IN" sz="2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makes use of hand drawn images of spirals and waves to detect PD.</a:t>
            </a:r>
            <a:endParaRPr/>
          </a:p>
          <a:p>
            <a:pPr marL="342900" lvl="0" indent="-342900" algn="just" rtl="0">
              <a:lnSpc>
                <a:spcPct val="140000"/>
              </a:lnSpc>
              <a:spcBef>
                <a:spcPts val="781"/>
              </a:spcBef>
              <a:spcAft>
                <a:spcPts val="0"/>
              </a:spcAft>
              <a:buClr>
                <a:srgbClr val="C00000"/>
              </a:buClr>
              <a:buSzPts val="2405"/>
              <a:buFont typeface="Noto Sans Symbols"/>
              <a:buChar char="▪"/>
            </a:pPr>
            <a:r>
              <a:rPr lang="en-IN" sz="2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machine learning approach is used to detect Parkinson's disease.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707"/>
              </a:spcBef>
              <a:spcAft>
                <a:spcPts val="0"/>
              </a:spcAft>
              <a:buSzPts val="2646"/>
              <a:buNone/>
            </a:pPr>
            <a:endParaRPr sz="2035"/>
          </a:p>
        </p:txBody>
      </p:sp>
      <p:sp>
        <p:nvSpPr>
          <p:cNvPr id="112" name="Google Shape;112;p2"/>
          <p:cNvSpPr txBox="1">
            <a:spLocks noGrp="1"/>
          </p:cNvSpPr>
          <p:nvPr>
            <p:ph type="ctrTitle"/>
          </p:nvPr>
        </p:nvSpPr>
        <p:spPr>
          <a:xfrm>
            <a:off x="1063662" y="0"/>
            <a:ext cx="70166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subTitle" idx="1"/>
          </p:nvPr>
        </p:nvSpPr>
        <p:spPr>
          <a:xfrm>
            <a:off x="642910" y="1357299"/>
            <a:ext cx="7858180" cy="46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706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endParaRPr/>
          </a:p>
          <a:p>
            <a:pPr marL="1073150" lvl="0" indent="-36036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normalization.</a:t>
            </a:r>
            <a:endParaRPr/>
          </a:p>
          <a:p>
            <a:pPr marL="1073150" lvl="0" indent="-36036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features are a 12,996-dim feature vector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/>
          </a:p>
        </p:txBody>
      </p:sp>
      <p:pic>
        <p:nvPicPr>
          <p:cNvPr id="436" name="Google Shape;436;p31" descr="hog_contrast_normalizati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4902" y="3189835"/>
            <a:ext cx="2394196" cy="213581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7" name="Google Shape;437;p31"/>
          <p:cNvSpPr txBox="1"/>
          <p:nvPr/>
        </p:nvSpPr>
        <p:spPr>
          <a:xfrm>
            <a:off x="2887485" y="5497081"/>
            <a:ext cx="3369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12: Block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444" name="Google Shape;444;p32"/>
          <p:cNvSpPr txBox="1">
            <a:spLocks noGrp="1"/>
          </p:cNvSpPr>
          <p:nvPr>
            <p:ph type="subTitle" idx="1"/>
          </p:nvPr>
        </p:nvSpPr>
        <p:spPr>
          <a:xfrm>
            <a:off x="642910" y="1357299"/>
            <a:ext cx="7858180" cy="46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706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endParaRPr/>
          </a:p>
          <a:p>
            <a:pPr marL="1073150" lvl="0" indent="-360363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/>
          </a:p>
        </p:txBody>
      </p:sp>
      <p:sp>
        <p:nvSpPr>
          <p:cNvPr id="445" name="Google Shape;445;p32"/>
          <p:cNvSpPr txBox="1"/>
          <p:nvPr/>
        </p:nvSpPr>
        <p:spPr>
          <a:xfrm>
            <a:off x="2107389" y="5488560"/>
            <a:ext cx="492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13: Random Forest Classifier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6" name="Google Shape;446;p32" descr="random-forest-algorith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634" y="2675824"/>
            <a:ext cx="4482733" cy="275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3"/>
          <p:cNvSpPr txBox="1">
            <a:spLocks noGrp="1"/>
          </p:cNvSpPr>
          <p:nvPr>
            <p:ph type="sldNum" idx="12"/>
          </p:nvPr>
        </p:nvSpPr>
        <p:spPr>
          <a:xfrm>
            <a:off x="3810000" y="6278585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graphicFrame>
        <p:nvGraphicFramePr>
          <p:cNvPr id="453" name="Google Shape;453;p33"/>
          <p:cNvGraphicFramePr/>
          <p:nvPr/>
        </p:nvGraphicFramePr>
        <p:xfrm>
          <a:off x="607207" y="1214424"/>
          <a:ext cx="7929600" cy="5084675"/>
        </p:xfrm>
        <a:graphic>
          <a:graphicData uri="http://schemas.openxmlformats.org/drawingml/2006/table">
            <a:tbl>
              <a:tblPr>
                <a:noFill/>
                <a:tableStyleId>{C2DFF6F1-1655-4526-A72C-7A14C19CE956}</a:tableStyleId>
              </a:tblPr>
              <a:tblGrid>
                <a:gridCol w="6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 No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Obtained Output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Pressing ‘Performance metrics for wave’ button.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the message box which is having Accuracy, Specificity and Sensitivity for wave dataset.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expected.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Pressing ‘Select a wave image to view result’ button.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the file browser to select a wave image and display the result.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expected.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Pressing ‘Performance metrics for spiral’ button.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the message box which is having Accuracy, Specificity and Sensitivity for spiral dataset.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expected.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Pressing ‘Select a spiral image to view result’ button.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the file dialog box to select a spiral image and display the result.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expected.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25" marR="677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graphicFrame>
        <p:nvGraphicFramePr>
          <p:cNvPr id="460" name="Google Shape;460;p34"/>
          <p:cNvGraphicFramePr/>
          <p:nvPr/>
        </p:nvGraphicFramePr>
        <p:xfrm>
          <a:off x="1089398" y="1714487"/>
          <a:ext cx="6965200" cy="4429200"/>
        </p:xfrm>
        <a:graphic>
          <a:graphicData uri="http://schemas.openxmlformats.org/drawingml/2006/table">
            <a:tbl>
              <a:tblPr>
                <a:noFill/>
                <a:tableStyleId>{C2DFF6F1-1655-4526-A72C-7A14C19CE956}</a:tableStyleId>
              </a:tblPr>
              <a:tblGrid>
                <a:gridCol w="131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 No.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 for spiral dataset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86.66%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classifier for on-surface and in_air features.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85.61%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 for wave dataset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70.00%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Cascading of Chi2 and Adaboost model for handwriting features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76.44%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" name="Google Shape;461;p34"/>
          <p:cNvSpPr txBox="1"/>
          <p:nvPr/>
        </p:nvSpPr>
        <p:spPr>
          <a:xfrm>
            <a:off x="1071538" y="1214422"/>
            <a:ext cx="6643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 and Comparison: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pic>
        <p:nvPicPr>
          <p:cNvPr id="468" name="Google Shape;468;p35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000" y="1230549"/>
            <a:ext cx="5400000" cy="439690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5"/>
          <p:cNvSpPr txBox="1"/>
          <p:nvPr/>
        </p:nvSpPr>
        <p:spPr>
          <a:xfrm>
            <a:off x="1964513" y="5670967"/>
            <a:ext cx="52149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14: Home screen for spiral dataset.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pic>
        <p:nvPicPr>
          <p:cNvPr id="476" name="Google Shape;476;p36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000" y="1271085"/>
            <a:ext cx="5400000" cy="431583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/>
        </p:nvSpPr>
        <p:spPr>
          <a:xfrm>
            <a:off x="964381" y="5670967"/>
            <a:ext cx="721523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15: Message box showing performance metrics for spiral dataset</a:t>
            </a:r>
            <a:r>
              <a:rPr lang="en-I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pic>
        <p:nvPicPr>
          <p:cNvPr id="484" name="Google Shape;484;p37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874" y="1271085"/>
            <a:ext cx="5378251" cy="431583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7"/>
          <p:cNvSpPr txBox="1"/>
          <p:nvPr/>
        </p:nvSpPr>
        <p:spPr>
          <a:xfrm>
            <a:off x="2116913" y="5643578"/>
            <a:ext cx="52149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16: File browser to select the spiral image.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pic>
        <p:nvPicPr>
          <p:cNvPr id="492" name="Google Shape;492;p38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920" y="1271085"/>
            <a:ext cx="5336159" cy="431583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8"/>
          <p:cNvSpPr txBox="1"/>
          <p:nvPr/>
        </p:nvSpPr>
        <p:spPr>
          <a:xfrm>
            <a:off x="2116913" y="5643578"/>
            <a:ext cx="52149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17:</a:t>
            </a:r>
            <a:r>
              <a:rPr lang="en-I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Showing PD negative result for spiral image.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  <p:pic>
        <p:nvPicPr>
          <p:cNvPr id="500" name="Google Shape;500;p39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920" y="1310955"/>
            <a:ext cx="5336159" cy="423608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9"/>
          <p:cNvSpPr txBox="1"/>
          <p:nvPr/>
        </p:nvSpPr>
        <p:spPr>
          <a:xfrm>
            <a:off x="1964513" y="5670967"/>
            <a:ext cx="52149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18: Showing PD positive result for spiral image.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4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29</a:t>
            </a:fld>
            <a:endParaRPr/>
          </a:p>
        </p:txBody>
      </p:sp>
      <p:pic>
        <p:nvPicPr>
          <p:cNvPr id="508" name="Google Shape;508;p40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012" y="1310955"/>
            <a:ext cx="5185975" cy="423608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1964513" y="5599529"/>
            <a:ext cx="52149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19: Home screen for wave dataset.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subTitle" idx="1"/>
          </p:nvPr>
        </p:nvSpPr>
        <p:spPr>
          <a:xfrm>
            <a:off x="857225" y="1127450"/>
            <a:ext cx="7413000" cy="4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 System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Specification And Analysis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900" dirty="0"/>
          </a:p>
          <a:p>
            <a:pPr marL="361950" lvl="0" indent="-34290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900" dirty="0"/>
          </a:p>
          <a:p>
            <a:pPr marL="0" lvl="0" indent="0" algn="l" rtl="0">
              <a:lnSpc>
                <a:spcPct val="12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ctrTitle"/>
          </p:nvPr>
        </p:nvSpPr>
        <p:spPr>
          <a:xfrm>
            <a:off x="1289125" y="0"/>
            <a:ext cx="656575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4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30</a:t>
            </a:fld>
            <a:endParaRPr/>
          </a:p>
        </p:txBody>
      </p:sp>
      <p:pic>
        <p:nvPicPr>
          <p:cNvPr id="516" name="Google Shape;516;p41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012" y="1325331"/>
            <a:ext cx="5185975" cy="42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1"/>
          <p:cNvSpPr txBox="1"/>
          <p:nvPr/>
        </p:nvSpPr>
        <p:spPr>
          <a:xfrm>
            <a:off x="910803" y="5670967"/>
            <a:ext cx="732239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20: Message box showing performance metrics for wave dataset.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2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31</a:t>
            </a:fld>
            <a:endParaRPr/>
          </a:p>
        </p:txBody>
      </p:sp>
      <p:pic>
        <p:nvPicPr>
          <p:cNvPr id="524" name="Google Shape;524;p42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479" y="1325331"/>
            <a:ext cx="5185041" cy="42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2"/>
          <p:cNvSpPr txBox="1"/>
          <p:nvPr/>
        </p:nvSpPr>
        <p:spPr>
          <a:xfrm>
            <a:off x="1964513" y="5670967"/>
            <a:ext cx="52149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21: File browser for spiral dataset.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32</a:t>
            </a:fld>
            <a:endParaRPr/>
          </a:p>
        </p:txBody>
      </p:sp>
      <p:pic>
        <p:nvPicPr>
          <p:cNvPr id="532" name="Google Shape;532;p43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0408" y="1325331"/>
            <a:ext cx="5183183" cy="42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3"/>
          <p:cNvSpPr txBox="1"/>
          <p:nvPr/>
        </p:nvSpPr>
        <p:spPr>
          <a:xfrm>
            <a:off x="1964513" y="5670967"/>
            <a:ext cx="521497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22: Showing PD negative result for wave image.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4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33</a:t>
            </a:fld>
            <a:endParaRPr/>
          </a:p>
        </p:txBody>
      </p:sp>
      <p:pic>
        <p:nvPicPr>
          <p:cNvPr id="540" name="Google Shape;540;p44" descr="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0409" y="1335791"/>
            <a:ext cx="5183183" cy="4186417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4"/>
          <p:cNvSpPr txBox="1"/>
          <p:nvPr/>
        </p:nvSpPr>
        <p:spPr>
          <a:xfrm>
            <a:off x="1964513" y="5670967"/>
            <a:ext cx="52149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23: Showing PD positive result for wave image.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>
            <a:spLocks noGrp="1"/>
          </p:cNvSpPr>
          <p:nvPr>
            <p:ph type="subTitle" idx="1"/>
          </p:nvPr>
        </p:nvSpPr>
        <p:spPr>
          <a:xfrm>
            <a:off x="723900" y="1249681"/>
            <a:ext cx="7696200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Vision technique helped in easy processing and analysis of hand drawn images.</a:t>
            </a:r>
            <a:endParaRPr dirty="0"/>
          </a:p>
          <a:p>
            <a:pPr marL="342900" lvl="0" indent="-342900" algn="just" rtl="0">
              <a:lnSpc>
                <a:spcPct val="14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 learning methodology helped in training a model to detect PD.</a:t>
            </a:r>
            <a:endParaRPr dirty="0"/>
          </a:p>
          <a:p>
            <a:pPr marL="342900" lvl="0" indent="-342900" algn="just" rtl="0">
              <a:lnSpc>
                <a:spcPct val="14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be developed without additional hardware. Thus, reducing the overall cost.</a:t>
            </a:r>
            <a:endParaRPr dirty="0"/>
          </a:p>
          <a:p>
            <a:pPr marL="342900" lvl="0" indent="-342900" algn="just" rtl="0">
              <a:lnSpc>
                <a:spcPct val="14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 detection at an earlier stage.</a:t>
            </a:r>
            <a:endParaRPr dirty="0"/>
          </a:p>
          <a:p>
            <a:pPr marL="342900" lvl="0" indent="-342900" algn="just" rtl="0">
              <a:lnSpc>
                <a:spcPct val="14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replaces the manual method of detecting PD at health care centres which requires expert lab technicians.</a:t>
            </a:r>
            <a:endParaRPr dirty="0"/>
          </a:p>
        </p:txBody>
      </p:sp>
      <p:sp>
        <p:nvSpPr>
          <p:cNvPr id="547" name="Google Shape;547;p45"/>
          <p:cNvSpPr txBox="1">
            <a:spLocks noGrp="1"/>
          </p:cNvSpPr>
          <p:nvPr>
            <p:ph type="ctrTitle"/>
          </p:nvPr>
        </p:nvSpPr>
        <p:spPr>
          <a:xfrm>
            <a:off x="984325" y="12289"/>
            <a:ext cx="7175351" cy="120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/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548" name="Google Shape;548;p4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>
            <a:spLocks noGrp="1"/>
          </p:cNvSpPr>
          <p:nvPr>
            <p:ph type="title"/>
          </p:nvPr>
        </p:nvSpPr>
        <p:spPr>
          <a:xfrm>
            <a:off x="1315745" y="2857500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en-IN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589" name="Google Shape;589;p5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1571604" y="1071546"/>
            <a:ext cx="5929354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" lvl="0" indent="0" algn="ctr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Parkinson's disease?</a:t>
            </a:r>
            <a:endParaRPr dirty="0"/>
          </a:p>
        </p:txBody>
      </p:sp>
      <p:sp>
        <p:nvSpPr>
          <p:cNvPr id="126" name="Google Shape;126;p4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546" y="1680472"/>
            <a:ext cx="5128908" cy="37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3244147" y="5562758"/>
            <a:ext cx="26557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: A PD Patient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007546" y="1663465"/>
            <a:ext cx="5128908" cy="3857650"/>
          </a:xfrm>
          <a:prstGeom prst="rect">
            <a:avLst/>
          </a:prstGeom>
          <a:noFill/>
          <a:ln w="15875" cap="flat" cmpd="sng">
            <a:solidFill>
              <a:srgbClr val="0B52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36576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ctrTitle"/>
          </p:nvPr>
        </p:nvSpPr>
        <p:spPr>
          <a:xfrm>
            <a:off x="990600" y="1"/>
            <a:ext cx="7175351" cy="12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1"/>
          </p:nvPr>
        </p:nvSpPr>
        <p:spPr>
          <a:xfrm>
            <a:off x="857224" y="1285860"/>
            <a:ext cx="7429552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195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earlier symptoms of Parkinson's is tremors and rigidity in the muscles which directly impact the visual appearance of the hand drawn spirals and waves. </a:t>
            </a:r>
            <a:endParaRPr/>
          </a:p>
          <a:p>
            <a:pPr marL="361950" lvl="0" indent="-36195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variation in visual appearance will enable us to train a computer vision and machine learning algorithm to automatically detect Parkinson’s disease.</a:t>
            </a:r>
            <a:endParaRPr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ubTitle" idx="1"/>
          </p:nvPr>
        </p:nvSpPr>
        <p:spPr>
          <a:xfrm>
            <a:off x="647700" y="1295400"/>
            <a:ext cx="78486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will: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additional hardware to recognize voice, measure physical activities and track pen speed and pressure.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hand drawn images of spirals and waves alone, as dataset for training and testing.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Parkinson’s disease using machine learning and computer vision techniques.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ctrTitle"/>
          </p:nvPr>
        </p:nvSpPr>
        <p:spPr>
          <a:xfrm>
            <a:off x="838200" y="0"/>
            <a:ext cx="717535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000"/>
          </a:p>
        </p:txBody>
      </p:sp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subTitle" idx="1"/>
          </p:nvPr>
        </p:nvSpPr>
        <p:spPr>
          <a:xfrm>
            <a:off x="399280" y="1214422"/>
            <a:ext cx="8345441" cy="471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60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image dataset is collected and split into training and testing sets consisting of spirals and waves and is followed by </a:t>
            </a:r>
            <a:endParaRPr/>
          </a:p>
          <a:p>
            <a:pPr marL="893763" lvl="0" indent="-350838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all the images</a:t>
            </a:r>
            <a:endParaRPr/>
          </a:p>
          <a:p>
            <a:pPr marL="893763" lvl="0" indent="-350838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the features and quantifying the input images using Histogram of Oriented Gradients image descriptor</a:t>
            </a:r>
            <a:endParaRPr/>
          </a:p>
          <a:p>
            <a:pPr marL="893763" lvl="0" indent="-350838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machine learning model using a Random Forest Classifier with about 100 decision trees in the forest. </a:t>
            </a:r>
            <a:endParaRPr/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ctrTitle"/>
          </p:nvPr>
        </p:nvSpPr>
        <p:spPr>
          <a:xfrm>
            <a:off x="984324" y="30480"/>
            <a:ext cx="717535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536"/>
              <a:buNone/>
            </a:pPr>
            <a:br>
              <a:rPr lang="en-I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400050" y="1447800"/>
            <a:ext cx="8343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the hand drawn images of spirals and waves gathered from both patients with and without Parkinson’s.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Quantifies the variation in the visual appearances of the input images using HOG(Histogram of Oriented Gradients) image descriptor.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a machine learning model to classify using Random Forest Classifier.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the detection of Parkinson’s disease.</a:t>
            </a:r>
            <a:endParaRPr dirty="0"/>
          </a:p>
          <a:p>
            <a:pPr marL="342900" lvl="0" indent="-16129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SzPts val="2860"/>
              <a:buFont typeface="Noto Sans Symbols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ctrTitle"/>
          </p:nvPr>
        </p:nvSpPr>
        <p:spPr>
          <a:xfrm>
            <a:off x="984325" y="0"/>
            <a:ext cx="7175351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dirty="0"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785786" y="1571612"/>
            <a:ext cx="8115296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Noto Sans Symbols"/>
              <a:buChar char="▪"/>
            </a:pPr>
            <a:r>
              <a:rPr lang="en-I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 :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16129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161290" algn="just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C00000"/>
              </a:buClr>
              <a:buSzPts val="2860"/>
              <a:buFont typeface="Arial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methodology - HOG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methodology - Random Forest 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1290" algn="l" rtl="0">
              <a:spcBef>
                <a:spcPts val="740"/>
              </a:spcBef>
              <a:spcAft>
                <a:spcPts val="0"/>
              </a:spcAft>
              <a:buSzPts val="2860"/>
              <a:buFont typeface="Noto Sans Symbols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7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9144000" cy="160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SzPts val="1792"/>
              <a:buNone/>
            </a:pPr>
            <a:b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Specification And Analysis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>
            <a:off x="2500298" y="3071810"/>
            <a:ext cx="4357718" cy="2071702"/>
            <a:chOff x="2500298" y="3214686"/>
            <a:chExt cx="3657388" cy="1928826"/>
          </a:xfrm>
        </p:grpSpPr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/>
            </a:blip>
            <a:srcRect l="14886" t="8056" r="71856" b="69032"/>
            <a:stretch/>
          </p:blipFill>
          <p:spPr>
            <a:xfrm>
              <a:off x="2500298" y="3214686"/>
              <a:ext cx="1785950" cy="947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/>
            </a:blip>
            <a:srcRect l="85004" t="7895" r="2527" b="69521"/>
            <a:stretch/>
          </p:blipFill>
          <p:spPr>
            <a:xfrm>
              <a:off x="4357686" y="3214686"/>
              <a:ext cx="1800000" cy="928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/>
            </a:blip>
            <a:srcRect l="15192" t="59731" r="72215" b="28120"/>
            <a:stretch/>
          </p:blipFill>
          <p:spPr>
            <a:xfrm>
              <a:off x="2500298" y="4214818"/>
              <a:ext cx="1785950" cy="928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7"/>
            <p:cNvPicPr preferRelativeResize="0"/>
            <p:nvPr/>
          </p:nvPicPr>
          <p:blipFill rotWithShape="1">
            <a:blip r:embed="rId3">
              <a:alphaModFix/>
            </a:blip>
            <a:srcRect l="84420" t="55122" r="3053" b="22926"/>
            <a:stretch/>
          </p:blipFill>
          <p:spPr>
            <a:xfrm>
              <a:off x="4357686" y="4214818"/>
              <a:ext cx="1800000" cy="89644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29" name="Google Shape;229;p17"/>
          <p:cNvGraphicFramePr/>
          <p:nvPr/>
        </p:nvGraphicFramePr>
        <p:xfrm>
          <a:off x="1714480" y="2643182"/>
          <a:ext cx="5214950" cy="2500325"/>
        </p:xfrm>
        <a:graphic>
          <a:graphicData uri="http://schemas.openxmlformats.org/drawingml/2006/table">
            <a:tbl>
              <a:tblPr firstRow="1" bandRow="1">
                <a:noFill/>
                <a:tableStyleId>{4F1C81CC-68FB-4B54-B587-3BD8E049913A}</a:tableStyleId>
              </a:tblPr>
              <a:tblGrid>
                <a:gridCol w="8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Parkinsons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Wave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0" name="Google Shape;230;p17"/>
          <p:cNvSpPr/>
          <p:nvPr/>
        </p:nvSpPr>
        <p:spPr>
          <a:xfrm>
            <a:off x="1643042" y="2714620"/>
            <a:ext cx="5572164" cy="2500330"/>
          </a:xfrm>
          <a:prstGeom prst="rect">
            <a:avLst/>
          </a:prstGeom>
          <a:noFill/>
          <a:ln w="12700" cap="flat" cmpd="sng">
            <a:solidFill>
              <a:srgbClr val="0B52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1172</Words>
  <Application>Microsoft Office PowerPoint</Application>
  <PresentationFormat>On-screen Show (4:3)</PresentationFormat>
  <Paragraphs>251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Georgia</vt:lpstr>
      <vt:lpstr>Noto Sans Symbols</vt:lpstr>
      <vt:lpstr>Times New Roman</vt:lpstr>
      <vt:lpstr>Trebuchet MS</vt:lpstr>
      <vt:lpstr>Slipstream</vt:lpstr>
      <vt:lpstr>PowerPoint Presentation</vt:lpstr>
      <vt:lpstr> Abstract</vt:lpstr>
      <vt:lpstr> Contents</vt:lpstr>
      <vt:lpstr> Introduction</vt:lpstr>
      <vt:lpstr> Introduction</vt:lpstr>
      <vt:lpstr> Objectives</vt:lpstr>
      <vt:lpstr>         Methodology</vt:lpstr>
      <vt:lpstr> Proposed System</vt:lpstr>
      <vt:lpstr> Requirements Specification And Analysis</vt:lpstr>
      <vt:lpstr> Requirements Specification and Analysis</vt:lpstr>
      <vt:lpstr> Requirements Specification and Analysis</vt:lpstr>
      <vt:lpstr> Requirements Specification and Analysis</vt:lpstr>
      <vt:lpstr> System Design</vt:lpstr>
      <vt:lpstr> System Design</vt:lpstr>
      <vt:lpstr> System Implementation</vt:lpstr>
      <vt:lpstr> System Implementation</vt:lpstr>
      <vt:lpstr> System Implementation</vt:lpstr>
      <vt:lpstr> System Implementation</vt:lpstr>
      <vt:lpstr> System Implementation</vt:lpstr>
      <vt:lpstr> System Implementation</vt:lpstr>
      <vt:lpstr> System Implementation</vt:lpstr>
      <vt:lpstr> System Testing</vt:lpstr>
      <vt:lpstr>  Results And Screenshots</vt:lpstr>
      <vt:lpstr> Results And Screenshots</vt:lpstr>
      <vt:lpstr> Results And Screenshots</vt:lpstr>
      <vt:lpstr> Results And Screenshots</vt:lpstr>
      <vt:lpstr> Results And Screenshots</vt:lpstr>
      <vt:lpstr> Results And Screenshots</vt:lpstr>
      <vt:lpstr> Results And Screenshots</vt:lpstr>
      <vt:lpstr> Results And Screenshots</vt:lpstr>
      <vt:lpstr> Results And Screenshots</vt:lpstr>
      <vt:lpstr> Results And Screenshots</vt:lpstr>
      <vt:lpstr> Results And Screenshots</vt:lpstr>
      <vt:lpstr>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</dc:creator>
  <cp:lastModifiedBy>Tanvi Karanth</cp:lastModifiedBy>
  <cp:revision>5</cp:revision>
  <dcterms:created xsi:type="dcterms:W3CDTF">2006-08-16T00:00:00Z</dcterms:created>
  <dcterms:modified xsi:type="dcterms:W3CDTF">2022-10-04T16:09:40Z</dcterms:modified>
</cp:coreProperties>
</file>