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6" r:id="rId2"/>
    <p:sldId id="268" r:id="rId3"/>
    <p:sldId id="258" r:id="rId4"/>
    <p:sldId id="259" r:id="rId5"/>
    <p:sldId id="262" r:id="rId6"/>
    <p:sldId id="260" r:id="rId7"/>
    <p:sldId id="269" r:id="rId8"/>
    <p:sldId id="263" r:id="rId9"/>
    <p:sldId id="264" r:id="rId10"/>
    <p:sldId id="272" r:id="rId11"/>
    <p:sldId id="270" r:id="rId12"/>
    <p:sldId id="271" r:id="rId13"/>
    <p:sldId id="27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9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B17390-D5E6-48A1-9D52-9FC5CE08414D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4D320-B2AA-4EDC-90BA-84B2A4813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circl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hulcvijay.wordpress.com/2010/12/06/clearing_system_in_indian_banki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3001962"/>
          </a:xfrm>
        </p:spPr>
        <p:txBody>
          <a:bodyPr/>
          <a:lstStyle/>
          <a:p>
            <a:r>
              <a:rPr lang="en-US" sz="5200" b="0" i="1" dirty="0" err="1" smtClean="0">
                <a:solidFill>
                  <a:srgbClr val="002060"/>
                </a:solidFill>
                <a:latin typeface="Algerian" pitchFamily="82" charset="0"/>
              </a:rPr>
              <a:t>CitI</a:t>
            </a:r>
            <a:r>
              <a:rPr lang="en-US" sz="5200" b="0" i="1" dirty="0" smtClean="0">
                <a:solidFill>
                  <a:srgbClr val="002060"/>
                </a:solidFill>
                <a:latin typeface="Algerian" pitchFamily="82" charset="0"/>
              </a:rPr>
              <a:t> Bridge Program</a:t>
            </a:r>
            <a:br>
              <a:rPr lang="en-US" sz="5200" b="0" i="1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en-US" sz="5200" b="0" i="1" dirty="0" smtClean="0">
                <a:solidFill>
                  <a:srgbClr val="002060"/>
                </a:solidFill>
                <a:latin typeface="Algerian" pitchFamily="82" charset="0"/>
              </a:rPr>
              <a:t>2019</a:t>
            </a:r>
            <a:r>
              <a:rPr lang="en-US" sz="4800" b="0" i="1" dirty="0" smtClean="0">
                <a:solidFill>
                  <a:srgbClr val="002060"/>
                </a:solidFill>
                <a:latin typeface="Algerian" pitchFamily="82" charset="0"/>
              </a:rPr>
              <a:t/>
            </a:r>
            <a:br>
              <a:rPr lang="en-US" sz="4800" b="0" i="1" dirty="0" smtClean="0">
                <a:solidFill>
                  <a:srgbClr val="002060"/>
                </a:solidFill>
                <a:latin typeface="Algerian" pitchFamily="82" charset="0"/>
              </a:rPr>
            </a:br>
            <a:r>
              <a:rPr lang="en-US" sz="3800" i="1" dirty="0" smtClean="0">
                <a:solidFill>
                  <a:srgbClr val="002060"/>
                </a:solidFill>
              </a:rPr>
              <a:t>Cummins College of Engineering for Women , Pune</a:t>
            </a:r>
            <a:endParaRPr lang="en-US" sz="3800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terfa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Used : </a:t>
            </a:r>
            <a:r>
              <a:rPr lang="en-US" sz="4800" dirty="0" err="1" smtClean="0">
                <a:solidFill>
                  <a:srgbClr val="7030A0"/>
                </a:solidFill>
                <a:latin typeface="Adobe Gothic Std B" pitchFamily="34" charset="-128"/>
                <a:ea typeface="Adobe Gothic Std B" pitchFamily="34" charset="-128"/>
              </a:rPr>
              <a:t>WaterFall</a:t>
            </a:r>
            <a:endParaRPr lang="en-US" sz="4800" dirty="0">
              <a:solidFill>
                <a:srgbClr val="7030A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978" y="6292335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Wikipedia</a:t>
            </a:r>
            <a:endParaRPr lang="en-US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5185" t="7950" r="34259" b="34416"/>
          <a:stretch>
            <a:fillRect/>
          </a:stretch>
        </p:blipFill>
        <p:spPr>
          <a:xfrm>
            <a:off x="228600" y="990600"/>
            <a:ext cx="7848600" cy="3124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Project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Screenshot (8).png"/>
          <p:cNvPicPr>
            <a:picLocks noChangeAspect="1"/>
          </p:cNvPicPr>
          <p:nvPr/>
        </p:nvPicPr>
        <p:blipFill>
          <a:blip r:embed="rId3" cstate="print"/>
          <a:srcRect r="2500" b="55276"/>
          <a:stretch>
            <a:fillRect/>
          </a:stretch>
        </p:blipFill>
        <p:spPr>
          <a:xfrm>
            <a:off x="0" y="4267200"/>
            <a:ext cx="8915400" cy="2590800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7600"/>
            <a:ext cx="9144000" cy="3200400"/>
          </a:xfrm>
          <a:prstGeom prst="rect">
            <a:avLst/>
          </a:prstGeom>
        </p:spPr>
      </p:pic>
      <p:pic>
        <p:nvPicPr>
          <p:cNvPr id="7" name="Content Placeholder 3" descr="WhatsApp Image 2019-04-25 at 00.03.27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14416" r="3595" b="13188"/>
          <a:stretch>
            <a:fillRect/>
          </a:stretch>
        </p:blipFill>
        <p:spPr>
          <a:xfrm>
            <a:off x="0" y="0"/>
            <a:ext cx="9144000" cy="3200400"/>
          </a:xfr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100" dirty="0" smtClean="0"/>
              <a:t>Transaction File can be managed , that is we can manage the overall status of file in terms of number of transactions passed and validations failed.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 smtClean="0"/>
              <a:t>Can be scanned for multiple records.</a:t>
            </a:r>
          </a:p>
          <a:p>
            <a:pPr>
              <a:buFont typeface="Wingdings" pitchFamily="2" charset="2"/>
              <a:buChar char="Ø"/>
            </a:pPr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solidFill>
                <a:srgbClr val="7030A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4" name="Picture 3" descr="future sco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447800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04800"/>
            <a:ext cx="7162800" cy="5714999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447799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/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>Project #1</a:t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>Clearing Feed Generation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35052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1" dirty="0" smtClean="0"/>
              <a:t>Group Number 2:</a:t>
            </a:r>
          </a:p>
          <a:p>
            <a:pPr algn="l">
              <a:buFont typeface="Wingdings" pitchFamily="2" charset="2"/>
              <a:buChar char="v"/>
            </a:pPr>
            <a:r>
              <a:rPr lang="en-US" b="1" dirty="0" smtClean="0"/>
              <a:t>Mentor Name : </a:t>
            </a:r>
            <a:r>
              <a:rPr lang="en-US" b="1" dirty="0" err="1" smtClean="0"/>
              <a:t>Suyog</a:t>
            </a:r>
            <a:r>
              <a:rPr lang="en-US" b="1" dirty="0" smtClean="0"/>
              <a:t> </a:t>
            </a:r>
            <a:r>
              <a:rPr lang="en-US" b="1" dirty="0" err="1" smtClean="0"/>
              <a:t>Wankhede</a:t>
            </a:r>
            <a:endParaRPr lang="en-US" b="1" dirty="0" smtClean="0"/>
          </a:p>
          <a:p>
            <a:pPr algn="l">
              <a:buFont typeface="Wingdings" pitchFamily="2" charset="2"/>
              <a:buChar char="v"/>
            </a:pPr>
            <a:r>
              <a:rPr lang="en-US" b="1" dirty="0" smtClean="0"/>
              <a:t>Group Members: 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 err="1" smtClean="0"/>
              <a:t>Simran</a:t>
            </a:r>
            <a:r>
              <a:rPr lang="en-US" b="1" dirty="0" smtClean="0"/>
              <a:t> 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 smtClean="0"/>
              <a:t>Komal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 smtClean="0"/>
              <a:t>Rasi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 smtClean="0"/>
              <a:t>Priyanka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 smtClean="0"/>
              <a:t>Tanvi</a:t>
            </a:r>
          </a:p>
          <a:p>
            <a:pPr algn="l">
              <a:buFont typeface="Wingdings" pitchFamily="2" charset="2"/>
              <a:buChar char="v"/>
            </a:pPr>
            <a:endParaRPr lang="en-US" b="1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1"/>
            <a:ext cx="7772400" cy="914400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002060"/>
                </a:solidFill>
              </a:rPr>
              <a:t>What is a Clearance?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4" name="Picture 3" descr="clearing-system-in-indian-ba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6934200" cy="467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3467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:</a:t>
            </a:r>
            <a:r>
              <a:rPr lang="en-US" b="1" dirty="0" smtClean="0">
                <a:hlinkClick r:id="rId3"/>
              </a:rPr>
              <a:t>https://rahulcvijay.wordpress.com/2010/12/06/clearing_system_in_indian_banking/</a:t>
            </a:r>
            <a:endParaRPr lang="en-US" b="1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data feed is an ongoing stream of </a:t>
            </a:r>
            <a:r>
              <a:rPr lang="en-US" u="sng" dirty="0" smtClean="0">
                <a:solidFill>
                  <a:srgbClr val="002060"/>
                </a:solidFill>
              </a:rPr>
              <a:t>structured data</a:t>
            </a:r>
            <a:r>
              <a:rPr lang="en-US" dirty="0" smtClean="0">
                <a:solidFill>
                  <a:srgbClr val="002060"/>
                </a:solidFill>
              </a:rPr>
              <a:t> that provides users with updates of current information from one or more sources.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 our project we will be uploading a Feed File From a Excel Document.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2060"/>
                </a:solidFill>
              </a:rPr>
              <a:t>Feed File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3276599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002060"/>
                </a:solidFill>
                <a:latin typeface="Courgette" pitchFamily="2" charset="0"/>
              </a:rPr>
              <a:t>Project Objective:</a:t>
            </a:r>
          </a:p>
          <a:p>
            <a:r>
              <a:rPr lang="en-US" sz="3400" dirty="0" smtClean="0">
                <a:solidFill>
                  <a:srgbClr val="002060"/>
                </a:solidFill>
                <a:latin typeface="Courgette" pitchFamily="2" charset="0"/>
              </a:rPr>
              <a:t>Generate The Feed File Towards Clearing System in a Specific Format Based on the Input Transactions to the System.</a:t>
            </a:r>
            <a:endParaRPr lang="en-US" sz="3400" dirty="0">
              <a:solidFill>
                <a:srgbClr val="002060"/>
              </a:solidFill>
              <a:latin typeface="Courgette" pitchFamily="2" charset="0"/>
            </a:endParaRPr>
          </a:p>
        </p:txBody>
      </p:sp>
      <p:pic>
        <p:nvPicPr>
          <p:cNvPr id="4" name="Picture 3" descr="Sachsinsights_blockch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3200"/>
            <a:ext cx="632460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6740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Moneycontrol.com</a:t>
            </a:r>
            <a:endParaRPr lang="en-US" b="1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Mentioned Account with basic details entered are authenticated and do exist.</a:t>
            </a:r>
          </a:p>
          <a:p>
            <a:r>
              <a:rPr lang="en-US" dirty="0" smtClean="0"/>
              <a:t>Balance is checked before transaction is processed.</a:t>
            </a:r>
          </a:p>
          <a:p>
            <a:r>
              <a:rPr lang="en-US" dirty="0" smtClean="0"/>
              <a:t>Payer and Payee accounts mentioned do exist.</a:t>
            </a:r>
          </a:p>
          <a:p>
            <a:r>
              <a:rPr lang="en-US" dirty="0" smtClean="0"/>
              <a:t>Uploaded file is CSV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>
                <a:solidFill>
                  <a:srgbClr val="002060"/>
                </a:solidFill>
              </a:rPr>
              <a:t>Assumptions Made </a:t>
            </a:r>
            <a:endParaRPr lang="en-US" sz="48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1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Flow Of Our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57200" y="1066680"/>
            <a:ext cx="1828440" cy="16761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3DA907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Login Page: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Name: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Password: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Register: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Reset: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286000" y="160020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3276720" y="1066680"/>
            <a:ext cx="1980720" cy="16761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900" b="0" strike="noStrike" spc="-1">
                <a:solidFill>
                  <a:srgbClr val="3DA907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Upload Page: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4343400" y="2057400"/>
            <a:ext cx="761760" cy="3045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3429000" y="2057400"/>
            <a:ext cx="685440" cy="3045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Upload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2435760" y="2895480"/>
            <a:ext cx="911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 Upload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685800" y="3124080"/>
            <a:ext cx="761760" cy="228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9"/>
          <p:cNvSpPr/>
          <p:nvPr/>
        </p:nvSpPr>
        <p:spPr>
          <a:xfrm>
            <a:off x="1447920" y="3124080"/>
            <a:ext cx="685440" cy="228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9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Upload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 rot="5400000">
            <a:off x="2495520" y="1847520"/>
            <a:ext cx="761760" cy="1942920"/>
          </a:xfrm>
          <a:prstGeom prst="bentConnector2">
            <a:avLst/>
          </a:pr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1"/>
          <p:cNvSpPr/>
          <p:nvPr/>
        </p:nvSpPr>
        <p:spPr>
          <a:xfrm rot="16200000" flipH="1">
            <a:off x="4228200" y="2857680"/>
            <a:ext cx="1066320" cy="75960"/>
          </a:xfrm>
          <a:prstGeom prst="bentConnector3">
            <a:avLst>
              <a:gd name="adj1" fmla="val 50000"/>
            </a:avLst>
          </a:pr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2"/>
          <p:cNvSpPr/>
          <p:nvPr/>
        </p:nvSpPr>
        <p:spPr>
          <a:xfrm>
            <a:off x="3809880" y="3429000"/>
            <a:ext cx="1980720" cy="6854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3"/>
          <p:cNvSpPr/>
          <p:nvPr/>
        </p:nvSpPr>
        <p:spPr>
          <a:xfrm>
            <a:off x="3957840" y="2971800"/>
            <a:ext cx="9856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 Validate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4038480" y="3657600"/>
            <a:ext cx="761760" cy="304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Success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5"/>
          <p:cNvSpPr/>
          <p:nvPr/>
        </p:nvSpPr>
        <p:spPr>
          <a:xfrm>
            <a:off x="609480" y="2971800"/>
            <a:ext cx="1599840" cy="6854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6"/>
          <p:cNvSpPr/>
          <p:nvPr/>
        </p:nvSpPr>
        <p:spPr>
          <a:xfrm>
            <a:off x="4952880" y="3657600"/>
            <a:ext cx="837720" cy="304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Fail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 rot="5400000" flipH="1" flipV="1">
            <a:off x="5086080" y="2494800"/>
            <a:ext cx="1447560" cy="875880"/>
          </a:xfrm>
          <a:prstGeom prst="bentConnector3">
            <a:avLst>
              <a:gd name="adj1" fmla="val 50000"/>
            </a:avLst>
          </a:pr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5791320" y="1219320"/>
            <a:ext cx="1980720" cy="9903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 File’s validation Fails it is displayed here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6400800" y="2362320"/>
            <a:ext cx="9140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 Validate Fail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0"/>
          <p:cNvSpPr/>
          <p:nvPr/>
        </p:nvSpPr>
        <p:spPr>
          <a:xfrm>
            <a:off x="6085080" y="3733920"/>
            <a:ext cx="9097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 Success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1"/>
          <p:cNvSpPr/>
          <p:nvPr/>
        </p:nvSpPr>
        <p:spPr>
          <a:xfrm>
            <a:off x="6934320" y="3200400"/>
            <a:ext cx="1599840" cy="12189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Successful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2"/>
          <p:cNvSpPr/>
          <p:nvPr/>
        </p:nvSpPr>
        <p:spPr>
          <a:xfrm>
            <a:off x="7238880" y="3886200"/>
            <a:ext cx="1066320" cy="380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5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Feed Generated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3"/>
          <p:cNvSpPr/>
          <p:nvPr/>
        </p:nvSpPr>
        <p:spPr>
          <a:xfrm rot="5400000">
            <a:off x="7277400" y="4762440"/>
            <a:ext cx="990360" cy="12240"/>
          </a:xfrm>
          <a:prstGeom prst="bentConnector3">
            <a:avLst>
              <a:gd name="adj1" fmla="val 50000"/>
            </a:avLst>
          </a:prstGeom>
          <a:noFill/>
          <a:ln w="26035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6324480" y="5410080"/>
            <a:ext cx="2209320" cy="114264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6400800" y="5715000"/>
            <a:ext cx="761760" cy="380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Success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>
            <a:off x="7467480" y="5791320"/>
            <a:ext cx="761760" cy="380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Fail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2895480" y="4876920"/>
            <a:ext cx="1980720" cy="167616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Successful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8"/>
          <p:cNvSpPr/>
          <p:nvPr/>
        </p:nvSpPr>
        <p:spPr>
          <a:xfrm rot="10800000">
            <a:off x="4800600" y="5715000"/>
            <a:ext cx="1523520" cy="190080"/>
          </a:xfrm>
          <a:prstGeom prst="bentConnector3">
            <a:avLst>
              <a:gd name="adj1" fmla="val 50000"/>
            </a:avLst>
          </a:pr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9"/>
          <p:cNvSpPr/>
          <p:nvPr/>
        </p:nvSpPr>
        <p:spPr>
          <a:xfrm>
            <a:off x="5105520" y="5257800"/>
            <a:ext cx="11426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 Validate Success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0"/>
          <p:cNvSpPr/>
          <p:nvPr/>
        </p:nvSpPr>
        <p:spPr>
          <a:xfrm flipH="1" flipV="1">
            <a:off x="7772400" y="1714680"/>
            <a:ext cx="761760" cy="4266720"/>
          </a:xfrm>
          <a:prstGeom prst="bentConnector3">
            <a:avLst>
              <a:gd name="adj1" fmla="val -30000"/>
            </a:avLst>
          </a:prstGeom>
          <a:noFill/>
          <a:ln w="255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1"/>
          <p:cNvSpPr/>
          <p:nvPr/>
        </p:nvSpPr>
        <p:spPr>
          <a:xfrm>
            <a:off x="7885440" y="2057400"/>
            <a:ext cx="12618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 Validate Fail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2"/>
          <p:cNvSpPr/>
          <p:nvPr/>
        </p:nvSpPr>
        <p:spPr>
          <a:xfrm>
            <a:off x="6093720" y="914400"/>
            <a:ext cx="1092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Validate Fail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33"/>
          <p:cNvSpPr/>
          <p:nvPr/>
        </p:nvSpPr>
        <p:spPr>
          <a:xfrm>
            <a:off x="4392000" y="3962160"/>
            <a:ext cx="0" cy="28584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34"/>
          <p:cNvSpPr/>
          <p:nvPr/>
        </p:nvSpPr>
        <p:spPr>
          <a:xfrm>
            <a:off x="4392000" y="4248000"/>
            <a:ext cx="2542320" cy="0"/>
          </a:xfrm>
          <a:prstGeom prst="line">
            <a:avLst/>
          </a:prstGeom>
          <a:ln w="26035">
            <a:solidFill>
              <a:srgbClr val="0066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839162"/>
          </a:xfrm>
        </p:spPr>
        <p:txBody>
          <a:bodyPr/>
          <a:lstStyle/>
          <a:p>
            <a:pPr algn="l"/>
            <a:r>
              <a:rPr lang="en-US" i="1" dirty="0" err="1" smtClean="0">
                <a:solidFill>
                  <a:srgbClr val="002060"/>
                </a:solidFill>
              </a:rPr>
              <a:t>ToolSet</a:t>
            </a:r>
            <a:r>
              <a:rPr lang="en-US" i="1" dirty="0" smtClean="0">
                <a:solidFill>
                  <a:srgbClr val="002060"/>
                </a:solidFill>
              </a:rPr>
              <a:t> Used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696200" cy="3581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1600" y="1752600"/>
            <a:ext cx="32766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FrontEnd</a:t>
            </a:r>
          </a:p>
          <a:p>
            <a:pPr algn="ctr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002060"/>
                </a:solidFill>
              </a:rPr>
              <a:t>JavaScript</a:t>
            </a:r>
          </a:p>
          <a:p>
            <a:pPr algn="ctr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002060"/>
                </a:solidFill>
              </a:rPr>
              <a:t>HTML</a:t>
            </a:r>
            <a:endParaRPr lang="en-US" sz="2100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Image result for ph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81600"/>
            <a:ext cx="1828800" cy="1676400"/>
          </a:xfrm>
          <a:prstGeom prst="rect">
            <a:avLst/>
          </a:prstGeom>
          <a:noFill/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5181600"/>
            <a:ext cx="2209800" cy="1676400"/>
          </a:xfrm>
          <a:prstGeom prst="rect">
            <a:avLst/>
          </a:prstGeom>
          <a:noFill/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5181600"/>
            <a:ext cx="2666999" cy="1676400"/>
          </a:xfrm>
          <a:prstGeom prst="rect">
            <a:avLst/>
          </a:prstGeom>
          <a:noFill/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181600"/>
            <a:ext cx="2438400" cy="167640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609600" y="1905000"/>
            <a:ext cx="32766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BackEnd</a:t>
            </a:r>
          </a:p>
          <a:p>
            <a:pPr algn="ctr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002060"/>
                </a:solidFill>
              </a:rPr>
              <a:t>PHP</a:t>
            </a:r>
          </a:p>
          <a:p>
            <a:pPr algn="ctr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002060"/>
                </a:solidFill>
              </a:rPr>
              <a:t>MySQL</a:t>
            </a:r>
            <a:endParaRPr lang="en-US" sz="21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962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rgbClr val="002060"/>
                </a:solidFill>
              </a:rPr>
              <a:t>Supporting Deliverables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772400" cy="295230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After Uploading, File is  Validated.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Transaction File is proceeded, and whether valid or invalid transaction is displayed in table format.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237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CitI Bridge Program 2019 Cummins College of Engineering for Women , Pune</vt:lpstr>
      <vt:lpstr>       Project #1 Clearing Feed Generation</vt:lpstr>
      <vt:lpstr>What is a Clearance?</vt:lpstr>
      <vt:lpstr>Feed File</vt:lpstr>
      <vt:lpstr>Slide 5</vt:lpstr>
      <vt:lpstr>Assumptions Made </vt:lpstr>
      <vt:lpstr>Slide 7</vt:lpstr>
      <vt:lpstr>ToolSet Used</vt:lpstr>
      <vt:lpstr>Supporting Deliverables</vt:lpstr>
      <vt:lpstr>Model Used : WaterFall</vt:lpstr>
      <vt:lpstr>Working Project 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43</cp:revision>
  <dcterms:created xsi:type="dcterms:W3CDTF">2019-04-21T07:43:33Z</dcterms:created>
  <dcterms:modified xsi:type="dcterms:W3CDTF">2019-04-25T04:27:47Z</dcterms:modified>
</cp:coreProperties>
</file>