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78" r:id="rId3"/>
    <p:sldId id="379" r:id="rId4"/>
    <p:sldId id="364" r:id="rId5"/>
    <p:sldId id="367" r:id="rId6"/>
    <p:sldId id="366" r:id="rId7"/>
    <p:sldId id="369" r:id="rId8"/>
    <p:sldId id="370" r:id="rId9"/>
    <p:sldId id="371" r:id="rId10"/>
    <p:sldId id="257" r:id="rId11"/>
    <p:sldId id="372" r:id="rId12"/>
    <p:sldId id="374" r:id="rId13"/>
    <p:sldId id="375" r:id="rId14"/>
    <p:sldId id="3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755"/>
  </p:normalViewPr>
  <p:slideViewPr>
    <p:cSldViewPr snapToGrid="0">
      <p:cViewPr>
        <p:scale>
          <a:sx n="115" d="100"/>
          <a:sy n="115" d="100"/>
        </p:scale>
        <p:origin x="2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97A47-8655-7D41-8173-92413924458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56882-C6A5-DF49-B66F-63285321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D21-B2D5-CB4C-BAF4-8558976352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D21-B2D5-CB4C-BAF4-8558976352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D21-B2D5-CB4C-BAF4-8558976352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1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BD21-B2D5-CB4C-BAF4-8558976352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4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B180-7D05-A5BF-47BF-B461ED76E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DDA0-ECF4-7F67-5C98-A987F48F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62E7-BAD4-DA28-03EF-AA83BB59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BF8C-BD26-B8F6-58DD-CF47EF1C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A12C-0AF4-54CD-FDA1-4E6C6D1C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F41F-98C1-548E-3C26-FDB1C0F1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E8E7-6634-D96E-4BA2-074BA14C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FCD7-278D-D610-0D5E-8A70B4A1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A373-80BF-6326-6A10-48EA4EB0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3DDF-6AB5-5848-5F89-C96C9688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D8295-7FF2-B9E0-1343-87FEF026E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43B6F-82FD-4D82-59FA-4DD2B1D9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C3CE-B19A-5606-A8BB-F1F70E02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B740-1E80-A20D-CCAB-3F5A7F2A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DFCD-716C-22A1-9C31-10F91738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AF49-24C4-4514-D62B-037C56C8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597F-A89D-ECFA-DFD6-E7285E51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C223-B2C9-F065-9BBA-6DEF4E30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7DBF-9EA7-2338-1A28-FCAF4BDA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9600-12FC-6D90-EDB6-8C654B9F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28D2-2D93-0322-FACB-018832B4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1C17-B3FA-339F-7D6C-77EE5E54A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EF50-B111-D14E-8A59-0769EF82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CE54-EAF2-AC30-1EC9-07DF481F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580D-697F-70E8-A630-79BFA44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5008-A164-01AD-C837-29C4A4D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DD92-F536-20EB-08D9-5929590C1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EBE44-B14D-AE27-9D66-0F7CBABF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D3CD-E6F9-1DDD-D0F8-2153E4C0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3A073-8E98-9713-9A54-9906D3CB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3DAA8-84A9-B832-ED1F-ABC1FF00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B4E-55A8-7DCC-C9D5-292E9249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1843-A2E0-6611-A669-0696C9B1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53B1-9777-AE7F-1D81-05AEE125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D44E7-B25F-DF10-4E6F-CE17EB03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F8ED4-40B1-F71D-13A6-13F079669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95B70-02CE-382D-3083-AEDFCCF7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EBEDD-F7EA-6D72-5177-46FAED9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AD5CC-8FF1-5383-85CA-793BBE5E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46EB-32D8-15F8-CCCF-F784D978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D558F-9379-0435-DCCD-8F893274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6F378-78A2-1C9C-5DB0-C0280C2F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2914-B13E-6218-A35A-2DD00DD0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038FB-2CFC-72B1-47BE-C4427B13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4709C-5E7C-7D40-2503-792332F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CCC0-BCFE-1B8F-DF42-898F8BF0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C63C-5C8D-6526-AE52-6A6B4790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5BCF-DA4E-2FB2-79A7-F3A88F59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BA902-3BD5-C71E-BF9E-58604900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329E8-D3F9-CE41-5C75-DADEEDB0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EB29-3E2A-965B-6697-ACAEAEEA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31953-193A-B076-4592-FD3C997F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0F15-5373-6027-9595-9F4296E9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C0B7E-2561-8784-212D-E55F88807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4CFDF-70CF-44D4-9A27-F01A5D6D0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3993-1C59-68DC-4D48-4FFDD3D8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BBEF-3A0A-9A22-A798-2B41FE97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D303-1727-7750-0264-22E7B5A0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1F52C-BA33-7F3A-7E8C-8BE8F7A5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2601-F9D4-5D43-DB8F-C2DE15FD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D2C1-D773-82B4-3987-8A7BD633C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1B47-90AF-C047-B63F-E2E4B46517A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4156-368F-D547-E5F6-C799460C2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B001-AACE-0A11-D786-49C011E2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CFFD-83C1-F94C-B32B-02842514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0367-449C-1F2C-50DE-600CA39D5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8650 Efficiency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CE1B6-3E08-3582-5C5F-1D3F566C4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Tanvi Krishnan</a:t>
            </a:r>
          </a:p>
          <a:p>
            <a:r>
              <a:rPr lang="en-US" dirty="0"/>
              <a:t>Mentor: Gianluca Petrillo</a:t>
            </a:r>
          </a:p>
        </p:txBody>
      </p:sp>
    </p:spTree>
    <p:extLst>
      <p:ext uri="{BB962C8B-B14F-4D97-AF65-F5344CB8AC3E}">
        <p14:creationId xmlns:p14="http://schemas.microsoft.com/office/powerpoint/2010/main" val="9616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69D557-177F-EAF8-E003-AD76B214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Emulation Windows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BD01CF-E43C-B3DA-801B-1A7355C5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 Cryostat – stuck with the (-20, 0) µs emulation window</a:t>
            </a:r>
          </a:p>
          <a:p>
            <a:r>
              <a:rPr lang="en-US" dirty="0"/>
              <a:t>West Cryostat – chose the (-15, 5) µs emulation window</a:t>
            </a:r>
          </a:p>
          <a:p>
            <a:r>
              <a:rPr lang="en-US" dirty="0"/>
              <a:t>Due to various shifts, PMT readout window for this sample is (-49, 117) µs</a:t>
            </a:r>
          </a:p>
          <a:p>
            <a:r>
              <a:rPr lang="en-US" dirty="0"/>
              <a:t>t0 reconstruction has improved since run 7232 – more flashes after t0 now compared to previously</a:t>
            </a:r>
          </a:p>
        </p:txBody>
      </p:sp>
    </p:spTree>
    <p:extLst>
      <p:ext uri="{BB962C8B-B14F-4D97-AF65-F5344CB8AC3E}">
        <p14:creationId xmlns:p14="http://schemas.microsoft.com/office/powerpoint/2010/main" val="112522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3826F-E251-1CB5-0A77-560E9E0B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ACA1D-B752-E032-10B9-58E0D9CEE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448A-FA83-AA63-87A2-0996F3D1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Efficiency as a function of Track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B82B1-1F82-5C5E-1C5C-973A1D81F327}"/>
              </a:ext>
            </a:extLst>
          </p:cNvPr>
          <p:cNvSpPr txBox="1"/>
          <p:nvPr/>
        </p:nvSpPr>
        <p:spPr>
          <a:xfrm>
            <a:off x="5412960" y="91609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 7232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B493B-A66A-A1AF-2FB2-AF561F841F10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D1EDB-592F-D1FC-A33A-1F2F62E60A4B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AFEDBA-4AF1-CECC-774B-9C97FBC1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503"/>
            <a:ext cx="5185044" cy="5111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04C7BC-DAE7-2EB9-A08D-45D00E8E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6" y="1746503"/>
            <a:ext cx="5157464" cy="51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448A-FA83-AA63-87A2-0996F3D1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Efficiency as a function of Track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B82B1-1F82-5C5E-1C5C-973A1D81F327}"/>
              </a:ext>
            </a:extLst>
          </p:cNvPr>
          <p:cNvSpPr txBox="1"/>
          <p:nvPr/>
        </p:nvSpPr>
        <p:spPr>
          <a:xfrm>
            <a:off x="5412960" y="91609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 8650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B493B-A66A-A1AF-2FB2-AF561F841F10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D1EDB-592F-D1FC-A33A-1F2F62E60A4B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68523-61CD-1C19-E297-6C1E1087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8" y="1746504"/>
            <a:ext cx="5157463" cy="51114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F2AD01-02DB-FD58-9E49-1AF79DC8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46504"/>
            <a:ext cx="5185043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6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BBB3F6-3FAF-E3AD-6637-36E3D995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504"/>
            <a:ext cx="4909242" cy="5111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6A5DE-25B8-58B8-5A46-711CABFC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53" y="1746504"/>
            <a:ext cx="4909242" cy="5111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E448A-FA83-AA63-87A2-0996F3D1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Efficiency as a function of Track 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B493B-A66A-A1AF-2FB2-AF561F841F10}"/>
              </a:ext>
            </a:extLst>
          </p:cNvPr>
          <p:cNvSpPr txBox="1"/>
          <p:nvPr/>
        </p:nvSpPr>
        <p:spPr>
          <a:xfrm>
            <a:off x="8041576" y="1212683"/>
            <a:ext cx="148867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West Cryostat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D1EDB-592F-D1FC-A33A-1F2F62E60A4B}"/>
              </a:ext>
            </a:extLst>
          </p:cNvPr>
          <p:cNvSpPr txBox="1"/>
          <p:nvPr/>
        </p:nvSpPr>
        <p:spPr>
          <a:xfrm>
            <a:off x="2834825" y="1212683"/>
            <a:ext cx="13955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East Cryostat</a:t>
            </a:r>
          </a:p>
        </p:txBody>
      </p:sp>
    </p:spTree>
    <p:extLst>
      <p:ext uri="{BB962C8B-B14F-4D97-AF65-F5344CB8AC3E}">
        <p14:creationId xmlns:p14="http://schemas.microsoft.com/office/powerpoint/2010/main" val="86104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4A99-DED2-E0C1-9298-ADECBA14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8650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74AD-DDC4-D390-049C-C0292401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962"/>
            <a:ext cx="10515600" cy="4788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8650 and 7232 are both minimum bias runs</a:t>
            </a:r>
          </a:p>
          <a:p>
            <a:r>
              <a:rPr lang="en-US" dirty="0"/>
              <a:t>PMT readout window is (-69 µs, 117 µs) – wider than the previous     (-75µs, 75µs)</a:t>
            </a:r>
          </a:p>
          <a:p>
            <a:r>
              <a:rPr lang="en-US" dirty="0"/>
              <a:t>Run statistics (number of tracks) are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do not use the reconstructed flashes for the trigger efficiency analysis</a:t>
            </a:r>
          </a:p>
          <a:p>
            <a:r>
              <a:rPr lang="en-US" dirty="0"/>
              <a:t>Trigger emulation window selection: (-15µs, 5µs) in the West cryostat and (-20µs, 0µs) in the East cryostat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36402-DAB4-4840-B664-E286BE2961B6}"/>
              </a:ext>
            </a:extLst>
          </p:cNvPr>
          <p:cNvGraphicFramePr>
            <a:graphicFrameLocks noGrp="1"/>
          </p:cNvGraphicFramePr>
          <p:nvPr/>
        </p:nvGraphicFramePr>
        <p:xfrm>
          <a:off x="2300357" y="3129765"/>
          <a:ext cx="67144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45">
                  <a:extLst>
                    <a:ext uri="{9D8B030D-6E8A-4147-A177-3AD203B41FA5}">
                      <a16:colId xmlns:a16="http://schemas.microsoft.com/office/drawing/2014/main" val="1420328394"/>
                    </a:ext>
                  </a:extLst>
                </a:gridCol>
                <a:gridCol w="2238145">
                  <a:extLst>
                    <a:ext uri="{9D8B030D-6E8A-4147-A177-3AD203B41FA5}">
                      <a16:colId xmlns:a16="http://schemas.microsoft.com/office/drawing/2014/main" val="3255275622"/>
                    </a:ext>
                  </a:extLst>
                </a:gridCol>
                <a:gridCol w="2238145">
                  <a:extLst>
                    <a:ext uri="{9D8B030D-6E8A-4147-A177-3AD203B41FA5}">
                      <a16:colId xmlns:a16="http://schemas.microsoft.com/office/drawing/2014/main" val="2202835274"/>
                    </a:ext>
                  </a:extLst>
                </a:gridCol>
              </a:tblGrid>
              <a:tr h="4211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East Cryostat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West Cryostat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65927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Run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16233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531263"/>
                  </a:ext>
                </a:extLst>
              </a:tr>
              <a:tr h="4211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Run 8650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16203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19826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0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80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CDA7-F90E-8BD1-E6EE-82BE3EF2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Emulation Windows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072B1E1-9A57-9EAE-FC36-9FAA0E8F2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6041" y="2240714"/>
            <a:ext cx="5487759" cy="3799790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CF96E-C5D9-B5A3-B1CC-2B315AFEAFF1}"/>
              </a:ext>
            </a:extLst>
          </p:cNvPr>
          <p:cNvCxnSpPr>
            <a:cxnSpLocks/>
          </p:cNvCxnSpPr>
          <p:nvPr/>
        </p:nvCxnSpPr>
        <p:spPr>
          <a:xfrm>
            <a:off x="8248204" y="2449411"/>
            <a:ext cx="0" cy="3248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9E67E-B678-1739-E9B3-550C5CD2075E}"/>
              </a:ext>
            </a:extLst>
          </p:cNvPr>
          <p:cNvCxnSpPr>
            <a:cxnSpLocks/>
          </p:cNvCxnSpPr>
          <p:nvPr/>
        </p:nvCxnSpPr>
        <p:spPr>
          <a:xfrm>
            <a:off x="9742482" y="2449411"/>
            <a:ext cx="0" cy="3248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35946F-979D-52B5-5F9E-0C07158F0987}"/>
              </a:ext>
            </a:extLst>
          </p:cNvPr>
          <p:cNvCxnSpPr>
            <a:cxnSpLocks/>
          </p:cNvCxnSpPr>
          <p:nvPr/>
        </p:nvCxnSpPr>
        <p:spPr>
          <a:xfrm>
            <a:off x="7860298" y="2449411"/>
            <a:ext cx="0" cy="32480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305325-92F7-22EE-9422-F3A66EB27631}"/>
              </a:ext>
            </a:extLst>
          </p:cNvPr>
          <p:cNvCxnSpPr>
            <a:cxnSpLocks/>
          </p:cNvCxnSpPr>
          <p:nvPr/>
        </p:nvCxnSpPr>
        <p:spPr>
          <a:xfrm>
            <a:off x="9396472" y="2449411"/>
            <a:ext cx="0" cy="32480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DE5EA1-D758-93BA-5056-53E2A38BEA80}"/>
              </a:ext>
            </a:extLst>
          </p:cNvPr>
          <p:cNvSpPr txBox="1"/>
          <p:nvPr/>
        </p:nvSpPr>
        <p:spPr>
          <a:xfrm>
            <a:off x="838200" y="1367522"/>
            <a:ext cx="1004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the blue emulation window (-15µs, 5µs) for the East cryostat and the orange emulation window (-20µs, 0µs) for the West cryostat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DBDB7-588A-2DF5-BC0D-D5D7C55F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37013"/>
            <a:ext cx="6435968" cy="42906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EAD64-4E9A-0B34-0A54-70D2DB1C7E56}"/>
              </a:ext>
            </a:extLst>
          </p:cNvPr>
          <p:cNvCxnSpPr>
            <a:cxnSpLocks/>
          </p:cNvCxnSpPr>
          <p:nvPr/>
        </p:nvCxnSpPr>
        <p:spPr>
          <a:xfrm>
            <a:off x="2730216" y="2449411"/>
            <a:ext cx="0" cy="3248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37B08F-6A3F-3F68-08E5-2FA1F58B5DDA}"/>
              </a:ext>
            </a:extLst>
          </p:cNvPr>
          <p:cNvCxnSpPr>
            <a:cxnSpLocks/>
          </p:cNvCxnSpPr>
          <p:nvPr/>
        </p:nvCxnSpPr>
        <p:spPr>
          <a:xfrm>
            <a:off x="4224494" y="2449411"/>
            <a:ext cx="0" cy="32480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F54CCB-9AA5-790B-7C1B-D92276D9F8CC}"/>
              </a:ext>
            </a:extLst>
          </p:cNvPr>
          <p:cNvCxnSpPr>
            <a:cxnSpLocks/>
          </p:cNvCxnSpPr>
          <p:nvPr/>
        </p:nvCxnSpPr>
        <p:spPr>
          <a:xfrm>
            <a:off x="2342310" y="2449411"/>
            <a:ext cx="0" cy="32480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4B971A-6D27-2AF7-6685-AA111779616A}"/>
              </a:ext>
            </a:extLst>
          </p:cNvPr>
          <p:cNvCxnSpPr>
            <a:cxnSpLocks/>
          </p:cNvCxnSpPr>
          <p:nvPr/>
        </p:nvCxnSpPr>
        <p:spPr>
          <a:xfrm>
            <a:off x="3878484" y="2449411"/>
            <a:ext cx="0" cy="32480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2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7165-3F64-4325-6F7B-0A0DDC90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8650 – First Pass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87BF0-32D3-F120-9206-97F5A56B7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(-15, 5) emulation window</a:t>
            </a:r>
          </a:p>
          <a:p>
            <a:r>
              <a:rPr lang="en-US" dirty="0"/>
              <a:t>4 µs shift not corrected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F01B2-F8D1-DFEB-E330-7D7F5E79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7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2A52D-9700-18E7-46BA-4A5CC6A9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57" y="2505075"/>
            <a:ext cx="4315541" cy="4254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94240-09A9-AD44-88CA-E014687F0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79" y="2505075"/>
            <a:ext cx="4315541" cy="425432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E73A5B-48A9-F9FF-58B0-3361D7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glance, much worse efficiency than old sample (in </a:t>
            </a:r>
            <a:r>
              <a:rPr lang="en-US" dirty="0">
                <a:solidFill>
                  <a:schemeClr val="accent6"/>
                </a:solidFill>
              </a:rPr>
              <a:t>West</a:t>
            </a:r>
            <a:r>
              <a:rPr lang="en-US" dirty="0"/>
              <a:t> cryostat)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D11B3-776D-4C0B-39EB-0BA0AB10C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7232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82156-A883-BEF4-D354-FEEFA8E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8650, volumes 0-2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94FB-8646-F330-B324-2FE9E91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4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CE73A5B-48A9-F9FF-58B0-3361D7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glance, much worse efficiency than old sample (in </a:t>
            </a:r>
            <a:r>
              <a:rPr lang="en-US" dirty="0">
                <a:solidFill>
                  <a:schemeClr val="accent6"/>
                </a:solidFill>
              </a:rPr>
              <a:t>West</a:t>
            </a:r>
            <a:r>
              <a:rPr lang="en-US" dirty="0"/>
              <a:t> cryostat)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D11B3-776D-4C0B-39EB-0BA0AB10C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7232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82156-A883-BEF4-D354-FEEFA8E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8650, volumes 0-2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94FB-8646-F330-B324-2FE9E91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6</a:t>
            </a:fld>
            <a:endParaRPr lang="en-US" dirty="0"/>
          </a:p>
        </p:txBody>
      </p:sp>
      <p:pic>
        <p:nvPicPr>
          <p:cNvPr id="21" name="Content Placeholder 13">
            <a:extLst>
              <a:ext uri="{FF2B5EF4-FFF2-40B4-BE49-F238E27FC236}">
                <a16:creationId xmlns:a16="http://schemas.microsoft.com/office/drawing/2014/main" id="{2818DEF1-6693-8C44-CF2E-0E0020BD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269868" cy="4216400"/>
          </a:xfrm>
          <a:prstGeom prst="rect">
            <a:avLst/>
          </a:prstGeom>
        </p:spPr>
      </p:pic>
      <p:pic>
        <p:nvPicPr>
          <p:cNvPr id="22" name="Content Placeholder 15">
            <a:extLst>
              <a:ext uri="{FF2B5EF4-FFF2-40B4-BE49-F238E27FC236}">
                <a16:creationId xmlns:a16="http://schemas.microsoft.com/office/drawing/2014/main" id="{76E0A781-8A18-959D-3D9C-9F2A5FB01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43" y="2505075"/>
            <a:ext cx="4330975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41CA12-6588-FFA8-B183-84DA1BE9A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70" y="2502389"/>
            <a:ext cx="4293316" cy="4255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94240-09A9-AD44-88CA-E014687F0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79" y="2505075"/>
            <a:ext cx="4315541" cy="425432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E73A5B-48A9-F9FF-58B0-3361D7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glance, much worse efficiency than old sample (in </a:t>
            </a:r>
            <a:r>
              <a:rPr lang="en-US" dirty="0">
                <a:solidFill>
                  <a:schemeClr val="accent2"/>
                </a:solidFill>
              </a:rPr>
              <a:t>East</a:t>
            </a:r>
            <a:r>
              <a:rPr lang="en-US" dirty="0"/>
              <a:t> cryostat)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D11B3-776D-4C0B-39EB-0BA0AB10C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7232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82156-A883-BEF4-D354-FEEFA8E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8650, volumes 0-2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94FB-8646-F330-B324-2FE9E91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2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34EB7-66F8-7F04-6F06-46D2BF79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246954" cy="421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9E9422-A85C-4AAE-9561-2B06C946E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43" y="2505075"/>
            <a:ext cx="4308061" cy="42164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CE73A5B-48A9-F9FF-58B0-3361D7C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glance, much worse efficiency than old sample (in </a:t>
            </a:r>
            <a:r>
              <a:rPr lang="en-US" dirty="0">
                <a:solidFill>
                  <a:schemeClr val="accent2"/>
                </a:solidFill>
              </a:rPr>
              <a:t>East</a:t>
            </a:r>
            <a:r>
              <a:rPr lang="en-US" dirty="0"/>
              <a:t> cryostat)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9D11B3-776D-4C0B-39EB-0BA0AB10C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7232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82156-A883-BEF4-D354-FEEFA8EF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 8650, volumes 0-2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94FB-8646-F330-B324-2FE9E91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4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C2B7C2-4938-810D-77C5-6514D00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Run 8650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50062C-8385-57B0-CE8A-8D16FC89E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66837"/>
            <a:ext cx="6172200" cy="41148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9D480FF-6091-20CE-383B-1BD4D07A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emulation window should be (-15µs, 5 µs)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4.2 µs shift, due to poor t0 reconstruction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Gianluca wrote script to fix this shift, needs to be tested and merged to ICARUS code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Entire reprocessing of run 8650 required!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Might fix some of the issues we saw with extreme drops in efficiency in this cryostat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73C7E-DA24-8B03-E243-54C0FAB9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2EEBA-2012-6844-9078-D8C4990BCE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2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419</Words>
  <Application>Microsoft Macintosh PowerPoint</Application>
  <PresentationFormat>Widescreen</PresentationFormat>
  <Paragraphs>70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Run 8650 Efficiency Results</vt:lpstr>
      <vt:lpstr>Run 8650 Details</vt:lpstr>
      <vt:lpstr>Trigger Emulation Windows</vt:lpstr>
      <vt:lpstr>Run 8650 – First Pass</vt:lpstr>
      <vt:lpstr>At first glance, much worse efficiency than old sample (in West cryostat)</vt:lpstr>
      <vt:lpstr>At first glance, much worse efficiency than old sample (in West cryostat)</vt:lpstr>
      <vt:lpstr>At first glance, much worse efficiency than old sample (in East cryostat)</vt:lpstr>
      <vt:lpstr>At first glance, much worse efficiency than old sample (in East cryostat)</vt:lpstr>
      <vt:lpstr>Issue with Run 8650</vt:lpstr>
      <vt:lpstr>Trigger Emulation Windows</vt:lpstr>
      <vt:lpstr>Efficiency Plots</vt:lpstr>
      <vt:lpstr>Efficiency as a function of Track Length</vt:lpstr>
      <vt:lpstr>Efficiency as a function of Track Length</vt:lpstr>
      <vt:lpstr>Efficiency as a function of Track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8650 Efficiency Results</dc:title>
  <dc:creator>Tanvi Krishnan</dc:creator>
  <cp:lastModifiedBy>Tanvi Krishnan</cp:lastModifiedBy>
  <cp:revision>4</cp:revision>
  <dcterms:created xsi:type="dcterms:W3CDTF">2022-08-18T22:21:19Z</dcterms:created>
  <dcterms:modified xsi:type="dcterms:W3CDTF">2022-08-29T17:38:16Z</dcterms:modified>
</cp:coreProperties>
</file>