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8" r:id="rId3"/>
    <p:sldId id="380" r:id="rId4"/>
    <p:sldId id="372" r:id="rId5"/>
    <p:sldId id="374" r:id="rId6"/>
    <p:sldId id="375" r:id="rId7"/>
    <p:sldId id="379" r:id="rId8"/>
    <p:sldId id="3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7"/>
    <p:restoredTop sz="96327"/>
  </p:normalViewPr>
  <p:slideViewPr>
    <p:cSldViewPr snapToGrid="0">
      <p:cViewPr varScale="1">
        <p:scale>
          <a:sx n="110" d="100"/>
          <a:sy n="110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5BD5-EB6D-AA63-94D8-AB2D228D1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246F9-566B-722E-CCC4-301FE2925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2ECD-C9C8-BBC0-E9CA-29945452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7ED4-6CBE-8ED1-CFC8-3681F195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96D3-B582-2F31-C53D-8B4919B5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43DB-6FDC-1494-BCC9-EA1968B0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E86B3-34C2-68E4-56AB-C16B057B4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0D1E-E4C3-521D-E22A-CC8BFE3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2438-752C-43CF-DFA4-A96DF2B5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3765-9D18-AB25-DBD6-D8D3A548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AC585-0F4A-1656-3618-68579670B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A4323-481A-7EC6-B99F-45862C927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117B-0DF5-524D-80D9-30AF3141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4BC21-A3B8-B16F-F769-3DFA2A56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35F3-7622-00AB-3A30-E86BEAB1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67A0-12EA-AE09-7E12-FC0D62CD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FF86-908F-AEBE-69DA-F5E70A62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AA74-5B30-F241-9B36-4E76DA0A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7601-E93E-F126-5CE7-B6F6D209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B9B6-2182-7506-627F-A43F2666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F784-A4BB-82B0-CD96-762E09B3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292A-9060-8059-C748-BF6850715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58C6-5637-FA0F-584F-EACD56F1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D5E5C-9C78-BA97-A66F-5B813D69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9DFB-2625-5FEC-AE30-8BB9AA4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3E3F-20BF-4B28-6388-D2CC3280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DFB7-0F8C-3616-F933-42F867C78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1D698-9390-C7E6-FC7C-2C47F688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3D213-76D1-BD5C-9480-EAFFEABA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1B44C-F105-5023-8A62-8BEBBCAC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9347-EACD-87EF-B4B9-DB0F415B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6D0B-6BD8-8CF2-0FE9-6F5FB47E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D7E44-2539-D870-7618-59EC3455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627EE-0264-67D7-BE86-64914F5F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99D8E-BE1E-EF10-5493-4E33C2B1A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B8E54-0DDB-18D8-BC4E-330DD04D1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FBB76-609B-FC67-C858-B9509587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6A8FA-4295-4938-8D55-68759A26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A4522-ACF4-C1C4-0971-9B30EBD0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7383-EE01-1D59-DF0D-797053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52138-7EC7-7E69-5E74-4F97D459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9559C-EACB-1C10-EB5D-8389FFFF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2A783-EC2F-50E9-ACA8-7242C05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31405-602C-597F-6680-E4562BE5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43B4A-E14F-EAC9-CEF1-5B963366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65E13-957B-C84C-056D-A51910AD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9291-523F-6DBA-611D-16754A1A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7F5B-8E70-270B-BBC1-CB57CD82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A2C39-A01C-F187-6B4E-C76E18590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5C07-3D71-35BC-6A03-A3C4CD6E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1CF2E-DB49-AF16-8404-CC18B219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34A16-1677-8A01-31C8-3DF9159C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DD1E-6E7A-81A4-FBDF-37C9CBD6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F6353-FBEA-1C80-6992-81841A797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3883F-EC62-A0F9-64CF-F44CC91E8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C73C4-106D-048A-66B3-2D1F8B9D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EDD97-F01C-4812-B28C-EDD9379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6EA51-C787-5C4E-7392-DB48764C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AB43B-CD20-42C9-996D-D577D52B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67F2C-29DD-4FD0-10BC-859DA9F64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8A66C-A44B-F49A-EE3C-D893F7D03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305E-030A-5847-A83D-3480D05636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2218-ED52-54B4-B53D-894D22C9B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A895-CF0E-6617-7F8C-028398063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13604-1910-FC48-84C5-8F65516A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3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0367-449C-1F2C-50DE-600CA39D5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8650 Initial </a:t>
            </a:r>
            <a:br>
              <a:rPr lang="en-US" dirty="0"/>
            </a:br>
            <a:r>
              <a:rPr lang="en-US" dirty="0"/>
              <a:t>Efficiency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CE1B6-3E08-3582-5C5F-1D3F566C4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Tanvi Krishnan</a:t>
            </a:r>
          </a:p>
          <a:p>
            <a:r>
              <a:rPr lang="en-US" dirty="0"/>
              <a:t>Mentor: Gianluca Petrillo</a:t>
            </a:r>
          </a:p>
        </p:txBody>
      </p:sp>
    </p:spTree>
    <p:extLst>
      <p:ext uri="{BB962C8B-B14F-4D97-AF65-F5344CB8AC3E}">
        <p14:creationId xmlns:p14="http://schemas.microsoft.com/office/powerpoint/2010/main" val="385087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4A99-DED2-E0C1-9298-ADECBA14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8650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74AD-DDC4-D390-049C-C0292401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962"/>
            <a:ext cx="10515600" cy="5469038"/>
          </a:xfrm>
        </p:spPr>
        <p:txBody>
          <a:bodyPr>
            <a:noAutofit/>
          </a:bodyPr>
          <a:lstStyle/>
          <a:p>
            <a:r>
              <a:rPr lang="en-US" sz="2700" dirty="0"/>
              <a:t>Run 8650 (July 2022) and 7232 (Nov 2021) are both minimum bias runs</a:t>
            </a:r>
          </a:p>
          <a:p>
            <a:r>
              <a:rPr lang="en-US" sz="2700" dirty="0"/>
              <a:t>PMT readout window is (-69 µs, 117 µs) – wider than the previous     (-75µs, 75µs)</a:t>
            </a:r>
          </a:p>
          <a:p>
            <a:r>
              <a:rPr lang="en-US" sz="2700" dirty="0"/>
              <a:t>Run statistics (number of tracks) are as follows:</a:t>
            </a:r>
          </a:p>
          <a:p>
            <a:endParaRPr lang="en-US" sz="2700" dirty="0"/>
          </a:p>
          <a:p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/>
              <a:t>We do not use the reconstructed flashes for the trigger efficiency analysis</a:t>
            </a:r>
          </a:p>
          <a:p>
            <a:r>
              <a:rPr lang="en-US" sz="2700" dirty="0"/>
              <a:t>Trigger emulation window selection: (-15µs, 5µs) in the West cryostat and (-20µs, 0µs) in the East cryostat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A36402-DAB4-4840-B664-E286BE296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04897"/>
              </p:ext>
            </p:extLst>
          </p:nvPr>
        </p:nvGraphicFramePr>
        <p:xfrm>
          <a:off x="1552935" y="3257083"/>
          <a:ext cx="908613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26">
                  <a:extLst>
                    <a:ext uri="{9D8B030D-6E8A-4147-A177-3AD203B41FA5}">
                      <a16:colId xmlns:a16="http://schemas.microsoft.com/office/drawing/2014/main" val="1420328394"/>
                    </a:ext>
                  </a:extLst>
                </a:gridCol>
                <a:gridCol w="1817226">
                  <a:extLst>
                    <a:ext uri="{9D8B030D-6E8A-4147-A177-3AD203B41FA5}">
                      <a16:colId xmlns:a16="http://schemas.microsoft.com/office/drawing/2014/main" val="3255275622"/>
                    </a:ext>
                  </a:extLst>
                </a:gridCol>
                <a:gridCol w="1817226">
                  <a:extLst>
                    <a:ext uri="{9D8B030D-6E8A-4147-A177-3AD203B41FA5}">
                      <a16:colId xmlns:a16="http://schemas.microsoft.com/office/drawing/2014/main" val="2202835274"/>
                    </a:ext>
                  </a:extLst>
                </a:gridCol>
                <a:gridCol w="1817226">
                  <a:extLst>
                    <a:ext uri="{9D8B030D-6E8A-4147-A177-3AD203B41FA5}">
                      <a16:colId xmlns:a16="http://schemas.microsoft.com/office/drawing/2014/main" val="602168007"/>
                    </a:ext>
                  </a:extLst>
                </a:gridCol>
                <a:gridCol w="1817226">
                  <a:extLst>
                    <a:ext uri="{9D8B030D-6E8A-4147-A177-3AD203B41FA5}">
                      <a16:colId xmlns:a16="http://schemas.microsoft.com/office/drawing/2014/main" val="1704872604"/>
                    </a:ext>
                  </a:extLst>
                </a:gridCol>
              </a:tblGrid>
              <a:tr h="68121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East Cryostat Track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West Cryostat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Track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Number of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Duration of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65927"/>
                  </a:ext>
                </a:extLst>
              </a:tr>
              <a:tr h="3784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Run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12568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81.0k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6.18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531263"/>
                  </a:ext>
                </a:extLst>
              </a:tr>
              <a:tr h="3784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Run 8650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16214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19834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74.9k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21.4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90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00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CDA7-F90E-8BD1-E6EE-82BE3EF2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Emulation Windows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072B1E1-9A57-9EAE-FC36-9FAA0E8F2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6041" y="2240714"/>
            <a:ext cx="5487759" cy="3799790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BCF96E-C5D9-B5A3-B1CC-2B315AFEAFF1}"/>
              </a:ext>
            </a:extLst>
          </p:cNvPr>
          <p:cNvCxnSpPr>
            <a:cxnSpLocks/>
          </p:cNvCxnSpPr>
          <p:nvPr/>
        </p:nvCxnSpPr>
        <p:spPr>
          <a:xfrm>
            <a:off x="8248204" y="2449411"/>
            <a:ext cx="0" cy="32480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9E67E-B678-1739-E9B3-550C5CD2075E}"/>
              </a:ext>
            </a:extLst>
          </p:cNvPr>
          <p:cNvCxnSpPr>
            <a:cxnSpLocks/>
          </p:cNvCxnSpPr>
          <p:nvPr/>
        </p:nvCxnSpPr>
        <p:spPr>
          <a:xfrm>
            <a:off x="9742482" y="2449411"/>
            <a:ext cx="0" cy="32480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35946F-979D-52B5-5F9E-0C07158F0987}"/>
              </a:ext>
            </a:extLst>
          </p:cNvPr>
          <p:cNvCxnSpPr>
            <a:cxnSpLocks/>
          </p:cNvCxnSpPr>
          <p:nvPr/>
        </p:nvCxnSpPr>
        <p:spPr>
          <a:xfrm>
            <a:off x="7860298" y="2449411"/>
            <a:ext cx="0" cy="32480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305325-92F7-22EE-9422-F3A66EB27631}"/>
              </a:ext>
            </a:extLst>
          </p:cNvPr>
          <p:cNvCxnSpPr>
            <a:cxnSpLocks/>
          </p:cNvCxnSpPr>
          <p:nvPr/>
        </p:nvCxnSpPr>
        <p:spPr>
          <a:xfrm>
            <a:off x="9396472" y="2449411"/>
            <a:ext cx="0" cy="32480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DE5EA1-D758-93BA-5056-53E2A38BEA80}"/>
              </a:ext>
            </a:extLst>
          </p:cNvPr>
          <p:cNvSpPr txBox="1"/>
          <p:nvPr/>
        </p:nvSpPr>
        <p:spPr>
          <a:xfrm>
            <a:off x="838200" y="1367522"/>
            <a:ext cx="1004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the blue emulation window (-15µs, 5µs) for the East cryostat and the orange emulation window (-20µs, 0µs) for the West cryostat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DBDB7-588A-2DF5-BC0D-D5D7C55F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37013"/>
            <a:ext cx="6435968" cy="42906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5EAD64-4E9A-0B34-0A54-70D2DB1C7E56}"/>
              </a:ext>
            </a:extLst>
          </p:cNvPr>
          <p:cNvCxnSpPr>
            <a:cxnSpLocks/>
          </p:cNvCxnSpPr>
          <p:nvPr/>
        </p:nvCxnSpPr>
        <p:spPr>
          <a:xfrm>
            <a:off x="2730216" y="2449411"/>
            <a:ext cx="0" cy="32480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37B08F-6A3F-3F68-08E5-2FA1F58B5DDA}"/>
              </a:ext>
            </a:extLst>
          </p:cNvPr>
          <p:cNvCxnSpPr>
            <a:cxnSpLocks/>
          </p:cNvCxnSpPr>
          <p:nvPr/>
        </p:nvCxnSpPr>
        <p:spPr>
          <a:xfrm>
            <a:off x="4224494" y="2449411"/>
            <a:ext cx="0" cy="32480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F54CCB-9AA5-790B-7C1B-D92276D9F8CC}"/>
              </a:ext>
            </a:extLst>
          </p:cNvPr>
          <p:cNvCxnSpPr>
            <a:cxnSpLocks/>
          </p:cNvCxnSpPr>
          <p:nvPr/>
        </p:nvCxnSpPr>
        <p:spPr>
          <a:xfrm>
            <a:off x="2342310" y="2449411"/>
            <a:ext cx="0" cy="32480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4B971A-6D27-2AF7-6685-AA111779616A}"/>
              </a:ext>
            </a:extLst>
          </p:cNvPr>
          <p:cNvCxnSpPr>
            <a:cxnSpLocks/>
          </p:cNvCxnSpPr>
          <p:nvPr/>
        </p:nvCxnSpPr>
        <p:spPr>
          <a:xfrm>
            <a:off x="3878484" y="2449411"/>
            <a:ext cx="0" cy="32480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3826F-E251-1CB5-0A77-560E9E0B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Plots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ACA1D-B752-E032-10B9-58E0D9CEE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6B82B1-1F82-5C5E-1C5C-973A1D81F327}"/>
              </a:ext>
            </a:extLst>
          </p:cNvPr>
          <p:cNvSpPr txBox="1"/>
          <p:nvPr/>
        </p:nvSpPr>
        <p:spPr>
          <a:xfrm>
            <a:off x="5412960" y="916098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 7232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B493B-A66A-A1AF-2FB2-AF561F841F10}"/>
              </a:ext>
            </a:extLst>
          </p:cNvPr>
          <p:cNvSpPr txBox="1"/>
          <p:nvPr/>
        </p:nvSpPr>
        <p:spPr>
          <a:xfrm>
            <a:off x="8041576" y="1212683"/>
            <a:ext cx="14886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West Cryostat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D1EDB-592F-D1FC-A33A-1F2F62E60A4B}"/>
              </a:ext>
            </a:extLst>
          </p:cNvPr>
          <p:cNvSpPr txBox="1"/>
          <p:nvPr/>
        </p:nvSpPr>
        <p:spPr>
          <a:xfrm>
            <a:off x="2834825" y="1212683"/>
            <a:ext cx="13955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East Cryostat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AFEDBA-4AF1-CECC-774B-9C97FBC1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6503"/>
            <a:ext cx="5185044" cy="5111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04C7BC-DAE7-2EB9-A08D-45D00E8E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6" y="1746503"/>
            <a:ext cx="5157464" cy="511149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153416-DAB4-DFEA-80D1-AB785D68E199}"/>
              </a:ext>
            </a:extLst>
          </p:cNvPr>
          <p:cNvSpPr txBox="1">
            <a:spLocks/>
          </p:cNvSpPr>
          <p:nvPr/>
        </p:nvSpPr>
        <p:spPr>
          <a:xfrm>
            <a:off x="838200" y="-1736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Efficiency as a function of Track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6B82B1-1F82-5C5E-1C5C-973A1D81F327}"/>
              </a:ext>
            </a:extLst>
          </p:cNvPr>
          <p:cNvSpPr txBox="1"/>
          <p:nvPr/>
        </p:nvSpPr>
        <p:spPr>
          <a:xfrm>
            <a:off x="5412960" y="916098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 8650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C68523-61CD-1C19-E297-6C1E1087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8" y="1746504"/>
            <a:ext cx="5157463" cy="51114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F2AD01-02DB-FD58-9E49-1AF79DC8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46504"/>
            <a:ext cx="5185043" cy="51114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5982223-1D53-255C-CA87-82AED23E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22"/>
            <a:ext cx="10515600" cy="1325563"/>
          </a:xfrm>
        </p:spPr>
        <p:txBody>
          <a:bodyPr/>
          <a:lstStyle/>
          <a:p>
            <a:r>
              <a:rPr lang="en-US" dirty="0"/>
              <a:t>Efficiency as a function of Track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82713-77CF-E314-2855-1AA82CF9EDA0}"/>
              </a:ext>
            </a:extLst>
          </p:cNvPr>
          <p:cNvSpPr txBox="1"/>
          <p:nvPr/>
        </p:nvSpPr>
        <p:spPr>
          <a:xfrm>
            <a:off x="8041576" y="1212683"/>
            <a:ext cx="14886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West Cryostat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C7727-2DA3-9AA2-6CF4-90267F0EABB3}"/>
              </a:ext>
            </a:extLst>
          </p:cNvPr>
          <p:cNvSpPr txBox="1"/>
          <p:nvPr/>
        </p:nvSpPr>
        <p:spPr>
          <a:xfrm>
            <a:off x="2834825" y="1212683"/>
            <a:ext cx="13955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East Cryostat</a:t>
            </a:r>
          </a:p>
        </p:txBody>
      </p:sp>
    </p:spTree>
    <p:extLst>
      <p:ext uri="{BB962C8B-B14F-4D97-AF65-F5344CB8AC3E}">
        <p14:creationId xmlns:p14="http://schemas.microsoft.com/office/powerpoint/2010/main" val="418796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BBB3F6-3FAF-E3AD-6637-36E3D995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6504"/>
            <a:ext cx="4909242" cy="5111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6A5DE-25B8-58B8-5A46-711CABFC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53" y="1746504"/>
            <a:ext cx="4909242" cy="51114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45E1F4F-C604-88DB-EDBA-B11F775F30C4}"/>
              </a:ext>
            </a:extLst>
          </p:cNvPr>
          <p:cNvSpPr txBox="1">
            <a:spLocks/>
          </p:cNvSpPr>
          <p:nvPr/>
        </p:nvSpPr>
        <p:spPr>
          <a:xfrm>
            <a:off x="838200" y="-1736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Efficiency as a function of Track Length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51D40-A66B-F1D0-A355-3F35532EA7D6}"/>
              </a:ext>
            </a:extLst>
          </p:cNvPr>
          <p:cNvSpPr txBox="1"/>
          <p:nvPr/>
        </p:nvSpPr>
        <p:spPr>
          <a:xfrm>
            <a:off x="8041576" y="1212683"/>
            <a:ext cx="14886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West Cryostat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BB0A0-12CE-1263-FBAC-C1F3F8E7402C}"/>
              </a:ext>
            </a:extLst>
          </p:cNvPr>
          <p:cNvSpPr txBox="1"/>
          <p:nvPr/>
        </p:nvSpPr>
        <p:spPr>
          <a:xfrm>
            <a:off x="2834825" y="1212683"/>
            <a:ext cx="13955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East Cryostat</a:t>
            </a:r>
          </a:p>
        </p:txBody>
      </p:sp>
    </p:spTree>
    <p:extLst>
      <p:ext uri="{BB962C8B-B14F-4D97-AF65-F5344CB8AC3E}">
        <p14:creationId xmlns:p14="http://schemas.microsoft.com/office/powerpoint/2010/main" val="86104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24E5C-ECA7-A2FA-F112-E09A0A6E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6504"/>
            <a:ext cx="4909242" cy="5111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E6C5D-3051-AC4B-A3D9-92ED981C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53" y="1746504"/>
            <a:ext cx="4909242" cy="5111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E448A-FA83-AA63-87A2-0996F3D1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22"/>
            <a:ext cx="10515600" cy="1325563"/>
          </a:xfrm>
        </p:spPr>
        <p:txBody>
          <a:bodyPr/>
          <a:lstStyle/>
          <a:p>
            <a:r>
              <a:rPr lang="en-US" dirty="0"/>
              <a:t>Efficiency as a function of Track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3CBFE-5EE2-42C0-4BE3-7CB203133CE1}"/>
              </a:ext>
            </a:extLst>
          </p:cNvPr>
          <p:cNvSpPr txBox="1"/>
          <p:nvPr/>
        </p:nvSpPr>
        <p:spPr>
          <a:xfrm>
            <a:off x="940453" y="742476"/>
            <a:ext cx="1041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tracks with flashes within the trigger emulation window for each cryostat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C64BD-E8A4-4794-1B79-71A18454D648}"/>
              </a:ext>
            </a:extLst>
          </p:cNvPr>
          <p:cNvSpPr txBox="1"/>
          <p:nvPr/>
        </p:nvSpPr>
        <p:spPr>
          <a:xfrm>
            <a:off x="8041576" y="1212683"/>
            <a:ext cx="14886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West Cryostat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3ECDE-D9D3-B03C-574E-80AD4964A592}"/>
              </a:ext>
            </a:extLst>
          </p:cNvPr>
          <p:cNvSpPr txBox="1"/>
          <p:nvPr/>
        </p:nvSpPr>
        <p:spPr>
          <a:xfrm>
            <a:off x="2834825" y="1212683"/>
            <a:ext cx="13955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East Cryostat</a:t>
            </a:r>
          </a:p>
        </p:txBody>
      </p:sp>
    </p:spTree>
    <p:extLst>
      <p:ext uri="{BB962C8B-B14F-4D97-AF65-F5344CB8AC3E}">
        <p14:creationId xmlns:p14="http://schemas.microsoft.com/office/powerpoint/2010/main" val="16923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221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Run 8650 Initial  Efficiency Results</vt:lpstr>
      <vt:lpstr>Run 8650 Details</vt:lpstr>
      <vt:lpstr>Trigger Emulation Windows</vt:lpstr>
      <vt:lpstr>Efficiency Plots</vt:lpstr>
      <vt:lpstr>PowerPoint Presentation</vt:lpstr>
      <vt:lpstr>Efficiency as a function of Track Length</vt:lpstr>
      <vt:lpstr>PowerPoint Presentation</vt:lpstr>
      <vt:lpstr>Efficiency as a function of Track 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8650 Efficiency Results</dc:title>
  <dc:creator>Tanvi Krishnan</dc:creator>
  <cp:lastModifiedBy>Tanvi Krishnan</cp:lastModifiedBy>
  <cp:revision>3</cp:revision>
  <dcterms:created xsi:type="dcterms:W3CDTF">2022-08-29T06:17:05Z</dcterms:created>
  <dcterms:modified xsi:type="dcterms:W3CDTF">2022-08-29T21:50:49Z</dcterms:modified>
</cp:coreProperties>
</file>