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compatMode="1" saveSubsetFonts="1">
  <p:sldMasterIdLst>
    <p:sldMasterId id="2147483648" r:id="rId1"/>
  </p:sldMasterIdLst>
  <p:notesMasterIdLst>
    <p:notesMasterId r:id="rId3"/>
  </p:notesMasterIdLst>
  <p:sldIdLst>
    <p:sldId id="256" r:id="rId2"/>
  </p:sldIdLst>
  <p:sldSz cx="43891200" cy="32918400"/>
  <p:notesSz cx="6858000" cy="9144000"/>
  <p:defaultTextStyle>
    <a:defPPr>
      <a:defRPr lang="en-US"/>
    </a:defPPr>
    <a:lvl1pPr algn="l" rtl="0" fontAlgn="base">
      <a:spcBef>
        <a:spcPct val="0"/>
      </a:spcBef>
      <a:spcAft>
        <a:spcPct val="0"/>
      </a:spcAft>
      <a:defRPr sz="4800" kern="1200">
        <a:solidFill>
          <a:schemeClr val="tx1"/>
        </a:solidFill>
        <a:latin typeface="Verdana" panose="020B0604030504040204" pitchFamily="34" charset="0"/>
        <a:ea typeface="+mn-ea"/>
        <a:cs typeface="+mn-cs"/>
      </a:defRPr>
    </a:lvl1pPr>
    <a:lvl2pPr marL="457200" algn="l" rtl="0" fontAlgn="base">
      <a:spcBef>
        <a:spcPct val="0"/>
      </a:spcBef>
      <a:spcAft>
        <a:spcPct val="0"/>
      </a:spcAft>
      <a:defRPr sz="4800" kern="1200">
        <a:solidFill>
          <a:schemeClr val="tx1"/>
        </a:solidFill>
        <a:latin typeface="Verdana" panose="020B0604030504040204" pitchFamily="34" charset="0"/>
        <a:ea typeface="+mn-ea"/>
        <a:cs typeface="+mn-cs"/>
      </a:defRPr>
    </a:lvl2pPr>
    <a:lvl3pPr marL="914400" algn="l" rtl="0" fontAlgn="base">
      <a:spcBef>
        <a:spcPct val="0"/>
      </a:spcBef>
      <a:spcAft>
        <a:spcPct val="0"/>
      </a:spcAft>
      <a:defRPr sz="4800" kern="1200">
        <a:solidFill>
          <a:schemeClr val="tx1"/>
        </a:solidFill>
        <a:latin typeface="Verdana" panose="020B0604030504040204" pitchFamily="34" charset="0"/>
        <a:ea typeface="+mn-ea"/>
        <a:cs typeface="+mn-cs"/>
      </a:defRPr>
    </a:lvl3pPr>
    <a:lvl4pPr marL="1371600" algn="l" rtl="0" fontAlgn="base">
      <a:spcBef>
        <a:spcPct val="0"/>
      </a:spcBef>
      <a:spcAft>
        <a:spcPct val="0"/>
      </a:spcAft>
      <a:defRPr sz="4800" kern="1200">
        <a:solidFill>
          <a:schemeClr val="tx1"/>
        </a:solidFill>
        <a:latin typeface="Verdana" panose="020B0604030504040204" pitchFamily="34" charset="0"/>
        <a:ea typeface="+mn-ea"/>
        <a:cs typeface="+mn-cs"/>
      </a:defRPr>
    </a:lvl4pPr>
    <a:lvl5pPr marL="1828800" algn="l" rtl="0" fontAlgn="base">
      <a:spcBef>
        <a:spcPct val="0"/>
      </a:spcBef>
      <a:spcAft>
        <a:spcPct val="0"/>
      </a:spcAft>
      <a:defRPr sz="4800" kern="1200">
        <a:solidFill>
          <a:schemeClr val="tx1"/>
        </a:solidFill>
        <a:latin typeface="Verdana" panose="020B0604030504040204" pitchFamily="34" charset="0"/>
        <a:ea typeface="+mn-ea"/>
        <a:cs typeface="+mn-cs"/>
      </a:defRPr>
    </a:lvl5pPr>
    <a:lvl6pPr marL="2286000" algn="l" defTabSz="914400" rtl="0" eaLnBrk="1" latinLnBrk="0" hangingPunct="1">
      <a:defRPr sz="4800" kern="1200">
        <a:solidFill>
          <a:schemeClr val="tx1"/>
        </a:solidFill>
        <a:latin typeface="Verdana" panose="020B0604030504040204" pitchFamily="34" charset="0"/>
        <a:ea typeface="+mn-ea"/>
        <a:cs typeface="+mn-cs"/>
      </a:defRPr>
    </a:lvl6pPr>
    <a:lvl7pPr marL="2743200" algn="l" defTabSz="914400" rtl="0" eaLnBrk="1" latinLnBrk="0" hangingPunct="1">
      <a:defRPr sz="4800" kern="1200">
        <a:solidFill>
          <a:schemeClr val="tx1"/>
        </a:solidFill>
        <a:latin typeface="Verdana" panose="020B0604030504040204" pitchFamily="34" charset="0"/>
        <a:ea typeface="+mn-ea"/>
        <a:cs typeface="+mn-cs"/>
      </a:defRPr>
    </a:lvl7pPr>
    <a:lvl8pPr marL="3200400" algn="l" defTabSz="914400" rtl="0" eaLnBrk="1" latinLnBrk="0" hangingPunct="1">
      <a:defRPr sz="4800" kern="1200">
        <a:solidFill>
          <a:schemeClr val="tx1"/>
        </a:solidFill>
        <a:latin typeface="Verdana" panose="020B0604030504040204" pitchFamily="34" charset="0"/>
        <a:ea typeface="+mn-ea"/>
        <a:cs typeface="+mn-cs"/>
      </a:defRPr>
    </a:lvl8pPr>
    <a:lvl9pPr marL="3657600" algn="l" defTabSz="914400" rtl="0" eaLnBrk="1" latinLnBrk="0" hangingPunct="1">
      <a:defRPr sz="4800" kern="1200">
        <a:solidFill>
          <a:schemeClr val="tx1"/>
        </a:solidFill>
        <a:latin typeface="Verdana" panose="020B0604030504040204" pitchFamily="34" charset="0"/>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14544"/>
    <a:srgbClr val="8C1515"/>
    <a:srgbClr val="D4D300"/>
    <a:srgbClr val="E4E400"/>
    <a:srgbClr val="F5FF9A"/>
    <a:srgbClr val="E7E401"/>
    <a:srgbClr val="E7CB00"/>
    <a:srgbClr val="A2001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2192"/>
    <p:restoredTop sz="94654"/>
  </p:normalViewPr>
  <p:slideViewPr>
    <p:cSldViewPr>
      <p:cViewPr>
        <p:scale>
          <a:sx n="40" d="100"/>
          <a:sy n="40" d="100"/>
        </p:scale>
        <p:origin x="-7680" y="-3392"/>
      </p:cViewPr>
      <p:guideLst>
        <p:guide orient="horz" pos="10368"/>
        <p:guide pos="1382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2A6281-EA27-D441-A580-9DE08651C9B3}" type="datetimeFigureOut">
              <a:rPr lang="en-US" smtClean="0"/>
              <a:t>8/9/22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D6F702-4189-D74E-A5FC-89082005595B}" type="slidenum">
              <a:rPr lang="en-US" smtClean="0"/>
              <a:t>‹#›</a:t>
            </a:fld>
            <a:endParaRPr lang="en-US"/>
          </a:p>
        </p:txBody>
      </p:sp>
    </p:spTree>
    <p:extLst>
      <p:ext uri="{BB962C8B-B14F-4D97-AF65-F5344CB8AC3E}">
        <p14:creationId xmlns:p14="http://schemas.microsoft.com/office/powerpoint/2010/main" val="34473375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5"/>
          </p:nvPr>
        </p:nvSpPr>
        <p:spPr/>
        <p:txBody>
          <a:bodyPr/>
          <a:lstStyle/>
          <a:p>
            <a:fld id="{28D6F702-4189-D74E-A5FC-89082005595B}" type="slidenum">
              <a:rPr lang="en-US" smtClean="0"/>
              <a:t>1</a:t>
            </a:fld>
            <a:endParaRPr lang="en-US"/>
          </a:p>
        </p:txBody>
      </p:sp>
    </p:spTree>
    <p:extLst>
      <p:ext uri="{BB962C8B-B14F-4D97-AF65-F5344CB8AC3E}">
        <p14:creationId xmlns:p14="http://schemas.microsoft.com/office/powerpoint/2010/main" val="32929244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475" y="10226675"/>
            <a:ext cx="37306250" cy="7054850"/>
          </a:xfrm>
        </p:spPr>
        <p:txBody>
          <a:bodyPr/>
          <a:lstStyle/>
          <a:p>
            <a:r>
              <a:rPr lang="en-US"/>
              <a:t>Click to edit Master title style</a:t>
            </a:r>
          </a:p>
        </p:txBody>
      </p:sp>
      <p:sp>
        <p:nvSpPr>
          <p:cNvPr id="3" name="Subtitle 2"/>
          <p:cNvSpPr>
            <a:spLocks noGrp="1"/>
          </p:cNvSpPr>
          <p:nvPr>
            <p:ph type="subTitle" idx="1"/>
          </p:nvPr>
        </p:nvSpPr>
        <p:spPr>
          <a:xfrm>
            <a:off x="6583363" y="18653125"/>
            <a:ext cx="30724475" cy="84137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a:extLst>
              <a:ext uri="{FF2B5EF4-FFF2-40B4-BE49-F238E27FC236}">
                <a16:creationId xmlns:a16="http://schemas.microsoft.com/office/drawing/2014/main" id="{9F6F8DC0-7E8B-1A62-38DD-A11253A7691C}"/>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9F1E0740-20C4-E021-840E-7EDE3E4A84F1}"/>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AF8C67F0-903A-B76E-12B2-18068B83537F}"/>
              </a:ext>
            </a:extLst>
          </p:cNvPr>
          <p:cNvSpPr>
            <a:spLocks noGrp="1" noChangeArrowheads="1"/>
          </p:cNvSpPr>
          <p:nvPr>
            <p:ph type="sldNum" sz="quarter" idx="12"/>
          </p:nvPr>
        </p:nvSpPr>
        <p:spPr>
          <a:ln/>
        </p:spPr>
        <p:txBody>
          <a:bodyPr/>
          <a:lstStyle>
            <a:lvl1pPr>
              <a:defRPr/>
            </a:lvl1pPr>
          </a:lstStyle>
          <a:p>
            <a:fld id="{EFCE07C1-7D79-2940-ABEA-D4702A526AF3}" type="slidenum">
              <a:rPr lang="en-US" altLang="en-US"/>
              <a:pPr/>
              <a:t>‹#›</a:t>
            </a:fld>
            <a:endParaRPr lang="en-US" altLang="en-US"/>
          </a:p>
        </p:txBody>
      </p:sp>
    </p:spTree>
    <p:extLst>
      <p:ext uri="{BB962C8B-B14F-4D97-AF65-F5344CB8AC3E}">
        <p14:creationId xmlns:p14="http://schemas.microsoft.com/office/powerpoint/2010/main" val="11925114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FED0855D-26A5-4016-3CEB-7A95C15A118C}"/>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A397F08A-EC87-042C-D88A-1932E1891404}"/>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E63300D1-ED8F-6DCA-7DFC-92F1180AEC94}"/>
              </a:ext>
            </a:extLst>
          </p:cNvPr>
          <p:cNvSpPr>
            <a:spLocks noGrp="1" noChangeArrowheads="1"/>
          </p:cNvSpPr>
          <p:nvPr>
            <p:ph type="sldNum" sz="quarter" idx="12"/>
          </p:nvPr>
        </p:nvSpPr>
        <p:spPr>
          <a:ln/>
        </p:spPr>
        <p:txBody>
          <a:bodyPr/>
          <a:lstStyle>
            <a:lvl1pPr>
              <a:defRPr/>
            </a:lvl1pPr>
          </a:lstStyle>
          <a:p>
            <a:fld id="{42549221-8D2D-DE42-8B5E-81C5A3198318}" type="slidenum">
              <a:rPr lang="en-US" altLang="en-US"/>
              <a:pPr/>
              <a:t>‹#›</a:t>
            </a:fld>
            <a:endParaRPr lang="en-US" altLang="en-US"/>
          </a:p>
        </p:txBody>
      </p:sp>
    </p:spTree>
    <p:extLst>
      <p:ext uri="{BB962C8B-B14F-4D97-AF65-F5344CB8AC3E}">
        <p14:creationId xmlns:p14="http://schemas.microsoft.com/office/powerpoint/2010/main" val="5301188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438" y="1317625"/>
            <a:ext cx="9875837" cy="280876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193925" y="1317625"/>
            <a:ext cx="29475113" cy="280876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2EE9EAD5-C1C9-7EA6-2B66-5D9B6E3756B2}"/>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E80B5C65-8E25-B446-54FF-171FE17B773E}"/>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56EFAE04-C955-62FD-7329-4556F40E40A9}"/>
              </a:ext>
            </a:extLst>
          </p:cNvPr>
          <p:cNvSpPr>
            <a:spLocks noGrp="1" noChangeArrowheads="1"/>
          </p:cNvSpPr>
          <p:nvPr>
            <p:ph type="sldNum" sz="quarter" idx="12"/>
          </p:nvPr>
        </p:nvSpPr>
        <p:spPr>
          <a:ln/>
        </p:spPr>
        <p:txBody>
          <a:bodyPr/>
          <a:lstStyle>
            <a:lvl1pPr>
              <a:defRPr/>
            </a:lvl1pPr>
          </a:lstStyle>
          <a:p>
            <a:fld id="{FA23E70A-405B-684F-B03A-1129FAEC77F3}" type="slidenum">
              <a:rPr lang="en-US" altLang="en-US"/>
              <a:pPr/>
              <a:t>‹#›</a:t>
            </a:fld>
            <a:endParaRPr lang="en-US" altLang="en-US"/>
          </a:p>
        </p:txBody>
      </p:sp>
    </p:spTree>
    <p:extLst>
      <p:ext uri="{BB962C8B-B14F-4D97-AF65-F5344CB8AC3E}">
        <p14:creationId xmlns:p14="http://schemas.microsoft.com/office/powerpoint/2010/main" val="28871793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A1AD7766-A1DF-7E7F-7F1A-C106E3F44879}"/>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B897C50A-779C-A74F-2E50-E1BE65C2A06E}"/>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EEE577BB-561A-FCDB-3240-7D65CDD7D4A5}"/>
              </a:ext>
            </a:extLst>
          </p:cNvPr>
          <p:cNvSpPr>
            <a:spLocks noGrp="1" noChangeArrowheads="1"/>
          </p:cNvSpPr>
          <p:nvPr>
            <p:ph type="sldNum" sz="quarter" idx="12"/>
          </p:nvPr>
        </p:nvSpPr>
        <p:spPr>
          <a:ln/>
        </p:spPr>
        <p:txBody>
          <a:bodyPr/>
          <a:lstStyle>
            <a:lvl1pPr>
              <a:defRPr/>
            </a:lvl1pPr>
          </a:lstStyle>
          <a:p>
            <a:fld id="{E700EE4F-DAEA-F24F-9830-3804E145648B}" type="slidenum">
              <a:rPr lang="en-US" altLang="en-US"/>
              <a:pPr/>
              <a:t>‹#›</a:t>
            </a:fld>
            <a:endParaRPr lang="en-US" altLang="en-US"/>
          </a:p>
        </p:txBody>
      </p:sp>
    </p:spTree>
    <p:extLst>
      <p:ext uri="{BB962C8B-B14F-4D97-AF65-F5344CB8AC3E}">
        <p14:creationId xmlns:p14="http://schemas.microsoft.com/office/powerpoint/2010/main" val="36830135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0" y="21153438"/>
            <a:ext cx="37307838" cy="653732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3467100" y="13952538"/>
            <a:ext cx="37307838" cy="72009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096965E9-006C-A65E-A0A5-C33544D83B36}"/>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F5F1E112-878A-4551-3D6C-2B472E2773DE}"/>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C04AE186-C9F4-935D-D8B8-878B465F8A01}"/>
              </a:ext>
            </a:extLst>
          </p:cNvPr>
          <p:cNvSpPr>
            <a:spLocks noGrp="1" noChangeArrowheads="1"/>
          </p:cNvSpPr>
          <p:nvPr>
            <p:ph type="sldNum" sz="quarter" idx="12"/>
          </p:nvPr>
        </p:nvSpPr>
        <p:spPr>
          <a:ln/>
        </p:spPr>
        <p:txBody>
          <a:bodyPr/>
          <a:lstStyle>
            <a:lvl1pPr>
              <a:defRPr/>
            </a:lvl1pPr>
          </a:lstStyle>
          <a:p>
            <a:fld id="{7B8C91D5-4CE4-D64E-8358-5C0DF854737F}" type="slidenum">
              <a:rPr lang="en-US" altLang="en-US"/>
              <a:pPr/>
              <a:t>‹#›</a:t>
            </a:fld>
            <a:endParaRPr lang="en-US" altLang="en-US"/>
          </a:p>
        </p:txBody>
      </p:sp>
    </p:spTree>
    <p:extLst>
      <p:ext uri="{BB962C8B-B14F-4D97-AF65-F5344CB8AC3E}">
        <p14:creationId xmlns:p14="http://schemas.microsoft.com/office/powerpoint/2010/main" val="35996756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193925" y="7680325"/>
            <a:ext cx="19675475" cy="217249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021800" y="7680325"/>
            <a:ext cx="19675475" cy="217249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80D13841-EB79-1B2F-7E34-7D420F0E86F0}"/>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73E957DE-ED00-B2F8-8D78-13FBF1281F24}"/>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7350A277-EF63-47EE-C9C7-E77132118344}"/>
              </a:ext>
            </a:extLst>
          </p:cNvPr>
          <p:cNvSpPr>
            <a:spLocks noGrp="1" noChangeArrowheads="1"/>
          </p:cNvSpPr>
          <p:nvPr>
            <p:ph type="sldNum" sz="quarter" idx="12"/>
          </p:nvPr>
        </p:nvSpPr>
        <p:spPr>
          <a:ln/>
        </p:spPr>
        <p:txBody>
          <a:bodyPr/>
          <a:lstStyle>
            <a:lvl1pPr>
              <a:defRPr/>
            </a:lvl1pPr>
          </a:lstStyle>
          <a:p>
            <a:fld id="{29C2BB9F-11C9-374E-8E53-ECAF41130DC2}" type="slidenum">
              <a:rPr lang="en-US" altLang="en-US"/>
              <a:pPr/>
              <a:t>‹#›</a:t>
            </a:fld>
            <a:endParaRPr lang="en-US" altLang="en-US"/>
          </a:p>
        </p:txBody>
      </p:sp>
    </p:spTree>
    <p:extLst>
      <p:ext uri="{BB962C8B-B14F-4D97-AF65-F5344CB8AC3E}">
        <p14:creationId xmlns:p14="http://schemas.microsoft.com/office/powerpoint/2010/main" val="28539836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3925" y="7369175"/>
            <a:ext cx="19392900"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193925" y="10439400"/>
            <a:ext cx="19392900"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438" y="7369175"/>
            <a:ext cx="19400837"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22296438" y="10439400"/>
            <a:ext cx="19400837"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B8CB46C4-8D2C-767A-45A6-11F27F765075}"/>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5">
            <a:extLst>
              <a:ext uri="{FF2B5EF4-FFF2-40B4-BE49-F238E27FC236}">
                <a16:creationId xmlns:a16="http://schemas.microsoft.com/office/drawing/2014/main" id="{EA23D4D5-D5A9-AAC8-9414-8C2CE0F4AFD4}"/>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6">
            <a:extLst>
              <a:ext uri="{FF2B5EF4-FFF2-40B4-BE49-F238E27FC236}">
                <a16:creationId xmlns:a16="http://schemas.microsoft.com/office/drawing/2014/main" id="{4ED3775E-E067-D841-4AE4-A63E6F2A4436}"/>
              </a:ext>
            </a:extLst>
          </p:cNvPr>
          <p:cNvSpPr>
            <a:spLocks noGrp="1" noChangeArrowheads="1"/>
          </p:cNvSpPr>
          <p:nvPr>
            <p:ph type="sldNum" sz="quarter" idx="12"/>
          </p:nvPr>
        </p:nvSpPr>
        <p:spPr>
          <a:ln/>
        </p:spPr>
        <p:txBody>
          <a:bodyPr/>
          <a:lstStyle>
            <a:lvl1pPr>
              <a:defRPr/>
            </a:lvl1pPr>
          </a:lstStyle>
          <a:p>
            <a:fld id="{44ADADF4-DC90-BE48-91C6-C67F53F571E2}" type="slidenum">
              <a:rPr lang="en-US" altLang="en-US"/>
              <a:pPr/>
              <a:t>‹#›</a:t>
            </a:fld>
            <a:endParaRPr lang="en-US" altLang="en-US"/>
          </a:p>
        </p:txBody>
      </p:sp>
    </p:spTree>
    <p:extLst>
      <p:ext uri="{BB962C8B-B14F-4D97-AF65-F5344CB8AC3E}">
        <p14:creationId xmlns:p14="http://schemas.microsoft.com/office/powerpoint/2010/main" val="4792161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39E6EEC6-B766-710C-0259-E69A119FF133}"/>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5">
            <a:extLst>
              <a:ext uri="{FF2B5EF4-FFF2-40B4-BE49-F238E27FC236}">
                <a16:creationId xmlns:a16="http://schemas.microsoft.com/office/drawing/2014/main" id="{A043CB4A-65EB-B495-3812-FCFE82852254}"/>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9C828BEF-0733-5692-A810-7554262AFE0F}"/>
              </a:ext>
            </a:extLst>
          </p:cNvPr>
          <p:cNvSpPr>
            <a:spLocks noGrp="1" noChangeArrowheads="1"/>
          </p:cNvSpPr>
          <p:nvPr>
            <p:ph type="sldNum" sz="quarter" idx="12"/>
          </p:nvPr>
        </p:nvSpPr>
        <p:spPr>
          <a:ln/>
        </p:spPr>
        <p:txBody>
          <a:bodyPr/>
          <a:lstStyle>
            <a:lvl1pPr>
              <a:defRPr/>
            </a:lvl1pPr>
          </a:lstStyle>
          <a:p>
            <a:fld id="{8ACE838C-1A36-D046-A468-23E2037236AD}" type="slidenum">
              <a:rPr lang="en-US" altLang="en-US"/>
              <a:pPr/>
              <a:t>‹#›</a:t>
            </a:fld>
            <a:endParaRPr lang="en-US" altLang="en-US"/>
          </a:p>
        </p:txBody>
      </p:sp>
    </p:spTree>
    <p:extLst>
      <p:ext uri="{BB962C8B-B14F-4D97-AF65-F5344CB8AC3E}">
        <p14:creationId xmlns:p14="http://schemas.microsoft.com/office/powerpoint/2010/main" val="36078275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A2E191FA-CF40-D313-A800-5EF27A3BAE8C}"/>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5">
            <a:extLst>
              <a:ext uri="{FF2B5EF4-FFF2-40B4-BE49-F238E27FC236}">
                <a16:creationId xmlns:a16="http://schemas.microsoft.com/office/drawing/2014/main" id="{CFA77547-BFDE-8007-A5B8-3C29591DD52D}"/>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6">
            <a:extLst>
              <a:ext uri="{FF2B5EF4-FFF2-40B4-BE49-F238E27FC236}">
                <a16:creationId xmlns:a16="http://schemas.microsoft.com/office/drawing/2014/main" id="{BA05ACEA-48D7-AF59-A53E-DCB1383685E0}"/>
              </a:ext>
            </a:extLst>
          </p:cNvPr>
          <p:cNvSpPr>
            <a:spLocks noGrp="1" noChangeArrowheads="1"/>
          </p:cNvSpPr>
          <p:nvPr>
            <p:ph type="sldNum" sz="quarter" idx="12"/>
          </p:nvPr>
        </p:nvSpPr>
        <p:spPr>
          <a:ln/>
        </p:spPr>
        <p:txBody>
          <a:bodyPr/>
          <a:lstStyle>
            <a:lvl1pPr>
              <a:defRPr/>
            </a:lvl1pPr>
          </a:lstStyle>
          <a:p>
            <a:fld id="{C163D7A4-308D-4A46-9E32-686476A857D3}" type="slidenum">
              <a:rPr lang="en-US" altLang="en-US"/>
              <a:pPr/>
              <a:t>‹#›</a:t>
            </a:fld>
            <a:endParaRPr lang="en-US" altLang="en-US"/>
          </a:p>
        </p:txBody>
      </p:sp>
    </p:spTree>
    <p:extLst>
      <p:ext uri="{BB962C8B-B14F-4D97-AF65-F5344CB8AC3E}">
        <p14:creationId xmlns:p14="http://schemas.microsoft.com/office/powerpoint/2010/main" val="41249472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1275"/>
            <a:ext cx="14439900" cy="557688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17160875" y="1311275"/>
            <a:ext cx="24536400" cy="2809398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3925" y="6888163"/>
            <a:ext cx="14439900" cy="225171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21CC26A6-D937-DD06-1A47-A3A32B0AC2BF}"/>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F2293B6C-61B8-8E00-C728-F86BDDBB6C49}"/>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BE7FAEE7-F991-D033-063C-84030B135C03}"/>
              </a:ext>
            </a:extLst>
          </p:cNvPr>
          <p:cNvSpPr>
            <a:spLocks noGrp="1" noChangeArrowheads="1"/>
          </p:cNvSpPr>
          <p:nvPr>
            <p:ph type="sldNum" sz="quarter" idx="12"/>
          </p:nvPr>
        </p:nvSpPr>
        <p:spPr>
          <a:ln/>
        </p:spPr>
        <p:txBody>
          <a:bodyPr/>
          <a:lstStyle>
            <a:lvl1pPr>
              <a:defRPr/>
            </a:lvl1pPr>
          </a:lstStyle>
          <a:p>
            <a:fld id="{F2150A6F-478D-334A-8C3F-C2BEED98D410}" type="slidenum">
              <a:rPr lang="en-US" altLang="en-US"/>
              <a:pPr/>
              <a:t>‹#›</a:t>
            </a:fld>
            <a:endParaRPr lang="en-US" altLang="en-US"/>
          </a:p>
        </p:txBody>
      </p:sp>
    </p:spTree>
    <p:extLst>
      <p:ext uri="{BB962C8B-B14F-4D97-AF65-F5344CB8AC3E}">
        <p14:creationId xmlns:p14="http://schemas.microsoft.com/office/powerpoint/2010/main" val="1995594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663" y="23042563"/>
            <a:ext cx="26335037" cy="2720975"/>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8602663" y="2941638"/>
            <a:ext cx="26335037" cy="197500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8602663" y="25763538"/>
            <a:ext cx="26335037" cy="38623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42B7574F-6292-A111-C6B9-7DBEB3BBC455}"/>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0EE35BD1-3363-C66D-AA3E-50B6D9F22048}"/>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D314218F-BEE9-A53F-B339-6539FE288E0C}"/>
              </a:ext>
            </a:extLst>
          </p:cNvPr>
          <p:cNvSpPr>
            <a:spLocks noGrp="1" noChangeArrowheads="1"/>
          </p:cNvSpPr>
          <p:nvPr>
            <p:ph type="sldNum" sz="quarter" idx="12"/>
          </p:nvPr>
        </p:nvSpPr>
        <p:spPr>
          <a:ln/>
        </p:spPr>
        <p:txBody>
          <a:bodyPr/>
          <a:lstStyle>
            <a:lvl1pPr>
              <a:defRPr/>
            </a:lvl1pPr>
          </a:lstStyle>
          <a:p>
            <a:fld id="{770EC0BC-36CF-0F45-A07E-30405205CFFC}" type="slidenum">
              <a:rPr lang="en-US" altLang="en-US"/>
              <a:pPr/>
              <a:t>‹#›</a:t>
            </a:fld>
            <a:endParaRPr lang="en-US" altLang="en-US"/>
          </a:p>
        </p:txBody>
      </p:sp>
    </p:spTree>
    <p:extLst>
      <p:ext uri="{BB962C8B-B14F-4D97-AF65-F5344CB8AC3E}">
        <p14:creationId xmlns:p14="http://schemas.microsoft.com/office/powerpoint/2010/main" val="34910490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AFDBC292-B07A-208D-9F53-B5CADB8E5812}"/>
              </a:ext>
            </a:extLst>
          </p:cNvPr>
          <p:cNvSpPr>
            <a:spLocks noGrp="1" noChangeArrowheads="1"/>
          </p:cNvSpPr>
          <p:nvPr>
            <p:ph type="title"/>
          </p:nvPr>
        </p:nvSpPr>
        <p:spPr bwMode="auto">
          <a:xfrm>
            <a:off x="2193925" y="1317625"/>
            <a:ext cx="3950335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38912" tIns="219456" rIns="438912" bIns="219456"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FF7B0BD7-72DC-D6FD-4564-60B34340CC38}"/>
              </a:ext>
            </a:extLst>
          </p:cNvPr>
          <p:cNvSpPr>
            <a:spLocks noGrp="1" noChangeArrowheads="1"/>
          </p:cNvSpPr>
          <p:nvPr>
            <p:ph type="body" idx="1"/>
          </p:nvPr>
        </p:nvSpPr>
        <p:spPr bwMode="auto">
          <a:xfrm>
            <a:off x="2193925" y="7680325"/>
            <a:ext cx="39503350" cy="21724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38912" tIns="219456" rIns="438912" bIns="219456"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22BBB263-3131-9129-E327-D3E02196CE1C}"/>
              </a:ext>
            </a:extLst>
          </p:cNvPr>
          <p:cNvSpPr>
            <a:spLocks noGrp="1" noChangeArrowheads="1"/>
          </p:cNvSpPr>
          <p:nvPr>
            <p:ph type="dt" sz="half" idx="2"/>
          </p:nvPr>
        </p:nvSpPr>
        <p:spPr bwMode="auto">
          <a:xfrm>
            <a:off x="2193925" y="29976763"/>
            <a:ext cx="10242550" cy="2286000"/>
          </a:xfrm>
          <a:prstGeom prst="rect">
            <a:avLst/>
          </a:prstGeom>
          <a:noFill/>
          <a:ln w="9525">
            <a:noFill/>
            <a:miter lim="800000"/>
            <a:headEnd/>
            <a:tailEnd/>
          </a:ln>
          <a:effectLst/>
        </p:spPr>
        <p:txBody>
          <a:bodyPr vert="horz" wrap="square" lIns="438912" tIns="219456" rIns="438912" bIns="219456" numCol="1" anchor="t" anchorCtr="0" compatLnSpc="1">
            <a:prstTxWarp prst="textNoShape">
              <a:avLst/>
            </a:prstTxWarp>
          </a:bodyPr>
          <a:lstStyle>
            <a:lvl1pPr>
              <a:defRPr sz="6700" smtClean="0">
                <a:latin typeface="Arial" charset="0"/>
              </a:defRPr>
            </a:lvl1pPr>
          </a:lstStyle>
          <a:p>
            <a:pPr>
              <a:defRPr/>
            </a:pPr>
            <a:endParaRPr lang="en-US"/>
          </a:p>
        </p:txBody>
      </p:sp>
      <p:sp>
        <p:nvSpPr>
          <p:cNvPr id="1029" name="Rectangle 5">
            <a:extLst>
              <a:ext uri="{FF2B5EF4-FFF2-40B4-BE49-F238E27FC236}">
                <a16:creationId xmlns:a16="http://schemas.microsoft.com/office/drawing/2014/main" id="{68A6ABA3-22E3-6723-3B35-5F88D4F51B18}"/>
              </a:ext>
            </a:extLst>
          </p:cNvPr>
          <p:cNvSpPr>
            <a:spLocks noGrp="1" noChangeArrowheads="1"/>
          </p:cNvSpPr>
          <p:nvPr>
            <p:ph type="ftr" sz="quarter" idx="3"/>
          </p:nvPr>
        </p:nvSpPr>
        <p:spPr bwMode="auto">
          <a:xfrm>
            <a:off x="14995525" y="29976763"/>
            <a:ext cx="13900150" cy="2286000"/>
          </a:xfrm>
          <a:prstGeom prst="rect">
            <a:avLst/>
          </a:prstGeom>
          <a:noFill/>
          <a:ln w="9525">
            <a:noFill/>
            <a:miter lim="800000"/>
            <a:headEnd/>
            <a:tailEnd/>
          </a:ln>
          <a:effectLst/>
        </p:spPr>
        <p:txBody>
          <a:bodyPr vert="horz" wrap="square" lIns="438912" tIns="219456" rIns="438912" bIns="219456" numCol="1" anchor="t" anchorCtr="0" compatLnSpc="1">
            <a:prstTxWarp prst="textNoShape">
              <a:avLst/>
            </a:prstTxWarp>
          </a:bodyPr>
          <a:lstStyle>
            <a:lvl1pPr algn="ctr">
              <a:defRPr sz="6700" smtClean="0">
                <a:latin typeface="Arial" charset="0"/>
              </a:defRPr>
            </a:lvl1pPr>
          </a:lstStyle>
          <a:p>
            <a:pPr>
              <a:defRPr/>
            </a:pPr>
            <a:endParaRPr lang="en-US"/>
          </a:p>
        </p:txBody>
      </p:sp>
      <p:sp>
        <p:nvSpPr>
          <p:cNvPr id="1030" name="Rectangle 6">
            <a:extLst>
              <a:ext uri="{FF2B5EF4-FFF2-40B4-BE49-F238E27FC236}">
                <a16:creationId xmlns:a16="http://schemas.microsoft.com/office/drawing/2014/main" id="{7A58F437-187F-85B0-55B1-B092EAE62536}"/>
              </a:ext>
            </a:extLst>
          </p:cNvPr>
          <p:cNvSpPr>
            <a:spLocks noGrp="1" noChangeArrowheads="1"/>
          </p:cNvSpPr>
          <p:nvPr>
            <p:ph type="sldNum" sz="quarter" idx="4"/>
          </p:nvPr>
        </p:nvSpPr>
        <p:spPr bwMode="auto">
          <a:xfrm>
            <a:off x="31454725" y="29976763"/>
            <a:ext cx="10242550" cy="2286000"/>
          </a:xfrm>
          <a:prstGeom prst="rect">
            <a:avLst/>
          </a:prstGeom>
          <a:noFill/>
          <a:ln w="9525">
            <a:noFill/>
            <a:miter lim="800000"/>
            <a:headEnd/>
            <a:tailEnd/>
          </a:ln>
          <a:effectLst/>
        </p:spPr>
        <p:txBody>
          <a:bodyPr vert="horz" wrap="square" lIns="438912" tIns="219456" rIns="438912" bIns="219456" numCol="1" anchor="t" anchorCtr="0" compatLnSpc="1">
            <a:prstTxWarp prst="textNoShape">
              <a:avLst/>
            </a:prstTxWarp>
          </a:bodyPr>
          <a:lstStyle>
            <a:lvl1pPr algn="r">
              <a:defRPr sz="6700">
                <a:latin typeface="Arial" panose="020B0604020202020204" pitchFamily="34" charset="0"/>
              </a:defRPr>
            </a:lvl1pPr>
          </a:lstStyle>
          <a:p>
            <a:fld id="{B1E702F2-35D0-0A4B-BF66-1B8DE90DFCC5}"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89438" rtl="0" eaLnBrk="0" fontAlgn="base" hangingPunct="0">
        <a:spcBef>
          <a:spcPct val="0"/>
        </a:spcBef>
        <a:spcAft>
          <a:spcPct val="0"/>
        </a:spcAft>
        <a:defRPr sz="21100">
          <a:solidFill>
            <a:schemeClr val="tx2"/>
          </a:solidFill>
          <a:latin typeface="+mj-lt"/>
          <a:ea typeface="+mj-ea"/>
          <a:cs typeface="+mj-cs"/>
        </a:defRPr>
      </a:lvl1pPr>
      <a:lvl2pPr algn="ctr" defTabSz="4389438" rtl="0" eaLnBrk="0" fontAlgn="base" hangingPunct="0">
        <a:spcBef>
          <a:spcPct val="0"/>
        </a:spcBef>
        <a:spcAft>
          <a:spcPct val="0"/>
        </a:spcAft>
        <a:defRPr sz="21100">
          <a:solidFill>
            <a:schemeClr val="tx2"/>
          </a:solidFill>
          <a:latin typeface="Arial" charset="0"/>
        </a:defRPr>
      </a:lvl2pPr>
      <a:lvl3pPr algn="ctr" defTabSz="4389438" rtl="0" eaLnBrk="0" fontAlgn="base" hangingPunct="0">
        <a:spcBef>
          <a:spcPct val="0"/>
        </a:spcBef>
        <a:spcAft>
          <a:spcPct val="0"/>
        </a:spcAft>
        <a:defRPr sz="21100">
          <a:solidFill>
            <a:schemeClr val="tx2"/>
          </a:solidFill>
          <a:latin typeface="Arial" charset="0"/>
        </a:defRPr>
      </a:lvl3pPr>
      <a:lvl4pPr algn="ctr" defTabSz="4389438" rtl="0" eaLnBrk="0" fontAlgn="base" hangingPunct="0">
        <a:spcBef>
          <a:spcPct val="0"/>
        </a:spcBef>
        <a:spcAft>
          <a:spcPct val="0"/>
        </a:spcAft>
        <a:defRPr sz="21100">
          <a:solidFill>
            <a:schemeClr val="tx2"/>
          </a:solidFill>
          <a:latin typeface="Arial" charset="0"/>
        </a:defRPr>
      </a:lvl4pPr>
      <a:lvl5pPr algn="ctr" defTabSz="4389438" rtl="0" eaLnBrk="0" fontAlgn="base" hangingPunct="0">
        <a:spcBef>
          <a:spcPct val="0"/>
        </a:spcBef>
        <a:spcAft>
          <a:spcPct val="0"/>
        </a:spcAft>
        <a:defRPr sz="21100">
          <a:solidFill>
            <a:schemeClr val="tx2"/>
          </a:solidFill>
          <a:latin typeface="Arial" charset="0"/>
        </a:defRPr>
      </a:lvl5pPr>
      <a:lvl6pPr marL="457200" algn="ctr" defTabSz="4389438" rtl="0" fontAlgn="base">
        <a:spcBef>
          <a:spcPct val="0"/>
        </a:spcBef>
        <a:spcAft>
          <a:spcPct val="0"/>
        </a:spcAft>
        <a:defRPr sz="21100">
          <a:solidFill>
            <a:schemeClr val="tx2"/>
          </a:solidFill>
          <a:latin typeface="Arial" charset="0"/>
        </a:defRPr>
      </a:lvl6pPr>
      <a:lvl7pPr marL="914400" algn="ctr" defTabSz="4389438" rtl="0" fontAlgn="base">
        <a:spcBef>
          <a:spcPct val="0"/>
        </a:spcBef>
        <a:spcAft>
          <a:spcPct val="0"/>
        </a:spcAft>
        <a:defRPr sz="21100">
          <a:solidFill>
            <a:schemeClr val="tx2"/>
          </a:solidFill>
          <a:latin typeface="Arial" charset="0"/>
        </a:defRPr>
      </a:lvl7pPr>
      <a:lvl8pPr marL="1371600" algn="ctr" defTabSz="4389438" rtl="0" fontAlgn="base">
        <a:spcBef>
          <a:spcPct val="0"/>
        </a:spcBef>
        <a:spcAft>
          <a:spcPct val="0"/>
        </a:spcAft>
        <a:defRPr sz="21100">
          <a:solidFill>
            <a:schemeClr val="tx2"/>
          </a:solidFill>
          <a:latin typeface="Arial" charset="0"/>
        </a:defRPr>
      </a:lvl8pPr>
      <a:lvl9pPr marL="1828800" algn="ctr" defTabSz="4389438" rtl="0" fontAlgn="base">
        <a:spcBef>
          <a:spcPct val="0"/>
        </a:spcBef>
        <a:spcAft>
          <a:spcPct val="0"/>
        </a:spcAft>
        <a:defRPr sz="21100">
          <a:solidFill>
            <a:schemeClr val="tx2"/>
          </a:solidFill>
          <a:latin typeface="Arial" charset="0"/>
        </a:defRPr>
      </a:lvl9pPr>
    </p:titleStyle>
    <p:bodyStyle>
      <a:lvl1pPr marL="1646238" indent="-1646238" algn="l" defTabSz="4389438" rtl="0" eaLnBrk="0" fontAlgn="base" hangingPunct="0">
        <a:spcBef>
          <a:spcPct val="20000"/>
        </a:spcBef>
        <a:spcAft>
          <a:spcPct val="0"/>
        </a:spcAft>
        <a:buChar char="•"/>
        <a:defRPr sz="15400">
          <a:solidFill>
            <a:schemeClr val="tx1"/>
          </a:solidFill>
          <a:latin typeface="+mn-lt"/>
          <a:ea typeface="+mn-ea"/>
          <a:cs typeface="+mn-cs"/>
        </a:defRPr>
      </a:lvl1pPr>
      <a:lvl2pPr marL="3565525" indent="-1371600" algn="l" defTabSz="4389438" rtl="0" eaLnBrk="0" fontAlgn="base" hangingPunct="0">
        <a:spcBef>
          <a:spcPct val="20000"/>
        </a:spcBef>
        <a:spcAft>
          <a:spcPct val="0"/>
        </a:spcAft>
        <a:buChar char="–"/>
        <a:defRPr sz="13400">
          <a:solidFill>
            <a:schemeClr val="tx1"/>
          </a:solidFill>
          <a:latin typeface="+mn-lt"/>
        </a:defRPr>
      </a:lvl2pPr>
      <a:lvl3pPr marL="5486400" indent="-1096963" algn="l" defTabSz="4389438" rtl="0" eaLnBrk="0" fontAlgn="base" hangingPunct="0">
        <a:spcBef>
          <a:spcPct val="20000"/>
        </a:spcBef>
        <a:spcAft>
          <a:spcPct val="0"/>
        </a:spcAft>
        <a:buChar char="•"/>
        <a:defRPr sz="11500">
          <a:solidFill>
            <a:schemeClr val="tx1"/>
          </a:solidFill>
          <a:latin typeface="+mn-lt"/>
        </a:defRPr>
      </a:lvl3pPr>
      <a:lvl4pPr marL="7680325" indent="-1096963" algn="l" defTabSz="4389438" rtl="0" eaLnBrk="0" fontAlgn="base" hangingPunct="0">
        <a:spcBef>
          <a:spcPct val="20000"/>
        </a:spcBef>
        <a:spcAft>
          <a:spcPct val="0"/>
        </a:spcAft>
        <a:buChar char="–"/>
        <a:defRPr sz="9600">
          <a:solidFill>
            <a:schemeClr val="tx1"/>
          </a:solidFill>
          <a:latin typeface="+mn-lt"/>
        </a:defRPr>
      </a:lvl4pPr>
      <a:lvl5pPr marL="9875838" indent="-1096963" algn="l" defTabSz="4389438" rtl="0" eaLnBrk="0" fontAlgn="base" hangingPunct="0">
        <a:spcBef>
          <a:spcPct val="20000"/>
        </a:spcBef>
        <a:spcAft>
          <a:spcPct val="0"/>
        </a:spcAft>
        <a:buChar char="»"/>
        <a:defRPr sz="9600">
          <a:solidFill>
            <a:schemeClr val="tx1"/>
          </a:solidFill>
          <a:latin typeface="+mn-lt"/>
        </a:defRPr>
      </a:lvl5pPr>
      <a:lvl6pPr marL="10333038" indent="-1096963" algn="l" defTabSz="4389438" rtl="0" fontAlgn="base">
        <a:spcBef>
          <a:spcPct val="20000"/>
        </a:spcBef>
        <a:spcAft>
          <a:spcPct val="0"/>
        </a:spcAft>
        <a:buChar char="»"/>
        <a:defRPr sz="9600">
          <a:solidFill>
            <a:schemeClr val="tx1"/>
          </a:solidFill>
          <a:latin typeface="+mn-lt"/>
        </a:defRPr>
      </a:lvl6pPr>
      <a:lvl7pPr marL="10790238" indent="-1096963" algn="l" defTabSz="4389438" rtl="0" fontAlgn="base">
        <a:spcBef>
          <a:spcPct val="20000"/>
        </a:spcBef>
        <a:spcAft>
          <a:spcPct val="0"/>
        </a:spcAft>
        <a:buChar char="»"/>
        <a:defRPr sz="9600">
          <a:solidFill>
            <a:schemeClr val="tx1"/>
          </a:solidFill>
          <a:latin typeface="+mn-lt"/>
        </a:defRPr>
      </a:lvl7pPr>
      <a:lvl8pPr marL="11247438" indent="-1096963" algn="l" defTabSz="4389438" rtl="0" fontAlgn="base">
        <a:spcBef>
          <a:spcPct val="20000"/>
        </a:spcBef>
        <a:spcAft>
          <a:spcPct val="0"/>
        </a:spcAft>
        <a:buChar char="»"/>
        <a:defRPr sz="9600">
          <a:solidFill>
            <a:schemeClr val="tx1"/>
          </a:solidFill>
          <a:latin typeface="+mn-lt"/>
        </a:defRPr>
      </a:lvl8pPr>
      <a:lvl9pPr marL="11704638" indent="-1096963" algn="l" defTabSz="4389438" rtl="0" fontAlgn="base">
        <a:spcBef>
          <a:spcPct val="20000"/>
        </a:spcBef>
        <a:spcAft>
          <a:spcPct val="0"/>
        </a:spcAft>
        <a:buChar char="»"/>
        <a:defRPr sz="9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emf"/><Relationship Id="rId3" Type="http://schemas.openxmlformats.org/officeDocument/2006/relationships/image" Target="../media/image1.jpeg"/><Relationship Id="rId7" Type="http://schemas.openxmlformats.org/officeDocument/2006/relationships/image" Target="../media/image4.emf"/><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7.jpeg"/><Relationship Id="rId4" Type="http://schemas.openxmlformats.org/officeDocument/2006/relationships/image" Target="../media/image2.jpeg"/><Relationship Id="rId9" Type="http://schemas.openxmlformats.org/officeDocument/2006/relationships/image" Target="../media/image6.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ounded Rectangle 9">
            <a:extLst>
              <a:ext uri="{FF2B5EF4-FFF2-40B4-BE49-F238E27FC236}">
                <a16:creationId xmlns:a16="http://schemas.microsoft.com/office/drawing/2014/main" id="{8C6EBC41-E9A1-0B4F-C62B-51B60EC5FEEB}"/>
              </a:ext>
            </a:extLst>
          </p:cNvPr>
          <p:cNvSpPr/>
          <p:nvPr/>
        </p:nvSpPr>
        <p:spPr bwMode="auto">
          <a:xfrm>
            <a:off x="1143000" y="7369970"/>
            <a:ext cx="9265920" cy="1066006"/>
          </a:xfrm>
          <a:prstGeom prst="roundRect">
            <a:avLst/>
          </a:prstGeom>
          <a:solidFill>
            <a:srgbClr val="A2001C"/>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389438" rtl="0" eaLnBrk="1" fontAlgn="base" latinLnBrk="0" hangingPunct="1">
              <a:lnSpc>
                <a:spcPct val="100000"/>
              </a:lnSpc>
              <a:spcBef>
                <a:spcPct val="0"/>
              </a:spcBef>
              <a:spcAft>
                <a:spcPct val="0"/>
              </a:spcAft>
              <a:buClrTx/>
              <a:buSzTx/>
              <a:buFontTx/>
              <a:buNone/>
              <a:tabLst/>
            </a:pPr>
            <a:endParaRPr kumimoji="0" lang="en-US" sz="4800" b="0" i="0" u="none" strike="noStrike" cap="none" normalizeH="0" baseline="0" dirty="0">
              <a:ln>
                <a:noFill/>
              </a:ln>
              <a:solidFill>
                <a:schemeClr val="tx1"/>
              </a:solidFill>
              <a:effectLst/>
              <a:latin typeface="Verdana" pitchFamily="34" charset="0"/>
            </a:endParaRPr>
          </a:p>
        </p:txBody>
      </p:sp>
      <p:pic>
        <p:nvPicPr>
          <p:cNvPr id="2050" name="Picture 18" descr="red_banner_landscape.jpg">
            <a:extLst>
              <a:ext uri="{FF2B5EF4-FFF2-40B4-BE49-F238E27FC236}">
                <a16:creationId xmlns:a16="http://schemas.microsoft.com/office/drawing/2014/main" id="{037B3FDE-3C99-ABE4-A70E-7E5D5853417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2657" y="86473"/>
            <a:ext cx="43891200" cy="6303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22" name="Rounded Rectangle 2321">
            <a:extLst>
              <a:ext uri="{FF2B5EF4-FFF2-40B4-BE49-F238E27FC236}">
                <a16:creationId xmlns:a16="http://schemas.microsoft.com/office/drawing/2014/main" id="{BFA98C90-674F-9593-6BE3-0C38D83120BF}"/>
              </a:ext>
            </a:extLst>
          </p:cNvPr>
          <p:cNvSpPr/>
          <p:nvPr/>
        </p:nvSpPr>
        <p:spPr bwMode="auto">
          <a:xfrm>
            <a:off x="1087371" y="16742818"/>
            <a:ext cx="9296400" cy="1066006"/>
          </a:xfrm>
          <a:prstGeom prst="roundRect">
            <a:avLst/>
          </a:prstGeom>
          <a:solidFill>
            <a:srgbClr val="A2001C"/>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389438" rtl="0" eaLnBrk="1" fontAlgn="base" latinLnBrk="0" hangingPunct="1">
              <a:lnSpc>
                <a:spcPct val="100000"/>
              </a:lnSpc>
              <a:spcBef>
                <a:spcPct val="0"/>
              </a:spcBef>
              <a:spcAft>
                <a:spcPct val="0"/>
              </a:spcAft>
              <a:buClrTx/>
              <a:buSzTx/>
              <a:buFontTx/>
              <a:buNone/>
              <a:tabLst/>
            </a:pPr>
            <a:endParaRPr kumimoji="0" lang="en-US" sz="4800" b="0" i="0" u="none" strike="noStrike" cap="none" normalizeH="0" baseline="0" dirty="0">
              <a:ln>
                <a:noFill/>
              </a:ln>
              <a:solidFill>
                <a:schemeClr val="tx1"/>
              </a:solidFill>
              <a:effectLst/>
              <a:latin typeface="Verdana" pitchFamily="34" charset="0"/>
            </a:endParaRPr>
          </a:p>
        </p:txBody>
      </p:sp>
      <p:pic>
        <p:nvPicPr>
          <p:cNvPr id="11" name="Picture 2" descr="ICARUS gets ready to fly">
            <a:extLst>
              <a:ext uri="{FF2B5EF4-FFF2-40B4-BE49-F238E27FC236}">
                <a16:creationId xmlns:a16="http://schemas.microsoft.com/office/drawing/2014/main" id="{2469B011-B219-EC6A-44C6-E06088BB7FC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8433" y="20722247"/>
            <a:ext cx="9326874" cy="3639667"/>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4C7CDCEC-99A8-C405-E5DA-3CF1CE05874A}"/>
              </a:ext>
            </a:extLst>
          </p:cNvPr>
          <p:cNvSpPr txBox="1"/>
          <p:nvPr/>
        </p:nvSpPr>
        <p:spPr>
          <a:xfrm>
            <a:off x="1064985" y="24361914"/>
            <a:ext cx="9326873" cy="707886"/>
          </a:xfrm>
          <a:prstGeom prst="rect">
            <a:avLst/>
          </a:prstGeom>
          <a:noFill/>
        </p:spPr>
        <p:txBody>
          <a:bodyPr wrap="square" rtlCol="0">
            <a:spAutoFit/>
          </a:bodyPr>
          <a:lstStyle/>
          <a:p>
            <a:r>
              <a:rPr lang="en-US" sz="2000" dirty="0"/>
              <a:t>Figure 2. Overview of SBN at Fermilab. Image credits: ICARUS collaboration</a:t>
            </a:r>
          </a:p>
        </p:txBody>
      </p:sp>
      <p:sp>
        <p:nvSpPr>
          <p:cNvPr id="2263" name="TextBox 2262">
            <a:extLst>
              <a:ext uri="{FF2B5EF4-FFF2-40B4-BE49-F238E27FC236}">
                <a16:creationId xmlns:a16="http://schemas.microsoft.com/office/drawing/2014/main" id="{B0B2D30A-E4AD-854B-8BF0-B23EE2EEC4C9}"/>
              </a:ext>
            </a:extLst>
          </p:cNvPr>
          <p:cNvSpPr txBox="1"/>
          <p:nvPr/>
        </p:nvSpPr>
        <p:spPr>
          <a:xfrm>
            <a:off x="1064985" y="25069800"/>
            <a:ext cx="9326872" cy="6555641"/>
          </a:xfrm>
          <a:prstGeom prst="rect">
            <a:avLst/>
          </a:prstGeom>
          <a:noFill/>
        </p:spPr>
        <p:txBody>
          <a:bodyPr wrap="square" rtlCol="0">
            <a:spAutoFit/>
          </a:bodyPr>
          <a:lstStyle/>
          <a:p>
            <a:r>
              <a:rPr lang="en-US" sz="3000" dirty="0">
                <a:latin typeface="Arial" panose="020B0604020202020204" pitchFamily="34" charset="0"/>
                <a:cs typeface="Arial" panose="020B0604020202020204" pitchFamily="34" charset="0"/>
              </a:rPr>
              <a:t>The detector is composed of two semi-independent cryostats (East and West), each containing two LArTPCs. The wire planes in each LArTPC register drifting electrons from particle interactions within the detector, on the order of milliseconds, and the PMTs (photomultipliers) detect scintillation light on the order of nanoseconds (Figure 3). In the time it takes the electrons from a neutrino event to drift to the wire planes, about 20 cosmic rays (background) pass through the detector. Light travels much faster than the drifting charge so we can use the PMT data to distinguish cosmic rays from neutrino events, which we are looking to study. We can then reconstruct and analyze the neutrino events.</a:t>
            </a:r>
          </a:p>
        </p:txBody>
      </p:sp>
      <p:sp>
        <p:nvSpPr>
          <p:cNvPr id="2264" name="TextBox 2263">
            <a:extLst>
              <a:ext uri="{FF2B5EF4-FFF2-40B4-BE49-F238E27FC236}">
                <a16:creationId xmlns:a16="http://schemas.microsoft.com/office/drawing/2014/main" id="{2148D738-4E7A-C431-E62A-D5C960084B4D}"/>
              </a:ext>
            </a:extLst>
          </p:cNvPr>
          <p:cNvSpPr txBox="1"/>
          <p:nvPr/>
        </p:nvSpPr>
        <p:spPr>
          <a:xfrm>
            <a:off x="11995731" y="10722114"/>
            <a:ext cx="9296400" cy="707886"/>
          </a:xfrm>
          <a:prstGeom prst="rect">
            <a:avLst/>
          </a:prstGeom>
          <a:noFill/>
        </p:spPr>
        <p:txBody>
          <a:bodyPr wrap="square" rtlCol="0">
            <a:spAutoFit/>
          </a:bodyPr>
          <a:lstStyle/>
          <a:p>
            <a:r>
              <a:rPr lang="en-US" sz="2000" dirty="0"/>
              <a:t>Figure 3. Schematic of a Liquid Argon Time Projection Chamber (LArTPC) in ICARUS</a:t>
            </a:r>
          </a:p>
        </p:txBody>
      </p:sp>
      <p:grpSp>
        <p:nvGrpSpPr>
          <p:cNvPr id="2265" name="Group 2264">
            <a:extLst>
              <a:ext uri="{FF2B5EF4-FFF2-40B4-BE49-F238E27FC236}">
                <a16:creationId xmlns:a16="http://schemas.microsoft.com/office/drawing/2014/main" id="{E342EB9F-6BFE-C461-6E41-053006E351DA}"/>
              </a:ext>
            </a:extLst>
          </p:cNvPr>
          <p:cNvGrpSpPr/>
          <p:nvPr/>
        </p:nvGrpSpPr>
        <p:grpSpPr>
          <a:xfrm>
            <a:off x="12566890" y="7283997"/>
            <a:ext cx="7836751" cy="3485160"/>
            <a:chOff x="1331416" y="26593800"/>
            <a:chExt cx="8903973" cy="4032089"/>
          </a:xfrm>
        </p:grpSpPr>
        <p:cxnSp>
          <p:nvCxnSpPr>
            <p:cNvPr id="2266" name="Straight Connector 2265">
              <a:extLst>
                <a:ext uri="{FF2B5EF4-FFF2-40B4-BE49-F238E27FC236}">
                  <a16:creationId xmlns:a16="http://schemas.microsoft.com/office/drawing/2014/main" id="{7D6B8EDA-7C8E-CD13-FDE8-CE95A001AE6E}"/>
                </a:ext>
              </a:extLst>
            </p:cNvPr>
            <p:cNvCxnSpPr/>
            <p:nvPr/>
          </p:nvCxnSpPr>
          <p:spPr bwMode="auto">
            <a:xfrm>
              <a:off x="4427065" y="29354873"/>
              <a:ext cx="4073367" cy="0"/>
            </a:xfrm>
            <a:prstGeom prst="line">
              <a:avLst/>
            </a:prstGeom>
            <a:solidFill>
              <a:schemeClr val="accent1"/>
            </a:solidFill>
            <a:ln w="31750" cap="flat" cmpd="sng" algn="ctr">
              <a:solidFill>
                <a:schemeClr val="bg2">
                  <a:alpha val="50000"/>
                </a:schemeClr>
              </a:solidFill>
              <a:prstDash val="solid"/>
              <a:round/>
              <a:headEnd type="none" w="med" len="med"/>
              <a:tailEnd type="none" w="med" len="med"/>
            </a:ln>
            <a:effectLst/>
          </p:spPr>
        </p:cxnSp>
        <p:sp>
          <p:nvSpPr>
            <p:cNvPr id="2267" name="Parallelogram 2266">
              <a:extLst>
                <a:ext uri="{FF2B5EF4-FFF2-40B4-BE49-F238E27FC236}">
                  <a16:creationId xmlns:a16="http://schemas.microsoft.com/office/drawing/2014/main" id="{E087EF2D-2C0A-F7FB-F932-01432F2FA1B1}"/>
                </a:ext>
              </a:extLst>
            </p:cNvPr>
            <p:cNvSpPr/>
            <p:nvPr/>
          </p:nvSpPr>
          <p:spPr bwMode="auto">
            <a:xfrm rot="19823322">
              <a:off x="1457472" y="27849965"/>
              <a:ext cx="3710868" cy="2001010"/>
            </a:xfrm>
            <a:prstGeom prst="parallelogram">
              <a:avLst>
                <a:gd name="adj" fmla="val 56988"/>
              </a:avLst>
            </a:prstGeom>
            <a:solidFill>
              <a:schemeClr val="bg2">
                <a:alpha val="5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4389438"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Verdana" pitchFamily="34" charset="0"/>
              </a:endParaRPr>
            </a:p>
          </p:txBody>
        </p:sp>
        <p:sp>
          <p:nvSpPr>
            <p:cNvPr id="2268" name="Freeform 2267">
              <a:extLst>
                <a:ext uri="{FF2B5EF4-FFF2-40B4-BE49-F238E27FC236}">
                  <a16:creationId xmlns:a16="http://schemas.microsoft.com/office/drawing/2014/main" id="{97460CED-826A-020C-89FC-90C7E4D31EF2}"/>
                </a:ext>
              </a:extLst>
            </p:cNvPr>
            <p:cNvSpPr/>
            <p:nvPr/>
          </p:nvSpPr>
          <p:spPr bwMode="auto">
            <a:xfrm rot="19823322">
              <a:off x="4737661" y="27849964"/>
              <a:ext cx="3710870" cy="2001012"/>
            </a:xfrm>
            <a:custGeom>
              <a:avLst/>
              <a:gdLst>
                <a:gd name="connsiteX0" fmla="*/ 1153182 w 3710870"/>
                <a:gd name="connsiteY0" fmla="*/ 1 h 2001012"/>
                <a:gd name="connsiteX1" fmla="*/ 15928 w 3710870"/>
                <a:gd name="connsiteY1" fmla="*/ 2001011 h 2001012"/>
                <a:gd name="connsiteX2" fmla="*/ 0 w 3710870"/>
                <a:gd name="connsiteY2" fmla="*/ 2001012 h 2001012"/>
                <a:gd name="connsiteX3" fmla="*/ 1140337 w 3710870"/>
                <a:gd name="connsiteY3" fmla="*/ 0 h 2001012"/>
                <a:gd name="connsiteX4" fmla="*/ 1328476 w 3710870"/>
                <a:gd name="connsiteY4" fmla="*/ 0 h 2001012"/>
                <a:gd name="connsiteX5" fmla="*/ 191221 w 3710870"/>
                <a:gd name="connsiteY5" fmla="*/ 2001012 h 2001012"/>
                <a:gd name="connsiteX6" fmla="*/ 103575 w 3710870"/>
                <a:gd name="connsiteY6" fmla="*/ 2001011 h 2001012"/>
                <a:gd name="connsiteX7" fmla="*/ 1240829 w 3710870"/>
                <a:gd name="connsiteY7" fmla="*/ 0 h 2001012"/>
                <a:gd name="connsiteX8" fmla="*/ 1503770 w 3710870"/>
                <a:gd name="connsiteY8" fmla="*/ 1 h 2001012"/>
                <a:gd name="connsiteX9" fmla="*/ 366515 w 3710870"/>
                <a:gd name="connsiteY9" fmla="*/ 2001011 h 2001012"/>
                <a:gd name="connsiteX10" fmla="*/ 278868 w 3710870"/>
                <a:gd name="connsiteY10" fmla="*/ 2001012 h 2001012"/>
                <a:gd name="connsiteX11" fmla="*/ 1416123 w 3710870"/>
                <a:gd name="connsiteY11" fmla="*/ 0 h 2001012"/>
                <a:gd name="connsiteX12" fmla="*/ 1679064 w 3710870"/>
                <a:gd name="connsiteY12" fmla="*/ 0 h 2001012"/>
                <a:gd name="connsiteX13" fmla="*/ 541809 w 3710870"/>
                <a:gd name="connsiteY13" fmla="*/ 2001012 h 2001012"/>
                <a:gd name="connsiteX14" fmla="*/ 454162 w 3710870"/>
                <a:gd name="connsiteY14" fmla="*/ 2001011 h 2001012"/>
                <a:gd name="connsiteX15" fmla="*/ 1591417 w 3710870"/>
                <a:gd name="connsiteY15" fmla="*/ 0 h 2001012"/>
                <a:gd name="connsiteX16" fmla="*/ 1854357 w 3710870"/>
                <a:gd name="connsiteY16" fmla="*/ 1 h 2001012"/>
                <a:gd name="connsiteX17" fmla="*/ 717103 w 3710870"/>
                <a:gd name="connsiteY17" fmla="*/ 2001011 h 2001012"/>
                <a:gd name="connsiteX18" fmla="*/ 629456 w 3710870"/>
                <a:gd name="connsiteY18" fmla="*/ 2001012 h 2001012"/>
                <a:gd name="connsiteX19" fmla="*/ 1766711 w 3710870"/>
                <a:gd name="connsiteY19" fmla="*/ 0 h 2001012"/>
                <a:gd name="connsiteX20" fmla="*/ 2029651 w 3710870"/>
                <a:gd name="connsiteY20" fmla="*/ 0 h 2001012"/>
                <a:gd name="connsiteX21" fmla="*/ 892396 w 3710870"/>
                <a:gd name="connsiteY21" fmla="*/ 2001012 h 2001012"/>
                <a:gd name="connsiteX22" fmla="*/ 804750 w 3710870"/>
                <a:gd name="connsiteY22" fmla="*/ 2001011 h 2001012"/>
                <a:gd name="connsiteX23" fmla="*/ 1942004 w 3710870"/>
                <a:gd name="connsiteY23" fmla="*/ 1 h 2001012"/>
                <a:gd name="connsiteX24" fmla="*/ 2204945 w 3710870"/>
                <a:gd name="connsiteY24" fmla="*/ 1 h 2001012"/>
                <a:gd name="connsiteX25" fmla="*/ 1067691 w 3710870"/>
                <a:gd name="connsiteY25" fmla="*/ 2001011 h 2001012"/>
                <a:gd name="connsiteX26" fmla="*/ 980043 w 3710870"/>
                <a:gd name="connsiteY26" fmla="*/ 2001012 h 2001012"/>
                <a:gd name="connsiteX27" fmla="*/ 2117299 w 3710870"/>
                <a:gd name="connsiteY27" fmla="*/ 0 h 2001012"/>
                <a:gd name="connsiteX28" fmla="*/ 2380239 w 3710870"/>
                <a:gd name="connsiteY28" fmla="*/ 0 h 2001012"/>
                <a:gd name="connsiteX29" fmla="*/ 1242984 w 3710870"/>
                <a:gd name="connsiteY29" fmla="*/ 2001012 h 2001012"/>
                <a:gd name="connsiteX30" fmla="*/ 1155338 w 3710870"/>
                <a:gd name="connsiteY30" fmla="*/ 2001011 h 2001012"/>
                <a:gd name="connsiteX31" fmla="*/ 2292592 w 3710870"/>
                <a:gd name="connsiteY31" fmla="*/ 1 h 2001012"/>
                <a:gd name="connsiteX32" fmla="*/ 2555532 w 3710870"/>
                <a:gd name="connsiteY32" fmla="*/ 1 h 2001012"/>
                <a:gd name="connsiteX33" fmla="*/ 1418278 w 3710870"/>
                <a:gd name="connsiteY33" fmla="*/ 2001011 h 2001012"/>
                <a:gd name="connsiteX34" fmla="*/ 1330631 w 3710870"/>
                <a:gd name="connsiteY34" fmla="*/ 2001012 h 2001012"/>
                <a:gd name="connsiteX35" fmla="*/ 2467886 w 3710870"/>
                <a:gd name="connsiteY35" fmla="*/ 0 h 2001012"/>
                <a:gd name="connsiteX36" fmla="*/ 2730827 w 3710870"/>
                <a:gd name="connsiteY36" fmla="*/ 0 h 2001012"/>
                <a:gd name="connsiteX37" fmla="*/ 1593571 w 3710870"/>
                <a:gd name="connsiteY37" fmla="*/ 2001012 h 2001012"/>
                <a:gd name="connsiteX38" fmla="*/ 1505925 w 3710870"/>
                <a:gd name="connsiteY38" fmla="*/ 2001011 h 2001012"/>
                <a:gd name="connsiteX39" fmla="*/ 2643179 w 3710870"/>
                <a:gd name="connsiteY39" fmla="*/ 1 h 2001012"/>
                <a:gd name="connsiteX40" fmla="*/ 2906120 w 3710870"/>
                <a:gd name="connsiteY40" fmla="*/ 1 h 2001012"/>
                <a:gd name="connsiteX41" fmla="*/ 1768866 w 3710870"/>
                <a:gd name="connsiteY41" fmla="*/ 2001011 h 2001012"/>
                <a:gd name="connsiteX42" fmla="*/ 1681219 w 3710870"/>
                <a:gd name="connsiteY42" fmla="*/ 2001012 h 2001012"/>
                <a:gd name="connsiteX43" fmla="*/ 2818474 w 3710870"/>
                <a:gd name="connsiteY43" fmla="*/ 0 h 2001012"/>
                <a:gd name="connsiteX44" fmla="*/ 3081414 w 3710870"/>
                <a:gd name="connsiteY44" fmla="*/ 0 h 2001012"/>
                <a:gd name="connsiteX45" fmla="*/ 1944159 w 3710870"/>
                <a:gd name="connsiteY45" fmla="*/ 2001012 h 2001012"/>
                <a:gd name="connsiteX46" fmla="*/ 1856513 w 3710870"/>
                <a:gd name="connsiteY46" fmla="*/ 2001011 h 2001012"/>
                <a:gd name="connsiteX47" fmla="*/ 2993767 w 3710870"/>
                <a:gd name="connsiteY47" fmla="*/ 1 h 2001012"/>
                <a:gd name="connsiteX48" fmla="*/ 3256708 w 3710870"/>
                <a:gd name="connsiteY48" fmla="*/ 1 h 2001012"/>
                <a:gd name="connsiteX49" fmla="*/ 2119453 w 3710870"/>
                <a:gd name="connsiteY49" fmla="*/ 2001012 h 2001012"/>
                <a:gd name="connsiteX50" fmla="*/ 2031806 w 3710870"/>
                <a:gd name="connsiteY50" fmla="*/ 2001012 h 2001012"/>
                <a:gd name="connsiteX51" fmla="*/ 3169061 w 3710870"/>
                <a:gd name="connsiteY51" fmla="*/ 0 h 2001012"/>
                <a:gd name="connsiteX52" fmla="*/ 3432002 w 3710870"/>
                <a:gd name="connsiteY52" fmla="*/ 0 h 2001012"/>
                <a:gd name="connsiteX53" fmla="*/ 2294747 w 3710870"/>
                <a:gd name="connsiteY53" fmla="*/ 2001012 h 2001012"/>
                <a:gd name="connsiteX54" fmla="*/ 2207100 w 3710870"/>
                <a:gd name="connsiteY54" fmla="*/ 2001011 h 2001012"/>
                <a:gd name="connsiteX55" fmla="*/ 3344355 w 3710870"/>
                <a:gd name="connsiteY55" fmla="*/ 1 h 2001012"/>
                <a:gd name="connsiteX56" fmla="*/ 3607295 w 3710870"/>
                <a:gd name="connsiteY56" fmla="*/ 1 h 2001012"/>
                <a:gd name="connsiteX57" fmla="*/ 2470041 w 3710870"/>
                <a:gd name="connsiteY57" fmla="*/ 2001012 h 2001012"/>
                <a:gd name="connsiteX58" fmla="*/ 2382394 w 3710870"/>
                <a:gd name="connsiteY58" fmla="*/ 2001012 h 2001012"/>
                <a:gd name="connsiteX59" fmla="*/ 3519649 w 3710870"/>
                <a:gd name="connsiteY59" fmla="*/ 0 h 2001012"/>
                <a:gd name="connsiteX60" fmla="*/ 3710870 w 3710870"/>
                <a:gd name="connsiteY60" fmla="*/ 0 h 2001012"/>
                <a:gd name="connsiteX61" fmla="*/ 2570533 w 3710870"/>
                <a:gd name="connsiteY61" fmla="*/ 2001012 h 2001012"/>
                <a:gd name="connsiteX62" fmla="*/ 2557688 w 3710870"/>
                <a:gd name="connsiteY62" fmla="*/ 2001011 h 2001012"/>
                <a:gd name="connsiteX63" fmla="*/ 3694942 w 3710870"/>
                <a:gd name="connsiteY63" fmla="*/ 1 h 2001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3710870" h="2001012">
                  <a:moveTo>
                    <a:pt x="1153182" y="1"/>
                  </a:moveTo>
                  <a:lnTo>
                    <a:pt x="15928" y="2001011"/>
                  </a:lnTo>
                  <a:lnTo>
                    <a:pt x="0" y="2001012"/>
                  </a:lnTo>
                  <a:lnTo>
                    <a:pt x="1140337" y="0"/>
                  </a:lnTo>
                  <a:close/>
                  <a:moveTo>
                    <a:pt x="1328476" y="0"/>
                  </a:moveTo>
                  <a:lnTo>
                    <a:pt x="191221" y="2001012"/>
                  </a:lnTo>
                  <a:lnTo>
                    <a:pt x="103575" y="2001011"/>
                  </a:lnTo>
                  <a:lnTo>
                    <a:pt x="1240829" y="0"/>
                  </a:lnTo>
                  <a:close/>
                  <a:moveTo>
                    <a:pt x="1503770" y="1"/>
                  </a:moveTo>
                  <a:lnTo>
                    <a:pt x="366515" y="2001011"/>
                  </a:lnTo>
                  <a:lnTo>
                    <a:pt x="278868" y="2001012"/>
                  </a:lnTo>
                  <a:lnTo>
                    <a:pt x="1416123" y="0"/>
                  </a:lnTo>
                  <a:close/>
                  <a:moveTo>
                    <a:pt x="1679064" y="0"/>
                  </a:moveTo>
                  <a:lnTo>
                    <a:pt x="541809" y="2001012"/>
                  </a:lnTo>
                  <a:lnTo>
                    <a:pt x="454162" y="2001011"/>
                  </a:lnTo>
                  <a:lnTo>
                    <a:pt x="1591417" y="0"/>
                  </a:lnTo>
                  <a:close/>
                  <a:moveTo>
                    <a:pt x="1854357" y="1"/>
                  </a:moveTo>
                  <a:lnTo>
                    <a:pt x="717103" y="2001011"/>
                  </a:lnTo>
                  <a:lnTo>
                    <a:pt x="629456" y="2001012"/>
                  </a:lnTo>
                  <a:lnTo>
                    <a:pt x="1766711" y="0"/>
                  </a:lnTo>
                  <a:close/>
                  <a:moveTo>
                    <a:pt x="2029651" y="0"/>
                  </a:moveTo>
                  <a:lnTo>
                    <a:pt x="892396" y="2001012"/>
                  </a:lnTo>
                  <a:lnTo>
                    <a:pt x="804750" y="2001011"/>
                  </a:lnTo>
                  <a:lnTo>
                    <a:pt x="1942004" y="1"/>
                  </a:lnTo>
                  <a:close/>
                  <a:moveTo>
                    <a:pt x="2204945" y="1"/>
                  </a:moveTo>
                  <a:lnTo>
                    <a:pt x="1067691" y="2001011"/>
                  </a:lnTo>
                  <a:lnTo>
                    <a:pt x="980043" y="2001012"/>
                  </a:lnTo>
                  <a:lnTo>
                    <a:pt x="2117299" y="0"/>
                  </a:lnTo>
                  <a:close/>
                  <a:moveTo>
                    <a:pt x="2380239" y="0"/>
                  </a:moveTo>
                  <a:lnTo>
                    <a:pt x="1242984" y="2001012"/>
                  </a:lnTo>
                  <a:lnTo>
                    <a:pt x="1155338" y="2001011"/>
                  </a:lnTo>
                  <a:lnTo>
                    <a:pt x="2292592" y="1"/>
                  </a:lnTo>
                  <a:close/>
                  <a:moveTo>
                    <a:pt x="2555532" y="1"/>
                  </a:moveTo>
                  <a:lnTo>
                    <a:pt x="1418278" y="2001011"/>
                  </a:lnTo>
                  <a:lnTo>
                    <a:pt x="1330631" y="2001012"/>
                  </a:lnTo>
                  <a:lnTo>
                    <a:pt x="2467886" y="0"/>
                  </a:lnTo>
                  <a:close/>
                  <a:moveTo>
                    <a:pt x="2730827" y="0"/>
                  </a:moveTo>
                  <a:lnTo>
                    <a:pt x="1593571" y="2001012"/>
                  </a:lnTo>
                  <a:lnTo>
                    <a:pt x="1505925" y="2001011"/>
                  </a:lnTo>
                  <a:lnTo>
                    <a:pt x="2643179" y="1"/>
                  </a:lnTo>
                  <a:close/>
                  <a:moveTo>
                    <a:pt x="2906120" y="1"/>
                  </a:moveTo>
                  <a:lnTo>
                    <a:pt x="1768866" y="2001011"/>
                  </a:lnTo>
                  <a:lnTo>
                    <a:pt x="1681219" y="2001012"/>
                  </a:lnTo>
                  <a:lnTo>
                    <a:pt x="2818474" y="0"/>
                  </a:lnTo>
                  <a:close/>
                  <a:moveTo>
                    <a:pt x="3081414" y="0"/>
                  </a:moveTo>
                  <a:lnTo>
                    <a:pt x="1944159" y="2001012"/>
                  </a:lnTo>
                  <a:lnTo>
                    <a:pt x="1856513" y="2001011"/>
                  </a:lnTo>
                  <a:lnTo>
                    <a:pt x="2993767" y="1"/>
                  </a:lnTo>
                  <a:close/>
                  <a:moveTo>
                    <a:pt x="3256708" y="1"/>
                  </a:moveTo>
                  <a:lnTo>
                    <a:pt x="2119453" y="2001012"/>
                  </a:lnTo>
                  <a:lnTo>
                    <a:pt x="2031806" y="2001012"/>
                  </a:lnTo>
                  <a:lnTo>
                    <a:pt x="3169061" y="0"/>
                  </a:lnTo>
                  <a:close/>
                  <a:moveTo>
                    <a:pt x="3432002" y="0"/>
                  </a:moveTo>
                  <a:lnTo>
                    <a:pt x="2294747" y="2001012"/>
                  </a:lnTo>
                  <a:lnTo>
                    <a:pt x="2207100" y="2001011"/>
                  </a:lnTo>
                  <a:lnTo>
                    <a:pt x="3344355" y="1"/>
                  </a:lnTo>
                  <a:close/>
                  <a:moveTo>
                    <a:pt x="3607295" y="1"/>
                  </a:moveTo>
                  <a:lnTo>
                    <a:pt x="2470041" y="2001012"/>
                  </a:lnTo>
                  <a:lnTo>
                    <a:pt x="2382394" y="2001012"/>
                  </a:lnTo>
                  <a:lnTo>
                    <a:pt x="3519649" y="0"/>
                  </a:lnTo>
                  <a:close/>
                  <a:moveTo>
                    <a:pt x="3710870" y="0"/>
                  </a:moveTo>
                  <a:lnTo>
                    <a:pt x="2570533" y="2001012"/>
                  </a:lnTo>
                  <a:lnTo>
                    <a:pt x="2557688" y="2001011"/>
                  </a:lnTo>
                  <a:lnTo>
                    <a:pt x="3694942" y="1"/>
                  </a:lnTo>
                  <a:close/>
                </a:path>
              </a:pathLst>
            </a:custGeom>
            <a:solidFill>
              <a:schemeClr val="accent1">
                <a:lumMod val="50000"/>
                <a:alpha val="5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4389438"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a:ln>
                  <a:noFill/>
                </a:ln>
                <a:solidFill>
                  <a:schemeClr val="tx1"/>
                </a:solidFill>
                <a:effectLst/>
                <a:latin typeface="Verdana" pitchFamily="34" charset="0"/>
              </a:endParaRPr>
            </a:p>
          </p:txBody>
        </p:sp>
        <p:sp>
          <p:nvSpPr>
            <p:cNvPr id="2269" name="Freeform 2268">
              <a:extLst>
                <a:ext uri="{FF2B5EF4-FFF2-40B4-BE49-F238E27FC236}">
                  <a16:creationId xmlns:a16="http://schemas.microsoft.com/office/drawing/2014/main" id="{AB90DF35-5BFB-37BC-1DCD-94F8F2676CC4}"/>
                </a:ext>
              </a:extLst>
            </p:cNvPr>
            <p:cNvSpPr/>
            <p:nvPr/>
          </p:nvSpPr>
          <p:spPr bwMode="auto">
            <a:xfrm rot="19823322">
              <a:off x="5184005" y="27849964"/>
              <a:ext cx="3617949" cy="2001013"/>
            </a:xfrm>
            <a:custGeom>
              <a:avLst/>
              <a:gdLst>
                <a:gd name="connsiteX0" fmla="*/ 2626820 w 3617949"/>
                <a:gd name="connsiteY0" fmla="*/ 1819033 h 2001013"/>
                <a:gd name="connsiteX1" fmla="*/ 2523114 w 3617949"/>
                <a:gd name="connsiteY1" fmla="*/ 2001012 h 2001013"/>
                <a:gd name="connsiteX2" fmla="*/ 2283517 w 3617949"/>
                <a:gd name="connsiteY2" fmla="*/ 2001012 h 2001013"/>
                <a:gd name="connsiteX3" fmla="*/ 2767663 w 3617949"/>
                <a:gd name="connsiteY3" fmla="*/ 1571890 h 2001013"/>
                <a:gd name="connsiteX4" fmla="*/ 2697242 w 3617949"/>
                <a:gd name="connsiteY4" fmla="*/ 1695461 h 2001013"/>
                <a:gd name="connsiteX5" fmla="*/ 2120819 w 3617949"/>
                <a:gd name="connsiteY5" fmla="*/ 2001012 h 2001013"/>
                <a:gd name="connsiteX6" fmla="*/ 1958122 w 3617949"/>
                <a:gd name="connsiteY6" fmla="*/ 2001011 h 2001013"/>
                <a:gd name="connsiteX7" fmla="*/ 2908507 w 3617949"/>
                <a:gd name="connsiteY7" fmla="*/ 1324743 h 2001013"/>
                <a:gd name="connsiteX8" fmla="*/ 2838085 w 3617949"/>
                <a:gd name="connsiteY8" fmla="*/ 1448315 h 2001013"/>
                <a:gd name="connsiteX9" fmla="*/ 1795421 w 3617949"/>
                <a:gd name="connsiteY9" fmla="*/ 2001011 h 2001013"/>
                <a:gd name="connsiteX10" fmla="*/ 1632723 w 3617949"/>
                <a:gd name="connsiteY10" fmla="*/ 2001011 h 2001013"/>
                <a:gd name="connsiteX11" fmla="*/ 3049350 w 3617949"/>
                <a:gd name="connsiteY11" fmla="*/ 1077598 h 2001013"/>
                <a:gd name="connsiteX12" fmla="*/ 2978928 w 3617949"/>
                <a:gd name="connsiteY12" fmla="*/ 1201170 h 2001013"/>
                <a:gd name="connsiteX13" fmla="*/ 1470023 w 3617949"/>
                <a:gd name="connsiteY13" fmla="*/ 2001011 h 2001013"/>
                <a:gd name="connsiteX14" fmla="*/ 1307325 w 3617949"/>
                <a:gd name="connsiteY14" fmla="*/ 2001012 h 2001013"/>
                <a:gd name="connsiteX15" fmla="*/ 1340164 w 3617949"/>
                <a:gd name="connsiteY15" fmla="*/ 1 h 2001013"/>
                <a:gd name="connsiteX16" fmla="*/ 985903 w 3617949"/>
                <a:gd name="connsiteY16" fmla="*/ 187787 h 2001013"/>
                <a:gd name="connsiteX17" fmla="*/ 1092919 w 3617949"/>
                <a:gd name="connsiteY17" fmla="*/ 0 h 2001013"/>
                <a:gd name="connsiteX18" fmla="*/ 1665561 w 3617949"/>
                <a:gd name="connsiteY18" fmla="*/ 0 h 2001013"/>
                <a:gd name="connsiteX19" fmla="*/ 845060 w 3617949"/>
                <a:gd name="connsiteY19" fmla="*/ 434933 h 2001013"/>
                <a:gd name="connsiteX20" fmla="*/ 915481 w 3617949"/>
                <a:gd name="connsiteY20" fmla="*/ 311360 h 2001013"/>
                <a:gd name="connsiteX21" fmla="*/ 1502862 w 3617949"/>
                <a:gd name="connsiteY21" fmla="*/ 0 h 2001013"/>
                <a:gd name="connsiteX22" fmla="*/ 3190193 w 3617949"/>
                <a:gd name="connsiteY22" fmla="*/ 830452 h 2001013"/>
                <a:gd name="connsiteX23" fmla="*/ 3119772 w 3617949"/>
                <a:gd name="connsiteY23" fmla="*/ 954023 h 2001013"/>
                <a:gd name="connsiteX24" fmla="*/ 1144624 w 3617949"/>
                <a:gd name="connsiteY24" fmla="*/ 2001011 h 2001013"/>
                <a:gd name="connsiteX25" fmla="*/ 981926 w 3617949"/>
                <a:gd name="connsiteY25" fmla="*/ 2001012 h 2001013"/>
                <a:gd name="connsiteX26" fmla="*/ 1990960 w 3617949"/>
                <a:gd name="connsiteY26" fmla="*/ 0 h 2001013"/>
                <a:gd name="connsiteX27" fmla="*/ 704216 w 3617949"/>
                <a:gd name="connsiteY27" fmla="*/ 682078 h 2001013"/>
                <a:gd name="connsiteX28" fmla="*/ 774638 w 3617949"/>
                <a:gd name="connsiteY28" fmla="*/ 558505 h 2001013"/>
                <a:gd name="connsiteX29" fmla="*/ 1828261 w 3617949"/>
                <a:gd name="connsiteY29" fmla="*/ 0 h 2001013"/>
                <a:gd name="connsiteX30" fmla="*/ 3331038 w 3617949"/>
                <a:gd name="connsiteY30" fmla="*/ 583305 h 2001013"/>
                <a:gd name="connsiteX31" fmla="*/ 3260616 w 3617949"/>
                <a:gd name="connsiteY31" fmla="*/ 706878 h 2001013"/>
                <a:gd name="connsiteX32" fmla="*/ 819226 w 3617949"/>
                <a:gd name="connsiteY32" fmla="*/ 2001012 h 2001013"/>
                <a:gd name="connsiteX33" fmla="*/ 656528 w 3617949"/>
                <a:gd name="connsiteY33" fmla="*/ 2001013 h 2001013"/>
                <a:gd name="connsiteX34" fmla="*/ 2316358 w 3617949"/>
                <a:gd name="connsiteY34" fmla="*/ 0 h 2001013"/>
                <a:gd name="connsiteX35" fmla="*/ 563374 w 3617949"/>
                <a:gd name="connsiteY35" fmla="*/ 929223 h 2001013"/>
                <a:gd name="connsiteX36" fmla="*/ 633794 w 3617949"/>
                <a:gd name="connsiteY36" fmla="*/ 805653 h 2001013"/>
                <a:gd name="connsiteX37" fmla="*/ 2153660 w 3617949"/>
                <a:gd name="connsiteY37" fmla="*/ 0 h 2001013"/>
                <a:gd name="connsiteX38" fmla="*/ 2641755 w 3617949"/>
                <a:gd name="connsiteY38" fmla="*/ 1 h 2001013"/>
                <a:gd name="connsiteX39" fmla="*/ 422530 w 3617949"/>
                <a:gd name="connsiteY39" fmla="*/ 1176369 h 2001013"/>
                <a:gd name="connsiteX40" fmla="*/ 492951 w 3617949"/>
                <a:gd name="connsiteY40" fmla="*/ 1052798 h 2001013"/>
                <a:gd name="connsiteX41" fmla="*/ 2479058 w 3617949"/>
                <a:gd name="connsiteY41" fmla="*/ 0 h 2001013"/>
                <a:gd name="connsiteX42" fmla="*/ 3471881 w 3617949"/>
                <a:gd name="connsiteY42" fmla="*/ 336160 h 2001013"/>
                <a:gd name="connsiteX43" fmla="*/ 3401459 w 3617949"/>
                <a:gd name="connsiteY43" fmla="*/ 459733 h 2001013"/>
                <a:gd name="connsiteX44" fmla="*/ 493828 w 3617949"/>
                <a:gd name="connsiteY44" fmla="*/ 2001012 h 2001013"/>
                <a:gd name="connsiteX45" fmla="*/ 331130 w 3617949"/>
                <a:gd name="connsiteY45" fmla="*/ 2001011 h 2001013"/>
                <a:gd name="connsiteX46" fmla="*/ 2967154 w 3617949"/>
                <a:gd name="connsiteY46" fmla="*/ 1 h 2001013"/>
                <a:gd name="connsiteX47" fmla="*/ 281686 w 3617949"/>
                <a:gd name="connsiteY47" fmla="*/ 1423516 h 2001013"/>
                <a:gd name="connsiteX48" fmla="*/ 352108 w 3617949"/>
                <a:gd name="connsiteY48" fmla="*/ 1299943 h 2001013"/>
                <a:gd name="connsiteX49" fmla="*/ 2804456 w 3617949"/>
                <a:gd name="connsiteY49" fmla="*/ 1 h 2001013"/>
                <a:gd name="connsiteX50" fmla="*/ 3292552 w 3617949"/>
                <a:gd name="connsiteY50" fmla="*/ 0 h 2001013"/>
                <a:gd name="connsiteX51" fmla="*/ 140843 w 3617949"/>
                <a:gd name="connsiteY51" fmla="*/ 1670661 h 2001013"/>
                <a:gd name="connsiteX52" fmla="*/ 211265 w 3617949"/>
                <a:gd name="connsiteY52" fmla="*/ 1547088 h 2001013"/>
                <a:gd name="connsiteX53" fmla="*/ 3129854 w 3617949"/>
                <a:gd name="connsiteY53" fmla="*/ 1 h 2001013"/>
                <a:gd name="connsiteX54" fmla="*/ 3612724 w 3617949"/>
                <a:gd name="connsiteY54" fmla="*/ 89015 h 2001013"/>
                <a:gd name="connsiteX55" fmla="*/ 3542303 w 3617949"/>
                <a:gd name="connsiteY55" fmla="*/ 212586 h 2001013"/>
                <a:gd name="connsiteX56" fmla="*/ 168431 w 3617949"/>
                <a:gd name="connsiteY56" fmla="*/ 2001011 h 2001013"/>
                <a:gd name="connsiteX57" fmla="*/ 5732 w 3617949"/>
                <a:gd name="connsiteY57" fmla="*/ 2001011 h 2001013"/>
                <a:gd name="connsiteX58" fmla="*/ 3617949 w 3617949"/>
                <a:gd name="connsiteY58" fmla="*/ 1 h 2001013"/>
                <a:gd name="connsiteX59" fmla="*/ 0 w 3617949"/>
                <a:gd name="connsiteY59" fmla="*/ 1917806 h 2001013"/>
                <a:gd name="connsiteX60" fmla="*/ 70421 w 3617949"/>
                <a:gd name="connsiteY60" fmla="*/ 1794234 h 2001013"/>
                <a:gd name="connsiteX61" fmla="*/ 3455252 w 3617949"/>
                <a:gd name="connsiteY61" fmla="*/ 0 h 2001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3617949" h="2001013">
                  <a:moveTo>
                    <a:pt x="2626820" y="1819033"/>
                  </a:moveTo>
                  <a:lnTo>
                    <a:pt x="2523114" y="2001012"/>
                  </a:lnTo>
                  <a:lnTo>
                    <a:pt x="2283517" y="2001012"/>
                  </a:lnTo>
                  <a:close/>
                  <a:moveTo>
                    <a:pt x="2767663" y="1571890"/>
                  </a:moveTo>
                  <a:lnTo>
                    <a:pt x="2697242" y="1695461"/>
                  </a:lnTo>
                  <a:lnTo>
                    <a:pt x="2120819" y="2001012"/>
                  </a:lnTo>
                  <a:lnTo>
                    <a:pt x="1958122" y="2001011"/>
                  </a:lnTo>
                  <a:close/>
                  <a:moveTo>
                    <a:pt x="2908507" y="1324743"/>
                  </a:moveTo>
                  <a:lnTo>
                    <a:pt x="2838085" y="1448315"/>
                  </a:lnTo>
                  <a:lnTo>
                    <a:pt x="1795421" y="2001011"/>
                  </a:lnTo>
                  <a:lnTo>
                    <a:pt x="1632723" y="2001011"/>
                  </a:lnTo>
                  <a:close/>
                  <a:moveTo>
                    <a:pt x="3049350" y="1077598"/>
                  </a:moveTo>
                  <a:lnTo>
                    <a:pt x="2978928" y="1201170"/>
                  </a:lnTo>
                  <a:lnTo>
                    <a:pt x="1470023" y="2001011"/>
                  </a:lnTo>
                  <a:lnTo>
                    <a:pt x="1307325" y="2001012"/>
                  </a:lnTo>
                  <a:close/>
                  <a:moveTo>
                    <a:pt x="1340164" y="1"/>
                  </a:moveTo>
                  <a:lnTo>
                    <a:pt x="985903" y="187787"/>
                  </a:lnTo>
                  <a:lnTo>
                    <a:pt x="1092919" y="0"/>
                  </a:lnTo>
                  <a:close/>
                  <a:moveTo>
                    <a:pt x="1665561" y="0"/>
                  </a:moveTo>
                  <a:lnTo>
                    <a:pt x="845060" y="434933"/>
                  </a:lnTo>
                  <a:lnTo>
                    <a:pt x="915481" y="311360"/>
                  </a:lnTo>
                  <a:lnTo>
                    <a:pt x="1502862" y="0"/>
                  </a:lnTo>
                  <a:close/>
                  <a:moveTo>
                    <a:pt x="3190193" y="830452"/>
                  </a:moveTo>
                  <a:lnTo>
                    <a:pt x="3119772" y="954023"/>
                  </a:lnTo>
                  <a:lnTo>
                    <a:pt x="1144624" y="2001011"/>
                  </a:lnTo>
                  <a:lnTo>
                    <a:pt x="981926" y="2001012"/>
                  </a:lnTo>
                  <a:close/>
                  <a:moveTo>
                    <a:pt x="1990960" y="0"/>
                  </a:moveTo>
                  <a:lnTo>
                    <a:pt x="704216" y="682078"/>
                  </a:lnTo>
                  <a:lnTo>
                    <a:pt x="774638" y="558505"/>
                  </a:lnTo>
                  <a:lnTo>
                    <a:pt x="1828261" y="0"/>
                  </a:lnTo>
                  <a:close/>
                  <a:moveTo>
                    <a:pt x="3331038" y="583305"/>
                  </a:moveTo>
                  <a:lnTo>
                    <a:pt x="3260616" y="706878"/>
                  </a:lnTo>
                  <a:lnTo>
                    <a:pt x="819226" y="2001012"/>
                  </a:lnTo>
                  <a:lnTo>
                    <a:pt x="656528" y="2001013"/>
                  </a:lnTo>
                  <a:close/>
                  <a:moveTo>
                    <a:pt x="2316358" y="0"/>
                  </a:moveTo>
                  <a:lnTo>
                    <a:pt x="563374" y="929223"/>
                  </a:lnTo>
                  <a:lnTo>
                    <a:pt x="633794" y="805653"/>
                  </a:lnTo>
                  <a:lnTo>
                    <a:pt x="2153660" y="0"/>
                  </a:lnTo>
                  <a:close/>
                  <a:moveTo>
                    <a:pt x="2641755" y="1"/>
                  </a:moveTo>
                  <a:lnTo>
                    <a:pt x="422530" y="1176369"/>
                  </a:lnTo>
                  <a:lnTo>
                    <a:pt x="492951" y="1052798"/>
                  </a:lnTo>
                  <a:lnTo>
                    <a:pt x="2479058" y="0"/>
                  </a:lnTo>
                  <a:close/>
                  <a:moveTo>
                    <a:pt x="3471881" y="336160"/>
                  </a:moveTo>
                  <a:lnTo>
                    <a:pt x="3401459" y="459733"/>
                  </a:lnTo>
                  <a:lnTo>
                    <a:pt x="493828" y="2001012"/>
                  </a:lnTo>
                  <a:lnTo>
                    <a:pt x="331130" y="2001011"/>
                  </a:lnTo>
                  <a:close/>
                  <a:moveTo>
                    <a:pt x="2967154" y="1"/>
                  </a:moveTo>
                  <a:lnTo>
                    <a:pt x="281686" y="1423516"/>
                  </a:lnTo>
                  <a:lnTo>
                    <a:pt x="352108" y="1299943"/>
                  </a:lnTo>
                  <a:lnTo>
                    <a:pt x="2804456" y="1"/>
                  </a:lnTo>
                  <a:close/>
                  <a:moveTo>
                    <a:pt x="3292552" y="0"/>
                  </a:moveTo>
                  <a:lnTo>
                    <a:pt x="140843" y="1670661"/>
                  </a:lnTo>
                  <a:lnTo>
                    <a:pt x="211265" y="1547088"/>
                  </a:lnTo>
                  <a:lnTo>
                    <a:pt x="3129854" y="1"/>
                  </a:lnTo>
                  <a:close/>
                  <a:moveTo>
                    <a:pt x="3612724" y="89015"/>
                  </a:moveTo>
                  <a:lnTo>
                    <a:pt x="3542303" y="212586"/>
                  </a:lnTo>
                  <a:lnTo>
                    <a:pt x="168431" y="2001011"/>
                  </a:lnTo>
                  <a:lnTo>
                    <a:pt x="5732" y="2001011"/>
                  </a:lnTo>
                  <a:close/>
                  <a:moveTo>
                    <a:pt x="3617949" y="1"/>
                  </a:moveTo>
                  <a:lnTo>
                    <a:pt x="0" y="1917806"/>
                  </a:lnTo>
                  <a:lnTo>
                    <a:pt x="70421" y="1794234"/>
                  </a:lnTo>
                  <a:lnTo>
                    <a:pt x="3455252" y="0"/>
                  </a:lnTo>
                  <a:close/>
                </a:path>
              </a:pathLst>
            </a:custGeom>
            <a:solidFill>
              <a:schemeClr val="accent1">
                <a:lumMod val="50000"/>
                <a:alpha val="52941"/>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4389438"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a:ln>
                  <a:noFill/>
                </a:ln>
                <a:solidFill>
                  <a:schemeClr val="tx1"/>
                </a:solidFill>
                <a:effectLst/>
                <a:latin typeface="Verdana" pitchFamily="34" charset="0"/>
              </a:endParaRPr>
            </a:p>
          </p:txBody>
        </p:sp>
        <p:sp>
          <p:nvSpPr>
            <p:cNvPr id="2270" name="Freeform 2269">
              <a:extLst>
                <a:ext uri="{FF2B5EF4-FFF2-40B4-BE49-F238E27FC236}">
                  <a16:creationId xmlns:a16="http://schemas.microsoft.com/office/drawing/2014/main" id="{6766BAA0-6223-46F0-78B0-1F0EE97C05E2}"/>
                </a:ext>
              </a:extLst>
            </p:cNvPr>
            <p:cNvSpPr/>
            <p:nvPr/>
          </p:nvSpPr>
          <p:spPr bwMode="auto">
            <a:xfrm rot="19823322">
              <a:off x="5537428" y="27849964"/>
              <a:ext cx="3664933" cy="2001012"/>
            </a:xfrm>
            <a:custGeom>
              <a:avLst/>
              <a:gdLst>
                <a:gd name="connsiteX0" fmla="*/ 30813 w 3664933"/>
                <a:gd name="connsiteY0" fmla="*/ 1946940 h 2001012"/>
                <a:gd name="connsiteX1" fmla="*/ 43580 w 3664933"/>
                <a:gd name="connsiteY1" fmla="*/ 2001010 h 2001012"/>
                <a:gd name="connsiteX2" fmla="*/ 0 w 3664933"/>
                <a:gd name="connsiteY2" fmla="*/ 2001011 h 2001012"/>
                <a:gd name="connsiteX3" fmla="*/ 141534 w 3664933"/>
                <a:gd name="connsiteY3" fmla="*/ 1752654 h 2001012"/>
                <a:gd name="connsiteX4" fmla="*/ 200169 w 3664933"/>
                <a:gd name="connsiteY4" fmla="*/ 2001011 h 2001012"/>
                <a:gd name="connsiteX5" fmla="*/ 121875 w 3664933"/>
                <a:gd name="connsiteY5" fmla="*/ 2001011 h 2001012"/>
                <a:gd name="connsiteX6" fmla="*/ 86174 w 3664933"/>
                <a:gd name="connsiteY6" fmla="*/ 1849798 h 2001012"/>
                <a:gd name="connsiteX7" fmla="*/ 252252 w 3664933"/>
                <a:gd name="connsiteY7" fmla="*/ 1558370 h 2001012"/>
                <a:gd name="connsiteX8" fmla="*/ 356760 w 3664933"/>
                <a:gd name="connsiteY8" fmla="*/ 2001010 h 2001012"/>
                <a:gd name="connsiteX9" fmla="*/ 278465 w 3664933"/>
                <a:gd name="connsiteY9" fmla="*/ 2001010 h 2001012"/>
                <a:gd name="connsiteX10" fmla="*/ 196893 w 3664933"/>
                <a:gd name="connsiteY10" fmla="*/ 1655513 h 2001012"/>
                <a:gd name="connsiteX11" fmla="*/ 362971 w 3664933"/>
                <a:gd name="connsiteY11" fmla="*/ 1364086 h 2001012"/>
                <a:gd name="connsiteX12" fmla="*/ 513349 w 3664933"/>
                <a:gd name="connsiteY12" fmla="*/ 2001012 h 2001012"/>
                <a:gd name="connsiteX13" fmla="*/ 435054 w 3664933"/>
                <a:gd name="connsiteY13" fmla="*/ 2001011 h 2001012"/>
                <a:gd name="connsiteX14" fmla="*/ 307612 w 3664933"/>
                <a:gd name="connsiteY14" fmla="*/ 1461227 h 2001012"/>
                <a:gd name="connsiteX15" fmla="*/ 473691 w 3664933"/>
                <a:gd name="connsiteY15" fmla="*/ 1169799 h 2001012"/>
                <a:gd name="connsiteX16" fmla="*/ 669940 w 3664933"/>
                <a:gd name="connsiteY16" fmla="*/ 2001011 h 2001012"/>
                <a:gd name="connsiteX17" fmla="*/ 591645 w 3664933"/>
                <a:gd name="connsiteY17" fmla="*/ 2001010 h 2001012"/>
                <a:gd name="connsiteX18" fmla="*/ 418331 w 3664933"/>
                <a:gd name="connsiteY18" fmla="*/ 1266942 h 2001012"/>
                <a:gd name="connsiteX19" fmla="*/ 584410 w 3664933"/>
                <a:gd name="connsiteY19" fmla="*/ 975515 h 2001012"/>
                <a:gd name="connsiteX20" fmla="*/ 826530 w 3664933"/>
                <a:gd name="connsiteY20" fmla="*/ 2001010 h 2001012"/>
                <a:gd name="connsiteX21" fmla="*/ 748234 w 3664933"/>
                <a:gd name="connsiteY21" fmla="*/ 2001011 h 2001012"/>
                <a:gd name="connsiteX22" fmla="*/ 529051 w 3664933"/>
                <a:gd name="connsiteY22" fmla="*/ 1072656 h 2001012"/>
                <a:gd name="connsiteX23" fmla="*/ 695130 w 3664933"/>
                <a:gd name="connsiteY23" fmla="*/ 781229 h 2001012"/>
                <a:gd name="connsiteX24" fmla="*/ 983120 w 3664933"/>
                <a:gd name="connsiteY24" fmla="*/ 2001011 h 2001012"/>
                <a:gd name="connsiteX25" fmla="*/ 904825 w 3664933"/>
                <a:gd name="connsiteY25" fmla="*/ 2001011 h 2001012"/>
                <a:gd name="connsiteX26" fmla="*/ 639770 w 3664933"/>
                <a:gd name="connsiteY26" fmla="*/ 878372 h 2001012"/>
                <a:gd name="connsiteX27" fmla="*/ 805849 w 3664933"/>
                <a:gd name="connsiteY27" fmla="*/ 586945 h 2001012"/>
                <a:gd name="connsiteX28" fmla="*/ 1139710 w 3664933"/>
                <a:gd name="connsiteY28" fmla="*/ 2001011 h 2001012"/>
                <a:gd name="connsiteX29" fmla="*/ 1061414 w 3664933"/>
                <a:gd name="connsiteY29" fmla="*/ 2001012 h 2001012"/>
                <a:gd name="connsiteX30" fmla="*/ 750489 w 3664933"/>
                <a:gd name="connsiteY30" fmla="*/ 684088 h 2001012"/>
                <a:gd name="connsiteX31" fmla="*/ 916568 w 3664933"/>
                <a:gd name="connsiteY31" fmla="*/ 392659 h 2001012"/>
                <a:gd name="connsiteX32" fmla="*/ 1296300 w 3664933"/>
                <a:gd name="connsiteY32" fmla="*/ 2001010 h 2001012"/>
                <a:gd name="connsiteX33" fmla="*/ 1218004 w 3664933"/>
                <a:gd name="connsiteY33" fmla="*/ 2001011 h 2001012"/>
                <a:gd name="connsiteX34" fmla="*/ 861208 w 3664933"/>
                <a:gd name="connsiteY34" fmla="*/ 489802 h 2001012"/>
                <a:gd name="connsiteX35" fmla="*/ 1027287 w 3664933"/>
                <a:gd name="connsiteY35" fmla="*/ 198374 h 2001012"/>
                <a:gd name="connsiteX36" fmla="*/ 1452889 w 3664933"/>
                <a:gd name="connsiteY36" fmla="*/ 2001011 h 2001012"/>
                <a:gd name="connsiteX37" fmla="*/ 1374595 w 3664933"/>
                <a:gd name="connsiteY37" fmla="*/ 2001010 h 2001012"/>
                <a:gd name="connsiteX38" fmla="*/ 971927 w 3664933"/>
                <a:gd name="connsiteY38" fmla="*/ 295517 h 2001012"/>
                <a:gd name="connsiteX39" fmla="*/ 1138007 w 3664933"/>
                <a:gd name="connsiteY39" fmla="*/ 4090 h 2001012"/>
                <a:gd name="connsiteX40" fmla="*/ 1609480 w 3664933"/>
                <a:gd name="connsiteY40" fmla="*/ 2001010 h 2001012"/>
                <a:gd name="connsiteX41" fmla="*/ 1531184 w 3664933"/>
                <a:gd name="connsiteY41" fmla="*/ 2001011 h 2001012"/>
                <a:gd name="connsiteX42" fmla="*/ 1082647 w 3664933"/>
                <a:gd name="connsiteY42" fmla="*/ 101231 h 2001012"/>
                <a:gd name="connsiteX43" fmla="*/ 1293632 w 3664933"/>
                <a:gd name="connsiteY43" fmla="*/ 1 h 2001012"/>
                <a:gd name="connsiteX44" fmla="*/ 1766070 w 3664933"/>
                <a:gd name="connsiteY44" fmla="*/ 2001011 h 2001012"/>
                <a:gd name="connsiteX45" fmla="*/ 1687775 w 3664933"/>
                <a:gd name="connsiteY45" fmla="*/ 2001011 h 2001012"/>
                <a:gd name="connsiteX46" fmla="*/ 1215337 w 3664933"/>
                <a:gd name="connsiteY46" fmla="*/ 2 h 2001012"/>
                <a:gd name="connsiteX47" fmla="*/ 1450222 w 3664933"/>
                <a:gd name="connsiteY47" fmla="*/ 2 h 2001012"/>
                <a:gd name="connsiteX48" fmla="*/ 1922660 w 3664933"/>
                <a:gd name="connsiteY48" fmla="*/ 2001011 h 2001012"/>
                <a:gd name="connsiteX49" fmla="*/ 1844365 w 3664933"/>
                <a:gd name="connsiteY49" fmla="*/ 2001010 h 2001012"/>
                <a:gd name="connsiteX50" fmla="*/ 1371927 w 3664933"/>
                <a:gd name="connsiteY50" fmla="*/ 1 h 2001012"/>
                <a:gd name="connsiteX51" fmla="*/ 1606812 w 3664933"/>
                <a:gd name="connsiteY51" fmla="*/ 1 h 2001012"/>
                <a:gd name="connsiteX52" fmla="*/ 2079250 w 3664933"/>
                <a:gd name="connsiteY52" fmla="*/ 2001012 h 2001012"/>
                <a:gd name="connsiteX53" fmla="*/ 2000954 w 3664933"/>
                <a:gd name="connsiteY53" fmla="*/ 2001011 h 2001012"/>
                <a:gd name="connsiteX54" fmla="*/ 1528518 w 3664933"/>
                <a:gd name="connsiteY54" fmla="*/ 1 h 2001012"/>
                <a:gd name="connsiteX55" fmla="*/ 1763403 w 3664933"/>
                <a:gd name="connsiteY55" fmla="*/ 1 h 2001012"/>
                <a:gd name="connsiteX56" fmla="*/ 2235839 w 3664933"/>
                <a:gd name="connsiteY56" fmla="*/ 2001011 h 2001012"/>
                <a:gd name="connsiteX57" fmla="*/ 2157545 w 3664933"/>
                <a:gd name="connsiteY57" fmla="*/ 2001010 h 2001012"/>
                <a:gd name="connsiteX58" fmla="*/ 1685106 w 3664933"/>
                <a:gd name="connsiteY58" fmla="*/ 1 h 2001012"/>
                <a:gd name="connsiteX59" fmla="*/ 1923412 w 3664933"/>
                <a:gd name="connsiteY59" fmla="*/ 1 h 2001012"/>
                <a:gd name="connsiteX60" fmla="*/ 2395851 w 3664933"/>
                <a:gd name="connsiteY60" fmla="*/ 2001011 h 2001012"/>
                <a:gd name="connsiteX61" fmla="*/ 2317555 w 3664933"/>
                <a:gd name="connsiteY61" fmla="*/ 2001012 h 2001012"/>
                <a:gd name="connsiteX62" fmla="*/ 1845117 w 3664933"/>
                <a:gd name="connsiteY62" fmla="*/ 1 h 2001012"/>
                <a:gd name="connsiteX63" fmla="*/ 2080002 w 3664933"/>
                <a:gd name="connsiteY63" fmla="*/ 1 h 2001012"/>
                <a:gd name="connsiteX64" fmla="*/ 2552440 w 3664933"/>
                <a:gd name="connsiteY64" fmla="*/ 2001011 h 2001012"/>
                <a:gd name="connsiteX65" fmla="*/ 2474145 w 3664933"/>
                <a:gd name="connsiteY65" fmla="*/ 2001011 h 2001012"/>
                <a:gd name="connsiteX66" fmla="*/ 2001706 w 3664933"/>
                <a:gd name="connsiteY66" fmla="*/ 2 h 2001012"/>
                <a:gd name="connsiteX67" fmla="*/ 2236592 w 3664933"/>
                <a:gd name="connsiteY67" fmla="*/ 2 h 2001012"/>
                <a:gd name="connsiteX68" fmla="*/ 2668459 w 3664933"/>
                <a:gd name="connsiteY68" fmla="*/ 1829172 h 2001012"/>
                <a:gd name="connsiteX69" fmla="*/ 2613099 w 3664933"/>
                <a:gd name="connsiteY69" fmla="*/ 1926316 h 2001012"/>
                <a:gd name="connsiteX70" fmla="*/ 2158297 w 3664933"/>
                <a:gd name="connsiteY70" fmla="*/ 1 h 2001012"/>
                <a:gd name="connsiteX71" fmla="*/ 2393182 w 3664933"/>
                <a:gd name="connsiteY71" fmla="*/ 1 h 2001012"/>
                <a:gd name="connsiteX72" fmla="*/ 2779178 w 3664933"/>
                <a:gd name="connsiteY72" fmla="*/ 1634887 h 2001012"/>
                <a:gd name="connsiteX73" fmla="*/ 2723818 w 3664933"/>
                <a:gd name="connsiteY73" fmla="*/ 1732030 h 2001012"/>
                <a:gd name="connsiteX74" fmla="*/ 2314887 w 3664933"/>
                <a:gd name="connsiteY74" fmla="*/ 0 h 2001012"/>
                <a:gd name="connsiteX75" fmla="*/ 2549772 w 3664933"/>
                <a:gd name="connsiteY75" fmla="*/ 2 h 2001012"/>
                <a:gd name="connsiteX76" fmla="*/ 2889898 w 3664933"/>
                <a:gd name="connsiteY76" fmla="*/ 1440603 h 2001012"/>
                <a:gd name="connsiteX77" fmla="*/ 2834539 w 3664933"/>
                <a:gd name="connsiteY77" fmla="*/ 1537744 h 2001012"/>
                <a:gd name="connsiteX78" fmla="*/ 2471476 w 3664933"/>
                <a:gd name="connsiteY78" fmla="*/ 1 h 2001012"/>
                <a:gd name="connsiteX79" fmla="*/ 2706362 w 3664933"/>
                <a:gd name="connsiteY79" fmla="*/ 1 h 2001012"/>
                <a:gd name="connsiteX80" fmla="*/ 3000617 w 3664933"/>
                <a:gd name="connsiteY80" fmla="*/ 1246317 h 2001012"/>
                <a:gd name="connsiteX81" fmla="*/ 2945258 w 3664933"/>
                <a:gd name="connsiteY81" fmla="*/ 1343460 h 2001012"/>
                <a:gd name="connsiteX82" fmla="*/ 2628068 w 3664933"/>
                <a:gd name="connsiteY82" fmla="*/ 1 h 2001012"/>
                <a:gd name="connsiteX83" fmla="*/ 2862952 w 3664933"/>
                <a:gd name="connsiteY83" fmla="*/ 1 h 2001012"/>
                <a:gd name="connsiteX84" fmla="*/ 3111336 w 3664933"/>
                <a:gd name="connsiteY84" fmla="*/ 1052032 h 2001012"/>
                <a:gd name="connsiteX85" fmla="*/ 3055976 w 3664933"/>
                <a:gd name="connsiteY85" fmla="*/ 1149176 h 2001012"/>
                <a:gd name="connsiteX86" fmla="*/ 2784656 w 3664933"/>
                <a:gd name="connsiteY86" fmla="*/ 2 h 2001012"/>
                <a:gd name="connsiteX87" fmla="*/ 3019542 w 3664933"/>
                <a:gd name="connsiteY87" fmla="*/ 2 h 2001012"/>
                <a:gd name="connsiteX88" fmla="*/ 3222056 w 3664933"/>
                <a:gd name="connsiteY88" fmla="*/ 857746 h 2001012"/>
                <a:gd name="connsiteX89" fmla="*/ 3166696 w 3664933"/>
                <a:gd name="connsiteY89" fmla="*/ 954889 h 2001012"/>
                <a:gd name="connsiteX90" fmla="*/ 2941247 w 3664933"/>
                <a:gd name="connsiteY90" fmla="*/ 1 h 2001012"/>
                <a:gd name="connsiteX91" fmla="*/ 3176132 w 3664933"/>
                <a:gd name="connsiteY91" fmla="*/ 1 h 2001012"/>
                <a:gd name="connsiteX92" fmla="*/ 3332774 w 3664933"/>
                <a:gd name="connsiteY92" fmla="*/ 663462 h 2001012"/>
                <a:gd name="connsiteX93" fmla="*/ 3277415 w 3664933"/>
                <a:gd name="connsiteY93" fmla="*/ 760605 h 2001012"/>
                <a:gd name="connsiteX94" fmla="*/ 3097837 w 3664933"/>
                <a:gd name="connsiteY94" fmla="*/ 0 h 2001012"/>
                <a:gd name="connsiteX95" fmla="*/ 3332722 w 3664933"/>
                <a:gd name="connsiteY95" fmla="*/ 2 h 2001012"/>
                <a:gd name="connsiteX96" fmla="*/ 3443494 w 3664933"/>
                <a:gd name="connsiteY96" fmla="*/ 469178 h 2001012"/>
                <a:gd name="connsiteX97" fmla="*/ 3388135 w 3664933"/>
                <a:gd name="connsiteY97" fmla="*/ 566319 h 2001012"/>
                <a:gd name="connsiteX98" fmla="*/ 3254427 w 3664933"/>
                <a:gd name="connsiteY98" fmla="*/ 1 h 2001012"/>
                <a:gd name="connsiteX99" fmla="*/ 3489312 w 3664933"/>
                <a:gd name="connsiteY99" fmla="*/ 2 h 2001012"/>
                <a:gd name="connsiteX100" fmla="*/ 3554215 w 3664933"/>
                <a:gd name="connsiteY100" fmla="*/ 274890 h 2001012"/>
                <a:gd name="connsiteX101" fmla="*/ 3498855 w 3664933"/>
                <a:gd name="connsiteY101" fmla="*/ 372033 h 2001012"/>
                <a:gd name="connsiteX102" fmla="*/ 3411018 w 3664933"/>
                <a:gd name="connsiteY102" fmla="*/ 1 h 2001012"/>
                <a:gd name="connsiteX103" fmla="*/ 3645903 w 3664933"/>
                <a:gd name="connsiteY103" fmla="*/ 1 h 2001012"/>
                <a:gd name="connsiteX104" fmla="*/ 3664933 w 3664933"/>
                <a:gd name="connsiteY104" fmla="*/ 80605 h 2001012"/>
                <a:gd name="connsiteX105" fmla="*/ 3609573 w 3664933"/>
                <a:gd name="connsiteY105" fmla="*/ 177749 h 2001012"/>
                <a:gd name="connsiteX106" fmla="*/ 3567606 w 3664933"/>
                <a:gd name="connsiteY106" fmla="*/ 2 h 2001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Lst>
              <a:rect l="l" t="t" r="r" b="b"/>
              <a:pathLst>
                <a:path w="3664933" h="2001012">
                  <a:moveTo>
                    <a:pt x="30813" y="1946940"/>
                  </a:moveTo>
                  <a:lnTo>
                    <a:pt x="43580" y="2001010"/>
                  </a:lnTo>
                  <a:lnTo>
                    <a:pt x="0" y="2001011"/>
                  </a:lnTo>
                  <a:close/>
                  <a:moveTo>
                    <a:pt x="141534" y="1752654"/>
                  </a:moveTo>
                  <a:lnTo>
                    <a:pt x="200169" y="2001011"/>
                  </a:lnTo>
                  <a:lnTo>
                    <a:pt x="121875" y="2001011"/>
                  </a:lnTo>
                  <a:lnTo>
                    <a:pt x="86174" y="1849798"/>
                  </a:lnTo>
                  <a:close/>
                  <a:moveTo>
                    <a:pt x="252252" y="1558370"/>
                  </a:moveTo>
                  <a:lnTo>
                    <a:pt x="356760" y="2001010"/>
                  </a:lnTo>
                  <a:lnTo>
                    <a:pt x="278465" y="2001010"/>
                  </a:lnTo>
                  <a:lnTo>
                    <a:pt x="196893" y="1655513"/>
                  </a:lnTo>
                  <a:close/>
                  <a:moveTo>
                    <a:pt x="362971" y="1364086"/>
                  </a:moveTo>
                  <a:lnTo>
                    <a:pt x="513349" y="2001012"/>
                  </a:lnTo>
                  <a:lnTo>
                    <a:pt x="435054" y="2001011"/>
                  </a:lnTo>
                  <a:lnTo>
                    <a:pt x="307612" y="1461227"/>
                  </a:lnTo>
                  <a:close/>
                  <a:moveTo>
                    <a:pt x="473691" y="1169799"/>
                  </a:moveTo>
                  <a:lnTo>
                    <a:pt x="669940" y="2001011"/>
                  </a:lnTo>
                  <a:lnTo>
                    <a:pt x="591645" y="2001010"/>
                  </a:lnTo>
                  <a:lnTo>
                    <a:pt x="418331" y="1266942"/>
                  </a:lnTo>
                  <a:close/>
                  <a:moveTo>
                    <a:pt x="584410" y="975515"/>
                  </a:moveTo>
                  <a:lnTo>
                    <a:pt x="826530" y="2001010"/>
                  </a:lnTo>
                  <a:lnTo>
                    <a:pt x="748234" y="2001011"/>
                  </a:lnTo>
                  <a:lnTo>
                    <a:pt x="529051" y="1072656"/>
                  </a:lnTo>
                  <a:close/>
                  <a:moveTo>
                    <a:pt x="695130" y="781229"/>
                  </a:moveTo>
                  <a:lnTo>
                    <a:pt x="983120" y="2001011"/>
                  </a:lnTo>
                  <a:lnTo>
                    <a:pt x="904825" y="2001011"/>
                  </a:lnTo>
                  <a:lnTo>
                    <a:pt x="639770" y="878372"/>
                  </a:lnTo>
                  <a:close/>
                  <a:moveTo>
                    <a:pt x="805849" y="586945"/>
                  </a:moveTo>
                  <a:lnTo>
                    <a:pt x="1139710" y="2001011"/>
                  </a:lnTo>
                  <a:lnTo>
                    <a:pt x="1061414" y="2001012"/>
                  </a:lnTo>
                  <a:lnTo>
                    <a:pt x="750489" y="684088"/>
                  </a:lnTo>
                  <a:close/>
                  <a:moveTo>
                    <a:pt x="916568" y="392659"/>
                  </a:moveTo>
                  <a:lnTo>
                    <a:pt x="1296300" y="2001010"/>
                  </a:lnTo>
                  <a:lnTo>
                    <a:pt x="1218004" y="2001011"/>
                  </a:lnTo>
                  <a:lnTo>
                    <a:pt x="861208" y="489802"/>
                  </a:lnTo>
                  <a:close/>
                  <a:moveTo>
                    <a:pt x="1027287" y="198374"/>
                  </a:moveTo>
                  <a:lnTo>
                    <a:pt x="1452889" y="2001011"/>
                  </a:lnTo>
                  <a:lnTo>
                    <a:pt x="1374595" y="2001010"/>
                  </a:lnTo>
                  <a:lnTo>
                    <a:pt x="971927" y="295517"/>
                  </a:lnTo>
                  <a:close/>
                  <a:moveTo>
                    <a:pt x="1138007" y="4090"/>
                  </a:moveTo>
                  <a:lnTo>
                    <a:pt x="1609480" y="2001010"/>
                  </a:lnTo>
                  <a:lnTo>
                    <a:pt x="1531184" y="2001011"/>
                  </a:lnTo>
                  <a:lnTo>
                    <a:pt x="1082647" y="101231"/>
                  </a:lnTo>
                  <a:close/>
                  <a:moveTo>
                    <a:pt x="1293632" y="1"/>
                  </a:moveTo>
                  <a:lnTo>
                    <a:pt x="1766070" y="2001011"/>
                  </a:lnTo>
                  <a:lnTo>
                    <a:pt x="1687775" y="2001011"/>
                  </a:lnTo>
                  <a:lnTo>
                    <a:pt x="1215337" y="2"/>
                  </a:lnTo>
                  <a:close/>
                  <a:moveTo>
                    <a:pt x="1450222" y="2"/>
                  </a:moveTo>
                  <a:lnTo>
                    <a:pt x="1922660" y="2001011"/>
                  </a:lnTo>
                  <a:lnTo>
                    <a:pt x="1844365" y="2001010"/>
                  </a:lnTo>
                  <a:lnTo>
                    <a:pt x="1371927" y="1"/>
                  </a:lnTo>
                  <a:close/>
                  <a:moveTo>
                    <a:pt x="1606812" y="1"/>
                  </a:moveTo>
                  <a:lnTo>
                    <a:pt x="2079250" y="2001012"/>
                  </a:lnTo>
                  <a:lnTo>
                    <a:pt x="2000954" y="2001011"/>
                  </a:lnTo>
                  <a:lnTo>
                    <a:pt x="1528518" y="1"/>
                  </a:lnTo>
                  <a:close/>
                  <a:moveTo>
                    <a:pt x="1763403" y="1"/>
                  </a:moveTo>
                  <a:lnTo>
                    <a:pt x="2235839" y="2001011"/>
                  </a:lnTo>
                  <a:lnTo>
                    <a:pt x="2157545" y="2001010"/>
                  </a:lnTo>
                  <a:lnTo>
                    <a:pt x="1685106" y="1"/>
                  </a:lnTo>
                  <a:close/>
                  <a:moveTo>
                    <a:pt x="1923412" y="1"/>
                  </a:moveTo>
                  <a:lnTo>
                    <a:pt x="2395851" y="2001011"/>
                  </a:lnTo>
                  <a:lnTo>
                    <a:pt x="2317555" y="2001012"/>
                  </a:lnTo>
                  <a:lnTo>
                    <a:pt x="1845117" y="1"/>
                  </a:lnTo>
                  <a:close/>
                  <a:moveTo>
                    <a:pt x="2080002" y="1"/>
                  </a:moveTo>
                  <a:lnTo>
                    <a:pt x="2552440" y="2001011"/>
                  </a:lnTo>
                  <a:lnTo>
                    <a:pt x="2474145" y="2001011"/>
                  </a:lnTo>
                  <a:lnTo>
                    <a:pt x="2001706" y="2"/>
                  </a:lnTo>
                  <a:close/>
                  <a:moveTo>
                    <a:pt x="2236592" y="2"/>
                  </a:moveTo>
                  <a:lnTo>
                    <a:pt x="2668459" y="1829172"/>
                  </a:lnTo>
                  <a:lnTo>
                    <a:pt x="2613099" y="1926316"/>
                  </a:lnTo>
                  <a:lnTo>
                    <a:pt x="2158297" y="1"/>
                  </a:lnTo>
                  <a:close/>
                  <a:moveTo>
                    <a:pt x="2393182" y="1"/>
                  </a:moveTo>
                  <a:lnTo>
                    <a:pt x="2779178" y="1634887"/>
                  </a:lnTo>
                  <a:lnTo>
                    <a:pt x="2723818" y="1732030"/>
                  </a:lnTo>
                  <a:lnTo>
                    <a:pt x="2314887" y="0"/>
                  </a:lnTo>
                  <a:close/>
                  <a:moveTo>
                    <a:pt x="2549772" y="2"/>
                  </a:moveTo>
                  <a:lnTo>
                    <a:pt x="2889898" y="1440603"/>
                  </a:lnTo>
                  <a:lnTo>
                    <a:pt x="2834539" y="1537744"/>
                  </a:lnTo>
                  <a:lnTo>
                    <a:pt x="2471476" y="1"/>
                  </a:lnTo>
                  <a:close/>
                  <a:moveTo>
                    <a:pt x="2706362" y="1"/>
                  </a:moveTo>
                  <a:lnTo>
                    <a:pt x="3000617" y="1246317"/>
                  </a:lnTo>
                  <a:lnTo>
                    <a:pt x="2945258" y="1343460"/>
                  </a:lnTo>
                  <a:lnTo>
                    <a:pt x="2628068" y="1"/>
                  </a:lnTo>
                  <a:close/>
                  <a:moveTo>
                    <a:pt x="2862952" y="1"/>
                  </a:moveTo>
                  <a:lnTo>
                    <a:pt x="3111336" y="1052032"/>
                  </a:lnTo>
                  <a:lnTo>
                    <a:pt x="3055976" y="1149176"/>
                  </a:lnTo>
                  <a:lnTo>
                    <a:pt x="2784656" y="2"/>
                  </a:lnTo>
                  <a:close/>
                  <a:moveTo>
                    <a:pt x="3019542" y="2"/>
                  </a:moveTo>
                  <a:lnTo>
                    <a:pt x="3222056" y="857746"/>
                  </a:lnTo>
                  <a:lnTo>
                    <a:pt x="3166696" y="954889"/>
                  </a:lnTo>
                  <a:lnTo>
                    <a:pt x="2941247" y="1"/>
                  </a:lnTo>
                  <a:close/>
                  <a:moveTo>
                    <a:pt x="3176132" y="1"/>
                  </a:moveTo>
                  <a:lnTo>
                    <a:pt x="3332774" y="663462"/>
                  </a:lnTo>
                  <a:lnTo>
                    <a:pt x="3277415" y="760605"/>
                  </a:lnTo>
                  <a:lnTo>
                    <a:pt x="3097837" y="0"/>
                  </a:lnTo>
                  <a:close/>
                  <a:moveTo>
                    <a:pt x="3332722" y="2"/>
                  </a:moveTo>
                  <a:lnTo>
                    <a:pt x="3443494" y="469178"/>
                  </a:lnTo>
                  <a:lnTo>
                    <a:pt x="3388135" y="566319"/>
                  </a:lnTo>
                  <a:lnTo>
                    <a:pt x="3254427" y="1"/>
                  </a:lnTo>
                  <a:close/>
                  <a:moveTo>
                    <a:pt x="3489312" y="2"/>
                  </a:moveTo>
                  <a:lnTo>
                    <a:pt x="3554215" y="274890"/>
                  </a:lnTo>
                  <a:lnTo>
                    <a:pt x="3498855" y="372033"/>
                  </a:lnTo>
                  <a:lnTo>
                    <a:pt x="3411018" y="1"/>
                  </a:lnTo>
                  <a:close/>
                  <a:moveTo>
                    <a:pt x="3645903" y="1"/>
                  </a:moveTo>
                  <a:lnTo>
                    <a:pt x="3664933" y="80605"/>
                  </a:lnTo>
                  <a:lnTo>
                    <a:pt x="3609573" y="177749"/>
                  </a:lnTo>
                  <a:lnTo>
                    <a:pt x="3567606" y="2"/>
                  </a:lnTo>
                  <a:close/>
                </a:path>
              </a:pathLst>
            </a:custGeom>
            <a:solidFill>
              <a:schemeClr val="accent1">
                <a:lumMod val="50000"/>
                <a:alpha val="5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4389438"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Verdana" pitchFamily="34" charset="0"/>
              </a:endParaRPr>
            </a:p>
          </p:txBody>
        </p:sp>
        <p:cxnSp>
          <p:nvCxnSpPr>
            <p:cNvPr id="2271" name="Straight Connector 2270">
              <a:extLst>
                <a:ext uri="{FF2B5EF4-FFF2-40B4-BE49-F238E27FC236}">
                  <a16:creationId xmlns:a16="http://schemas.microsoft.com/office/drawing/2014/main" id="{D13F4946-4CDF-CAC3-0C2C-483CAF5386AD}"/>
                </a:ext>
              </a:extLst>
            </p:cNvPr>
            <p:cNvCxnSpPr>
              <a:cxnSpLocks/>
            </p:cNvCxnSpPr>
            <p:nvPr/>
          </p:nvCxnSpPr>
          <p:spPr bwMode="auto">
            <a:xfrm>
              <a:off x="4427065" y="27075186"/>
              <a:ext cx="5065776" cy="17455"/>
            </a:xfrm>
            <a:prstGeom prst="line">
              <a:avLst/>
            </a:prstGeom>
            <a:solidFill>
              <a:schemeClr val="accent1"/>
            </a:solidFill>
            <a:ln w="31750" cap="flat" cmpd="sng" algn="ctr">
              <a:solidFill>
                <a:schemeClr val="bg2">
                  <a:alpha val="50000"/>
                </a:schemeClr>
              </a:solidFill>
              <a:prstDash val="solid"/>
              <a:round/>
              <a:headEnd type="none" w="med" len="med"/>
              <a:tailEnd type="none" w="med" len="med"/>
            </a:ln>
            <a:effectLst/>
          </p:spPr>
        </p:cxnSp>
        <p:cxnSp>
          <p:nvCxnSpPr>
            <p:cNvPr id="2272" name="Straight Connector 2271">
              <a:extLst>
                <a:ext uri="{FF2B5EF4-FFF2-40B4-BE49-F238E27FC236}">
                  <a16:creationId xmlns:a16="http://schemas.microsoft.com/office/drawing/2014/main" id="{B6F0BEAF-177D-69FD-1AE8-6E8BD46E550F}"/>
                </a:ext>
              </a:extLst>
            </p:cNvPr>
            <p:cNvCxnSpPr>
              <a:cxnSpLocks/>
            </p:cNvCxnSpPr>
            <p:nvPr/>
          </p:nvCxnSpPr>
          <p:spPr bwMode="auto">
            <a:xfrm>
              <a:off x="2199622" y="30625889"/>
              <a:ext cx="5063967" cy="0"/>
            </a:xfrm>
            <a:prstGeom prst="line">
              <a:avLst/>
            </a:prstGeom>
            <a:solidFill>
              <a:schemeClr val="accent1"/>
            </a:solidFill>
            <a:ln w="31750" cap="flat" cmpd="sng" algn="ctr">
              <a:solidFill>
                <a:schemeClr val="bg2">
                  <a:alpha val="50000"/>
                </a:schemeClr>
              </a:solidFill>
              <a:prstDash val="solid"/>
              <a:round/>
              <a:headEnd type="none" w="med" len="med"/>
              <a:tailEnd type="none" w="med" len="med"/>
            </a:ln>
            <a:effectLst/>
          </p:spPr>
        </p:cxnSp>
        <p:cxnSp>
          <p:nvCxnSpPr>
            <p:cNvPr id="2273" name="Straight Arrow Connector 2272">
              <a:extLst>
                <a:ext uri="{FF2B5EF4-FFF2-40B4-BE49-F238E27FC236}">
                  <a16:creationId xmlns:a16="http://schemas.microsoft.com/office/drawing/2014/main" id="{E2BD96F2-1A19-07EF-8DC6-7F2D9E45FBD4}"/>
                </a:ext>
              </a:extLst>
            </p:cNvPr>
            <p:cNvCxnSpPr>
              <a:cxnSpLocks/>
            </p:cNvCxnSpPr>
            <p:nvPr/>
          </p:nvCxnSpPr>
          <p:spPr bwMode="auto">
            <a:xfrm flipV="1">
              <a:off x="1347011" y="29053677"/>
              <a:ext cx="2170871" cy="864105"/>
            </a:xfrm>
            <a:prstGeom prst="straightConnector1">
              <a:avLst/>
            </a:prstGeom>
            <a:solidFill>
              <a:schemeClr val="accent1"/>
            </a:solidFill>
            <a:ln w="50800" cap="flat" cmpd="sng" algn="ctr">
              <a:solidFill>
                <a:srgbClr val="8C1515"/>
              </a:solidFill>
              <a:prstDash val="sysDot"/>
              <a:round/>
              <a:headEnd type="none" w="med" len="med"/>
              <a:tailEnd type="triangle"/>
            </a:ln>
            <a:effectLst/>
          </p:spPr>
        </p:cxnSp>
        <p:cxnSp>
          <p:nvCxnSpPr>
            <p:cNvPr id="2274" name="Straight Connector 2273">
              <a:extLst>
                <a:ext uri="{FF2B5EF4-FFF2-40B4-BE49-F238E27FC236}">
                  <a16:creationId xmlns:a16="http://schemas.microsoft.com/office/drawing/2014/main" id="{D2204856-C72B-B90D-9164-63B7E5B9E2F2}"/>
                </a:ext>
              </a:extLst>
            </p:cNvPr>
            <p:cNvCxnSpPr/>
            <p:nvPr/>
          </p:nvCxnSpPr>
          <p:spPr bwMode="auto">
            <a:xfrm flipV="1">
              <a:off x="3503722" y="28081264"/>
              <a:ext cx="897276" cy="979252"/>
            </a:xfrm>
            <a:prstGeom prst="line">
              <a:avLst/>
            </a:prstGeom>
            <a:solidFill>
              <a:schemeClr val="accent1"/>
            </a:solidFill>
            <a:ln w="38100" cap="flat" cmpd="sng" algn="ctr">
              <a:solidFill>
                <a:srgbClr val="D14544"/>
              </a:solidFill>
              <a:prstDash val="solid"/>
              <a:round/>
              <a:headEnd type="none" w="med" len="med"/>
              <a:tailEnd type="none" w="med" len="med"/>
            </a:ln>
            <a:effectLst/>
          </p:spPr>
        </p:cxnSp>
        <p:cxnSp>
          <p:nvCxnSpPr>
            <p:cNvPr id="2275" name="Straight Connector 2274">
              <a:extLst>
                <a:ext uri="{FF2B5EF4-FFF2-40B4-BE49-F238E27FC236}">
                  <a16:creationId xmlns:a16="http://schemas.microsoft.com/office/drawing/2014/main" id="{99579DED-8DBF-09B0-D11B-0BFE78080AA1}"/>
                </a:ext>
              </a:extLst>
            </p:cNvPr>
            <p:cNvCxnSpPr>
              <a:cxnSpLocks/>
            </p:cNvCxnSpPr>
            <p:nvPr/>
          </p:nvCxnSpPr>
          <p:spPr bwMode="auto">
            <a:xfrm flipV="1">
              <a:off x="3507456" y="28157396"/>
              <a:ext cx="1912923" cy="896281"/>
            </a:xfrm>
            <a:prstGeom prst="line">
              <a:avLst/>
            </a:prstGeom>
            <a:solidFill>
              <a:schemeClr val="accent1"/>
            </a:solidFill>
            <a:ln w="38100" cap="flat" cmpd="sng" algn="ctr">
              <a:solidFill>
                <a:srgbClr val="D14544"/>
              </a:solidFill>
              <a:prstDash val="solid"/>
              <a:round/>
              <a:headEnd type="none" w="med" len="med"/>
              <a:tailEnd type="none" w="med" len="med"/>
            </a:ln>
            <a:effectLst/>
          </p:spPr>
        </p:cxnSp>
        <p:sp>
          <p:nvSpPr>
            <p:cNvPr id="2276" name="TextBox 2275">
              <a:extLst>
                <a:ext uri="{FF2B5EF4-FFF2-40B4-BE49-F238E27FC236}">
                  <a16:creationId xmlns:a16="http://schemas.microsoft.com/office/drawing/2014/main" id="{A700314D-5A9A-3DF7-7EAA-3A8F345D13E8}"/>
                </a:ext>
              </a:extLst>
            </p:cNvPr>
            <p:cNvSpPr txBox="1"/>
            <p:nvPr/>
          </p:nvSpPr>
          <p:spPr>
            <a:xfrm rot="19819013">
              <a:off x="3205484" y="27427206"/>
              <a:ext cx="1286681" cy="445926"/>
            </a:xfrm>
            <a:prstGeom prst="rect">
              <a:avLst/>
            </a:prstGeom>
            <a:noFill/>
          </p:spPr>
          <p:txBody>
            <a:bodyPr wrap="none" rtlCol="0">
              <a:spAutoFit/>
            </a:bodyPr>
            <a:lstStyle/>
            <a:p>
              <a:r>
                <a:rPr lang="en-US" sz="2000" dirty="0">
                  <a:latin typeface="Arial" panose="020B0604020202020204" pitchFamily="34" charset="0"/>
                  <a:cs typeface="Arial" panose="020B0604020202020204" pitchFamily="34" charset="0"/>
                </a:rPr>
                <a:t>Cathode</a:t>
              </a:r>
            </a:p>
          </p:txBody>
        </p:sp>
        <p:sp>
          <p:nvSpPr>
            <p:cNvPr id="2277" name="TextBox 2276">
              <a:extLst>
                <a:ext uri="{FF2B5EF4-FFF2-40B4-BE49-F238E27FC236}">
                  <a16:creationId xmlns:a16="http://schemas.microsoft.com/office/drawing/2014/main" id="{CB2517AE-A310-7137-F7DF-52A4F737B19E}"/>
                </a:ext>
              </a:extLst>
            </p:cNvPr>
            <p:cNvSpPr txBox="1"/>
            <p:nvPr/>
          </p:nvSpPr>
          <p:spPr>
            <a:xfrm>
              <a:off x="3607721" y="28909983"/>
              <a:ext cx="1572531" cy="788945"/>
            </a:xfrm>
            <a:prstGeom prst="rect">
              <a:avLst/>
            </a:prstGeom>
            <a:noFill/>
          </p:spPr>
          <p:txBody>
            <a:bodyPr wrap="none" rtlCol="0">
              <a:spAutoFit/>
            </a:bodyPr>
            <a:lstStyle/>
            <a:p>
              <a:pPr algn="ctr"/>
              <a:r>
                <a:rPr lang="en-US" sz="2000" dirty="0">
                  <a:solidFill>
                    <a:srgbClr val="D14544"/>
                  </a:solidFill>
                  <a:latin typeface="Arial" panose="020B0604020202020204" pitchFamily="34" charset="0"/>
                  <a:cs typeface="Arial" panose="020B0604020202020204" pitchFamily="34" charset="0"/>
                </a:rPr>
                <a:t>Secondary</a:t>
              </a:r>
            </a:p>
            <a:p>
              <a:pPr algn="ctr"/>
              <a:r>
                <a:rPr lang="en-US" sz="2000" dirty="0">
                  <a:solidFill>
                    <a:srgbClr val="D14544"/>
                  </a:solidFill>
                  <a:latin typeface="Arial" panose="020B0604020202020204" pitchFamily="34" charset="0"/>
                  <a:cs typeface="Arial" panose="020B0604020202020204" pitchFamily="34" charset="0"/>
                </a:rPr>
                <a:t>Particles</a:t>
              </a:r>
            </a:p>
          </p:txBody>
        </p:sp>
        <p:sp>
          <p:nvSpPr>
            <p:cNvPr id="2278" name="TextBox 2277">
              <a:extLst>
                <a:ext uri="{FF2B5EF4-FFF2-40B4-BE49-F238E27FC236}">
                  <a16:creationId xmlns:a16="http://schemas.microsoft.com/office/drawing/2014/main" id="{BB602E79-5256-2F3B-D0EC-C8A63F898E7A}"/>
                </a:ext>
              </a:extLst>
            </p:cNvPr>
            <p:cNvSpPr txBox="1"/>
            <p:nvPr/>
          </p:nvSpPr>
          <p:spPr>
            <a:xfrm rot="20289104">
              <a:off x="1699077" y="29081853"/>
              <a:ext cx="1286681" cy="445926"/>
            </a:xfrm>
            <a:prstGeom prst="rect">
              <a:avLst/>
            </a:prstGeom>
            <a:noFill/>
          </p:spPr>
          <p:txBody>
            <a:bodyPr wrap="none" rtlCol="0">
              <a:spAutoFit/>
            </a:bodyPr>
            <a:lstStyle/>
            <a:p>
              <a:r>
                <a:rPr lang="en-US" sz="2000" dirty="0">
                  <a:solidFill>
                    <a:srgbClr val="8C1515"/>
                  </a:solidFill>
                  <a:latin typeface="Arial" panose="020B0604020202020204" pitchFamily="34" charset="0"/>
                  <a:cs typeface="Arial" panose="020B0604020202020204" pitchFamily="34" charset="0"/>
                </a:rPr>
                <a:t>Neutrino</a:t>
              </a:r>
            </a:p>
          </p:txBody>
        </p:sp>
        <p:sp>
          <p:nvSpPr>
            <p:cNvPr id="2279" name="TextBox 2278">
              <a:extLst>
                <a:ext uri="{FF2B5EF4-FFF2-40B4-BE49-F238E27FC236}">
                  <a16:creationId xmlns:a16="http://schemas.microsoft.com/office/drawing/2014/main" id="{FFB52E28-CDBE-14CD-F98C-2DC15171ECED}"/>
                </a:ext>
              </a:extLst>
            </p:cNvPr>
            <p:cNvSpPr txBox="1"/>
            <p:nvPr/>
          </p:nvSpPr>
          <p:spPr>
            <a:xfrm rot="19814970">
              <a:off x="6108277" y="27243827"/>
              <a:ext cx="1032990" cy="445926"/>
            </a:xfrm>
            <a:prstGeom prst="rect">
              <a:avLst/>
            </a:prstGeom>
            <a:noFill/>
          </p:spPr>
          <p:txBody>
            <a:bodyPr wrap="none" rtlCol="0">
              <a:spAutoFit/>
            </a:bodyPr>
            <a:lstStyle/>
            <a:p>
              <a:r>
                <a:rPr lang="en-US" sz="2000" dirty="0">
                  <a:latin typeface="Arial" panose="020B0604020202020204" pitchFamily="34" charset="0"/>
                  <a:cs typeface="Arial" panose="020B0604020202020204" pitchFamily="34" charset="0"/>
                </a:rPr>
                <a:t>Anode</a:t>
              </a:r>
            </a:p>
          </p:txBody>
        </p:sp>
        <p:sp>
          <p:nvSpPr>
            <p:cNvPr id="2280" name="Parallelogram 2279">
              <a:extLst>
                <a:ext uri="{FF2B5EF4-FFF2-40B4-BE49-F238E27FC236}">
                  <a16:creationId xmlns:a16="http://schemas.microsoft.com/office/drawing/2014/main" id="{33A36B72-9143-08A3-FCB2-EBCB0C76053E}"/>
                </a:ext>
              </a:extLst>
            </p:cNvPr>
            <p:cNvSpPr/>
            <p:nvPr/>
          </p:nvSpPr>
          <p:spPr bwMode="auto">
            <a:xfrm rot="19823322">
              <a:off x="6524521" y="27867135"/>
              <a:ext cx="3710868" cy="2001010"/>
            </a:xfrm>
            <a:prstGeom prst="parallelogram">
              <a:avLst>
                <a:gd name="adj" fmla="val 56988"/>
              </a:avLst>
            </a:prstGeom>
            <a:solidFill>
              <a:schemeClr val="bg2">
                <a:lumMod val="20000"/>
                <a:lumOff val="80000"/>
                <a:alpha val="5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4389438"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Verdana" pitchFamily="34" charset="0"/>
              </a:endParaRPr>
            </a:p>
          </p:txBody>
        </p:sp>
        <p:sp>
          <p:nvSpPr>
            <p:cNvPr id="2281" name="Oval 2280">
              <a:extLst>
                <a:ext uri="{FF2B5EF4-FFF2-40B4-BE49-F238E27FC236}">
                  <a16:creationId xmlns:a16="http://schemas.microsoft.com/office/drawing/2014/main" id="{6F78C719-FE43-89CC-2891-05938E7FBA5A}"/>
                </a:ext>
              </a:extLst>
            </p:cNvPr>
            <p:cNvSpPr/>
            <p:nvPr/>
          </p:nvSpPr>
          <p:spPr bwMode="auto">
            <a:xfrm>
              <a:off x="7468302" y="28249553"/>
              <a:ext cx="339700" cy="339700"/>
            </a:xfrm>
            <a:prstGeom prst="ellipse">
              <a:avLst/>
            </a:prstGeom>
            <a:gradFill flip="none" rotWithShape="1">
              <a:gsLst>
                <a:gs pos="0">
                  <a:srgbClr val="D14544"/>
                </a:gs>
                <a:gs pos="100000">
                  <a:srgbClr val="8C1515"/>
                </a:gs>
              </a:gsLst>
              <a:path path="circle">
                <a:fillToRect l="50000" t="50000" r="50000" b="50000"/>
              </a:path>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389438"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Verdana" pitchFamily="34" charset="0"/>
              </a:endParaRPr>
            </a:p>
          </p:txBody>
        </p:sp>
        <p:sp>
          <p:nvSpPr>
            <p:cNvPr id="2282" name="Oval 2281">
              <a:extLst>
                <a:ext uri="{FF2B5EF4-FFF2-40B4-BE49-F238E27FC236}">
                  <a16:creationId xmlns:a16="http://schemas.microsoft.com/office/drawing/2014/main" id="{E360A3E3-6827-41C5-5197-6398CABB2AAE}"/>
                </a:ext>
              </a:extLst>
            </p:cNvPr>
            <p:cNvSpPr/>
            <p:nvPr/>
          </p:nvSpPr>
          <p:spPr bwMode="auto">
            <a:xfrm>
              <a:off x="7857842" y="28025669"/>
              <a:ext cx="339700" cy="339700"/>
            </a:xfrm>
            <a:prstGeom prst="ellipse">
              <a:avLst/>
            </a:prstGeom>
            <a:gradFill flip="none" rotWithShape="1">
              <a:gsLst>
                <a:gs pos="0">
                  <a:srgbClr val="D14544"/>
                </a:gs>
                <a:gs pos="100000">
                  <a:srgbClr val="8C1515"/>
                </a:gs>
              </a:gsLst>
              <a:path path="circle">
                <a:fillToRect l="50000" t="50000" r="50000" b="50000"/>
              </a:path>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389438"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Verdana" pitchFamily="34" charset="0"/>
              </a:endParaRPr>
            </a:p>
          </p:txBody>
        </p:sp>
        <p:sp>
          <p:nvSpPr>
            <p:cNvPr id="2283" name="Oval 2282">
              <a:extLst>
                <a:ext uri="{FF2B5EF4-FFF2-40B4-BE49-F238E27FC236}">
                  <a16:creationId xmlns:a16="http://schemas.microsoft.com/office/drawing/2014/main" id="{5A68B0A0-2315-CFCE-0841-A1A2D148AFD2}"/>
                </a:ext>
              </a:extLst>
            </p:cNvPr>
            <p:cNvSpPr/>
            <p:nvPr/>
          </p:nvSpPr>
          <p:spPr bwMode="auto">
            <a:xfrm>
              <a:off x="7322074" y="28975732"/>
              <a:ext cx="339700" cy="339700"/>
            </a:xfrm>
            <a:prstGeom prst="ellipse">
              <a:avLst/>
            </a:prstGeom>
            <a:gradFill flip="none" rotWithShape="1">
              <a:gsLst>
                <a:gs pos="0">
                  <a:srgbClr val="D14544"/>
                </a:gs>
                <a:gs pos="100000">
                  <a:srgbClr val="8C1515"/>
                </a:gs>
              </a:gsLst>
              <a:path path="circle">
                <a:fillToRect l="50000" t="50000" r="50000" b="50000"/>
              </a:path>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389438"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Verdana" pitchFamily="34" charset="0"/>
              </a:endParaRPr>
            </a:p>
          </p:txBody>
        </p:sp>
        <p:sp>
          <p:nvSpPr>
            <p:cNvPr id="2284" name="Oval 2283">
              <a:extLst>
                <a:ext uri="{FF2B5EF4-FFF2-40B4-BE49-F238E27FC236}">
                  <a16:creationId xmlns:a16="http://schemas.microsoft.com/office/drawing/2014/main" id="{84D8DC11-BBE3-D9D6-7718-1A7D91141FE7}"/>
                </a:ext>
              </a:extLst>
            </p:cNvPr>
            <p:cNvSpPr/>
            <p:nvPr/>
          </p:nvSpPr>
          <p:spPr bwMode="auto">
            <a:xfrm>
              <a:off x="7322074" y="29432941"/>
              <a:ext cx="339700" cy="339700"/>
            </a:xfrm>
            <a:prstGeom prst="ellipse">
              <a:avLst/>
            </a:prstGeom>
            <a:gradFill flip="none" rotWithShape="1">
              <a:gsLst>
                <a:gs pos="0">
                  <a:srgbClr val="D14544"/>
                </a:gs>
                <a:gs pos="100000">
                  <a:srgbClr val="8C1515"/>
                </a:gs>
              </a:gsLst>
              <a:path path="circle">
                <a:fillToRect l="50000" t="50000" r="50000" b="50000"/>
              </a:path>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389438"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Verdana" pitchFamily="34" charset="0"/>
              </a:endParaRPr>
            </a:p>
          </p:txBody>
        </p:sp>
        <p:sp>
          <p:nvSpPr>
            <p:cNvPr id="2285" name="Oval 2284">
              <a:extLst>
                <a:ext uri="{FF2B5EF4-FFF2-40B4-BE49-F238E27FC236}">
                  <a16:creationId xmlns:a16="http://schemas.microsoft.com/office/drawing/2014/main" id="{FAC49C18-3D34-2AFE-3AAB-1E4FEDF855C5}"/>
                </a:ext>
              </a:extLst>
            </p:cNvPr>
            <p:cNvSpPr/>
            <p:nvPr/>
          </p:nvSpPr>
          <p:spPr bwMode="auto">
            <a:xfrm>
              <a:off x="7718082" y="29776762"/>
              <a:ext cx="339700" cy="339700"/>
            </a:xfrm>
            <a:prstGeom prst="ellipse">
              <a:avLst/>
            </a:prstGeom>
            <a:gradFill flip="none" rotWithShape="1">
              <a:gsLst>
                <a:gs pos="0">
                  <a:srgbClr val="D14544"/>
                </a:gs>
                <a:gs pos="100000">
                  <a:srgbClr val="8C1515"/>
                </a:gs>
              </a:gsLst>
              <a:path path="circle">
                <a:fillToRect l="50000" t="50000" r="50000" b="50000"/>
              </a:path>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389438"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Verdana" pitchFamily="34" charset="0"/>
              </a:endParaRPr>
            </a:p>
          </p:txBody>
        </p:sp>
        <p:sp>
          <p:nvSpPr>
            <p:cNvPr id="2286" name="Oval 2285">
              <a:extLst>
                <a:ext uri="{FF2B5EF4-FFF2-40B4-BE49-F238E27FC236}">
                  <a16:creationId xmlns:a16="http://schemas.microsoft.com/office/drawing/2014/main" id="{6568E3D0-4E0C-A05B-4CDA-7D1F75E935ED}"/>
                </a:ext>
              </a:extLst>
            </p:cNvPr>
            <p:cNvSpPr/>
            <p:nvPr/>
          </p:nvSpPr>
          <p:spPr bwMode="auto">
            <a:xfrm>
              <a:off x="8107622" y="29552878"/>
              <a:ext cx="339700" cy="339700"/>
            </a:xfrm>
            <a:prstGeom prst="ellipse">
              <a:avLst/>
            </a:prstGeom>
            <a:gradFill flip="none" rotWithShape="1">
              <a:gsLst>
                <a:gs pos="0">
                  <a:srgbClr val="D14544"/>
                </a:gs>
                <a:gs pos="100000">
                  <a:srgbClr val="8C1515"/>
                </a:gs>
              </a:gsLst>
              <a:path path="circle">
                <a:fillToRect l="50000" t="50000" r="50000" b="50000"/>
              </a:path>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389438"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Verdana" pitchFamily="34" charset="0"/>
              </a:endParaRPr>
            </a:p>
          </p:txBody>
        </p:sp>
        <p:sp>
          <p:nvSpPr>
            <p:cNvPr id="2287" name="Oval 2286">
              <a:extLst>
                <a:ext uri="{FF2B5EF4-FFF2-40B4-BE49-F238E27FC236}">
                  <a16:creationId xmlns:a16="http://schemas.microsoft.com/office/drawing/2014/main" id="{927FA3E2-E530-2CB2-56B6-9403B6C5E35B}"/>
                </a:ext>
              </a:extLst>
            </p:cNvPr>
            <p:cNvSpPr/>
            <p:nvPr/>
          </p:nvSpPr>
          <p:spPr bwMode="auto">
            <a:xfrm>
              <a:off x="8319845" y="28366694"/>
              <a:ext cx="339700" cy="339700"/>
            </a:xfrm>
            <a:prstGeom prst="ellipse">
              <a:avLst/>
            </a:prstGeom>
            <a:gradFill flip="none" rotWithShape="1">
              <a:gsLst>
                <a:gs pos="0">
                  <a:srgbClr val="D14544"/>
                </a:gs>
                <a:gs pos="100000">
                  <a:srgbClr val="8C1515"/>
                </a:gs>
              </a:gsLst>
              <a:path path="circle">
                <a:fillToRect l="50000" t="50000" r="50000" b="50000"/>
              </a:path>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389438"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Verdana" pitchFamily="34" charset="0"/>
              </a:endParaRPr>
            </a:p>
          </p:txBody>
        </p:sp>
        <p:sp>
          <p:nvSpPr>
            <p:cNvPr id="2288" name="Oval 2287">
              <a:extLst>
                <a:ext uri="{FF2B5EF4-FFF2-40B4-BE49-F238E27FC236}">
                  <a16:creationId xmlns:a16="http://schemas.microsoft.com/office/drawing/2014/main" id="{45E6C7E5-4750-0C3F-C9C0-FC855AC155AF}"/>
                </a:ext>
              </a:extLst>
            </p:cNvPr>
            <p:cNvSpPr/>
            <p:nvPr/>
          </p:nvSpPr>
          <p:spPr bwMode="auto">
            <a:xfrm>
              <a:off x="8319845" y="28823903"/>
              <a:ext cx="339700" cy="339700"/>
            </a:xfrm>
            <a:prstGeom prst="ellipse">
              <a:avLst/>
            </a:prstGeom>
            <a:gradFill flip="none" rotWithShape="1">
              <a:gsLst>
                <a:gs pos="0">
                  <a:srgbClr val="D14544"/>
                </a:gs>
                <a:gs pos="100000">
                  <a:srgbClr val="8C1515"/>
                </a:gs>
              </a:gsLst>
              <a:path path="circle">
                <a:fillToRect l="50000" t="50000" r="50000" b="50000"/>
              </a:path>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389438"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Verdana" pitchFamily="34" charset="0"/>
              </a:endParaRPr>
            </a:p>
          </p:txBody>
        </p:sp>
        <p:sp>
          <p:nvSpPr>
            <p:cNvPr id="2289" name="Oval 2288">
              <a:extLst>
                <a:ext uri="{FF2B5EF4-FFF2-40B4-BE49-F238E27FC236}">
                  <a16:creationId xmlns:a16="http://schemas.microsoft.com/office/drawing/2014/main" id="{DE2A9571-DD42-D754-5ACE-B55856E216D6}"/>
                </a:ext>
              </a:extLst>
            </p:cNvPr>
            <p:cNvSpPr/>
            <p:nvPr/>
          </p:nvSpPr>
          <p:spPr bwMode="auto">
            <a:xfrm>
              <a:off x="9101657" y="27934147"/>
              <a:ext cx="339700" cy="339700"/>
            </a:xfrm>
            <a:prstGeom prst="ellipse">
              <a:avLst/>
            </a:prstGeom>
            <a:gradFill flip="none" rotWithShape="1">
              <a:gsLst>
                <a:gs pos="0">
                  <a:srgbClr val="D14544"/>
                </a:gs>
                <a:gs pos="100000">
                  <a:srgbClr val="8C1515"/>
                </a:gs>
              </a:gsLst>
              <a:path path="circle">
                <a:fillToRect l="50000" t="50000" r="50000" b="50000"/>
              </a:path>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389438"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Verdana" pitchFamily="34" charset="0"/>
              </a:endParaRPr>
            </a:p>
          </p:txBody>
        </p:sp>
        <p:sp>
          <p:nvSpPr>
            <p:cNvPr id="2290" name="Oval 2289">
              <a:extLst>
                <a:ext uri="{FF2B5EF4-FFF2-40B4-BE49-F238E27FC236}">
                  <a16:creationId xmlns:a16="http://schemas.microsoft.com/office/drawing/2014/main" id="{5301A198-51CA-307F-F9A0-9E9F242E202F}"/>
                </a:ext>
              </a:extLst>
            </p:cNvPr>
            <p:cNvSpPr/>
            <p:nvPr/>
          </p:nvSpPr>
          <p:spPr bwMode="auto">
            <a:xfrm>
              <a:off x="9101657" y="28391356"/>
              <a:ext cx="339700" cy="339700"/>
            </a:xfrm>
            <a:prstGeom prst="ellipse">
              <a:avLst/>
            </a:prstGeom>
            <a:gradFill flip="none" rotWithShape="1">
              <a:gsLst>
                <a:gs pos="0">
                  <a:srgbClr val="D14544"/>
                </a:gs>
                <a:gs pos="100000">
                  <a:srgbClr val="8C1515"/>
                </a:gs>
              </a:gsLst>
              <a:path path="circle">
                <a:fillToRect l="50000" t="50000" r="50000" b="50000"/>
              </a:path>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389438"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Verdana" pitchFamily="34" charset="0"/>
              </a:endParaRPr>
            </a:p>
          </p:txBody>
        </p:sp>
        <p:sp>
          <p:nvSpPr>
            <p:cNvPr id="2291" name="Oval 2290">
              <a:extLst>
                <a:ext uri="{FF2B5EF4-FFF2-40B4-BE49-F238E27FC236}">
                  <a16:creationId xmlns:a16="http://schemas.microsoft.com/office/drawing/2014/main" id="{1D91D57D-A584-2BCA-0859-942EB164D9A5}"/>
                </a:ext>
              </a:extLst>
            </p:cNvPr>
            <p:cNvSpPr/>
            <p:nvPr/>
          </p:nvSpPr>
          <p:spPr bwMode="auto">
            <a:xfrm>
              <a:off x="8404009" y="27731817"/>
              <a:ext cx="339700" cy="339700"/>
            </a:xfrm>
            <a:prstGeom prst="ellipse">
              <a:avLst/>
            </a:prstGeom>
            <a:gradFill flip="none" rotWithShape="1">
              <a:gsLst>
                <a:gs pos="0">
                  <a:srgbClr val="D14544"/>
                </a:gs>
                <a:gs pos="100000">
                  <a:srgbClr val="8C1515"/>
                </a:gs>
              </a:gsLst>
              <a:path path="circle">
                <a:fillToRect l="50000" t="50000" r="50000" b="50000"/>
              </a:path>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389438"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Verdana" pitchFamily="34" charset="0"/>
              </a:endParaRPr>
            </a:p>
          </p:txBody>
        </p:sp>
        <p:sp>
          <p:nvSpPr>
            <p:cNvPr id="2292" name="Oval 2291">
              <a:extLst>
                <a:ext uri="{FF2B5EF4-FFF2-40B4-BE49-F238E27FC236}">
                  <a16:creationId xmlns:a16="http://schemas.microsoft.com/office/drawing/2014/main" id="{DA173B30-050A-EB27-DB9F-A74B4EB1E4A8}"/>
                </a:ext>
              </a:extLst>
            </p:cNvPr>
            <p:cNvSpPr/>
            <p:nvPr/>
          </p:nvSpPr>
          <p:spPr bwMode="auto">
            <a:xfrm>
              <a:off x="8758008" y="27562243"/>
              <a:ext cx="339700" cy="339700"/>
            </a:xfrm>
            <a:prstGeom prst="ellipse">
              <a:avLst/>
            </a:prstGeom>
            <a:gradFill flip="none" rotWithShape="1">
              <a:gsLst>
                <a:gs pos="0">
                  <a:srgbClr val="D14544"/>
                </a:gs>
                <a:gs pos="100000">
                  <a:srgbClr val="8C1515"/>
                </a:gs>
              </a:gsLst>
              <a:path path="circle">
                <a:fillToRect l="50000" t="50000" r="50000" b="50000"/>
              </a:path>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389438"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Verdana" pitchFamily="34" charset="0"/>
              </a:endParaRPr>
            </a:p>
          </p:txBody>
        </p:sp>
        <p:sp>
          <p:nvSpPr>
            <p:cNvPr id="2293" name="Oval 2292">
              <a:extLst>
                <a:ext uri="{FF2B5EF4-FFF2-40B4-BE49-F238E27FC236}">
                  <a16:creationId xmlns:a16="http://schemas.microsoft.com/office/drawing/2014/main" id="{0B71CCB8-6B61-DDF5-C9C9-BC0A2EEC24A5}"/>
                </a:ext>
              </a:extLst>
            </p:cNvPr>
            <p:cNvSpPr/>
            <p:nvPr/>
          </p:nvSpPr>
          <p:spPr bwMode="auto">
            <a:xfrm>
              <a:off x="8643390" y="29295023"/>
              <a:ext cx="339700" cy="339700"/>
            </a:xfrm>
            <a:prstGeom prst="ellipse">
              <a:avLst/>
            </a:prstGeom>
            <a:gradFill flip="none" rotWithShape="1">
              <a:gsLst>
                <a:gs pos="0">
                  <a:srgbClr val="D14544"/>
                </a:gs>
                <a:gs pos="100000">
                  <a:srgbClr val="8C1515"/>
                </a:gs>
              </a:gsLst>
              <a:path path="circle">
                <a:fillToRect l="50000" t="50000" r="50000" b="50000"/>
              </a:path>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389438"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Verdana" pitchFamily="34" charset="0"/>
              </a:endParaRPr>
            </a:p>
          </p:txBody>
        </p:sp>
        <p:sp>
          <p:nvSpPr>
            <p:cNvPr id="2294" name="Oval 2293">
              <a:extLst>
                <a:ext uri="{FF2B5EF4-FFF2-40B4-BE49-F238E27FC236}">
                  <a16:creationId xmlns:a16="http://schemas.microsoft.com/office/drawing/2014/main" id="{99F9ADF8-CBEF-46DE-61C6-5AE67E512257}"/>
                </a:ext>
              </a:extLst>
            </p:cNvPr>
            <p:cNvSpPr/>
            <p:nvPr/>
          </p:nvSpPr>
          <p:spPr bwMode="auto">
            <a:xfrm>
              <a:off x="8982186" y="29110859"/>
              <a:ext cx="339700" cy="339700"/>
            </a:xfrm>
            <a:prstGeom prst="ellipse">
              <a:avLst/>
            </a:prstGeom>
            <a:gradFill flip="none" rotWithShape="1">
              <a:gsLst>
                <a:gs pos="0">
                  <a:srgbClr val="D14544"/>
                </a:gs>
                <a:gs pos="100000">
                  <a:srgbClr val="8C1515"/>
                </a:gs>
              </a:gsLst>
              <a:path path="circle">
                <a:fillToRect l="50000" t="50000" r="50000" b="50000"/>
              </a:path>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389438"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Verdana" pitchFamily="34" charset="0"/>
              </a:endParaRPr>
            </a:p>
          </p:txBody>
        </p:sp>
        <p:sp>
          <p:nvSpPr>
            <p:cNvPr id="2295" name="TextBox 2294">
              <a:extLst>
                <a:ext uri="{FF2B5EF4-FFF2-40B4-BE49-F238E27FC236}">
                  <a16:creationId xmlns:a16="http://schemas.microsoft.com/office/drawing/2014/main" id="{CC70218F-CD77-7213-7690-1419C6FF81BF}"/>
                </a:ext>
              </a:extLst>
            </p:cNvPr>
            <p:cNvSpPr txBox="1"/>
            <p:nvPr/>
          </p:nvSpPr>
          <p:spPr>
            <a:xfrm>
              <a:off x="8378657" y="30160582"/>
              <a:ext cx="953659" cy="461665"/>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PMTs</a:t>
              </a:r>
            </a:p>
          </p:txBody>
        </p:sp>
        <p:cxnSp>
          <p:nvCxnSpPr>
            <p:cNvPr id="2296" name="Straight Arrow Connector 2295">
              <a:extLst>
                <a:ext uri="{FF2B5EF4-FFF2-40B4-BE49-F238E27FC236}">
                  <a16:creationId xmlns:a16="http://schemas.microsoft.com/office/drawing/2014/main" id="{99E9E1E9-FE05-A5C4-4F9F-250E5A0E7493}"/>
                </a:ext>
              </a:extLst>
            </p:cNvPr>
            <p:cNvCxnSpPr/>
            <p:nvPr/>
          </p:nvCxnSpPr>
          <p:spPr bwMode="auto">
            <a:xfrm flipH="1" flipV="1">
              <a:off x="8404009" y="29892578"/>
              <a:ext cx="169850" cy="268004"/>
            </a:xfrm>
            <a:prstGeom prst="straightConnector1">
              <a:avLst/>
            </a:prstGeom>
            <a:solidFill>
              <a:schemeClr val="accent1"/>
            </a:solidFill>
            <a:ln w="31750" cap="flat" cmpd="sng" algn="ctr">
              <a:solidFill>
                <a:schemeClr val="tx1"/>
              </a:solidFill>
              <a:prstDash val="solid"/>
              <a:round/>
              <a:headEnd type="none" w="med" len="med"/>
              <a:tailEnd type="triangle"/>
            </a:ln>
            <a:effectLst/>
          </p:spPr>
        </p:cxnSp>
        <p:cxnSp>
          <p:nvCxnSpPr>
            <p:cNvPr id="2297" name="Straight Arrow Connector 2296">
              <a:extLst>
                <a:ext uri="{FF2B5EF4-FFF2-40B4-BE49-F238E27FC236}">
                  <a16:creationId xmlns:a16="http://schemas.microsoft.com/office/drawing/2014/main" id="{DB3073AF-B8C1-6B6D-E274-637BDBADAF25}"/>
                </a:ext>
              </a:extLst>
            </p:cNvPr>
            <p:cNvCxnSpPr/>
            <p:nvPr/>
          </p:nvCxnSpPr>
          <p:spPr bwMode="auto">
            <a:xfrm flipV="1">
              <a:off x="9057062" y="29535709"/>
              <a:ext cx="110844" cy="571016"/>
            </a:xfrm>
            <a:prstGeom prst="straightConnector1">
              <a:avLst/>
            </a:prstGeom>
            <a:solidFill>
              <a:schemeClr val="accent1"/>
            </a:solidFill>
            <a:ln w="31750" cap="flat" cmpd="sng" algn="ctr">
              <a:solidFill>
                <a:schemeClr val="tx1"/>
              </a:solidFill>
              <a:prstDash val="solid"/>
              <a:round/>
              <a:headEnd type="none" w="med" len="med"/>
              <a:tailEnd type="triangle"/>
            </a:ln>
            <a:effectLst/>
          </p:spPr>
        </p:cxnSp>
        <p:sp>
          <p:nvSpPr>
            <p:cNvPr id="2298" name="TextBox 2297">
              <a:extLst>
                <a:ext uri="{FF2B5EF4-FFF2-40B4-BE49-F238E27FC236}">
                  <a16:creationId xmlns:a16="http://schemas.microsoft.com/office/drawing/2014/main" id="{615F09F5-B993-05FE-5D2C-A9597BA45316}"/>
                </a:ext>
              </a:extLst>
            </p:cNvPr>
            <p:cNvSpPr txBox="1"/>
            <p:nvPr/>
          </p:nvSpPr>
          <p:spPr>
            <a:xfrm>
              <a:off x="7074032" y="26593800"/>
              <a:ext cx="1983029" cy="461665"/>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Wire Planes</a:t>
              </a:r>
            </a:p>
          </p:txBody>
        </p:sp>
        <p:cxnSp>
          <p:nvCxnSpPr>
            <p:cNvPr id="2299" name="Straight Arrow Connector 2298">
              <a:extLst>
                <a:ext uri="{FF2B5EF4-FFF2-40B4-BE49-F238E27FC236}">
                  <a16:creationId xmlns:a16="http://schemas.microsoft.com/office/drawing/2014/main" id="{12AD0430-4E4B-8D2C-ECA0-5C5D673BEC33}"/>
                </a:ext>
              </a:extLst>
            </p:cNvPr>
            <p:cNvCxnSpPr>
              <a:cxnSpLocks/>
              <a:endCxn id="2270" idx="102"/>
            </p:cNvCxnSpPr>
            <p:nvPr/>
          </p:nvCxnSpPr>
          <p:spPr bwMode="auto">
            <a:xfrm>
              <a:off x="8197542" y="26969995"/>
              <a:ext cx="50378" cy="230655"/>
            </a:xfrm>
            <a:prstGeom prst="straightConnector1">
              <a:avLst/>
            </a:prstGeom>
            <a:solidFill>
              <a:schemeClr val="accent1"/>
            </a:solidFill>
            <a:ln w="31750" cap="flat" cmpd="sng" algn="ctr">
              <a:solidFill>
                <a:schemeClr val="tx1"/>
              </a:solidFill>
              <a:prstDash val="solid"/>
              <a:round/>
              <a:headEnd type="none" w="med" len="med"/>
              <a:tailEnd type="triangle"/>
            </a:ln>
            <a:effectLst/>
          </p:spPr>
        </p:cxnSp>
        <p:cxnSp>
          <p:nvCxnSpPr>
            <p:cNvPr id="2300" name="Straight Arrow Connector 2299">
              <a:extLst>
                <a:ext uri="{FF2B5EF4-FFF2-40B4-BE49-F238E27FC236}">
                  <a16:creationId xmlns:a16="http://schemas.microsoft.com/office/drawing/2014/main" id="{457A312E-EB7C-71B0-E8E0-68EA6306D17D}"/>
                </a:ext>
              </a:extLst>
            </p:cNvPr>
            <p:cNvCxnSpPr>
              <a:cxnSpLocks/>
            </p:cNvCxnSpPr>
            <p:nvPr/>
          </p:nvCxnSpPr>
          <p:spPr bwMode="auto">
            <a:xfrm flipH="1">
              <a:off x="7965204" y="26963184"/>
              <a:ext cx="97807" cy="222798"/>
            </a:xfrm>
            <a:prstGeom prst="straightConnector1">
              <a:avLst/>
            </a:prstGeom>
            <a:solidFill>
              <a:schemeClr val="accent1"/>
            </a:solidFill>
            <a:ln w="31750" cap="flat" cmpd="sng" algn="ctr">
              <a:solidFill>
                <a:schemeClr val="tx1"/>
              </a:solidFill>
              <a:prstDash val="solid"/>
              <a:round/>
              <a:headEnd type="none" w="med" len="med"/>
              <a:tailEnd type="triangle"/>
            </a:ln>
            <a:effectLst/>
          </p:spPr>
        </p:cxnSp>
        <p:cxnSp>
          <p:nvCxnSpPr>
            <p:cNvPr id="2301" name="Straight Arrow Connector 2300">
              <a:extLst>
                <a:ext uri="{FF2B5EF4-FFF2-40B4-BE49-F238E27FC236}">
                  <a16:creationId xmlns:a16="http://schemas.microsoft.com/office/drawing/2014/main" id="{188DDA73-20B0-6968-DC04-92BFE7E18377}"/>
                </a:ext>
              </a:extLst>
            </p:cNvPr>
            <p:cNvCxnSpPr>
              <a:cxnSpLocks/>
            </p:cNvCxnSpPr>
            <p:nvPr/>
          </p:nvCxnSpPr>
          <p:spPr bwMode="auto">
            <a:xfrm flipH="1">
              <a:off x="7706379" y="26965755"/>
              <a:ext cx="175951" cy="217192"/>
            </a:xfrm>
            <a:prstGeom prst="straightConnector1">
              <a:avLst/>
            </a:prstGeom>
            <a:solidFill>
              <a:schemeClr val="accent1"/>
            </a:solidFill>
            <a:ln w="31750" cap="flat" cmpd="sng" algn="ctr">
              <a:solidFill>
                <a:schemeClr val="tx1"/>
              </a:solidFill>
              <a:prstDash val="solid"/>
              <a:round/>
              <a:headEnd type="none" w="med" len="med"/>
              <a:tailEnd type="triangle"/>
            </a:ln>
            <a:effectLst/>
          </p:spPr>
        </p:cxnSp>
        <p:cxnSp>
          <p:nvCxnSpPr>
            <p:cNvPr id="2302" name="Straight Arrow Connector 2301">
              <a:extLst>
                <a:ext uri="{FF2B5EF4-FFF2-40B4-BE49-F238E27FC236}">
                  <a16:creationId xmlns:a16="http://schemas.microsoft.com/office/drawing/2014/main" id="{9F33988B-240A-0BF5-9F12-2F6F10D324C7}"/>
                </a:ext>
              </a:extLst>
            </p:cNvPr>
            <p:cNvCxnSpPr/>
            <p:nvPr/>
          </p:nvCxnSpPr>
          <p:spPr bwMode="auto">
            <a:xfrm>
              <a:off x="4913295" y="27220990"/>
              <a:ext cx="1129870" cy="0"/>
            </a:xfrm>
            <a:prstGeom prst="straightConnector1">
              <a:avLst/>
            </a:prstGeom>
            <a:solidFill>
              <a:schemeClr val="accent1"/>
            </a:solidFill>
            <a:ln w="31750" cap="flat" cmpd="sng" algn="ctr">
              <a:solidFill>
                <a:schemeClr val="tx1"/>
              </a:solidFill>
              <a:prstDash val="solid"/>
              <a:round/>
              <a:headEnd type="none" w="med" len="med"/>
              <a:tailEnd type="triangle"/>
            </a:ln>
            <a:effectLst/>
          </p:spPr>
        </p:cxnSp>
        <p:sp>
          <p:nvSpPr>
            <p:cNvPr id="2303" name="TextBox 2302">
              <a:extLst>
                <a:ext uri="{FF2B5EF4-FFF2-40B4-BE49-F238E27FC236}">
                  <a16:creationId xmlns:a16="http://schemas.microsoft.com/office/drawing/2014/main" id="{9AC8ED30-02B6-991F-CF6E-8B3B897829FD}"/>
                </a:ext>
              </a:extLst>
            </p:cNvPr>
            <p:cNvSpPr txBox="1"/>
            <p:nvPr/>
          </p:nvSpPr>
          <p:spPr>
            <a:xfrm>
              <a:off x="4961384" y="27176478"/>
              <a:ext cx="1032865" cy="461665"/>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e</a:t>
              </a:r>
              <a:r>
                <a:rPr lang="en-US" sz="2000" baseline="30000" dirty="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drift</a:t>
              </a:r>
            </a:p>
          </p:txBody>
        </p:sp>
        <p:cxnSp>
          <p:nvCxnSpPr>
            <p:cNvPr id="2304" name="Straight Arrow Connector 2303">
              <a:extLst>
                <a:ext uri="{FF2B5EF4-FFF2-40B4-BE49-F238E27FC236}">
                  <a16:creationId xmlns:a16="http://schemas.microsoft.com/office/drawing/2014/main" id="{917F66E0-B62C-09D0-302D-05141011B329}"/>
                </a:ext>
              </a:extLst>
            </p:cNvPr>
            <p:cNvCxnSpPr/>
            <p:nvPr/>
          </p:nvCxnSpPr>
          <p:spPr bwMode="auto">
            <a:xfrm>
              <a:off x="4393986" y="28091238"/>
              <a:ext cx="337619" cy="0"/>
            </a:xfrm>
            <a:prstGeom prst="straightConnector1">
              <a:avLst/>
            </a:prstGeom>
            <a:solidFill>
              <a:schemeClr val="accent1"/>
            </a:solidFill>
            <a:ln w="9525" cap="flat" cmpd="sng" algn="ctr">
              <a:solidFill>
                <a:schemeClr val="accent1">
                  <a:lumMod val="50000"/>
                </a:schemeClr>
              </a:solidFill>
              <a:prstDash val="solid"/>
              <a:round/>
              <a:headEnd type="none" w="med" len="med"/>
              <a:tailEnd type="triangle"/>
            </a:ln>
            <a:effectLst/>
          </p:spPr>
        </p:cxnSp>
        <p:cxnSp>
          <p:nvCxnSpPr>
            <p:cNvPr id="2305" name="Straight Arrow Connector 2304">
              <a:extLst>
                <a:ext uri="{FF2B5EF4-FFF2-40B4-BE49-F238E27FC236}">
                  <a16:creationId xmlns:a16="http://schemas.microsoft.com/office/drawing/2014/main" id="{4DBE0C6E-C3A0-6D52-BE45-06177C7CDE12}"/>
                </a:ext>
              </a:extLst>
            </p:cNvPr>
            <p:cNvCxnSpPr/>
            <p:nvPr/>
          </p:nvCxnSpPr>
          <p:spPr bwMode="auto">
            <a:xfrm>
              <a:off x="4203995" y="28304511"/>
              <a:ext cx="337619" cy="0"/>
            </a:xfrm>
            <a:prstGeom prst="straightConnector1">
              <a:avLst/>
            </a:prstGeom>
            <a:solidFill>
              <a:schemeClr val="accent1"/>
            </a:solidFill>
            <a:ln w="9525" cap="flat" cmpd="sng" algn="ctr">
              <a:solidFill>
                <a:schemeClr val="accent1">
                  <a:lumMod val="50000"/>
                </a:schemeClr>
              </a:solidFill>
              <a:prstDash val="solid"/>
              <a:round/>
              <a:headEnd type="none" w="med" len="med"/>
              <a:tailEnd type="triangle"/>
            </a:ln>
            <a:effectLst/>
          </p:spPr>
        </p:cxnSp>
        <p:cxnSp>
          <p:nvCxnSpPr>
            <p:cNvPr id="2306" name="Straight Arrow Connector 2305">
              <a:extLst>
                <a:ext uri="{FF2B5EF4-FFF2-40B4-BE49-F238E27FC236}">
                  <a16:creationId xmlns:a16="http://schemas.microsoft.com/office/drawing/2014/main" id="{3F39D4A8-CEDD-D1D3-FA76-CA914400F6BC}"/>
                </a:ext>
              </a:extLst>
            </p:cNvPr>
            <p:cNvCxnSpPr/>
            <p:nvPr/>
          </p:nvCxnSpPr>
          <p:spPr bwMode="auto">
            <a:xfrm>
              <a:off x="5222899" y="28242234"/>
              <a:ext cx="337619" cy="0"/>
            </a:xfrm>
            <a:prstGeom prst="straightConnector1">
              <a:avLst/>
            </a:prstGeom>
            <a:solidFill>
              <a:schemeClr val="accent1"/>
            </a:solidFill>
            <a:ln w="9525" cap="flat" cmpd="sng" algn="ctr">
              <a:solidFill>
                <a:schemeClr val="accent1">
                  <a:lumMod val="50000"/>
                </a:schemeClr>
              </a:solidFill>
              <a:prstDash val="solid"/>
              <a:round/>
              <a:headEnd type="none" w="med" len="med"/>
              <a:tailEnd type="triangle"/>
            </a:ln>
            <a:effectLst/>
          </p:spPr>
        </p:cxnSp>
        <p:cxnSp>
          <p:nvCxnSpPr>
            <p:cNvPr id="2307" name="Straight Arrow Connector 2306">
              <a:extLst>
                <a:ext uri="{FF2B5EF4-FFF2-40B4-BE49-F238E27FC236}">
                  <a16:creationId xmlns:a16="http://schemas.microsoft.com/office/drawing/2014/main" id="{9CE1C711-9814-0112-3893-5DE6225EE0A9}"/>
                </a:ext>
              </a:extLst>
            </p:cNvPr>
            <p:cNvCxnSpPr/>
            <p:nvPr/>
          </p:nvCxnSpPr>
          <p:spPr bwMode="auto">
            <a:xfrm>
              <a:off x="4939664" y="28391356"/>
              <a:ext cx="337619" cy="0"/>
            </a:xfrm>
            <a:prstGeom prst="straightConnector1">
              <a:avLst/>
            </a:prstGeom>
            <a:solidFill>
              <a:schemeClr val="accent1"/>
            </a:solidFill>
            <a:ln w="9525" cap="flat" cmpd="sng" algn="ctr">
              <a:solidFill>
                <a:schemeClr val="accent1">
                  <a:lumMod val="50000"/>
                </a:schemeClr>
              </a:solidFill>
              <a:prstDash val="solid"/>
              <a:round/>
              <a:headEnd type="none" w="med" len="med"/>
              <a:tailEnd type="triangle"/>
            </a:ln>
            <a:effectLst/>
          </p:spPr>
        </p:cxnSp>
        <p:cxnSp>
          <p:nvCxnSpPr>
            <p:cNvPr id="2308" name="Straight Arrow Connector 2307">
              <a:extLst>
                <a:ext uri="{FF2B5EF4-FFF2-40B4-BE49-F238E27FC236}">
                  <a16:creationId xmlns:a16="http://schemas.microsoft.com/office/drawing/2014/main" id="{65966C22-E0AC-8D3F-B665-529B738F1885}"/>
                </a:ext>
              </a:extLst>
            </p:cNvPr>
            <p:cNvCxnSpPr/>
            <p:nvPr/>
          </p:nvCxnSpPr>
          <p:spPr bwMode="auto">
            <a:xfrm>
              <a:off x="3920635" y="28867640"/>
              <a:ext cx="337619" cy="0"/>
            </a:xfrm>
            <a:prstGeom prst="straightConnector1">
              <a:avLst/>
            </a:prstGeom>
            <a:solidFill>
              <a:schemeClr val="accent1"/>
            </a:solidFill>
            <a:ln w="9525" cap="flat" cmpd="sng" algn="ctr">
              <a:solidFill>
                <a:schemeClr val="accent1">
                  <a:lumMod val="50000"/>
                </a:schemeClr>
              </a:solidFill>
              <a:prstDash val="solid"/>
              <a:round/>
              <a:headEnd type="none" w="med" len="med"/>
              <a:tailEnd type="triangle"/>
            </a:ln>
            <a:effectLst/>
          </p:spPr>
        </p:cxnSp>
        <p:cxnSp>
          <p:nvCxnSpPr>
            <p:cNvPr id="2309" name="Straight Arrow Connector 2308">
              <a:extLst>
                <a:ext uri="{FF2B5EF4-FFF2-40B4-BE49-F238E27FC236}">
                  <a16:creationId xmlns:a16="http://schemas.microsoft.com/office/drawing/2014/main" id="{E5B28739-3A84-3AF3-EB2A-FB4DF5441901}"/>
                </a:ext>
              </a:extLst>
            </p:cNvPr>
            <p:cNvCxnSpPr/>
            <p:nvPr/>
          </p:nvCxnSpPr>
          <p:spPr bwMode="auto">
            <a:xfrm>
              <a:off x="3815956" y="28731056"/>
              <a:ext cx="337619" cy="0"/>
            </a:xfrm>
            <a:prstGeom prst="straightConnector1">
              <a:avLst/>
            </a:prstGeom>
            <a:solidFill>
              <a:schemeClr val="accent1"/>
            </a:solidFill>
            <a:ln w="9525" cap="flat" cmpd="sng" algn="ctr">
              <a:solidFill>
                <a:schemeClr val="accent1">
                  <a:lumMod val="50000"/>
                </a:schemeClr>
              </a:solidFill>
              <a:prstDash val="solid"/>
              <a:round/>
              <a:headEnd type="none" w="med" len="med"/>
              <a:tailEnd type="triangle"/>
            </a:ln>
            <a:effectLst/>
          </p:spPr>
        </p:cxnSp>
        <p:cxnSp>
          <p:nvCxnSpPr>
            <p:cNvPr id="2310" name="Straight Arrow Connector 2309">
              <a:extLst>
                <a:ext uri="{FF2B5EF4-FFF2-40B4-BE49-F238E27FC236}">
                  <a16:creationId xmlns:a16="http://schemas.microsoft.com/office/drawing/2014/main" id="{C9103317-42A2-5F4F-40C8-7EFCDD641E78}"/>
                </a:ext>
              </a:extLst>
            </p:cNvPr>
            <p:cNvCxnSpPr/>
            <p:nvPr/>
          </p:nvCxnSpPr>
          <p:spPr bwMode="auto">
            <a:xfrm>
              <a:off x="4011966" y="28517784"/>
              <a:ext cx="337619" cy="0"/>
            </a:xfrm>
            <a:prstGeom prst="straightConnector1">
              <a:avLst/>
            </a:prstGeom>
            <a:solidFill>
              <a:schemeClr val="accent1"/>
            </a:solidFill>
            <a:ln w="9525" cap="flat" cmpd="sng" algn="ctr">
              <a:solidFill>
                <a:schemeClr val="accent1">
                  <a:lumMod val="50000"/>
                </a:schemeClr>
              </a:solidFill>
              <a:prstDash val="solid"/>
              <a:round/>
              <a:headEnd type="none" w="med" len="med"/>
              <a:tailEnd type="triangle"/>
            </a:ln>
            <a:effectLst/>
          </p:spPr>
        </p:cxnSp>
        <p:cxnSp>
          <p:nvCxnSpPr>
            <p:cNvPr id="2311" name="Straight Arrow Connector 2310">
              <a:extLst>
                <a:ext uri="{FF2B5EF4-FFF2-40B4-BE49-F238E27FC236}">
                  <a16:creationId xmlns:a16="http://schemas.microsoft.com/office/drawing/2014/main" id="{5218A5C3-5389-2B6F-1D6D-73C92836C10A}"/>
                </a:ext>
              </a:extLst>
            </p:cNvPr>
            <p:cNvCxnSpPr/>
            <p:nvPr/>
          </p:nvCxnSpPr>
          <p:spPr bwMode="auto">
            <a:xfrm>
              <a:off x="4641454" y="28536544"/>
              <a:ext cx="337619" cy="0"/>
            </a:xfrm>
            <a:prstGeom prst="straightConnector1">
              <a:avLst/>
            </a:prstGeom>
            <a:solidFill>
              <a:schemeClr val="accent1"/>
            </a:solidFill>
            <a:ln w="9525" cap="flat" cmpd="sng" algn="ctr">
              <a:solidFill>
                <a:schemeClr val="accent1">
                  <a:lumMod val="50000"/>
                </a:schemeClr>
              </a:solidFill>
              <a:prstDash val="solid"/>
              <a:round/>
              <a:headEnd type="none" w="med" len="med"/>
              <a:tailEnd type="triangle"/>
            </a:ln>
            <a:effectLst/>
          </p:spPr>
        </p:cxnSp>
        <p:cxnSp>
          <p:nvCxnSpPr>
            <p:cNvPr id="2312" name="Straight Arrow Connector 2311">
              <a:extLst>
                <a:ext uri="{FF2B5EF4-FFF2-40B4-BE49-F238E27FC236}">
                  <a16:creationId xmlns:a16="http://schemas.microsoft.com/office/drawing/2014/main" id="{73969650-D6D3-36A5-FC60-8459B5A18D08}"/>
                </a:ext>
              </a:extLst>
            </p:cNvPr>
            <p:cNvCxnSpPr/>
            <p:nvPr/>
          </p:nvCxnSpPr>
          <p:spPr bwMode="auto">
            <a:xfrm>
              <a:off x="4303835" y="28688673"/>
              <a:ext cx="337619" cy="0"/>
            </a:xfrm>
            <a:prstGeom prst="straightConnector1">
              <a:avLst/>
            </a:prstGeom>
            <a:solidFill>
              <a:schemeClr val="accent1"/>
            </a:solidFill>
            <a:ln w="9525" cap="flat" cmpd="sng" algn="ctr">
              <a:solidFill>
                <a:schemeClr val="accent1">
                  <a:lumMod val="50000"/>
                </a:schemeClr>
              </a:solidFill>
              <a:prstDash val="solid"/>
              <a:round/>
              <a:headEnd type="none" w="med" len="med"/>
              <a:tailEnd type="triangle"/>
            </a:ln>
            <a:effectLst/>
          </p:spPr>
        </p:cxnSp>
        <p:sp>
          <p:nvSpPr>
            <p:cNvPr id="2313" name="TextBox 2312">
              <a:extLst>
                <a:ext uri="{FF2B5EF4-FFF2-40B4-BE49-F238E27FC236}">
                  <a16:creationId xmlns:a16="http://schemas.microsoft.com/office/drawing/2014/main" id="{77C271AD-9099-78A9-F7D9-5B38411E3021}"/>
                </a:ext>
              </a:extLst>
            </p:cNvPr>
            <p:cNvSpPr txBox="1"/>
            <p:nvPr/>
          </p:nvSpPr>
          <p:spPr>
            <a:xfrm>
              <a:off x="5018024" y="28325178"/>
              <a:ext cx="425116" cy="461665"/>
            </a:xfrm>
            <a:prstGeom prst="rect">
              <a:avLst/>
            </a:prstGeom>
            <a:noFill/>
          </p:spPr>
          <p:txBody>
            <a:bodyPr wrap="none" rtlCol="0">
              <a:spAutoFit/>
            </a:bodyPr>
            <a:lstStyle/>
            <a:p>
              <a:r>
                <a:rPr lang="en-US" sz="2000" dirty="0">
                  <a:solidFill>
                    <a:schemeClr val="accent1">
                      <a:lumMod val="50000"/>
                    </a:schemeClr>
                  </a:solidFill>
                  <a:latin typeface="Arial" panose="020B0604020202020204" pitchFamily="34" charset="0"/>
                  <a:cs typeface="Arial" panose="020B0604020202020204" pitchFamily="34" charset="0"/>
                </a:rPr>
                <a:t>e</a:t>
              </a:r>
              <a:r>
                <a:rPr lang="en-US" sz="2000" baseline="30000" dirty="0">
                  <a:solidFill>
                    <a:schemeClr val="accent1">
                      <a:lumMod val="50000"/>
                    </a:schemeClr>
                  </a:solidFill>
                  <a:latin typeface="Arial" panose="020B0604020202020204" pitchFamily="34" charset="0"/>
                  <a:cs typeface="Arial" panose="020B0604020202020204" pitchFamily="34" charset="0"/>
                </a:rPr>
                <a:t>-</a:t>
              </a:r>
              <a:endParaRPr lang="en-US" sz="2000" dirty="0">
                <a:solidFill>
                  <a:schemeClr val="accent1">
                    <a:lumMod val="50000"/>
                  </a:schemeClr>
                </a:solidFill>
              </a:endParaRPr>
            </a:p>
          </p:txBody>
        </p:sp>
        <p:sp>
          <p:nvSpPr>
            <p:cNvPr id="2314" name="Explosion 1 2313">
              <a:extLst>
                <a:ext uri="{FF2B5EF4-FFF2-40B4-BE49-F238E27FC236}">
                  <a16:creationId xmlns:a16="http://schemas.microsoft.com/office/drawing/2014/main" id="{A860785C-5D6F-3C62-2D18-58C5C0F4ECD3}"/>
                </a:ext>
              </a:extLst>
            </p:cNvPr>
            <p:cNvSpPr/>
            <p:nvPr/>
          </p:nvSpPr>
          <p:spPr bwMode="auto">
            <a:xfrm>
              <a:off x="4243721" y="28123928"/>
              <a:ext cx="192029" cy="190641"/>
            </a:xfrm>
            <a:prstGeom prst="irregularSeal1">
              <a:avLst/>
            </a:prstGeom>
            <a:solidFill>
              <a:srgbClr val="FFFF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389438"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a:ln>
                  <a:noFill/>
                </a:ln>
                <a:solidFill>
                  <a:schemeClr val="tx1"/>
                </a:solidFill>
                <a:effectLst/>
                <a:latin typeface="Verdana" pitchFamily="34" charset="0"/>
              </a:endParaRPr>
            </a:p>
          </p:txBody>
        </p:sp>
        <p:sp>
          <p:nvSpPr>
            <p:cNvPr id="2315" name="Explosion 1 2314">
              <a:extLst>
                <a:ext uri="{FF2B5EF4-FFF2-40B4-BE49-F238E27FC236}">
                  <a16:creationId xmlns:a16="http://schemas.microsoft.com/office/drawing/2014/main" id="{02B59146-142F-71CD-501C-59AAF5AFC8CE}"/>
                </a:ext>
              </a:extLst>
            </p:cNvPr>
            <p:cNvSpPr/>
            <p:nvPr/>
          </p:nvSpPr>
          <p:spPr bwMode="auto">
            <a:xfrm>
              <a:off x="3581754" y="28661768"/>
              <a:ext cx="192029" cy="190641"/>
            </a:xfrm>
            <a:prstGeom prst="irregularSeal1">
              <a:avLst/>
            </a:prstGeom>
            <a:solidFill>
              <a:srgbClr val="FFFF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389438"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a:ln>
                  <a:noFill/>
                </a:ln>
                <a:solidFill>
                  <a:schemeClr val="tx1"/>
                </a:solidFill>
                <a:effectLst/>
                <a:latin typeface="Verdana" pitchFamily="34" charset="0"/>
              </a:endParaRPr>
            </a:p>
          </p:txBody>
        </p:sp>
        <p:sp>
          <p:nvSpPr>
            <p:cNvPr id="2316" name="Explosion 1 2315">
              <a:extLst>
                <a:ext uri="{FF2B5EF4-FFF2-40B4-BE49-F238E27FC236}">
                  <a16:creationId xmlns:a16="http://schemas.microsoft.com/office/drawing/2014/main" id="{EDAEC33D-CD80-A307-3F32-53B52B7A9CF4}"/>
                </a:ext>
              </a:extLst>
            </p:cNvPr>
            <p:cNvSpPr/>
            <p:nvPr/>
          </p:nvSpPr>
          <p:spPr bwMode="auto">
            <a:xfrm>
              <a:off x="4708519" y="28282509"/>
              <a:ext cx="192029" cy="190641"/>
            </a:xfrm>
            <a:prstGeom prst="irregularSeal1">
              <a:avLst/>
            </a:prstGeom>
            <a:solidFill>
              <a:srgbClr val="FFFF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389438"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a:ln>
                  <a:noFill/>
                </a:ln>
                <a:solidFill>
                  <a:schemeClr val="tx1"/>
                </a:solidFill>
                <a:effectLst/>
                <a:latin typeface="Verdana" pitchFamily="34" charset="0"/>
              </a:endParaRPr>
            </a:p>
          </p:txBody>
        </p:sp>
        <p:sp>
          <p:nvSpPr>
            <p:cNvPr id="2317" name="Explosion 1 2316">
              <a:extLst>
                <a:ext uri="{FF2B5EF4-FFF2-40B4-BE49-F238E27FC236}">
                  <a16:creationId xmlns:a16="http://schemas.microsoft.com/office/drawing/2014/main" id="{7EBDD8A3-FF6F-9BA8-3838-33A512670B63}"/>
                </a:ext>
              </a:extLst>
            </p:cNvPr>
            <p:cNvSpPr/>
            <p:nvPr/>
          </p:nvSpPr>
          <p:spPr bwMode="auto">
            <a:xfrm>
              <a:off x="4227792" y="28685389"/>
              <a:ext cx="192029" cy="190641"/>
            </a:xfrm>
            <a:prstGeom prst="irregularSeal1">
              <a:avLst/>
            </a:prstGeom>
            <a:solidFill>
              <a:srgbClr val="FFFF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389438"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a:ln>
                  <a:noFill/>
                </a:ln>
                <a:solidFill>
                  <a:schemeClr val="tx1"/>
                </a:solidFill>
                <a:effectLst/>
                <a:latin typeface="Verdana" pitchFamily="34" charset="0"/>
              </a:endParaRPr>
            </a:p>
          </p:txBody>
        </p:sp>
        <p:sp>
          <p:nvSpPr>
            <p:cNvPr id="2318" name="TextBox 2317">
              <a:extLst>
                <a:ext uri="{FF2B5EF4-FFF2-40B4-BE49-F238E27FC236}">
                  <a16:creationId xmlns:a16="http://schemas.microsoft.com/office/drawing/2014/main" id="{E7B33411-07FC-E114-21CC-EB8C7113E837}"/>
                </a:ext>
              </a:extLst>
            </p:cNvPr>
            <p:cNvSpPr txBox="1"/>
            <p:nvPr/>
          </p:nvSpPr>
          <p:spPr>
            <a:xfrm>
              <a:off x="1331416" y="28186733"/>
              <a:ext cx="2210331" cy="445926"/>
            </a:xfrm>
            <a:prstGeom prst="rect">
              <a:avLst/>
            </a:prstGeom>
            <a:noFill/>
          </p:spPr>
          <p:txBody>
            <a:bodyPr wrap="none" rtlCol="0">
              <a:spAutoFit/>
            </a:bodyPr>
            <a:lstStyle/>
            <a:p>
              <a:r>
                <a:rPr lang="en-US" sz="2000" dirty="0">
                  <a:latin typeface="Arial" panose="020B0604020202020204" pitchFamily="34" charset="0"/>
                  <a:cs typeface="Arial" panose="020B0604020202020204" pitchFamily="34" charset="0"/>
                </a:rPr>
                <a:t>scintillation light</a:t>
              </a:r>
              <a:endParaRPr lang="en-US" sz="2000" dirty="0"/>
            </a:p>
          </p:txBody>
        </p:sp>
        <p:cxnSp>
          <p:nvCxnSpPr>
            <p:cNvPr id="2319" name="Straight Arrow Connector 2318">
              <a:extLst>
                <a:ext uri="{FF2B5EF4-FFF2-40B4-BE49-F238E27FC236}">
                  <a16:creationId xmlns:a16="http://schemas.microsoft.com/office/drawing/2014/main" id="{B48CB497-E800-0117-3842-F974A049DD32}"/>
                </a:ext>
              </a:extLst>
            </p:cNvPr>
            <p:cNvCxnSpPr>
              <a:cxnSpLocks/>
            </p:cNvCxnSpPr>
            <p:nvPr/>
          </p:nvCxnSpPr>
          <p:spPr bwMode="auto">
            <a:xfrm>
              <a:off x="3474849" y="28586041"/>
              <a:ext cx="98933" cy="141359"/>
            </a:xfrm>
            <a:prstGeom prst="straightConnector1">
              <a:avLst/>
            </a:prstGeom>
            <a:solidFill>
              <a:schemeClr val="accent1"/>
            </a:solidFill>
            <a:ln w="31750" cap="flat" cmpd="sng" algn="ctr">
              <a:solidFill>
                <a:schemeClr val="tx1"/>
              </a:solidFill>
              <a:prstDash val="solid"/>
              <a:round/>
              <a:headEnd type="none" w="med" len="med"/>
              <a:tailEnd type="triangle"/>
            </a:ln>
            <a:effectLst/>
          </p:spPr>
        </p:cxnSp>
        <p:cxnSp>
          <p:nvCxnSpPr>
            <p:cNvPr id="2320" name="Straight Arrow Connector 2319">
              <a:extLst>
                <a:ext uri="{FF2B5EF4-FFF2-40B4-BE49-F238E27FC236}">
                  <a16:creationId xmlns:a16="http://schemas.microsoft.com/office/drawing/2014/main" id="{08148928-D5A9-805B-1392-2F53CF84F83F}"/>
                </a:ext>
              </a:extLst>
            </p:cNvPr>
            <p:cNvCxnSpPr>
              <a:cxnSpLocks/>
            </p:cNvCxnSpPr>
            <p:nvPr/>
          </p:nvCxnSpPr>
          <p:spPr bwMode="auto">
            <a:xfrm flipV="1">
              <a:off x="3576194" y="28186732"/>
              <a:ext cx="662005" cy="148527"/>
            </a:xfrm>
            <a:prstGeom prst="straightConnector1">
              <a:avLst/>
            </a:prstGeom>
            <a:solidFill>
              <a:schemeClr val="accent1"/>
            </a:solidFill>
            <a:ln w="31750" cap="flat" cmpd="sng" algn="ctr">
              <a:solidFill>
                <a:schemeClr val="tx1"/>
              </a:solidFill>
              <a:prstDash val="solid"/>
              <a:round/>
              <a:headEnd type="none" w="med" len="med"/>
              <a:tailEnd type="triangle"/>
            </a:ln>
            <a:effectLst/>
          </p:spPr>
        </p:cxnSp>
      </p:grpSp>
      <p:sp>
        <p:nvSpPr>
          <p:cNvPr id="2326" name="Rounded Rectangle 2325">
            <a:extLst>
              <a:ext uri="{FF2B5EF4-FFF2-40B4-BE49-F238E27FC236}">
                <a16:creationId xmlns:a16="http://schemas.microsoft.com/office/drawing/2014/main" id="{D41073C9-BEE8-6D1E-CE80-543C82ADDA89}"/>
              </a:ext>
            </a:extLst>
          </p:cNvPr>
          <p:cNvSpPr/>
          <p:nvPr/>
        </p:nvSpPr>
        <p:spPr bwMode="auto">
          <a:xfrm>
            <a:off x="11887200" y="11504553"/>
            <a:ext cx="9296400" cy="1066006"/>
          </a:xfrm>
          <a:prstGeom prst="roundRect">
            <a:avLst/>
          </a:prstGeom>
          <a:solidFill>
            <a:srgbClr val="A2001C"/>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389438" rtl="0" eaLnBrk="1" fontAlgn="base" latinLnBrk="0" hangingPunct="1">
              <a:lnSpc>
                <a:spcPct val="100000"/>
              </a:lnSpc>
              <a:spcBef>
                <a:spcPct val="0"/>
              </a:spcBef>
              <a:spcAft>
                <a:spcPct val="0"/>
              </a:spcAft>
              <a:buClrTx/>
              <a:buSzTx/>
              <a:buFontTx/>
              <a:buNone/>
              <a:tabLst/>
            </a:pPr>
            <a:endParaRPr kumimoji="0" lang="en-US" sz="4800" b="0" i="0" u="none" strike="noStrike" cap="none" normalizeH="0" baseline="0" dirty="0">
              <a:ln>
                <a:noFill/>
              </a:ln>
              <a:solidFill>
                <a:schemeClr val="tx1"/>
              </a:solidFill>
              <a:effectLst/>
              <a:latin typeface="Verdana" pitchFamily="34" charset="0"/>
            </a:endParaRPr>
          </a:p>
        </p:txBody>
      </p:sp>
      <p:sp>
        <p:nvSpPr>
          <p:cNvPr id="2327" name="Text Box 22">
            <a:extLst>
              <a:ext uri="{FF2B5EF4-FFF2-40B4-BE49-F238E27FC236}">
                <a16:creationId xmlns:a16="http://schemas.microsoft.com/office/drawing/2014/main" id="{840EA10D-DEC8-3ADD-FDB8-1302CB932BA3}"/>
              </a:ext>
            </a:extLst>
          </p:cNvPr>
          <p:cNvSpPr txBox="1">
            <a:spLocks noChangeArrowheads="1"/>
          </p:cNvSpPr>
          <p:nvPr/>
        </p:nvSpPr>
        <p:spPr bwMode="auto">
          <a:xfrm>
            <a:off x="11850837" y="11596510"/>
            <a:ext cx="9296400" cy="800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4389438" eaLnBrk="0" hangingPunct="0">
              <a:defRPr sz="4800">
                <a:solidFill>
                  <a:schemeClr val="tx1"/>
                </a:solidFill>
                <a:latin typeface="Verdana" panose="020B0604030504040204" pitchFamily="34" charset="0"/>
              </a:defRPr>
            </a:lvl1pPr>
            <a:lvl2pPr marL="742950" indent="-285750" defTabSz="4389438" eaLnBrk="0" hangingPunct="0">
              <a:defRPr sz="4800">
                <a:solidFill>
                  <a:schemeClr val="tx1"/>
                </a:solidFill>
                <a:latin typeface="Verdana" panose="020B0604030504040204" pitchFamily="34" charset="0"/>
              </a:defRPr>
            </a:lvl2pPr>
            <a:lvl3pPr marL="1143000" indent="-228600" defTabSz="4389438" eaLnBrk="0" hangingPunct="0">
              <a:defRPr sz="4800">
                <a:solidFill>
                  <a:schemeClr val="tx1"/>
                </a:solidFill>
                <a:latin typeface="Verdana" panose="020B0604030504040204" pitchFamily="34" charset="0"/>
              </a:defRPr>
            </a:lvl3pPr>
            <a:lvl4pPr marL="1600200" indent="-228600" defTabSz="4389438" eaLnBrk="0" hangingPunct="0">
              <a:defRPr sz="4800">
                <a:solidFill>
                  <a:schemeClr val="tx1"/>
                </a:solidFill>
                <a:latin typeface="Verdana" panose="020B0604030504040204" pitchFamily="34" charset="0"/>
              </a:defRPr>
            </a:lvl4pPr>
            <a:lvl5pPr marL="2057400" indent="-228600" defTabSz="4389438" eaLnBrk="0" hangingPunct="0">
              <a:defRPr sz="4800">
                <a:solidFill>
                  <a:schemeClr val="tx1"/>
                </a:solidFill>
                <a:latin typeface="Verdana" panose="020B0604030504040204" pitchFamily="34" charset="0"/>
              </a:defRPr>
            </a:lvl5pPr>
            <a:lvl6pPr marL="2514600" indent="-228600" defTabSz="4389438" eaLnBrk="0" fontAlgn="base" hangingPunct="0">
              <a:spcBef>
                <a:spcPct val="0"/>
              </a:spcBef>
              <a:spcAft>
                <a:spcPct val="0"/>
              </a:spcAft>
              <a:defRPr sz="4800">
                <a:solidFill>
                  <a:schemeClr val="tx1"/>
                </a:solidFill>
                <a:latin typeface="Verdana" panose="020B0604030504040204" pitchFamily="34" charset="0"/>
              </a:defRPr>
            </a:lvl6pPr>
            <a:lvl7pPr marL="2971800" indent="-228600" defTabSz="4389438" eaLnBrk="0" fontAlgn="base" hangingPunct="0">
              <a:spcBef>
                <a:spcPct val="0"/>
              </a:spcBef>
              <a:spcAft>
                <a:spcPct val="0"/>
              </a:spcAft>
              <a:defRPr sz="4800">
                <a:solidFill>
                  <a:schemeClr val="tx1"/>
                </a:solidFill>
                <a:latin typeface="Verdana" panose="020B0604030504040204" pitchFamily="34" charset="0"/>
              </a:defRPr>
            </a:lvl7pPr>
            <a:lvl8pPr marL="3429000" indent="-228600" defTabSz="4389438" eaLnBrk="0" fontAlgn="base" hangingPunct="0">
              <a:spcBef>
                <a:spcPct val="0"/>
              </a:spcBef>
              <a:spcAft>
                <a:spcPct val="0"/>
              </a:spcAft>
              <a:defRPr sz="4800">
                <a:solidFill>
                  <a:schemeClr val="tx1"/>
                </a:solidFill>
                <a:latin typeface="Verdana" panose="020B0604030504040204" pitchFamily="34" charset="0"/>
              </a:defRPr>
            </a:lvl8pPr>
            <a:lvl9pPr marL="3886200" indent="-228600" defTabSz="4389438" eaLnBrk="0" fontAlgn="base" hangingPunct="0">
              <a:spcBef>
                <a:spcPct val="0"/>
              </a:spcBef>
              <a:spcAft>
                <a:spcPct val="0"/>
              </a:spcAft>
              <a:defRPr sz="4800">
                <a:solidFill>
                  <a:schemeClr val="tx1"/>
                </a:solidFill>
                <a:latin typeface="Verdana" panose="020B0604030504040204" pitchFamily="34" charset="0"/>
              </a:defRPr>
            </a:lvl9pPr>
          </a:lstStyle>
          <a:p>
            <a:pPr algn="ctr" eaLnBrk="1" hangingPunct="1">
              <a:spcBef>
                <a:spcPct val="50000"/>
              </a:spcBef>
            </a:pPr>
            <a:r>
              <a:rPr lang="en-US" altLang="en-US" sz="4600" b="1" dirty="0">
                <a:solidFill>
                  <a:schemeClr val="bg1"/>
                </a:solidFill>
                <a:latin typeface="Arial" panose="020B0604020202020204" pitchFamily="34" charset="0"/>
                <a:cs typeface="Arial" panose="020B0604020202020204" pitchFamily="34" charset="0"/>
              </a:rPr>
              <a:t>Trigger Overview</a:t>
            </a:r>
          </a:p>
        </p:txBody>
      </p:sp>
      <p:sp>
        <p:nvSpPr>
          <p:cNvPr id="2068" name="Text Box 20">
            <a:extLst>
              <a:ext uri="{FF2B5EF4-FFF2-40B4-BE49-F238E27FC236}">
                <a16:creationId xmlns:a16="http://schemas.microsoft.com/office/drawing/2014/main" id="{D8F142E5-12A3-49E1-BEC5-BAF551BE7057}"/>
              </a:ext>
            </a:extLst>
          </p:cNvPr>
          <p:cNvSpPr txBox="1">
            <a:spLocks noChangeArrowheads="1"/>
          </p:cNvSpPr>
          <p:nvPr/>
        </p:nvSpPr>
        <p:spPr bwMode="auto">
          <a:xfrm>
            <a:off x="11169253" y="609600"/>
            <a:ext cx="21552694" cy="3139321"/>
          </a:xfrm>
          <a:prstGeom prst="rect">
            <a:avLst/>
          </a:prstGeom>
          <a:noFill/>
          <a:ln w="9525">
            <a:noFill/>
            <a:miter lim="800000"/>
            <a:headEnd/>
            <a:tailEnd/>
          </a:ln>
          <a:effectLst/>
        </p:spPr>
        <p:txBody>
          <a:bodyPr wrap="square">
            <a:spAutoFit/>
          </a:bodyPr>
          <a:lstStyle/>
          <a:p>
            <a:pPr algn="ctr" defTabSz="4389438">
              <a:lnSpc>
                <a:spcPct val="90000"/>
              </a:lnSpc>
              <a:spcBef>
                <a:spcPct val="50000"/>
              </a:spcBef>
              <a:defRPr/>
            </a:pPr>
            <a:r>
              <a:rPr lang="en-US" sz="11000" b="1" dirty="0">
                <a:solidFill>
                  <a:schemeClr val="bg1"/>
                </a:solidFill>
                <a:latin typeface="+mj-lt"/>
              </a:rPr>
              <a:t>Trigger Efficiency Analysis in the ICARUS Neutrino Detector</a:t>
            </a:r>
          </a:p>
        </p:txBody>
      </p:sp>
      <p:sp>
        <p:nvSpPr>
          <p:cNvPr id="2069" name="Text Box 21">
            <a:extLst>
              <a:ext uri="{FF2B5EF4-FFF2-40B4-BE49-F238E27FC236}">
                <a16:creationId xmlns:a16="http://schemas.microsoft.com/office/drawing/2014/main" id="{A102D90B-9CB9-89AD-ECEF-148453A1F6AA}"/>
              </a:ext>
            </a:extLst>
          </p:cNvPr>
          <p:cNvSpPr txBox="1">
            <a:spLocks noChangeArrowheads="1"/>
          </p:cNvSpPr>
          <p:nvPr/>
        </p:nvSpPr>
        <p:spPr bwMode="auto">
          <a:xfrm>
            <a:off x="11925300" y="3854652"/>
            <a:ext cx="20040600" cy="2276905"/>
          </a:xfrm>
          <a:prstGeom prst="rect">
            <a:avLst/>
          </a:prstGeom>
          <a:noFill/>
          <a:ln w="9525">
            <a:noFill/>
            <a:miter lim="800000"/>
            <a:headEnd/>
            <a:tailEnd/>
          </a:ln>
          <a:effectLst/>
        </p:spPr>
        <p:txBody>
          <a:bodyPr wrap="square">
            <a:spAutoFit/>
          </a:bodyPr>
          <a:lstStyle/>
          <a:p>
            <a:pPr algn="ctr" defTabSz="4389438">
              <a:lnSpc>
                <a:spcPct val="40000"/>
              </a:lnSpc>
              <a:spcBef>
                <a:spcPct val="50000"/>
              </a:spcBef>
              <a:defRPr/>
            </a:pPr>
            <a:r>
              <a:rPr lang="en-US" sz="6200" dirty="0">
                <a:solidFill>
                  <a:schemeClr val="bg1"/>
                </a:solidFill>
                <a:latin typeface="+mj-lt"/>
              </a:rPr>
              <a:t>Tanvi Krishnan</a:t>
            </a:r>
            <a:r>
              <a:rPr lang="en-US" sz="6200" baseline="30000" dirty="0">
                <a:solidFill>
                  <a:schemeClr val="bg1"/>
                </a:solidFill>
                <a:latin typeface="+mj-lt"/>
              </a:rPr>
              <a:t>1</a:t>
            </a:r>
            <a:r>
              <a:rPr lang="en-US" sz="6200" dirty="0">
                <a:solidFill>
                  <a:schemeClr val="bg1"/>
                </a:solidFill>
                <a:latin typeface="+mj-lt"/>
              </a:rPr>
              <a:t>, Gianluca Petrillo</a:t>
            </a:r>
            <a:r>
              <a:rPr lang="en-US" sz="6200" baseline="30000" dirty="0">
                <a:solidFill>
                  <a:schemeClr val="bg1"/>
                </a:solidFill>
                <a:latin typeface="+mj-lt"/>
              </a:rPr>
              <a:t>2</a:t>
            </a:r>
          </a:p>
          <a:p>
            <a:pPr algn="ctr" defTabSz="4389438">
              <a:lnSpc>
                <a:spcPct val="40000"/>
              </a:lnSpc>
              <a:spcBef>
                <a:spcPct val="50000"/>
              </a:spcBef>
              <a:defRPr/>
            </a:pPr>
            <a:r>
              <a:rPr lang="en-US" sz="6200" baseline="30000" dirty="0">
                <a:solidFill>
                  <a:schemeClr val="bg1"/>
                </a:solidFill>
                <a:latin typeface="+mj-lt"/>
              </a:rPr>
              <a:t>1</a:t>
            </a:r>
            <a:r>
              <a:rPr lang="en-US" sz="6200" dirty="0">
                <a:solidFill>
                  <a:schemeClr val="bg1"/>
                </a:solidFill>
                <a:latin typeface="+mj-lt"/>
              </a:rPr>
              <a:t>Harvey Mudd College, Claremont, CA;</a:t>
            </a:r>
          </a:p>
          <a:p>
            <a:pPr algn="ctr" defTabSz="4389438">
              <a:lnSpc>
                <a:spcPct val="40000"/>
              </a:lnSpc>
              <a:spcBef>
                <a:spcPct val="50000"/>
              </a:spcBef>
              <a:defRPr/>
            </a:pPr>
            <a:r>
              <a:rPr lang="en-US" sz="6200" baseline="30000" dirty="0">
                <a:solidFill>
                  <a:schemeClr val="bg1"/>
                </a:solidFill>
                <a:latin typeface="+mj-lt"/>
              </a:rPr>
              <a:t>2</a:t>
            </a:r>
            <a:r>
              <a:rPr lang="en-US" sz="6200" dirty="0">
                <a:solidFill>
                  <a:schemeClr val="bg1"/>
                </a:solidFill>
                <a:latin typeface="+mj-lt"/>
              </a:rPr>
              <a:t>SLAC National Accelerator Laboratory, Menlo Park, CA</a:t>
            </a:r>
            <a:endParaRPr lang="en-US" sz="6200" baseline="30000" dirty="0">
              <a:solidFill>
                <a:schemeClr val="bg1"/>
              </a:solidFill>
              <a:latin typeface="+mj-lt"/>
            </a:endParaRPr>
          </a:p>
        </p:txBody>
      </p:sp>
      <p:sp>
        <p:nvSpPr>
          <p:cNvPr id="2063" name="Text Box 22">
            <a:extLst>
              <a:ext uri="{FF2B5EF4-FFF2-40B4-BE49-F238E27FC236}">
                <a16:creationId xmlns:a16="http://schemas.microsoft.com/office/drawing/2014/main" id="{9CC85C4E-B1C4-2EB0-9894-E48B6E151DA7}"/>
              </a:ext>
            </a:extLst>
          </p:cNvPr>
          <p:cNvSpPr txBox="1">
            <a:spLocks noChangeArrowheads="1"/>
          </p:cNvSpPr>
          <p:nvPr/>
        </p:nvSpPr>
        <p:spPr bwMode="auto">
          <a:xfrm>
            <a:off x="3208020" y="7512450"/>
            <a:ext cx="5105400" cy="79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389438" eaLnBrk="0" hangingPunct="0">
              <a:defRPr sz="4800">
                <a:solidFill>
                  <a:schemeClr val="tx1"/>
                </a:solidFill>
                <a:latin typeface="Verdana" panose="020B0604030504040204" pitchFamily="34" charset="0"/>
              </a:defRPr>
            </a:lvl1pPr>
            <a:lvl2pPr marL="742950" indent="-285750" defTabSz="4389438" eaLnBrk="0" hangingPunct="0">
              <a:defRPr sz="4800">
                <a:solidFill>
                  <a:schemeClr val="tx1"/>
                </a:solidFill>
                <a:latin typeface="Verdana" panose="020B0604030504040204" pitchFamily="34" charset="0"/>
              </a:defRPr>
            </a:lvl2pPr>
            <a:lvl3pPr marL="1143000" indent="-228600" defTabSz="4389438" eaLnBrk="0" hangingPunct="0">
              <a:defRPr sz="4800">
                <a:solidFill>
                  <a:schemeClr val="tx1"/>
                </a:solidFill>
                <a:latin typeface="Verdana" panose="020B0604030504040204" pitchFamily="34" charset="0"/>
              </a:defRPr>
            </a:lvl3pPr>
            <a:lvl4pPr marL="1600200" indent="-228600" defTabSz="4389438" eaLnBrk="0" hangingPunct="0">
              <a:defRPr sz="4800">
                <a:solidFill>
                  <a:schemeClr val="tx1"/>
                </a:solidFill>
                <a:latin typeface="Verdana" panose="020B0604030504040204" pitchFamily="34" charset="0"/>
              </a:defRPr>
            </a:lvl4pPr>
            <a:lvl5pPr marL="2057400" indent="-228600" defTabSz="4389438" eaLnBrk="0" hangingPunct="0">
              <a:defRPr sz="4800">
                <a:solidFill>
                  <a:schemeClr val="tx1"/>
                </a:solidFill>
                <a:latin typeface="Verdana" panose="020B0604030504040204" pitchFamily="34" charset="0"/>
              </a:defRPr>
            </a:lvl5pPr>
            <a:lvl6pPr marL="2514600" indent="-228600" defTabSz="4389438" eaLnBrk="0" fontAlgn="base" hangingPunct="0">
              <a:spcBef>
                <a:spcPct val="0"/>
              </a:spcBef>
              <a:spcAft>
                <a:spcPct val="0"/>
              </a:spcAft>
              <a:defRPr sz="4800">
                <a:solidFill>
                  <a:schemeClr val="tx1"/>
                </a:solidFill>
                <a:latin typeface="Verdana" panose="020B0604030504040204" pitchFamily="34" charset="0"/>
              </a:defRPr>
            </a:lvl6pPr>
            <a:lvl7pPr marL="2971800" indent="-228600" defTabSz="4389438" eaLnBrk="0" fontAlgn="base" hangingPunct="0">
              <a:spcBef>
                <a:spcPct val="0"/>
              </a:spcBef>
              <a:spcAft>
                <a:spcPct val="0"/>
              </a:spcAft>
              <a:defRPr sz="4800">
                <a:solidFill>
                  <a:schemeClr val="tx1"/>
                </a:solidFill>
                <a:latin typeface="Verdana" panose="020B0604030504040204" pitchFamily="34" charset="0"/>
              </a:defRPr>
            </a:lvl7pPr>
            <a:lvl8pPr marL="3429000" indent="-228600" defTabSz="4389438" eaLnBrk="0" fontAlgn="base" hangingPunct="0">
              <a:spcBef>
                <a:spcPct val="0"/>
              </a:spcBef>
              <a:spcAft>
                <a:spcPct val="0"/>
              </a:spcAft>
              <a:defRPr sz="4800">
                <a:solidFill>
                  <a:schemeClr val="tx1"/>
                </a:solidFill>
                <a:latin typeface="Verdana" panose="020B0604030504040204" pitchFamily="34" charset="0"/>
              </a:defRPr>
            </a:lvl8pPr>
            <a:lvl9pPr marL="3886200" indent="-228600" defTabSz="4389438" eaLnBrk="0" fontAlgn="base" hangingPunct="0">
              <a:spcBef>
                <a:spcPct val="0"/>
              </a:spcBef>
              <a:spcAft>
                <a:spcPct val="0"/>
              </a:spcAft>
              <a:defRPr sz="4800">
                <a:solidFill>
                  <a:schemeClr val="tx1"/>
                </a:solidFill>
                <a:latin typeface="Verdana" panose="020B0604030504040204" pitchFamily="34" charset="0"/>
              </a:defRPr>
            </a:lvl9pPr>
          </a:lstStyle>
          <a:p>
            <a:pPr algn="ctr" eaLnBrk="1" hangingPunct="1">
              <a:spcBef>
                <a:spcPct val="50000"/>
              </a:spcBef>
            </a:pPr>
            <a:r>
              <a:rPr lang="en-US" altLang="en-US" sz="4600" b="1" dirty="0">
                <a:solidFill>
                  <a:schemeClr val="bg1"/>
                </a:solidFill>
                <a:latin typeface="Arial" panose="020B0604020202020204" pitchFamily="34" charset="0"/>
                <a:cs typeface="Arial" panose="020B0604020202020204" pitchFamily="34" charset="0"/>
              </a:rPr>
              <a:t>Introduction</a:t>
            </a:r>
          </a:p>
        </p:txBody>
      </p:sp>
      <p:grpSp>
        <p:nvGrpSpPr>
          <p:cNvPr id="2328" name="Group 2327">
            <a:extLst>
              <a:ext uri="{FF2B5EF4-FFF2-40B4-BE49-F238E27FC236}">
                <a16:creationId xmlns:a16="http://schemas.microsoft.com/office/drawing/2014/main" id="{42BD813F-9E5D-C938-B846-EEAA530F6FFF}"/>
              </a:ext>
            </a:extLst>
          </p:cNvPr>
          <p:cNvGrpSpPr/>
          <p:nvPr/>
        </p:nvGrpSpPr>
        <p:grpSpPr>
          <a:xfrm>
            <a:off x="13559187" y="18992844"/>
            <a:ext cx="5852160" cy="1766539"/>
            <a:chOff x="2381282" y="3395849"/>
            <a:chExt cx="7391335" cy="2537490"/>
          </a:xfrm>
        </p:grpSpPr>
        <p:grpSp>
          <p:nvGrpSpPr>
            <p:cNvPr id="2329" name="Google Shape;8281;p82">
              <a:extLst>
                <a:ext uri="{FF2B5EF4-FFF2-40B4-BE49-F238E27FC236}">
                  <a16:creationId xmlns:a16="http://schemas.microsoft.com/office/drawing/2014/main" id="{B0339D3E-3D79-9F47-D3BC-613B5F15580D}"/>
                </a:ext>
              </a:extLst>
            </p:cNvPr>
            <p:cNvGrpSpPr/>
            <p:nvPr/>
          </p:nvGrpSpPr>
          <p:grpSpPr>
            <a:xfrm>
              <a:off x="2381282" y="3395849"/>
              <a:ext cx="7391335" cy="2537490"/>
              <a:chOff x="2032647" y="2584509"/>
              <a:chExt cx="5078693" cy="1286991"/>
            </a:xfrm>
          </p:grpSpPr>
          <p:sp>
            <p:nvSpPr>
              <p:cNvPr id="2332" name="Google Shape;8282;p82">
                <a:extLst>
                  <a:ext uri="{FF2B5EF4-FFF2-40B4-BE49-F238E27FC236}">
                    <a16:creationId xmlns:a16="http://schemas.microsoft.com/office/drawing/2014/main" id="{4659A5F1-8BD6-AB1A-1A70-E866D231D367}"/>
                  </a:ext>
                </a:extLst>
              </p:cNvPr>
              <p:cNvSpPr/>
              <p:nvPr/>
            </p:nvSpPr>
            <p:spPr>
              <a:xfrm>
                <a:off x="3261869" y="2584509"/>
                <a:ext cx="2620250" cy="387291"/>
              </a:xfrm>
              <a:prstGeom prst="roundRect">
                <a:avLst>
                  <a:gd name="adj" fmla="val 50000"/>
                </a:avLst>
              </a:prstGeom>
              <a:solidFill>
                <a:srgbClr val="53565A"/>
              </a:solidFill>
              <a:ln>
                <a:solidFill>
                  <a:srgbClr val="53565A"/>
                </a:solidFill>
              </a:ln>
            </p:spPr>
            <p:txBody>
              <a:bodyPr spcFirstLastPara="1" wrap="square" lIns="0" tIns="0" rIns="0" bIns="0" anchor="ctr" anchorCtr="0">
                <a:noAutofit/>
              </a:bodyPr>
              <a:lstStyle/>
              <a:p>
                <a:pPr algn="ctr"/>
                <a:r>
                  <a:rPr lang="en-US" sz="2400" dirty="0">
                    <a:solidFill>
                      <a:srgbClr val="FFFFFF"/>
                    </a:solidFill>
                    <a:latin typeface="Arial" panose="020B0604020202020204" pitchFamily="34" charset="0"/>
                    <a:cs typeface="Arial" panose="020B0604020202020204" pitchFamily="34" charset="0"/>
                  </a:rPr>
                  <a:t>Light &gt; </a:t>
                </a:r>
                <a:r>
                  <a:rPr lang="en-US" sz="2400" dirty="0">
                    <a:solidFill>
                      <a:schemeClr val="bg1"/>
                    </a:solidFill>
                    <a:latin typeface="Arial" panose="020B0604020202020204" pitchFamily="34" charset="0"/>
                    <a:cs typeface="Arial" panose="020B0604020202020204" pitchFamily="34" charset="0"/>
                  </a:rPr>
                  <a:t>Sensitivity</a:t>
                </a:r>
                <a:endParaRPr sz="2400" dirty="0">
                  <a:solidFill>
                    <a:schemeClr val="bg1"/>
                  </a:solidFill>
                  <a:latin typeface="Arial" panose="020B0604020202020204" pitchFamily="34" charset="0"/>
                  <a:cs typeface="Arial" panose="020B0604020202020204" pitchFamily="34" charset="0"/>
                </a:endParaRPr>
              </a:p>
            </p:txBody>
          </p:sp>
          <p:sp>
            <p:nvSpPr>
              <p:cNvPr id="2333" name="Google Shape;8283;p82">
                <a:extLst>
                  <a:ext uri="{FF2B5EF4-FFF2-40B4-BE49-F238E27FC236}">
                    <a16:creationId xmlns:a16="http://schemas.microsoft.com/office/drawing/2014/main" id="{77DF42A1-533B-02C0-FF5D-33AB097122C3}"/>
                  </a:ext>
                </a:extLst>
              </p:cNvPr>
              <p:cNvSpPr/>
              <p:nvPr/>
            </p:nvSpPr>
            <p:spPr>
              <a:xfrm>
                <a:off x="5573240" y="3429000"/>
                <a:ext cx="1538100" cy="442500"/>
              </a:xfrm>
              <a:prstGeom prst="roundRect">
                <a:avLst>
                  <a:gd name="adj" fmla="val 50000"/>
                </a:avLst>
              </a:prstGeom>
              <a:solidFill>
                <a:srgbClr val="8C1515"/>
              </a:solidFill>
              <a:ln>
                <a:noFill/>
              </a:ln>
            </p:spPr>
            <p:txBody>
              <a:bodyPr spcFirstLastPara="1" wrap="square" lIns="121900" tIns="121900" rIns="121900" bIns="121900" anchor="ctr" anchorCtr="0">
                <a:noAutofit/>
              </a:bodyPr>
              <a:lstStyle/>
              <a:p>
                <a:pPr algn="ctr"/>
                <a:r>
                  <a:rPr lang="en-US" sz="2400" dirty="0">
                    <a:solidFill>
                      <a:srgbClr val="FFFFFF"/>
                    </a:solidFill>
                    <a:latin typeface="Arial" panose="020B0604020202020204" pitchFamily="34" charset="0"/>
                    <a:cs typeface="Arial" panose="020B0604020202020204" pitchFamily="34" charset="0"/>
                  </a:rPr>
                  <a:t>Ignore</a:t>
                </a:r>
                <a:endParaRPr sz="2400" dirty="0">
                  <a:solidFill>
                    <a:srgbClr val="FFFFFF"/>
                  </a:solidFill>
                  <a:latin typeface="Arial" panose="020B0604020202020204" pitchFamily="34" charset="0"/>
                  <a:cs typeface="Arial" panose="020B0604020202020204" pitchFamily="34" charset="0"/>
                </a:endParaRPr>
              </a:p>
            </p:txBody>
          </p:sp>
          <p:sp>
            <p:nvSpPr>
              <p:cNvPr id="2334" name="Google Shape;8284;p82">
                <a:extLst>
                  <a:ext uri="{FF2B5EF4-FFF2-40B4-BE49-F238E27FC236}">
                    <a16:creationId xmlns:a16="http://schemas.microsoft.com/office/drawing/2014/main" id="{5EAE749C-4784-7749-5837-9AFFCEFFBB57}"/>
                  </a:ext>
                </a:extLst>
              </p:cNvPr>
              <p:cNvSpPr/>
              <p:nvPr/>
            </p:nvSpPr>
            <p:spPr>
              <a:xfrm>
                <a:off x="2032647" y="3429000"/>
                <a:ext cx="1538100" cy="442500"/>
              </a:xfrm>
              <a:prstGeom prst="roundRect">
                <a:avLst>
                  <a:gd name="adj" fmla="val 50000"/>
                </a:avLst>
              </a:prstGeom>
              <a:solidFill>
                <a:srgbClr val="8C1515"/>
              </a:solidFill>
              <a:ln>
                <a:noFill/>
              </a:ln>
            </p:spPr>
            <p:txBody>
              <a:bodyPr spcFirstLastPara="1" wrap="square" lIns="121900" tIns="121900" rIns="121900" bIns="121900" anchor="ctr" anchorCtr="0">
                <a:noAutofit/>
              </a:bodyPr>
              <a:lstStyle/>
              <a:p>
                <a:pPr algn="ctr"/>
                <a:r>
                  <a:rPr lang="en-US" sz="2400" dirty="0">
                    <a:solidFill>
                      <a:srgbClr val="FFFFFF"/>
                    </a:solidFill>
                    <a:latin typeface="Arial" panose="020B0604020202020204" pitchFamily="34" charset="0"/>
                    <a:cs typeface="Arial" panose="020B0604020202020204" pitchFamily="34" charset="0"/>
                  </a:rPr>
                  <a:t>Record</a:t>
                </a:r>
                <a:endParaRPr sz="2400" dirty="0">
                  <a:solidFill>
                    <a:srgbClr val="FFFFFF"/>
                  </a:solidFill>
                  <a:latin typeface="Arial" panose="020B0604020202020204" pitchFamily="34" charset="0"/>
                  <a:cs typeface="Arial" panose="020B0604020202020204" pitchFamily="34" charset="0"/>
                </a:endParaRPr>
              </a:p>
            </p:txBody>
          </p:sp>
          <p:cxnSp>
            <p:nvCxnSpPr>
              <p:cNvPr id="2335" name="Google Shape;8289;p82">
                <a:extLst>
                  <a:ext uri="{FF2B5EF4-FFF2-40B4-BE49-F238E27FC236}">
                    <a16:creationId xmlns:a16="http://schemas.microsoft.com/office/drawing/2014/main" id="{51775196-4610-701C-31E0-F5E926269792}"/>
                  </a:ext>
                </a:extLst>
              </p:cNvPr>
              <p:cNvCxnSpPr>
                <a:cxnSpLocks/>
                <a:stCxn id="2332" idx="2"/>
                <a:endCxn id="2333" idx="0"/>
              </p:cNvCxnSpPr>
              <p:nvPr/>
            </p:nvCxnSpPr>
            <p:spPr>
              <a:xfrm rot="16200000" flipH="1">
                <a:off x="5228542" y="2315251"/>
                <a:ext cx="457200" cy="1770297"/>
              </a:xfrm>
              <a:prstGeom prst="bentConnector3">
                <a:avLst>
                  <a:gd name="adj1" fmla="val 50000"/>
                </a:avLst>
              </a:prstGeom>
              <a:solidFill>
                <a:srgbClr val="53565A"/>
              </a:solidFill>
              <a:ln w="28575" cap="flat" cmpd="sng">
                <a:solidFill>
                  <a:srgbClr val="53565A"/>
                </a:solidFill>
                <a:prstDash val="solid"/>
                <a:round/>
                <a:headEnd type="none" w="sm" len="sm"/>
                <a:tailEnd type="none" w="sm" len="sm"/>
              </a:ln>
            </p:spPr>
          </p:cxnSp>
          <p:cxnSp>
            <p:nvCxnSpPr>
              <p:cNvPr id="2336" name="Google Shape;8290;p82">
                <a:extLst>
                  <a:ext uri="{FF2B5EF4-FFF2-40B4-BE49-F238E27FC236}">
                    <a16:creationId xmlns:a16="http://schemas.microsoft.com/office/drawing/2014/main" id="{26ECBA79-EDB5-D40C-E8F4-42E911D25EA6}"/>
                  </a:ext>
                </a:extLst>
              </p:cNvPr>
              <p:cNvCxnSpPr>
                <a:cxnSpLocks/>
                <a:stCxn id="2334" idx="0"/>
                <a:endCxn id="2332" idx="2"/>
              </p:cNvCxnSpPr>
              <p:nvPr/>
            </p:nvCxnSpPr>
            <p:spPr>
              <a:xfrm rot="5400000" flipH="1" flipV="1">
                <a:off x="3458246" y="2315253"/>
                <a:ext cx="457200" cy="1770297"/>
              </a:xfrm>
              <a:prstGeom prst="bentConnector3">
                <a:avLst>
                  <a:gd name="adj1" fmla="val 50000"/>
                </a:avLst>
              </a:prstGeom>
              <a:solidFill>
                <a:srgbClr val="53565A"/>
              </a:solidFill>
              <a:ln w="28575" cap="flat" cmpd="sng">
                <a:solidFill>
                  <a:srgbClr val="53565A"/>
                </a:solidFill>
                <a:prstDash val="solid"/>
                <a:round/>
                <a:headEnd type="none" w="sm" len="sm"/>
                <a:tailEnd type="none" w="sm" len="sm"/>
              </a:ln>
            </p:spPr>
          </p:cxnSp>
        </p:grpSp>
        <p:sp>
          <p:nvSpPr>
            <p:cNvPr id="2330" name="TextBox 2329">
              <a:extLst>
                <a:ext uri="{FF2B5EF4-FFF2-40B4-BE49-F238E27FC236}">
                  <a16:creationId xmlns:a16="http://schemas.microsoft.com/office/drawing/2014/main" id="{03A60CFC-4BA6-1298-0349-2897A4EA4E73}"/>
                </a:ext>
              </a:extLst>
            </p:cNvPr>
            <p:cNvSpPr txBox="1"/>
            <p:nvPr/>
          </p:nvSpPr>
          <p:spPr>
            <a:xfrm>
              <a:off x="3500528" y="4033105"/>
              <a:ext cx="1077983" cy="663144"/>
            </a:xfrm>
            <a:prstGeom prst="rect">
              <a:avLst/>
            </a:prstGeom>
            <a:noFill/>
          </p:spPr>
          <p:txBody>
            <a:bodyPr wrap="none" rtlCol="0">
              <a:spAutoFit/>
            </a:bodyPr>
            <a:lstStyle/>
            <a:p>
              <a:r>
                <a:rPr lang="en-US" sz="2400" dirty="0"/>
                <a:t>True</a:t>
              </a:r>
            </a:p>
          </p:txBody>
        </p:sp>
        <p:sp>
          <p:nvSpPr>
            <p:cNvPr id="2331" name="TextBox 2330">
              <a:extLst>
                <a:ext uri="{FF2B5EF4-FFF2-40B4-BE49-F238E27FC236}">
                  <a16:creationId xmlns:a16="http://schemas.microsoft.com/office/drawing/2014/main" id="{B33CCC77-92AC-0121-4B64-1492C0C12499}"/>
                </a:ext>
              </a:extLst>
            </p:cNvPr>
            <p:cNvSpPr txBox="1"/>
            <p:nvPr/>
          </p:nvSpPr>
          <p:spPr>
            <a:xfrm>
              <a:off x="7534126" y="4033105"/>
              <a:ext cx="1210391" cy="663144"/>
            </a:xfrm>
            <a:prstGeom prst="rect">
              <a:avLst/>
            </a:prstGeom>
            <a:noFill/>
          </p:spPr>
          <p:txBody>
            <a:bodyPr wrap="none" rtlCol="0">
              <a:spAutoFit/>
            </a:bodyPr>
            <a:lstStyle/>
            <a:p>
              <a:r>
                <a:rPr lang="en-US" sz="2400" dirty="0"/>
                <a:t>False</a:t>
              </a:r>
            </a:p>
          </p:txBody>
        </p:sp>
      </p:grpSp>
      <p:sp>
        <p:nvSpPr>
          <p:cNvPr id="2337" name="TextBox 2336">
            <a:extLst>
              <a:ext uri="{FF2B5EF4-FFF2-40B4-BE49-F238E27FC236}">
                <a16:creationId xmlns:a16="http://schemas.microsoft.com/office/drawing/2014/main" id="{6A222480-5E34-7C11-2D14-510CB96D171F}"/>
              </a:ext>
            </a:extLst>
          </p:cNvPr>
          <p:cNvSpPr txBox="1"/>
          <p:nvPr/>
        </p:nvSpPr>
        <p:spPr>
          <a:xfrm>
            <a:off x="11878235" y="20851460"/>
            <a:ext cx="5852160" cy="400110"/>
          </a:xfrm>
          <a:prstGeom prst="rect">
            <a:avLst/>
          </a:prstGeom>
          <a:noFill/>
        </p:spPr>
        <p:txBody>
          <a:bodyPr wrap="square" rtlCol="0">
            <a:spAutoFit/>
          </a:bodyPr>
          <a:lstStyle/>
          <a:p>
            <a:r>
              <a:rPr lang="en-US" sz="2000" dirty="0">
                <a:effectLst/>
              </a:rPr>
              <a:t>Figure 4</a:t>
            </a:r>
            <a:r>
              <a:rPr lang="en-US" sz="2000" dirty="0"/>
              <a:t>. ICARUS Trigger System Logic. </a:t>
            </a:r>
            <a:endParaRPr lang="en-US" sz="2000" dirty="0">
              <a:effectLst/>
            </a:endParaRPr>
          </a:p>
        </p:txBody>
      </p:sp>
      <p:pic>
        <p:nvPicPr>
          <p:cNvPr id="2066" name="Picture 17" descr="logo_forlandscape.png">
            <a:extLst>
              <a:ext uri="{FF2B5EF4-FFF2-40B4-BE49-F238E27FC236}">
                <a16:creationId xmlns:a16="http://schemas.microsoft.com/office/drawing/2014/main" id="{5F33922C-3C9E-F0C4-75A8-C856BBEDED16}"/>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762000" y="2514600"/>
            <a:ext cx="8558213" cy="1414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38" name="TextBox 2337">
            <a:extLst>
              <a:ext uri="{FF2B5EF4-FFF2-40B4-BE49-F238E27FC236}">
                <a16:creationId xmlns:a16="http://schemas.microsoft.com/office/drawing/2014/main" id="{D6A3C178-8C86-4F79-1292-BEF0FFF8C0A1}"/>
              </a:ext>
            </a:extLst>
          </p:cNvPr>
          <p:cNvSpPr txBox="1"/>
          <p:nvPr/>
        </p:nvSpPr>
        <p:spPr>
          <a:xfrm>
            <a:off x="11887200" y="12570559"/>
            <a:ext cx="9296400" cy="6093976"/>
          </a:xfrm>
          <a:prstGeom prst="rect">
            <a:avLst/>
          </a:prstGeom>
          <a:noFill/>
        </p:spPr>
        <p:txBody>
          <a:bodyPr wrap="square" rtlCol="0">
            <a:spAutoFit/>
          </a:bodyPr>
          <a:lstStyle/>
          <a:p>
            <a:r>
              <a:rPr lang="en-US" sz="3000" dirty="0">
                <a:latin typeface="Arial" panose="020B0604020202020204" pitchFamily="34" charset="0"/>
                <a:cs typeface="Arial" panose="020B0604020202020204" pitchFamily="34" charset="0"/>
              </a:rPr>
              <a:t>The trigger is a hardware system in the detector that filters out background in real time. We can emulate its performance using software to test different light sensitivity levels. Each light sensitivity level consists of a certain number of PMT pairs that must exceed a fixed threshold of light in order to cause us to record an event. The light sensitivity levels we tested are M1 (1 PMT pair exceeds threshold within entire detector) and S3, S5, S8, S10, and S15 (3-15 PMT pairs exceed threshold within 1 of 3 6m sections of detector). We hope to select the sensitivity level that maximizes efficiency of recording desired tracks while minimizing background accumulated.</a:t>
            </a:r>
          </a:p>
        </p:txBody>
      </p:sp>
      <p:sp>
        <p:nvSpPr>
          <p:cNvPr id="3" name="Text Box 22">
            <a:extLst>
              <a:ext uri="{FF2B5EF4-FFF2-40B4-BE49-F238E27FC236}">
                <a16:creationId xmlns:a16="http://schemas.microsoft.com/office/drawing/2014/main" id="{E10E913E-3500-5C05-452A-F30750009600}"/>
              </a:ext>
            </a:extLst>
          </p:cNvPr>
          <p:cNvSpPr txBox="1">
            <a:spLocks noChangeArrowheads="1"/>
          </p:cNvSpPr>
          <p:nvPr/>
        </p:nvSpPr>
        <p:spPr bwMode="auto">
          <a:xfrm>
            <a:off x="1063559" y="16872839"/>
            <a:ext cx="9296400" cy="800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4389438" eaLnBrk="0" hangingPunct="0">
              <a:defRPr sz="4800">
                <a:solidFill>
                  <a:schemeClr val="tx1"/>
                </a:solidFill>
                <a:latin typeface="Verdana" panose="020B0604030504040204" pitchFamily="34" charset="0"/>
              </a:defRPr>
            </a:lvl1pPr>
            <a:lvl2pPr marL="742950" indent="-285750" defTabSz="4389438" eaLnBrk="0" hangingPunct="0">
              <a:defRPr sz="4800">
                <a:solidFill>
                  <a:schemeClr val="tx1"/>
                </a:solidFill>
                <a:latin typeface="Verdana" panose="020B0604030504040204" pitchFamily="34" charset="0"/>
              </a:defRPr>
            </a:lvl2pPr>
            <a:lvl3pPr marL="1143000" indent="-228600" defTabSz="4389438" eaLnBrk="0" hangingPunct="0">
              <a:defRPr sz="4800">
                <a:solidFill>
                  <a:schemeClr val="tx1"/>
                </a:solidFill>
                <a:latin typeface="Verdana" panose="020B0604030504040204" pitchFamily="34" charset="0"/>
              </a:defRPr>
            </a:lvl3pPr>
            <a:lvl4pPr marL="1600200" indent="-228600" defTabSz="4389438" eaLnBrk="0" hangingPunct="0">
              <a:defRPr sz="4800">
                <a:solidFill>
                  <a:schemeClr val="tx1"/>
                </a:solidFill>
                <a:latin typeface="Verdana" panose="020B0604030504040204" pitchFamily="34" charset="0"/>
              </a:defRPr>
            </a:lvl4pPr>
            <a:lvl5pPr marL="2057400" indent="-228600" defTabSz="4389438" eaLnBrk="0" hangingPunct="0">
              <a:defRPr sz="4800">
                <a:solidFill>
                  <a:schemeClr val="tx1"/>
                </a:solidFill>
                <a:latin typeface="Verdana" panose="020B0604030504040204" pitchFamily="34" charset="0"/>
              </a:defRPr>
            </a:lvl5pPr>
            <a:lvl6pPr marL="2514600" indent="-228600" defTabSz="4389438" eaLnBrk="0" fontAlgn="base" hangingPunct="0">
              <a:spcBef>
                <a:spcPct val="0"/>
              </a:spcBef>
              <a:spcAft>
                <a:spcPct val="0"/>
              </a:spcAft>
              <a:defRPr sz="4800">
                <a:solidFill>
                  <a:schemeClr val="tx1"/>
                </a:solidFill>
                <a:latin typeface="Verdana" panose="020B0604030504040204" pitchFamily="34" charset="0"/>
              </a:defRPr>
            </a:lvl6pPr>
            <a:lvl7pPr marL="2971800" indent="-228600" defTabSz="4389438" eaLnBrk="0" fontAlgn="base" hangingPunct="0">
              <a:spcBef>
                <a:spcPct val="0"/>
              </a:spcBef>
              <a:spcAft>
                <a:spcPct val="0"/>
              </a:spcAft>
              <a:defRPr sz="4800">
                <a:solidFill>
                  <a:schemeClr val="tx1"/>
                </a:solidFill>
                <a:latin typeface="Verdana" panose="020B0604030504040204" pitchFamily="34" charset="0"/>
              </a:defRPr>
            </a:lvl7pPr>
            <a:lvl8pPr marL="3429000" indent="-228600" defTabSz="4389438" eaLnBrk="0" fontAlgn="base" hangingPunct="0">
              <a:spcBef>
                <a:spcPct val="0"/>
              </a:spcBef>
              <a:spcAft>
                <a:spcPct val="0"/>
              </a:spcAft>
              <a:defRPr sz="4800">
                <a:solidFill>
                  <a:schemeClr val="tx1"/>
                </a:solidFill>
                <a:latin typeface="Verdana" panose="020B0604030504040204" pitchFamily="34" charset="0"/>
              </a:defRPr>
            </a:lvl8pPr>
            <a:lvl9pPr marL="3886200" indent="-228600" defTabSz="4389438" eaLnBrk="0" fontAlgn="base" hangingPunct="0">
              <a:spcBef>
                <a:spcPct val="0"/>
              </a:spcBef>
              <a:spcAft>
                <a:spcPct val="0"/>
              </a:spcAft>
              <a:defRPr sz="4800">
                <a:solidFill>
                  <a:schemeClr val="tx1"/>
                </a:solidFill>
                <a:latin typeface="Verdana" panose="020B0604030504040204" pitchFamily="34" charset="0"/>
              </a:defRPr>
            </a:lvl9pPr>
          </a:lstStyle>
          <a:p>
            <a:pPr algn="ctr" eaLnBrk="1" hangingPunct="1">
              <a:spcBef>
                <a:spcPct val="50000"/>
              </a:spcBef>
            </a:pPr>
            <a:r>
              <a:rPr lang="en-US" altLang="en-US" sz="4600" b="1" dirty="0">
                <a:solidFill>
                  <a:schemeClr val="bg1"/>
                </a:solidFill>
                <a:latin typeface="Arial" panose="020B0604020202020204" pitchFamily="34" charset="0"/>
                <a:cs typeface="Arial" panose="020B0604020202020204" pitchFamily="34" charset="0"/>
              </a:rPr>
              <a:t>Detector Overview</a:t>
            </a:r>
          </a:p>
        </p:txBody>
      </p:sp>
      <p:sp>
        <p:nvSpPr>
          <p:cNvPr id="2339" name="Rounded Rectangle 2338">
            <a:extLst>
              <a:ext uri="{FF2B5EF4-FFF2-40B4-BE49-F238E27FC236}">
                <a16:creationId xmlns:a16="http://schemas.microsoft.com/office/drawing/2014/main" id="{95540C56-499D-640A-6FE1-1DEC740D6134}"/>
              </a:ext>
            </a:extLst>
          </p:cNvPr>
          <p:cNvSpPr/>
          <p:nvPr/>
        </p:nvSpPr>
        <p:spPr bwMode="auto">
          <a:xfrm>
            <a:off x="11882394" y="21248236"/>
            <a:ext cx="9296400" cy="1066006"/>
          </a:xfrm>
          <a:prstGeom prst="roundRect">
            <a:avLst/>
          </a:prstGeom>
          <a:solidFill>
            <a:srgbClr val="A2001C"/>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389438" rtl="0" eaLnBrk="1" fontAlgn="base" latinLnBrk="0" hangingPunct="1">
              <a:lnSpc>
                <a:spcPct val="100000"/>
              </a:lnSpc>
              <a:spcBef>
                <a:spcPct val="0"/>
              </a:spcBef>
              <a:spcAft>
                <a:spcPct val="0"/>
              </a:spcAft>
              <a:buClrTx/>
              <a:buSzTx/>
              <a:buFontTx/>
              <a:buNone/>
              <a:tabLst/>
            </a:pPr>
            <a:endParaRPr kumimoji="0" lang="en-US" sz="4800" b="0" i="0" u="none" strike="noStrike" cap="none" normalizeH="0" baseline="0" dirty="0">
              <a:ln>
                <a:noFill/>
              </a:ln>
              <a:solidFill>
                <a:schemeClr val="tx1"/>
              </a:solidFill>
              <a:effectLst/>
              <a:latin typeface="Verdana" pitchFamily="34" charset="0"/>
            </a:endParaRPr>
          </a:p>
        </p:txBody>
      </p:sp>
      <p:sp>
        <p:nvSpPr>
          <p:cNvPr id="2340" name="Text Box 22">
            <a:extLst>
              <a:ext uri="{FF2B5EF4-FFF2-40B4-BE49-F238E27FC236}">
                <a16:creationId xmlns:a16="http://schemas.microsoft.com/office/drawing/2014/main" id="{82418386-F9D7-8CA7-766D-DA373DADDB04}"/>
              </a:ext>
            </a:extLst>
          </p:cNvPr>
          <p:cNvSpPr txBox="1">
            <a:spLocks noChangeArrowheads="1"/>
          </p:cNvSpPr>
          <p:nvPr/>
        </p:nvSpPr>
        <p:spPr bwMode="auto">
          <a:xfrm>
            <a:off x="11846031" y="21356150"/>
            <a:ext cx="9296400" cy="800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4389438" eaLnBrk="0" hangingPunct="0">
              <a:defRPr sz="4800">
                <a:solidFill>
                  <a:schemeClr val="tx1"/>
                </a:solidFill>
                <a:latin typeface="Verdana" panose="020B0604030504040204" pitchFamily="34" charset="0"/>
              </a:defRPr>
            </a:lvl1pPr>
            <a:lvl2pPr marL="742950" indent="-285750" defTabSz="4389438" eaLnBrk="0" hangingPunct="0">
              <a:defRPr sz="4800">
                <a:solidFill>
                  <a:schemeClr val="tx1"/>
                </a:solidFill>
                <a:latin typeface="Verdana" panose="020B0604030504040204" pitchFamily="34" charset="0"/>
              </a:defRPr>
            </a:lvl2pPr>
            <a:lvl3pPr marL="1143000" indent="-228600" defTabSz="4389438" eaLnBrk="0" hangingPunct="0">
              <a:defRPr sz="4800">
                <a:solidFill>
                  <a:schemeClr val="tx1"/>
                </a:solidFill>
                <a:latin typeface="Verdana" panose="020B0604030504040204" pitchFamily="34" charset="0"/>
              </a:defRPr>
            </a:lvl3pPr>
            <a:lvl4pPr marL="1600200" indent="-228600" defTabSz="4389438" eaLnBrk="0" hangingPunct="0">
              <a:defRPr sz="4800">
                <a:solidFill>
                  <a:schemeClr val="tx1"/>
                </a:solidFill>
                <a:latin typeface="Verdana" panose="020B0604030504040204" pitchFamily="34" charset="0"/>
              </a:defRPr>
            </a:lvl4pPr>
            <a:lvl5pPr marL="2057400" indent="-228600" defTabSz="4389438" eaLnBrk="0" hangingPunct="0">
              <a:defRPr sz="4800">
                <a:solidFill>
                  <a:schemeClr val="tx1"/>
                </a:solidFill>
                <a:latin typeface="Verdana" panose="020B0604030504040204" pitchFamily="34" charset="0"/>
              </a:defRPr>
            </a:lvl5pPr>
            <a:lvl6pPr marL="2514600" indent="-228600" defTabSz="4389438" eaLnBrk="0" fontAlgn="base" hangingPunct="0">
              <a:spcBef>
                <a:spcPct val="0"/>
              </a:spcBef>
              <a:spcAft>
                <a:spcPct val="0"/>
              </a:spcAft>
              <a:defRPr sz="4800">
                <a:solidFill>
                  <a:schemeClr val="tx1"/>
                </a:solidFill>
                <a:latin typeface="Verdana" panose="020B0604030504040204" pitchFamily="34" charset="0"/>
              </a:defRPr>
            </a:lvl6pPr>
            <a:lvl7pPr marL="2971800" indent="-228600" defTabSz="4389438" eaLnBrk="0" fontAlgn="base" hangingPunct="0">
              <a:spcBef>
                <a:spcPct val="0"/>
              </a:spcBef>
              <a:spcAft>
                <a:spcPct val="0"/>
              </a:spcAft>
              <a:defRPr sz="4800">
                <a:solidFill>
                  <a:schemeClr val="tx1"/>
                </a:solidFill>
                <a:latin typeface="Verdana" panose="020B0604030504040204" pitchFamily="34" charset="0"/>
              </a:defRPr>
            </a:lvl7pPr>
            <a:lvl8pPr marL="3429000" indent="-228600" defTabSz="4389438" eaLnBrk="0" fontAlgn="base" hangingPunct="0">
              <a:spcBef>
                <a:spcPct val="0"/>
              </a:spcBef>
              <a:spcAft>
                <a:spcPct val="0"/>
              </a:spcAft>
              <a:defRPr sz="4800">
                <a:solidFill>
                  <a:schemeClr val="tx1"/>
                </a:solidFill>
                <a:latin typeface="Verdana" panose="020B0604030504040204" pitchFamily="34" charset="0"/>
              </a:defRPr>
            </a:lvl8pPr>
            <a:lvl9pPr marL="3886200" indent="-228600" defTabSz="4389438" eaLnBrk="0" fontAlgn="base" hangingPunct="0">
              <a:spcBef>
                <a:spcPct val="0"/>
              </a:spcBef>
              <a:spcAft>
                <a:spcPct val="0"/>
              </a:spcAft>
              <a:defRPr sz="4800">
                <a:solidFill>
                  <a:schemeClr val="tx1"/>
                </a:solidFill>
                <a:latin typeface="Verdana" panose="020B0604030504040204" pitchFamily="34" charset="0"/>
              </a:defRPr>
            </a:lvl9pPr>
          </a:lstStyle>
          <a:p>
            <a:pPr algn="ctr" eaLnBrk="1" hangingPunct="1">
              <a:spcBef>
                <a:spcPct val="50000"/>
              </a:spcBef>
            </a:pPr>
            <a:r>
              <a:rPr lang="en-US" altLang="en-US" sz="4600" b="1" dirty="0">
                <a:solidFill>
                  <a:schemeClr val="bg1"/>
                </a:solidFill>
                <a:latin typeface="Arial" panose="020B0604020202020204" pitchFamily="34" charset="0"/>
                <a:cs typeface="Arial" panose="020B0604020202020204" pitchFamily="34" charset="0"/>
              </a:rPr>
              <a:t>Data Overview</a:t>
            </a:r>
          </a:p>
        </p:txBody>
      </p:sp>
      <p:sp>
        <p:nvSpPr>
          <p:cNvPr id="7" name="TextBox 6">
            <a:extLst>
              <a:ext uri="{FF2B5EF4-FFF2-40B4-BE49-F238E27FC236}">
                <a16:creationId xmlns:a16="http://schemas.microsoft.com/office/drawing/2014/main" id="{37C11DEA-2E4C-B14F-CAFC-54B91561C7EB}"/>
              </a:ext>
            </a:extLst>
          </p:cNvPr>
          <p:cNvSpPr txBox="1"/>
          <p:nvPr/>
        </p:nvSpPr>
        <p:spPr>
          <a:xfrm>
            <a:off x="1112520" y="8445260"/>
            <a:ext cx="9296400" cy="3732368"/>
          </a:xfrm>
          <a:prstGeom prst="rect">
            <a:avLst/>
          </a:prstGeom>
          <a:noFill/>
        </p:spPr>
        <p:txBody>
          <a:bodyPr wrap="square" rtlCol="0">
            <a:spAutoFit/>
          </a:bodyPr>
          <a:lstStyle/>
          <a:p>
            <a:pPr>
              <a:lnSpc>
                <a:spcPct val="114000"/>
              </a:lnSpc>
            </a:pPr>
            <a:r>
              <a:rPr lang="en-US" sz="3000" dirty="0">
                <a:latin typeface="Arial" panose="020B0604020202020204" pitchFamily="34" charset="0"/>
                <a:cs typeface="Arial" panose="020B0604020202020204" pitchFamily="34" charset="0"/>
              </a:rPr>
              <a:t>Neutrinos are nearly massless, neutrally charged elementary particles formed as a byproduct of nuclear reactions. They have many potential applications, such as in nuclear weapons safety and supernova research, but we need to first develop a better understanding of their properties, which is the goal of neutrino detectors like ICARUS. </a:t>
            </a:r>
          </a:p>
        </p:txBody>
      </p:sp>
      <p:sp>
        <p:nvSpPr>
          <p:cNvPr id="6" name="TextBox 5">
            <a:extLst>
              <a:ext uri="{FF2B5EF4-FFF2-40B4-BE49-F238E27FC236}">
                <a16:creationId xmlns:a16="http://schemas.microsoft.com/office/drawing/2014/main" id="{A35233DB-E1F7-CAB9-63B3-E04FEBF127C8}"/>
              </a:ext>
            </a:extLst>
          </p:cNvPr>
          <p:cNvSpPr txBox="1"/>
          <p:nvPr/>
        </p:nvSpPr>
        <p:spPr>
          <a:xfrm>
            <a:off x="1118317" y="17830800"/>
            <a:ext cx="9296400" cy="2862322"/>
          </a:xfrm>
          <a:prstGeom prst="rect">
            <a:avLst/>
          </a:prstGeom>
          <a:noFill/>
        </p:spPr>
        <p:txBody>
          <a:bodyPr wrap="square" rtlCol="0">
            <a:spAutoFit/>
          </a:bodyPr>
          <a:lstStyle/>
          <a:p>
            <a:r>
              <a:rPr lang="en-US" sz="3000" dirty="0">
                <a:latin typeface="Arial" panose="020B0604020202020204" pitchFamily="34" charset="0"/>
                <a:cs typeface="Arial" panose="020B0604020202020204" pitchFamily="34" charset="0"/>
              </a:rPr>
              <a:t>ICARUS (Imaging Cosmic and Rare Underground Signals) is a Liquid Argon Time Projection Chamber (LArTPC) detector which creates digital images of neutrino interactions to better understand their properties. It is the far detector in the Short Baseline Neutrino Program at Fermilab (Figure 2).</a:t>
            </a:r>
          </a:p>
        </p:txBody>
      </p:sp>
      <p:sp>
        <p:nvSpPr>
          <p:cNvPr id="2342" name="TextBox 2341">
            <a:extLst>
              <a:ext uri="{FF2B5EF4-FFF2-40B4-BE49-F238E27FC236}">
                <a16:creationId xmlns:a16="http://schemas.microsoft.com/office/drawing/2014/main" id="{EE3B4C5C-FA1E-9797-78F0-C74EAB0CE0DD}"/>
              </a:ext>
            </a:extLst>
          </p:cNvPr>
          <p:cNvSpPr txBox="1"/>
          <p:nvPr/>
        </p:nvSpPr>
        <p:spPr>
          <a:xfrm>
            <a:off x="11882394" y="22323931"/>
            <a:ext cx="9296400" cy="3323987"/>
          </a:xfrm>
          <a:prstGeom prst="rect">
            <a:avLst/>
          </a:prstGeom>
          <a:noFill/>
        </p:spPr>
        <p:txBody>
          <a:bodyPr wrap="square" rtlCol="0">
            <a:spAutoFit/>
          </a:bodyPr>
          <a:lstStyle/>
          <a:p>
            <a:r>
              <a:rPr lang="en-US" sz="3000" dirty="0">
                <a:latin typeface="Arial" panose="020B0604020202020204" pitchFamily="34" charset="0"/>
                <a:cs typeface="Arial" panose="020B0604020202020204" pitchFamily="34" charset="0"/>
              </a:rPr>
              <a:t>This data comes from a “minimum bias” run (data collected without hardware trigger constraints). We used software to emulate trigger performance under different light sensitivity levels. We only analyzed cathode-crossing tracks from this sample since those are the only tracks for which we can reconstruct track time without biasing our efficiency measurement. </a:t>
            </a:r>
          </a:p>
        </p:txBody>
      </p:sp>
      <p:sp>
        <p:nvSpPr>
          <p:cNvPr id="2343" name="Rounded Rectangle 2342">
            <a:extLst>
              <a:ext uri="{FF2B5EF4-FFF2-40B4-BE49-F238E27FC236}">
                <a16:creationId xmlns:a16="http://schemas.microsoft.com/office/drawing/2014/main" id="{702FF191-F2B1-3081-31B9-E309CBC7D602}"/>
              </a:ext>
            </a:extLst>
          </p:cNvPr>
          <p:cNvSpPr/>
          <p:nvPr/>
        </p:nvSpPr>
        <p:spPr bwMode="auto">
          <a:xfrm>
            <a:off x="11892722" y="25634523"/>
            <a:ext cx="9296400" cy="1066006"/>
          </a:xfrm>
          <a:prstGeom prst="roundRect">
            <a:avLst/>
          </a:prstGeom>
          <a:solidFill>
            <a:srgbClr val="A2001C"/>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389438" rtl="0" eaLnBrk="1" fontAlgn="base" latinLnBrk="0" hangingPunct="1">
              <a:lnSpc>
                <a:spcPct val="100000"/>
              </a:lnSpc>
              <a:spcBef>
                <a:spcPct val="0"/>
              </a:spcBef>
              <a:spcAft>
                <a:spcPct val="0"/>
              </a:spcAft>
              <a:buClrTx/>
              <a:buSzTx/>
              <a:buFontTx/>
              <a:buNone/>
              <a:tabLst/>
            </a:pPr>
            <a:endParaRPr kumimoji="0" lang="en-US" sz="4800" b="0" i="0" u="none" strike="noStrike" cap="none" normalizeH="0" baseline="0" dirty="0">
              <a:ln>
                <a:noFill/>
              </a:ln>
              <a:solidFill>
                <a:schemeClr val="tx1"/>
              </a:solidFill>
              <a:effectLst/>
              <a:latin typeface="Verdana" pitchFamily="34" charset="0"/>
            </a:endParaRPr>
          </a:p>
        </p:txBody>
      </p:sp>
      <p:sp>
        <p:nvSpPr>
          <p:cNvPr id="2344" name="Text Box 22">
            <a:extLst>
              <a:ext uri="{FF2B5EF4-FFF2-40B4-BE49-F238E27FC236}">
                <a16:creationId xmlns:a16="http://schemas.microsoft.com/office/drawing/2014/main" id="{CE760ADD-611E-8389-DF58-F07255B32487}"/>
              </a:ext>
            </a:extLst>
          </p:cNvPr>
          <p:cNvSpPr txBox="1">
            <a:spLocks noChangeArrowheads="1"/>
          </p:cNvSpPr>
          <p:nvPr/>
        </p:nvSpPr>
        <p:spPr bwMode="auto">
          <a:xfrm>
            <a:off x="11846031" y="25770159"/>
            <a:ext cx="9296400" cy="800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4389438" eaLnBrk="0" hangingPunct="0">
              <a:defRPr sz="4800">
                <a:solidFill>
                  <a:schemeClr val="tx1"/>
                </a:solidFill>
                <a:latin typeface="Verdana" panose="020B0604030504040204" pitchFamily="34" charset="0"/>
              </a:defRPr>
            </a:lvl1pPr>
            <a:lvl2pPr marL="742950" indent="-285750" defTabSz="4389438" eaLnBrk="0" hangingPunct="0">
              <a:defRPr sz="4800">
                <a:solidFill>
                  <a:schemeClr val="tx1"/>
                </a:solidFill>
                <a:latin typeface="Verdana" panose="020B0604030504040204" pitchFamily="34" charset="0"/>
              </a:defRPr>
            </a:lvl2pPr>
            <a:lvl3pPr marL="1143000" indent="-228600" defTabSz="4389438" eaLnBrk="0" hangingPunct="0">
              <a:defRPr sz="4800">
                <a:solidFill>
                  <a:schemeClr val="tx1"/>
                </a:solidFill>
                <a:latin typeface="Verdana" panose="020B0604030504040204" pitchFamily="34" charset="0"/>
              </a:defRPr>
            </a:lvl3pPr>
            <a:lvl4pPr marL="1600200" indent="-228600" defTabSz="4389438" eaLnBrk="0" hangingPunct="0">
              <a:defRPr sz="4800">
                <a:solidFill>
                  <a:schemeClr val="tx1"/>
                </a:solidFill>
                <a:latin typeface="Verdana" panose="020B0604030504040204" pitchFamily="34" charset="0"/>
              </a:defRPr>
            </a:lvl4pPr>
            <a:lvl5pPr marL="2057400" indent="-228600" defTabSz="4389438" eaLnBrk="0" hangingPunct="0">
              <a:defRPr sz="4800">
                <a:solidFill>
                  <a:schemeClr val="tx1"/>
                </a:solidFill>
                <a:latin typeface="Verdana" panose="020B0604030504040204" pitchFamily="34" charset="0"/>
              </a:defRPr>
            </a:lvl5pPr>
            <a:lvl6pPr marL="2514600" indent="-228600" defTabSz="4389438" eaLnBrk="0" fontAlgn="base" hangingPunct="0">
              <a:spcBef>
                <a:spcPct val="0"/>
              </a:spcBef>
              <a:spcAft>
                <a:spcPct val="0"/>
              </a:spcAft>
              <a:defRPr sz="4800">
                <a:solidFill>
                  <a:schemeClr val="tx1"/>
                </a:solidFill>
                <a:latin typeface="Verdana" panose="020B0604030504040204" pitchFamily="34" charset="0"/>
              </a:defRPr>
            </a:lvl6pPr>
            <a:lvl7pPr marL="2971800" indent="-228600" defTabSz="4389438" eaLnBrk="0" fontAlgn="base" hangingPunct="0">
              <a:spcBef>
                <a:spcPct val="0"/>
              </a:spcBef>
              <a:spcAft>
                <a:spcPct val="0"/>
              </a:spcAft>
              <a:defRPr sz="4800">
                <a:solidFill>
                  <a:schemeClr val="tx1"/>
                </a:solidFill>
                <a:latin typeface="Verdana" panose="020B0604030504040204" pitchFamily="34" charset="0"/>
              </a:defRPr>
            </a:lvl7pPr>
            <a:lvl8pPr marL="3429000" indent="-228600" defTabSz="4389438" eaLnBrk="0" fontAlgn="base" hangingPunct="0">
              <a:spcBef>
                <a:spcPct val="0"/>
              </a:spcBef>
              <a:spcAft>
                <a:spcPct val="0"/>
              </a:spcAft>
              <a:defRPr sz="4800">
                <a:solidFill>
                  <a:schemeClr val="tx1"/>
                </a:solidFill>
                <a:latin typeface="Verdana" panose="020B0604030504040204" pitchFamily="34" charset="0"/>
              </a:defRPr>
            </a:lvl8pPr>
            <a:lvl9pPr marL="3886200" indent="-228600" defTabSz="4389438" eaLnBrk="0" fontAlgn="base" hangingPunct="0">
              <a:spcBef>
                <a:spcPct val="0"/>
              </a:spcBef>
              <a:spcAft>
                <a:spcPct val="0"/>
              </a:spcAft>
              <a:defRPr sz="4800">
                <a:solidFill>
                  <a:schemeClr val="tx1"/>
                </a:solidFill>
                <a:latin typeface="Verdana" panose="020B0604030504040204" pitchFamily="34" charset="0"/>
              </a:defRPr>
            </a:lvl9pPr>
          </a:lstStyle>
          <a:p>
            <a:pPr algn="ctr" eaLnBrk="1" hangingPunct="1">
              <a:spcBef>
                <a:spcPct val="50000"/>
              </a:spcBef>
            </a:pPr>
            <a:r>
              <a:rPr lang="en-US" altLang="en-US" sz="4600" b="1" dirty="0">
                <a:solidFill>
                  <a:schemeClr val="bg1"/>
                </a:solidFill>
                <a:latin typeface="Arial" panose="020B0604020202020204" pitchFamily="34" charset="0"/>
                <a:cs typeface="Arial" panose="020B0604020202020204" pitchFamily="34" charset="0"/>
              </a:rPr>
              <a:t>Trigger Efficiency</a:t>
            </a:r>
          </a:p>
        </p:txBody>
      </p:sp>
      <p:sp>
        <p:nvSpPr>
          <p:cNvPr id="2349" name="TextBox 2348">
            <a:extLst>
              <a:ext uri="{FF2B5EF4-FFF2-40B4-BE49-F238E27FC236}">
                <a16:creationId xmlns:a16="http://schemas.microsoft.com/office/drawing/2014/main" id="{2A48D2F6-4443-1231-6ADD-66F8806BBFCB}"/>
              </a:ext>
            </a:extLst>
          </p:cNvPr>
          <p:cNvSpPr txBox="1"/>
          <p:nvPr/>
        </p:nvSpPr>
        <p:spPr>
          <a:xfrm>
            <a:off x="11887200" y="26744208"/>
            <a:ext cx="9296400" cy="553998"/>
          </a:xfrm>
          <a:prstGeom prst="rect">
            <a:avLst/>
          </a:prstGeom>
          <a:noFill/>
        </p:spPr>
        <p:txBody>
          <a:bodyPr wrap="square" rtlCol="0">
            <a:spAutoFit/>
          </a:bodyPr>
          <a:lstStyle/>
          <a:p>
            <a:r>
              <a:rPr lang="en-US" sz="3000" dirty="0">
                <a:latin typeface="Arial" panose="020B0604020202020204" pitchFamily="34" charset="0"/>
                <a:cs typeface="Arial" panose="020B0604020202020204" pitchFamily="34" charset="0"/>
              </a:rPr>
              <a:t>The formula we used for calculating efficiency is:</a:t>
            </a:r>
          </a:p>
        </p:txBody>
      </p:sp>
      <mc:AlternateContent xmlns:mc="http://schemas.openxmlformats.org/markup-compatibility/2006" xmlns:a14="http://schemas.microsoft.com/office/drawing/2010/main">
        <mc:Choice Requires="a14">
          <p:sp>
            <p:nvSpPr>
              <p:cNvPr id="2350" name="TextBox 2349">
                <a:extLst>
                  <a:ext uri="{FF2B5EF4-FFF2-40B4-BE49-F238E27FC236}">
                    <a16:creationId xmlns:a16="http://schemas.microsoft.com/office/drawing/2014/main" id="{208C0E47-7137-1A13-D661-02453BF4CFAA}"/>
                  </a:ext>
                </a:extLst>
              </p:cNvPr>
              <p:cNvSpPr txBox="1"/>
              <p:nvPr/>
            </p:nvSpPr>
            <p:spPr>
              <a:xfrm>
                <a:off x="11903051" y="27333393"/>
                <a:ext cx="9275743" cy="87671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m:rPr>
                          <m:nor/>
                        </m:rPr>
                        <a:rPr lang="en-US" sz="3000" b="0" i="0" smtClean="0">
                          <a:solidFill>
                            <a:srgbClr val="8C1515"/>
                          </a:solidFill>
                          <a:latin typeface="Arial" panose="020B0604020202020204" pitchFamily="34" charset="0"/>
                          <a:cs typeface="Arial" panose="020B0604020202020204" pitchFamily="34" charset="0"/>
                        </a:rPr>
                        <m:t>Efficiency</m:t>
                      </m:r>
                      <m:r>
                        <a:rPr lang="en-US" sz="3000" b="0" i="1" smtClean="0">
                          <a:solidFill>
                            <a:srgbClr val="8C1515"/>
                          </a:solidFill>
                          <a:latin typeface="Cambria Math" panose="02040503050406030204" pitchFamily="18" charset="0"/>
                        </a:rPr>
                        <m:t>= </m:t>
                      </m:r>
                      <m:f>
                        <m:fPr>
                          <m:ctrlPr>
                            <a:rPr lang="en-US" sz="3000" b="0" i="1" smtClean="0">
                              <a:solidFill>
                                <a:srgbClr val="8C1515"/>
                              </a:solidFill>
                              <a:latin typeface="Cambria Math" panose="02040503050406030204" pitchFamily="18" charset="0"/>
                            </a:rPr>
                          </m:ctrlPr>
                        </m:fPr>
                        <m:num>
                          <m:r>
                            <m:rPr>
                              <m:nor/>
                            </m:rPr>
                            <a:rPr lang="en-US" sz="3000" b="0" i="0" smtClean="0">
                              <a:solidFill>
                                <a:srgbClr val="8C1515"/>
                              </a:solidFill>
                              <a:latin typeface="Arial" panose="020B0604020202020204" pitchFamily="34" charset="0"/>
                              <a:cs typeface="Arial" panose="020B0604020202020204" pitchFamily="34" charset="0"/>
                            </a:rPr>
                            <m:t>selected</m:t>
                          </m:r>
                          <m:r>
                            <m:rPr>
                              <m:nor/>
                            </m:rPr>
                            <a:rPr lang="en-US" sz="3000" b="0" i="0" smtClean="0">
                              <a:solidFill>
                                <a:srgbClr val="8C1515"/>
                              </a:solidFill>
                              <a:latin typeface="Arial" panose="020B0604020202020204" pitchFamily="34" charset="0"/>
                              <a:cs typeface="Arial" panose="020B0604020202020204" pitchFamily="34" charset="0"/>
                            </a:rPr>
                            <m:t> </m:t>
                          </m:r>
                          <m:r>
                            <m:rPr>
                              <m:nor/>
                            </m:rPr>
                            <a:rPr lang="en-US" sz="3000" b="0" i="0" smtClean="0">
                              <a:solidFill>
                                <a:srgbClr val="8C1515"/>
                              </a:solidFill>
                              <a:latin typeface="Arial" panose="020B0604020202020204" pitchFamily="34" charset="0"/>
                              <a:cs typeface="Arial" panose="020B0604020202020204" pitchFamily="34" charset="0"/>
                            </a:rPr>
                            <m:t>tracks</m:t>
                          </m:r>
                          <m:r>
                            <m:rPr>
                              <m:nor/>
                            </m:rPr>
                            <a:rPr lang="en-US" sz="3000" b="0" i="0" smtClean="0">
                              <a:solidFill>
                                <a:srgbClr val="8C1515"/>
                              </a:solidFill>
                              <a:latin typeface="Arial" panose="020B0604020202020204" pitchFamily="34" charset="0"/>
                              <a:cs typeface="Arial" panose="020B0604020202020204" pitchFamily="34" charset="0"/>
                            </a:rPr>
                            <m:t> </m:t>
                          </m:r>
                          <m:r>
                            <m:rPr>
                              <m:nor/>
                            </m:rPr>
                            <a:rPr lang="en-US" sz="3000" b="0" i="0" smtClean="0">
                              <a:solidFill>
                                <a:srgbClr val="8C1515"/>
                              </a:solidFill>
                              <a:latin typeface="Arial" panose="020B0604020202020204" pitchFamily="34" charset="0"/>
                              <a:cs typeface="Arial" panose="020B0604020202020204" pitchFamily="34" charset="0"/>
                            </a:rPr>
                            <m:t>that</m:t>
                          </m:r>
                          <m:r>
                            <m:rPr>
                              <m:nor/>
                            </m:rPr>
                            <a:rPr lang="en-US" sz="3000" b="0" i="0" smtClean="0">
                              <a:solidFill>
                                <a:srgbClr val="8C1515"/>
                              </a:solidFill>
                              <a:latin typeface="Arial" panose="020B0604020202020204" pitchFamily="34" charset="0"/>
                              <a:cs typeface="Arial" panose="020B0604020202020204" pitchFamily="34" charset="0"/>
                            </a:rPr>
                            <m:t> </m:t>
                          </m:r>
                          <m:r>
                            <m:rPr>
                              <m:nor/>
                            </m:rPr>
                            <a:rPr lang="en-US" sz="3000" b="0" i="0" smtClean="0">
                              <a:solidFill>
                                <a:srgbClr val="8C1515"/>
                              </a:solidFill>
                              <a:latin typeface="Arial" panose="020B0604020202020204" pitchFamily="34" charset="0"/>
                              <a:cs typeface="Arial" panose="020B0604020202020204" pitchFamily="34" charset="0"/>
                            </a:rPr>
                            <m:t>would</m:t>
                          </m:r>
                          <m:r>
                            <m:rPr>
                              <m:nor/>
                            </m:rPr>
                            <a:rPr lang="en-US" sz="3000" b="0" i="0" smtClean="0">
                              <a:solidFill>
                                <a:srgbClr val="8C1515"/>
                              </a:solidFill>
                              <a:latin typeface="Arial" panose="020B0604020202020204" pitchFamily="34" charset="0"/>
                              <a:cs typeface="Arial" panose="020B0604020202020204" pitchFamily="34" charset="0"/>
                            </a:rPr>
                            <m:t> </m:t>
                          </m:r>
                          <m:r>
                            <m:rPr>
                              <m:nor/>
                            </m:rPr>
                            <a:rPr lang="en-US" sz="3000" b="0" i="0" smtClean="0">
                              <a:solidFill>
                                <a:srgbClr val="8C1515"/>
                              </a:solidFill>
                              <a:latin typeface="Arial" panose="020B0604020202020204" pitchFamily="34" charset="0"/>
                              <a:cs typeface="Arial" panose="020B0604020202020204" pitchFamily="34" charset="0"/>
                            </a:rPr>
                            <m:t>trigger</m:t>
                          </m:r>
                        </m:num>
                        <m:den>
                          <m:r>
                            <m:rPr>
                              <m:nor/>
                            </m:rPr>
                            <a:rPr lang="en-US" sz="3000" b="0" i="0" smtClean="0">
                              <a:solidFill>
                                <a:srgbClr val="8C1515"/>
                              </a:solidFill>
                              <a:latin typeface="Arial" panose="020B0604020202020204" pitchFamily="34" charset="0"/>
                              <a:cs typeface="Arial" panose="020B0604020202020204" pitchFamily="34" charset="0"/>
                            </a:rPr>
                            <m:t>selected</m:t>
                          </m:r>
                          <m:r>
                            <m:rPr>
                              <m:nor/>
                            </m:rPr>
                            <a:rPr lang="en-US" sz="3000" b="0" i="0" smtClean="0">
                              <a:solidFill>
                                <a:srgbClr val="8C1515"/>
                              </a:solidFill>
                              <a:latin typeface="Arial" panose="020B0604020202020204" pitchFamily="34" charset="0"/>
                              <a:cs typeface="Arial" panose="020B0604020202020204" pitchFamily="34" charset="0"/>
                            </a:rPr>
                            <m:t> </m:t>
                          </m:r>
                          <m:r>
                            <m:rPr>
                              <m:nor/>
                            </m:rPr>
                            <a:rPr lang="en-US" sz="3000" b="0" i="0" smtClean="0">
                              <a:solidFill>
                                <a:srgbClr val="8C1515"/>
                              </a:solidFill>
                              <a:latin typeface="Arial" panose="020B0604020202020204" pitchFamily="34" charset="0"/>
                              <a:cs typeface="Arial" panose="020B0604020202020204" pitchFamily="34" charset="0"/>
                            </a:rPr>
                            <m:t>tracks</m:t>
                          </m:r>
                        </m:den>
                      </m:f>
                    </m:oMath>
                  </m:oMathPara>
                </a14:m>
                <a:endParaRPr lang="en-US" sz="3000" dirty="0">
                  <a:solidFill>
                    <a:srgbClr val="8C1515"/>
                  </a:solidFill>
                  <a:latin typeface="Arial" panose="020B0604020202020204" pitchFamily="34" charset="0"/>
                  <a:cs typeface="Arial" panose="020B0604020202020204" pitchFamily="34" charset="0"/>
                </a:endParaRPr>
              </a:p>
            </p:txBody>
          </p:sp>
        </mc:Choice>
        <mc:Fallback xmlns="">
          <p:sp>
            <p:nvSpPr>
              <p:cNvPr id="2350" name="TextBox 2349">
                <a:extLst>
                  <a:ext uri="{FF2B5EF4-FFF2-40B4-BE49-F238E27FC236}">
                    <a16:creationId xmlns:a16="http://schemas.microsoft.com/office/drawing/2014/main" id="{208C0E47-7137-1A13-D661-02453BF4CFAA}"/>
                  </a:ext>
                </a:extLst>
              </p:cNvPr>
              <p:cNvSpPr txBox="1">
                <a:spLocks noRot="1" noChangeAspect="1" noMove="1" noResize="1" noEditPoints="1" noAdjustHandles="1" noChangeArrowheads="1" noChangeShapeType="1" noTextEdit="1"/>
              </p:cNvSpPr>
              <p:nvPr/>
            </p:nvSpPr>
            <p:spPr>
              <a:xfrm>
                <a:off x="11903051" y="27333393"/>
                <a:ext cx="9275743" cy="876715"/>
              </a:xfrm>
              <a:prstGeom prst="rect">
                <a:avLst/>
              </a:prstGeom>
              <a:blipFill>
                <a:blip r:embed="rId6"/>
                <a:stretch>
                  <a:fillRect t="-12857" b="-31429"/>
                </a:stretch>
              </a:blipFill>
            </p:spPr>
            <p:txBody>
              <a:bodyPr/>
              <a:lstStyle/>
              <a:p>
                <a:r>
                  <a:rPr lang="en-US">
                    <a:noFill/>
                  </a:rPr>
                  <a:t> </a:t>
                </a:r>
              </a:p>
            </p:txBody>
          </p:sp>
        </mc:Fallback>
      </mc:AlternateContent>
      <p:pic>
        <p:nvPicPr>
          <p:cNvPr id="2352" name="Picture 2351">
            <a:extLst>
              <a:ext uri="{FF2B5EF4-FFF2-40B4-BE49-F238E27FC236}">
                <a16:creationId xmlns:a16="http://schemas.microsoft.com/office/drawing/2014/main" id="{B0EC1DF0-7B54-FCE0-1D01-C546606DEE09}"/>
              </a:ext>
            </a:extLst>
          </p:cNvPr>
          <p:cNvPicPr>
            <a:picLocks noChangeAspect="1"/>
          </p:cNvPicPr>
          <p:nvPr/>
        </p:nvPicPr>
        <p:blipFill rotWithShape="1">
          <a:blip r:embed="rId7"/>
          <a:srcRect l="126" t="30530" r="7899" b="2449"/>
          <a:stretch/>
        </p:blipFill>
        <p:spPr>
          <a:xfrm>
            <a:off x="23395233" y="7551761"/>
            <a:ext cx="7696201" cy="5608108"/>
          </a:xfrm>
          <a:prstGeom prst="rect">
            <a:avLst/>
          </a:prstGeom>
        </p:spPr>
      </p:pic>
      <p:sp>
        <p:nvSpPr>
          <p:cNvPr id="2353" name="TextBox 2352">
            <a:extLst>
              <a:ext uri="{FF2B5EF4-FFF2-40B4-BE49-F238E27FC236}">
                <a16:creationId xmlns:a16="http://schemas.microsoft.com/office/drawing/2014/main" id="{B02ADCD8-8433-9AC8-1ED7-DD9DB5A6A8ED}"/>
              </a:ext>
            </a:extLst>
          </p:cNvPr>
          <p:cNvSpPr txBox="1"/>
          <p:nvPr/>
        </p:nvSpPr>
        <p:spPr>
          <a:xfrm>
            <a:off x="11887200" y="28283280"/>
            <a:ext cx="9296400" cy="3323987"/>
          </a:xfrm>
          <a:prstGeom prst="rect">
            <a:avLst/>
          </a:prstGeom>
          <a:noFill/>
        </p:spPr>
        <p:txBody>
          <a:bodyPr wrap="square" rtlCol="0">
            <a:spAutoFit/>
          </a:bodyPr>
          <a:lstStyle/>
          <a:p>
            <a:r>
              <a:rPr lang="en-US" sz="3000" dirty="0">
                <a:latin typeface="Arial" panose="020B0604020202020204" pitchFamily="34" charset="0"/>
                <a:cs typeface="Arial" panose="020B0604020202020204" pitchFamily="34" charset="0"/>
              </a:rPr>
              <a:t>We first looked at efficiency as a function of track length in both cryostats. Efficiency is higher for longer tracks (Figure 5) since longer tracks generally have more energy and generate more light, so are more likely to be picked up by the trigger. The same trend is seen both in the East cryostat (Figure 5) and the West cryostat.</a:t>
            </a:r>
            <a:endParaRPr lang="en-US" sz="3000" dirty="0"/>
          </a:p>
        </p:txBody>
      </p:sp>
      <p:sp>
        <p:nvSpPr>
          <p:cNvPr id="2356" name="TextBox 2355">
            <a:extLst>
              <a:ext uri="{FF2B5EF4-FFF2-40B4-BE49-F238E27FC236}">
                <a16:creationId xmlns:a16="http://schemas.microsoft.com/office/drawing/2014/main" id="{03F95000-E372-B8CA-B195-14FC8D9BE949}"/>
              </a:ext>
            </a:extLst>
          </p:cNvPr>
          <p:cNvSpPr txBox="1"/>
          <p:nvPr/>
        </p:nvSpPr>
        <p:spPr>
          <a:xfrm>
            <a:off x="22631400" y="13281654"/>
            <a:ext cx="9304020" cy="1631216"/>
          </a:xfrm>
          <a:prstGeom prst="rect">
            <a:avLst/>
          </a:prstGeom>
          <a:noFill/>
        </p:spPr>
        <p:txBody>
          <a:bodyPr wrap="square" rtlCol="0">
            <a:spAutoFit/>
          </a:bodyPr>
          <a:lstStyle/>
          <a:p>
            <a:r>
              <a:rPr lang="en-US" sz="2000" dirty="0"/>
              <a:t>Figure 5. Efficiency as a function of track length in the East cryostat for different light </a:t>
            </a:r>
            <a:r>
              <a:rPr lang="en-US" sz="2000" dirty="0">
                <a:latin typeface="Arial" panose="020B0604020202020204" pitchFamily="34" charset="0"/>
                <a:cs typeface="Arial" panose="020B0604020202020204" pitchFamily="34" charset="0"/>
              </a:rPr>
              <a:t>sensitivity</a:t>
            </a:r>
            <a:r>
              <a:rPr lang="en-US" sz="2000" dirty="0"/>
              <a:t> levels. Vertical error bars show a 68% CI using an exact Clopper-Pearson interval, while horizontal error bars depict the size of the bins.</a:t>
            </a:r>
          </a:p>
          <a:p>
            <a:endParaRPr lang="en-US" sz="2000" dirty="0">
              <a:effectLst/>
            </a:endParaRPr>
          </a:p>
        </p:txBody>
      </p:sp>
      <p:sp>
        <p:nvSpPr>
          <p:cNvPr id="2359" name="Rounded Rectangle 2358">
            <a:extLst>
              <a:ext uri="{FF2B5EF4-FFF2-40B4-BE49-F238E27FC236}">
                <a16:creationId xmlns:a16="http://schemas.microsoft.com/office/drawing/2014/main" id="{1E71CA9A-B932-9313-2D58-22FBB79F1C14}"/>
              </a:ext>
            </a:extLst>
          </p:cNvPr>
          <p:cNvSpPr/>
          <p:nvPr/>
        </p:nvSpPr>
        <p:spPr bwMode="auto">
          <a:xfrm>
            <a:off x="22647617" y="14630400"/>
            <a:ext cx="9296400" cy="1066006"/>
          </a:xfrm>
          <a:prstGeom prst="roundRect">
            <a:avLst/>
          </a:prstGeom>
          <a:solidFill>
            <a:srgbClr val="A2001C"/>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389438" rtl="0" eaLnBrk="1" fontAlgn="base" latinLnBrk="0" hangingPunct="1">
              <a:lnSpc>
                <a:spcPct val="100000"/>
              </a:lnSpc>
              <a:spcBef>
                <a:spcPct val="0"/>
              </a:spcBef>
              <a:spcAft>
                <a:spcPct val="0"/>
              </a:spcAft>
              <a:buClrTx/>
              <a:buSzTx/>
              <a:buFontTx/>
              <a:buNone/>
              <a:tabLst/>
            </a:pPr>
            <a:endParaRPr kumimoji="0" lang="en-US" sz="4800" b="0" i="0" u="none" strike="noStrike" cap="none" normalizeH="0" baseline="0" dirty="0">
              <a:ln>
                <a:noFill/>
              </a:ln>
              <a:solidFill>
                <a:schemeClr val="tx1"/>
              </a:solidFill>
              <a:effectLst/>
              <a:latin typeface="Verdana" pitchFamily="34" charset="0"/>
            </a:endParaRPr>
          </a:p>
        </p:txBody>
      </p:sp>
      <p:sp>
        <p:nvSpPr>
          <p:cNvPr id="2360" name="Text Box 22">
            <a:extLst>
              <a:ext uri="{FF2B5EF4-FFF2-40B4-BE49-F238E27FC236}">
                <a16:creationId xmlns:a16="http://schemas.microsoft.com/office/drawing/2014/main" id="{F89EE3A3-DB20-FD17-0F0A-3FC469ACCE13}"/>
              </a:ext>
            </a:extLst>
          </p:cNvPr>
          <p:cNvSpPr txBox="1">
            <a:spLocks noChangeArrowheads="1"/>
          </p:cNvSpPr>
          <p:nvPr/>
        </p:nvSpPr>
        <p:spPr bwMode="auto">
          <a:xfrm>
            <a:off x="22600926" y="14766830"/>
            <a:ext cx="9296400" cy="800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4389438" eaLnBrk="0" hangingPunct="0">
              <a:defRPr sz="4800">
                <a:solidFill>
                  <a:schemeClr val="tx1"/>
                </a:solidFill>
                <a:latin typeface="Verdana" panose="020B0604030504040204" pitchFamily="34" charset="0"/>
              </a:defRPr>
            </a:lvl1pPr>
            <a:lvl2pPr marL="742950" indent="-285750" defTabSz="4389438" eaLnBrk="0" hangingPunct="0">
              <a:defRPr sz="4800">
                <a:solidFill>
                  <a:schemeClr val="tx1"/>
                </a:solidFill>
                <a:latin typeface="Verdana" panose="020B0604030504040204" pitchFamily="34" charset="0"/>
              </a:defRPr>
            </a:lvl2pPr>
            <a:lvl3pPr marL="1143000" indent="-228600" defTabSz="4389438" eaLnBrk="0" hangingPunct="0">
              <a:defRPr sz="4800">
                <a:solidFill>
                  <a:schemeClr val="tx1"/>
                </a:solidFill>
                <a:latin typeface="Verdana" panose="020B0604030504040204" pitchFamily="34" charset="0"/>
              </a:defRPr>
            </a:lvl3pPr>
            <a:lvl4pPr marL="1600200" indent="-228600" defTabSz="4389438" eaLnBrk="0" hangingPunct="0">
              <a:defRPr sz="4800">
                <a:solidFill>
                  <a:schemeClr val="tx1"/>
                </a:solidFill>
                <a:latin typeface="Verdana" panose="020B0604030504040204" pitchFamily="34" charset="0"/>
              </a:defRPr>
            </a:lvl4pPr>
            <a:lvl5pPr marL="2057400" indent="-228600" defTabSz="4389438" eaLnBrk="0" hangingPunct="0">
              <a:defRPr sz="4800">
                <a:solidFill>
                  <a:schemeClr val="tx1"/>
                </a:solidFill>
                <a:latin typeface="Verdana" panose="020B0604030504040204" pitchFamily="34" charset="0"/>
              </a:defRPr>
            </a:lvl5pPr>
            <a:lvl6pPr marL="2514600" indent="-228600" defTabSz="4389438" eaLnBrk="0" fontAlgn="base" hangingPunct="0">
              <a:spcBef>
                <a:spcPct val="0"/>
              </a:spcBef>
              <a:spcAft>
                <a:spcPct val="0"/>
              </a:spcAft>
              <a:defRPr sz="4800">
                <a:solidFill>
                  <a:schemeClr val="tx1"/>
                </a:solidFill>
                <a:latin typeface="Verdana" panose="020B0604030504040204" pitchFamily="34" charset="0"/>
              </a:defRPr>
            </a:lvl6pPr>
            <a:lvl7pPr marL="2971800" indent="-228600" defTabSz="4389438" eaLnBrk="0" fontAlgn="base" hangingPunct="0">
              <a:spcBef>
                <a:spcPct val="0"/>
              </a:spcBef>
              <a:spcAft>
                <a:spcPct val="0"/>
              </a:spcAft>
              <a:defRPr sz="4800">
                <a:solidFill>
                  <a:schemeClr val="tx1"/>
                </a:solidFill>
                <a:latin typeface="Verdana" panose="020B0604030504040204" pitchFamily="34" charset="0"/>
              </a:defRPr>
            </a:lvl7pPr>
            <a:lvl8pPr marL="3429000" indent="-228600" defTabSz="4389438" eaLnBrk="0" fontAlgn="base" hangingPunct="0">
              <a:spcBef>
                <a:spcPct val="0"/>
              </a:spcBef>
              <a:spcAft>
                <a:spcPct val="0"/>
              </a:spcAft>
              <a:defRPr sz="4800">
                <a:solidFill>
                  <a:schemeClr val="tx1"/>
                </a:solidFill>
                <a:latin typeface="Verdana" panose="020B0604030504040204" pitchFamily="34" charset="0"/>
              </a:defRPr>
            </a:lvl8pPr>
            <a:lvl9pPr marL="3886200" indent="-228600" defTabSz="4389438" eaLnBrk="0" fontAlgn="base" hangingPunct="0">
              <a:spcBef>
                <a:spcPct val="0"/>
              </a:spcBef>
              <a:spcAft>
                <a:spcPct val="0"/>
              </a:spcAft>
              <a:defRPr sz="4800">
                <a:solidFill>
                  <a:schemeClr val="tx1"/>
                </a:solidFill>
                <a:latin typeface="Verdana" panose="020B0604030504040204" pitchFamily="34" charset="0"/>
              </a:defRPr>
            </a:lvl9pPr>
          </a:lstStyle>
          <a:p>
            <a:pPr algn="ctr" eaLnBrk="1" hangingPunct="1">
              <a:spcBef>
                <a:spcPct val="50000"/>
              </a:spcBef>
            </a:pPr>
            <a:r>
              <a:rPr lang="en-US" altLang="en-US" sz="4600" b="1" dirty="0">
                <a:solidFill>
                  <a:schemeClr val="bg1"/>
                </a:solidFill>
                <a:latin typeface="Arial" panose="020B0604020202020204" pitchFamily="34" charset="0"/>
                <a:cs typeface="Arial" panose="020B0604020202020204" pitchFamily="34" charset="0"/>
              </a:rPr>
              <a:t>The 2m Track Anomaly</a:t>
            </a:r>
          </a:p>
        </p:txBody>
      </p:sp>
      <p:pic>
        <p:nvPicPr>
          <p:cNvPr id="2361" name="Picture 2360">
            <a:extLst>
              <a:ext uri="{FF2B5EF4-FFF2-40B4-BE49-F238E27FC236}">
                <a16:creationId xmlns:a16="http://schemas.microsoft.com/office/drawing/2014/main" id="{95D7BB83-3F36-AF6A-14D5-DC28D016A25A}"/>
              </a:ext>
            </a:extLst>
          </p:cNvPr>
          <p:cNvPicPr>
            <a:picLocks noChangeAspect="1"/>
          </p:cNvPicPr>
          <p:nvPr/>
        </p:nvPicPr>
        <p:blipFill rotWithShape="1">
          <a:blip r:embed="rId8"/>
          <a:srcRect t="28728"/>
          <a:stretch/>
        </p:blipFill>
        <p:spPr>
          <a:xfrm>
            <a:off x="23012400" y="17070460"/>
            <a:ext cx="8515841" cy="6014466"/>
          </a:xfrm>
          <a:prstGeom prst="rect">
            <a:avLst/>
          </a:prstGeom>
        </p:spPr>
      </p:pic>
      <p:sp>
        <p:nvSpPr>
          <p:cNvPr id="2363" name="TextBox 2362">
            <a:extLst>
              <a:ext uri="{FF2B5EF4-FFF2-40B4-BE49-F238E27FC236}">
                <a16:creationId xmlns:a16="http://schemas.microsoft.com/office/drawing/2014/main" id="{D6D6E6B0-CE41-6B22-BE4F-BE0A0DFE3F42}"/>
              </a:ext>
            </a:extLst>
          </p:cNvPr>
          <p:cNvSpPr txBox="1"/>
          <p:nvPr/>
        </p:nvSpPr>
        <p:spPr>
          <a:xfrm>
            <a:off x="22644850" y="22962757"/>
            <a:ext cx="9282950" cy="707886"/>
          </a:xfrm>
          <a:prstGeom prst="rect">
            <a:avLst/>
          </a:prstGeom>
          <a:noFill/>
        </p:spPr>
        <p:txBody>
          <a:bodyPr wrap="square">
            <a:spAutoFit/>
          </a:bodyPr>
          <a:lstStyle/>
          <a:p>
            <a:r>
              <a:rPr lang="en-US" sz="2000" dirty="0">
                <a:effectLst/>
                <a:latin typeface="Arial" panose="020B0604020202020204" pitchFamily="34" charset="0"/>
                <a:cs typeface="Arial" panose="020B0604020202020204" pitchFamily="34" charset="0"/>
              </a:rPr>
              <a:t>Figure 6. </a:t>
            </a:r>
            <a:r>
              <a:rPr lang="en-US" sz="2000" dirty="0">
                <a:latin typeface="Arial" panose="020B0604020202020204" pitchFamily="34" charset="0"/>
                <a:cs typeface="Arial" panose="020B0604020202020204" pitchFamily="34" charset="0"/>
              </a:rPr>
              <a:t>Efficiency of Trigger as a function of Track length in the East cryostat for tracks 150-300 cm in length. </a:t>
            </a:r>
            <a:endParaRPr lang="en-US" sz="2000" dirty="0">
              <a:effectLst/>
              <a:latin typeface="Arial" panose="020B0604020202020204" pitchFamily="34" charset="0"/>
              <a:cs typeface="Arial" panose="020B0604020202020204" pitchFamily="34" charset="0"/>
            </a:endParaRPr>
          </a:p>
        </p:txBody>
      </p:sp>
      <p:sp>
        <p:nvSpPr>
          <p:cNvPr id="2366" name="TextBox 2365">
            <a:extLst>
              <a:ext uri="{FF2B5EF4-FFF2-40B4-BE49-F238E27FC236}">
                <a16:creationId xmlns:a16="http://schemas.microsoft.com/office/drawing/2014/main" id="{50AC532D-0C80-DD5C-78DA-1CC7B4387A11}"/>
              </a:ext>
            </a:extLst>
          </p:cNvPr>
          <p:cNvSpPr txBox="1"/>
          <p:nvPr/>
        </p:nvSpPr>
        <p:spPr>
          <a:xfrm>
            <a:off x="22644850" y="15667672"/>
            <a:ext cx="9282950" cy="1477328"/>
          </a:xfrm>
          <a:prstGeom prst="rect">
            <a:avLst/>
          </a:prstGeom>
          <a:noFill/>
        </p:spPr>
        <p:txBody>
          <a:bodyPr wrap="square">
            <a:spAutoFit/>
          </a:bodyPr>
          <a:lstStyle/>
          <a:p>
            <a:r>
              <a:rPr lang="en-US" sz="3000" dirty="0">
                <a:effectLst/>
                <a:latin typeface="Arial" panose="020B0604020202020204" pitchFamily="34" charset="0"/>
                <a:cs typeface="Arial" panose="020B0604020202020204" pitchFamily="34" charset="0"/>
              </a:rPr>
              <a:t>When zooming in on Figure 5 to tracks around 2m in length, there is a noticeable drop in </a:t>
            </a:r>
            <a:r>
              <a:rPr lang="en-US" sz="3000" dirty="0">
                <a:latin typeface="Arial" panose="020B0604020202020204" pitchFamily="34" charset="0"/>
                <a:cs typeface="Arial" panose="020B0604020202020204" pitchFamily="34" charset="0"/>
              </a:rPr>
              <a:t>efficiency (Figure 6). We refer to this as the 2m track anomaly.</a:t>
            </a:r>
            <a:endParaRPr lang="en-US" sz="3000" dirty="0">
              <a:effectLst/>
              <a:latin typeface="Arial" panose="020B0604020202020204" pitchFamily="34" charset="0"/>
              <a:cs typeface="Arial" panose="020B0604020202020204" pitchFamily="34" charset="0"/>
            </a:endParaRPr>
          </a:p>
        </p:txBody>
      </p:sp>
      <p:sp>
        <p:nvSpPr>
          <p:cNvPr id="2367" name="TextBox 2366">
            <a:extLst>
              <a:ext uri="{FF2B5EF4-FFF2-40B4-BE49-F238E27FC236}">
                <a16:creationId xmlns:a16="http://schemas.microsoft.com/office/drawing/2014/main" id="{1152FE58-51EA-95F1-DC01-CD191883DBB8}"/>
              </a:ext>
            </a:extLst>
          </p:cNvPr>
          <p:cNvSpPr txBox="1"/>
          <p:nvPr/>
        </p:nvSpPr>
        <p:spPr>
          <a:xfrm>
            <a:off x="22631400" y="23670643"/>
            <a:ext cx="9282950" cy="7940635"/>
          </a:xfrm>
          <a:prstGeom prst="rect">
            <a:avLst/>
          </a:prstGeom>
          <a:noFill/>
        </p:spPr>
        <p:txBody>
          <a:bodyPr wrap="square">
            <a:spAutoFit/>
          </a:bodyPr>
          <a:lstStyle/>
          <a:p>
            <a:r>
              <a:rPr lang="en-US" sz="3000" dirty="0">
                <a:effectLst/>
                <a:latin typeface="Arial" panose="020B0604020202020204" pitchFamily="34" charset="0"/>
                <a:cs typeface="Arial" panose="020B0604020202020204" pitchFamily="34" charset="0"/>
              </a:rPr>
              <a:t>This feature i</a:t>
            </a:r>
            <a:r>
              <a:rPr lang="en-US" sz="3000" dirty="0">
                <a:latin typeface="Arial" panose="020B0604020202020204" pitchFamily="34" charset="0"/>
                <a:cs typeface="Arial" panose="020B0604020202020204" pitchFamily="34" charset="0"/>
              </a:rPr>
              <a:t>s especially evident in the East cryostat but is also present to a lesser extent in the West cryostat. There is no noticeable spatial pattern within the detector for these 2m tracks that fail to trigger. However, statistics are limited for the dataset currently used in this analysis. A newer run may be able to provide more insight on this issue. </a:t>
            </a:r>
          </a:p>
          <a:p>
            <a:r>
              <a:rPr lang="en-US" sz="3000" dirty="0">
                <a:effectLst/>
                <a:latin typeface="Arial" panose="020B0604020202020204" pitchFamily="34" charset="0"/>
                <a:cs typeface="Arial" panose="020B0604020202020204" pitchFamily="34" charset="0"/>
              </a:rPr>
              <a:t>One possible solution may be shiftin</a:t>
            </a:r>
            <a:r>
              <a:rPr lang="en-US" sz="3000" dirty="0">
                <a:latin typeface="Arial" panose="020B0604020202020204" pitchFamily="34" charset="0"/>
                <a:cs typeface="Arial" panose="020B0604020202020204" pitchFamily="34" charset="0"/>
              </a:rPr>
              <a:t>g the trigger emulation window. In the trigger emulation software, for a given track occurring at time t0, light in a 20µs window before t0 is checked against the different light sensitivity levels to determine triggering. Looking at the raw PMT data, many of the ~2m tracks that failed to trigger was paired with light detected by the PMTs &lt;5µs after t0 that would be missed by the trigger. We shifted the window back by 5 µs to see whether the overall trigger efficiency improved.</a:t>
            </a:r>
            <a:endParaRPr lang="en-US" sz="3000" dirty="0">
              <a:effectLst/>
              <a:latin typeface="Arial" panose="020B0604020202020204" pitchFamily="34" charset="0"/>
              <a:cs typeface="Arial" panose="020B0604020202020204" pitchFamily="34" charset="0"/>
            </a:endParaRPr>
          </a:p>
        </p:txBody>
      </p:sp>
      <p:sp>
        <p:nvSpPr>
          <p:cNvPr id="2370" name="TextBox 2369">
            <a:extLst>
              <a:ext uri="{FF2B5EF4-FFF2-40B4-BE49-F238E27FC236}">
                <a16:creationId xmlns:a16="http://schemas.microsoft.com/office/drawing/2014/main" id="{7A1E39E9-DF9A-9FD9-08D3-D04C9C17E2DE}"/>
              </a:ext>
            </a:extLst>
          </p:cNvPr>
          <p:cNvSpPr txBox="1"/>
          <p:nvPr/>
        </p:nvSpPr>
        <p:spPr>
          <a:xfrm>
            <a:off x="33299400" y="7551761"/>
            <a:ext cx="9282950" cy="5170646"/>
          </a:xfrm>
          <a:prstGeom prst="rect">
            <a:avLst/>
          </a:prstGeom>
          <a:noFill/>
        </p:spPr>
        <p:txBody>
          <a:bodyPr wrap="square">
            <a:spAutoFit/>
          </a:bodyPr>
          <a:lstStyle/>
          <a:p>
            <a:r>
              <a:rPr lang="en-US" sz="3000" dirty="0">
                <a:effectLst/>
                <a:latin typeface="Arial" panose="020B0604020202020204" pitchFamily="34" charset="0"/>
                <a:cs typeface="Arial" panose="020B0604020202020204" pitchFamily="34" charset="0"/>
              </a:rPr>
              <a:t>In Figure 7, it is also clear that with the original trigger emulation window (black lines) we would prevent many tracks from triggering as their light would appear outside the window, especially in the West cryostat. </a:t>
            </a:r>
            <a:r>
              <a:rPr lang="en-US" sz="3000" dirty="0">
                <a:latin typeface="Arial" panose="020B0604020202020204" pitchFamily="34" charset="0"/>
                <a:cs typeface="Arial" panose="020B0604020202020204" pitchFamily="34" charset="0"/>
              </a:rPr>
              <a:t>Shifting the window (red lines) should allow more of the West cryostat tracks to trigger. Using the shifted window, trigger efficiencies in the West cryostat improved, but worsened in the East cryostat. Further study is required to understand why the shifting window specifically affects 2m tracks and how we can increase trigger efficiency in the East cryostat.</a:t>
            </a:r>
            <a:endParaRPr lang="en-US" sz="3000" dirty="0">
              <a:effectLst/>
              <a:latin typeface="Arial" panose="020B0604020202020204" pitchFamily="34" charset="0"/>
              <a:cs typeface="Arial" panose="020B0604020202020204" pitchFamily="34" charset="0"/>
            </a:endParaRPr>
          </a:p>
        </p:txBody>
      </p:sp>
      <p:sp>
        <p:nvSpPr>
          <p:cNvPr id="2371" name="Rounded Rectangle 2370">
            <a:extLst>
              <a:ext uri="{FF2B5EF4-FFF2-40B4-BE49-F238E27FC236}">
                <a16:creationId xmlns:a16="http://schemas.microsoft.com/office/drawing/2014/main" id="{A665662D-E7EC-B78B-0031-20E7CA6B3C8D}"/>
              </a:ext>
            </a:extLst>
          </p:cNvPr>
          <p:cNvSpPr/>
          <p:nvPr/>
        </p:nvSpPr>
        <p:spPr bwMode="auto">
          <a:xfrm>
            <a:off x="33304390" y="19194600"/>
            <a:ext cx="9296400" cy="1066006"/>
          </a:xfrm>
          <a:prstGeom prst="roundRect">
            <a:avLst/>
          </a:prstGeom>
          <a:solidFill>
            <a:srgbClr val="A2001C"/>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389438" rtl="0" eaLnBrk="1" fontAlgn="base" latinLnBrk="0" hangingPunct="1">
              <a:lnSpc>
                <a:spcPct val="100000"/>
              </a:lnSpc>
              <a:spcBef>
                <a:spcPct val="0"/>
              </a:spcBef>
              <a:spcAft>
                <a:spcPct val="0"/>
              </a:spcAft>
              <a:buClrTx/>
              <a:buSzTx/>
              <a:buFontTx/>
              <a:buNone/>
              <a:tabLst/>
            </a:pPr>
            <a:endParaRPr kumimoji="0" lang="en-US" sz="4800" b="0" i="0" u="none" strike="noStrike" cap="none" normalizeH="0" baseline="0" dirty="0">
              <a:ln>
                <a:noFill/>
              </a:ln>
              <a:solidFill>
                <a:schemeClr val="tx1"/>
              </a:solidFill>
              <a:effectLst/>
              <a:latin typeface="Verdana" pitchFamily="34" charset="0"/>
            </a:endParaRPr>
          </a:p>
        </p:txBody>
      </p:sp>
      <p:sp>
        <p:nvSpPr>
          <p:cNvPr id="2372" name="Text Box 22">
            <a:extLst>
              <a:ext uri="{FF2B5EF4-FFF2-40B4-BE49-F238E27FC236}">
                <a16:creationId xmlns:a16="http://schemas.microsoft.com/office/drawing/2014/main" id="{53C6D54F-58BD-DB0A-C7F0-B2A39387328B}"/>
              </a:ext>
            </a:extLst>
          </p:cNvPr>
          <p:cNvSpPr txBox="1">
            <a:spLocks noChangeArrowheads="1"/>
          </p:cNvSpPr>
          <p:nvPr/>
        </p:nvSpPr>
        <p:spPr bwMode="auto">
          <a:xfrm>
            <a:off x="33257699" y="19330236"/>
            <a:ext cx="9296400" cy="800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4389438" eaLnBrk="0" hangingPunct="0">
              <a:defRPr sz="4800">
                <a:solidFill>
                  <a:schemeClr val="tx1"/>
                </a:solidFill>
                <a:latin typeface="Verdana" panose="020B0604030504040204" pitchFamily="34" charset="0"/>
              </a:defRPr>
            </a:lvl1pPr>
            <a:lvl2pPr marL="742950" indent="-285750" defTabSz="4389438" eaLnBrk="0" hangingPunct="0">
              <a:defRPr sz="4800">
                <a:solidFill>
                  <a:schemeClr val="tx1"/>
                </a:solidFill>
                <a:latin typeface="Verdana" panose="020B0604030504040204" pitchFamily="34" charset="0"/>
              </a:defRPr>
            </a:lvl2pPr>
            <a:lvl3pPr marL="1143000" indent="-228600" defTabSz="4389438" eaLnBrk="0" hangingPunct="0">
              <a:defRPr sz="4800">
                <a:solidFill>
                  <a:schemeClr val="tx1"/>
                </a:solidFill>
                <a:latin typeface="Verdana" panose="020B0604030504040204" pitchFamily="34" charset="0"/>
              </a:defRPr>
            </a:lvl3pPr>
            <a:lvl4pPr marL="1600200" indent="-228600" defTabSz="4389438" eaLnBrk="0" hangingPunct="0">
              <a:defRPr sz="4800">
                <a:solidFill>
                  <a:schemeClr val="tx1"/>
                </a:solidFill>
                <a:latin typeface="Verdana" panose="020B0604030504040204" pitchFamily="34" charset="0"/>
              </a:defRPr>
            </a:lvl4pPr>
            <a:lvl5pPr marL="2057400" indent="-228600" defTabSz="4389438" eaLnBrk="0" hangingPunct="0">
              <a:defRPr sz="4800">
                <a:solidFill>
                  <a:schemeClr val="tx1"/>
                </a:solidFill>
                <a:latin typeface="Verdana" panose="020B0604030504040204" pitchFamily="34" charset="0"/>
              </a:defRPr>
            </a:lvl5pPr>
            <a:lvl6pPr marL="2514600" indent="-228600" defTabSz="4389438" eaLnBrk="0" fontAlgn="base" hangingPunct="0">
              <a:spcBef>
                <a:spcPct val="0"/>
              </a:spcBef>
              <a:spcAft>
                <a:spcPct val="0"/>
              </a:spcAft>
              <a:defRPr sz="4800">
                <a:solidFill>
                  <a:schemeClr val="tx1"/>
                </a:solidFill>
                <a:latin typeface="Verdana" panose="020B0604030504040204" pitchFamily="34" charset="0"/>
              </a:defRPr>
            </a:lvl6pPr>
            <a:lvl7pPr marL="2971800" indent="-228600" defTabSz="4389438" eaLnBrk="0" fontAlgn="base" hangingPunct="0">
              <a:spcBef>
                <a:spcPct val="0"/>
              </a:spcBef>
              <a:spcAft>
                <a:spcPct val="0"/>
              </a:spcAft>
              <a:defRPr sz="4800">
                <a:solidFill>
                  <a:schemeClr val="tx1"/>
                </a:solidFill>
                <a:latin typeface="Verdana" panose="020B0604030504040204" pitchFamily="34" charset="0"/>
              </a:defRPr>
            </a:lvl7pPr>
            <a:lvl8pPr marL="3429000" indent="-228600" defTabSz="4389438" eaLnBrk="0" fontAlgn="base" hangingPunct="0">
              <a:spcBef>
                <a:spcPct val="0"/>
              </a:spcBef>
              <a:spcAft>
                <a:spcPct val="0"/>
              </a:spcAft>
              <a:defRPr sz="4800">
                <a:solidFill>
                  <a:schemeClr val="tx1"/>
                </a:solidFill>
                <a:latin typeface="Verdana" panose="020B0604030504040204" pitchFamily="34" charset="0"/>
              </a:defRPr>
            </a:lvl8pPr>
            <a:lvl9pPr marL="3886200" indent="-228600" defTabSz="4389438" eaLnBrk="0" fontAlgn="base" hangingPunct="0">
              <a:spcBef>
                <a:spcPct val="0"/>
              </a:spcBef>
              <a:spcAft>
                <a:spcPct val="0"/>
              </a:spcAft>
              <a:defRPr sz="4800">
                <a:solidFill>
                  <a:schemeClr val="tx1"/>
                </a:solidFill>
                <a:latin typeface="Verdana" panose="020B0604030504040204" pitchFamily="34" charset="0"/>
              </a:defRPr>
            </a:lvl9pPr>
          </a:lstStyle>
          <a:p>
            <a:pPr algn="ctr" eaLnBrk="1" hangingPunct="1">
              <a:spcBef>
                <a:spcPct val="50000"/>
              </a:spcBef>
            </a:pPr>
            <a:r>
              <a:rPr lang="en-US" altLang="en-US" sz="4600" b="1" dirty="0">
                <a:solidFill>
                  <a:schemeClr val="bg1"/>
                </a:solidFill>
                <a:latin typeface="Arial" panose="020B0604020202020204" pitchFamily="34" charset="0"/>
                <a:cs typeface="Arial" panose="020B0604020202020204" pitchFamily="34" charset="0"/>
              </a:rPr>
              <a:t>Conclusions</a:t>
            </a:r>
          </a:p>
        </p:txBody>
      </p:sp>
      <p:sp>
        <p:nvSpPr>
          <p:cNvPr id="2373" name="TextBox 2372">
            <a:extLst>
              <a:ext uri="{FF2B5EF4-FFF2-40B4-BE49-F238E27FC236}">
                <a16:creationId xmlns:a16="http://schemas.microsoft.com/office/drawing/2014/main" id="{7018E263-678F-C156-97AC-29DC084EAFAA}"/>
              </a:ext>
            </a:extLst>
          </p:cNvPr>
          <p:cNvSpPr txBox="1"/>
          <p:nvPr/>
        </p:nvSpPr>
        <p:spPr>
          <a:xfrm>
            <a:off x="33303956" y="20265788"/>
            <a:ext cx="9291844" cy="4708981"/>
          </a:xfrm>
          <a:prstGeom prst="rect">
            <a:avLst/>
          </a:prstGeom>
          <a:noFill/>
        </p:spPr>
        <p:txBody>
          <a:bodyPr wrap="square">
            <a:spAutoFit/>
          </a:bodyPr>
          <a:lstStyle/>
          <a:p>
            <a:r>
              <a:rPr lang="en-US" sz="3000" dirty="0">
                <a:effectLst/>
                <a:latin typeface="Arial" panose="020B0604020202020204" pitchFamily="34" charset="0"/>
                <a:cs typeface="Arial" panose="020B0604020202020204" pitchFamily="34" charset="0"/>
              </a:rPr>
              <a:t>Further analysis is required to understand the physical meaning behind the 2m track anomaly. </a:t>
            </a:r>
            <a:r>
              <a:rPr lang="en-US" sz="3000" dirty="0">
                <a:latin typeface="Arial" panose="020B0604020202020204" pitchFamily="34" charset="0"/>
                <a:cs typeface="Arial" panose="020B0604020202020204" pitchFamily="34" charset="0"/>
              </a:rPr>
              <a:t>A new “minimum bias” run was collected in late July and repeating previous analysis with the new dataset will hopefully allow us to better understand this issue and understand detector changes and improvements over the past 6 months. Future analysis will include a broader sample, containing tracks that don’t necessarily cross the cathode, methods for which are currently being developed.</a:t>
            </a:r>
            <a:endParaRPr lang="en-US" sz="3000" dirty="0">
              <a:effectLst/>
              <a:latin typeface="Arial" panose="020B0604020202020204" pitchFamily="34" charset="0"/>
              <a:cs typeface="Arial" panose="020B0604020202020204" pitchFamily="34" charset="0"/>
            </a:endParaRPr>
          </a:p>
        </p:txBody>
      </p:sp>
      <p:sp>
        <p:nvSpPr>
          <p:cNvPr id="2374" name="Rounded Rectangle 2373">
            <a:extLst>
              <a:ext uri="{FF2B5EF4-FFF2-40B4-BE49-F238E27FC236}">
                <a16:creationId xmlns:a16="http://schemas.microsoft.com/office/drawing/2014/main" id="{542D99A1-3538-D395-7373-6379CED97AF5}"/>
              </a:ext>
            </a:extLst>
          </p:cNvPr>
          <p:cNvSpPr/>
          <p:nvPr/>
        </p:nvSpPr>
        <p:spPr bwMode="auto">
          <a:xfrm>
            <a:off x="33317689" y="24924684"/>
            <a:ext cx="9296400" cy="1066006"/>
          </a:xfrm>
          <a:prstGeom prst="roundRect">
            <a:avLst/>
          </a:prstGeom>
          <a:solidFill>
            <a:srgbClr val="A2001C"/>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389438" rtl="0" eaLnBrk="1" fontAlgn="base" latinLnBrk="0" hangingPunct="1">
              <a:lnSpc>
                <a:spcPct val="100000"/>
              </a:lnSpc>
              <a:spcBef>
                <a:spcPct val="0"/>
              </a:spcBef>
              <a:spcAft>
                <a:spcPct val="0"/>
              </a:spcAft>
              <a:buClrTx/>
              <a:buSzTx/>
              <a:buFontTx/>
              <a:buNone/>
              <a:tabLst/>
            </a:pPr>
            <a:endParaRPr kumimoji="0" lang="en-US" sz="4800" b="0" i="0" u="none" strike="noStrike" cap="none" normalizeH="0" baseline="0" dirty="0">
              <a:ln>
                <a:noFill/>
              </a:ln>
              <a:solidFill>
                <a:schemeClr val="tx1"/>
              </a:solidFill>
              <a:effectLst/>
              <a:latin typeface="Verdana" pitchFamily="34" charset="0"/>
            </a:endParaRPr>
          </a:p>
        </p:txBody>
      </p:sp>
      <p:sp>
        <p:nvSpPr>
          <p:cNvPr id="2375" name="Text Box 22">
            <a:extLst>
              <a:ext uri="{FF2B5EF4-FFF2-40B4-BE49-F238E27FC236}">
                <a16:creationId xmlns:a16="http://schemas.microsoft.com/office/drawing/2014/main" id="{4855A0CC-71CB-9057-7072-24EA4A1D8522}"/>
              </a:ext>
            </a:extLst>
          </p:cNvPr>
          <p:cNvSpPr txBox="1">
            <a:spLocks noChangeArrowheads="1"/>
          </p:cNvSpPr>
          <p:nvPr/>
        </p:nvSpPr>
        <p:spPr bwMode="auto">
          <a:xfrm>
            <a:off x="33385940" y="25057577"/>
            <a:ext cx="9296400" cy="800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4389438" eaLnBrk="0" hangingPunct="0">
              <a:defRPr sz="4800">
                <a:solidFill>
                  <a:schemeClr val="tx1"/>
                </a:solidFill>
                <a:latin typeface="Verdana" panose="020B0604030504040204" pitchFamily="34" charset="0"/>
              </a:defRPr>
            </a:lvl1pPr>
            <a:lvl2pPr marL="742950" indent="-285750" defTabSz="4389438" eaLnBrk="0" hangingPunct="0">
              <a:defRPr sz="4800">
                <a:solidFill>
                  <a:schemeClr val="tx1"/>
                </a:solidFill>
                <a:latin typeface="Verdana" panose="020B0604030504040204" pitchFamily="34" charset="0"/>
              </a:defRPr>
            </a:lvl2pPr>
            <a:lvl3pPr marL="1143000" indent="-228600" defTabSz="4389438" eaLnBrk="0" hangingPunct="0">
              <a:defRPr sz="4800">
                <a:solidFill>
                  <a:schemeClr val="tx1"/>
                </a:solidFill>
                <a:latin typeface="Verdana" panose="020B0604030504040204" pitchFamily="34" charset="0"/>
              </a:defRPr>
            </a:lvl3pPr>
            <a:lvl4pPr marL="1600200" indent="-228600" defTabSz="4389438" eaLnBrk="0" hangingPunct="0">
              <a:defRPr sz="4800">
                <a:solidFill>
                  <a:schemeClr val="tx1"/>
                </a:solidFill>
                <a:latin typeface="Verdana" panose="020B0604030504040204" pitchFamily="34" charset="0"/>
              </a:defRPr>
            </a:lvl4pPr>
            <a:lvl5pPr marL="2057400" indent="-228600" defTabSz="4389438" eaLnBrk="0" hangingPunct="0">
              <a:defRPr sz="4800">
                <a:solidFill>
                  <a:schemeClr val="tx1"/>
                </a:solidFill>
                <a:latin typeface="Verdana" panose="020B0604030504040204" pitchFamily="34" charset="0"/>
              </a:defRPr>
            </a:lvl5pPr>
            <a:lvl6pPr marL="2514600" indent="-228600" defTabSz="4389438" eaLnBrk="0" fontAlgn="base" hangingPunct="0">
              <a:spcBef>
                <a:spcPct val="0"/>
              </a:spcBef>
              <a:spcAft>
                <a:spcPct val="0"/>
              </a:spcAft>
              <a:defRPr sz="4800">
                <a:solidFill>
                  <a:schemeClr val="tx1"/>
                </a:solidFill>
                <a:latin typeface="Verdana" panose="020B0604030504040204" pitchFamily="34" charset="0"/>
              </a:defRPr>
            </a:lvl6pPr>
            <a:lvl7pPr marL="2971800" indent="-228600" defTabSz="4389438" eaLnBrk="0" fontAlgn="base" hangingPunct="0">
              <a:spcBef>
                <a:spcPct val="0"/>
              </a:spcBef>
              <a:spcAft>
                <a:spcPct val="0"/>
              </a:spcAft>
              <a:defRPr sz="4800">
                <a:solidFill>
                  <a:schemeClr val="tx1"/>
                </a:solidFill>
                <a:latin typeface="Verdana" panose="020B0604030504040204" pitchFamily="34" charset="0"/>
              </a:defRPr>
            </a:lvl7pPr>
            <a:lvl8pPr marL="3429000" indent="-228600" defTabSz="4389438" eaLnBrk="0" fontAlgn="base" hangingPunct="0">
              <a:spcBef>
                <a:spcPct val="0"/>
              </a:spcBef>
              <a:spcAft>
                <a:spcPct val="0"/>
              </a:spcAft>
              <a:defRPr sz="4800">
                <a:solidFill>
                  <a:schemeClr val="tx1"/>
                </a:solidFill>
                <a:latin typeface="Verdana" panose="020B0604030504040204" pitchFamily="34" charset="0"/>
              </a:defRPr>
            </a:lvl8pPr>
            <a:lvl9pPr marL="3886200" indent="-228600" defTabSz="4389438" eaLnBrk="0" fontAlgn="base" hangingPunct="0">
              <a:spcBef>
                <a:spcPct val="0"/>
              </a:spcBef>
              <a:spcAft>
                <a:spcPct val="0"/>
              </a:spcAft>
              <a:defRPr sz="4800">
                <a:solidFill>
                  <a:schemeClr val="tx1"/>
                </a:solidFill>
                <a:latin typeface="Verdana" panose="020B0604030504040204" pitchFamily="34" charset="0"/>
              </a:defRPr>
            </a:lvl9pPr>
          </a:lstStyle>
          <a:p>
            <a:pPr algn="ctr" eaLnBrk="1" hangingPunct="1">
              <a:spcBef>
                <a:spcPct val="50000"/>
              </a:spcBef>
            </a:pPr>
            <a:r>
              <a:rPr lang="en-US" altLang="en-US" sz="4600" b="1" dirty="0">
                <a:solidFill>
                  <a:schemeClr val="bg1"/>
                </a:solidFill>
                <a:latin typeface="Arial" panose="020B0604020202020204" pitchFamily="34" charset="0"/>
                <a:cs typeface="Arial" panose="020B0604020202020204" pitchFamily="34" charset="0"/>
              </a:rPr>
              <a:t>Acknowledgements</a:t>
            </a:r>
          </a:p>
        </p:txBody>
      </p:sp>
      <p:sp>
        <p:nvSpPr>
          <p:cNvPr id="2376" name="TextBox 2375">
            <a:extLst>
              <a:ext uri="{FF2B5EF4-FFF2-40B4-BE49-F238E27FC236}">
                <a16:creationId xmlns:a16="http://schemas.microsoft.com/office/drawing/2014/main" id="{2E1F1851-73FC-F740-D875-2F1E07F566EF}"/>
              </a:ext>
            </a:extLst>
          </p:cNvPr>
          <p:cNvSpPr txBox="1"/>
          <p:nvPr/>
        </p:nvSpPr>
        <p:spPr>
          <a:xfrm>
            <a:off x="33299400" y="25990689"/>
            <a:ext cx="9282950" cy="5632311"/>
          </a:xfrm>
          <a:prstGeom prst="rect">
            <a:avLst/>
          </a:prstGeom>
          <a:noFill/>
        </p:spPr>
        <p:txBody>
          <a:bodyPr wrap="square">
            <a:spAutoFit/>
          </a:bodyPr>
          <a:lstStyle/>
          <a:p>
            <a:r>
              <a:rPr lang="en-US" sz="3000" dirty="0"/>
              <a:t>I would like to acknowledge Dr. Gianluca Petrillo for his guidance and mentorship throughout this program, the ICARUS Trigger Working Group and the SLAC Neutrino Group for their support, Erin and Hillary for organizing the program, my fellow interns. This work was supported in part by the U.S. Department of Energy, Office of Science, Office of Workforce Development for Teachers and Scientists (WDTS) under the Science Undergraduate Laboratory Internships Program (SULI). </a:t>
            </a:r>
          </a:p>
        </p:txBody>
      </p:sp>
      <p:pic>
        <p:nvPicPr>
          <p:cNvPr id="2378" name="Picture 2377">
            <a:extLst>
              <a:ext uri="{FF2B5EF4-FFF2-40B4-BE49-F238E27FC236}">
                <a16:creationId xmlns:a16="http://schemas.microsoft.com/office/drawing/2014/main" id="{CE78D0C4-3E46-A891-82E9-DF205E27D3AE}"/>
              </a:ext>
            </a:extLst>
          </p:cNvPr>
          <p:cNvPicPr>
            <a:picLocks noChangeAspect="1"/>
          </p:cNvPicPr>
          <p:nvPr/>
        </p:nvPicPr>
        <p:blipFill rotWithShape="1">
          <a:blip r:embed="rId9"/>
          <a:srcRect l="-259" t="5491" r="259" b="-714"/>
          <a:stretch/>
        </p:blipFill>
        <p:spPr>
          <a:xfrm>
            <a:off x="33299399" y="12817957"/>
            <a:ext cx="9296401" cy="6035126"/>
          </a:xfrm>
          <a:prstGeom prst="rect">
            <a:avLst/>
          </a:prstGeom>
        </p:spPr>
      </p:pic>
      <p:sp>
        <p:nvSpPr>
          <p:cNvPr id="2379" name="TextBox 2378">
            <a:extLst>
              <a:ext uri="{FF2B5EF4-FFF2-40B4-BE49-F238E27FC236}">
                <a16:creationId xmlns:a16="http://schemas.microsoft.com/office/drawing/2014/main" id="{A04E6C91-C6BB-8A4B-93CE-5B0642924171}"/>
              </a:ext>
            </a:extLst>
          </p:cNvPr>
          <p:cNvSpPr txBox="1"/>
          <p:nvPr/>
        </p:nvSpPr>
        <p:spPr>
          <a:xfrm>
            <a:off x="33306125" y="18726090"/>
            <a:ext cx="9282950" cy="400110"/>
          </a:xfrm>
          <a:prstGeom prst="rect">
            <a:avLst/>
          </a:prstGeom>
          <a:noFill/>
        </p:spPr>
        <p:txBody>
          <a:bodyPr wrap="square">
            <a:spAutoFit/>
          </a:bodyPr>
          <a:lstStyle/>
          <a:p>
            <a:r>
              <a:rPr lang="en-US" sz="2000" dirty="0">
                <a:effectLst/>
                <a:latin typeface="Arial" panose="020B0604020202020204" pitchFamily="34" charset="0"/>
                <a:cs typeface="Arial" panose="020B0604020202020204" pitchFamily="34" charset="0"/>
              </a:rPr>
              <a:t>Figure </a:t>
            </a:r>
            <a:r>
              <a:rPr lang="en-US" sz="2000" dirty="0">
                <a:latin typeface="Arial" panose="020B0604020202020204" pitchFamily="34" charset="0"/>
                <a:cs typeface="Arial" panose="020B0604020202020204" pitchFamily="34" charset="0"/>
              </a:rPr>
              <a:t>7</a:t>
            </a:r>
            <a:r>
              <a:rPr lang="en-US" sz="2000" dirty="0">
                <a:effectLst/>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Light-Track Time Difference Compared to Trigger Emulation Windows.</a:t>
            </a:r>
            <a:endParaRPr lang="en-US" sz="2000" dirty="0">
              <a:effectLst/>
              <a:latin typeface="Arial" panose="020B0604020202020204" pitchFamily="34" charset="0"/>
              <a:cs typeface="Arial" panose="020B0604020202020204" pitchFamily="34" charset="0"/>
            </a:endParaRPr>
          </a:p>
        </p:txBody>
      </p:sp>
      <p:pic>
        <p:nvPicPr>
          <p:cNvPr id="2381" name="Picture 2">
            <a:extLst>
              <a:ext uri="{FF2B5EF4-FFF2-40B4-BE49-F238E27FC236}">
                <a16:creationId xmlns:a16="http://schemas.microsoft.com/office/drawing/2014/main" id="{B6E28440-5E97-CBC5-8DB7-CCE897F49582}"/>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47615" y="12146264"/>
            <a:ext cx="9299906" cy="2941336"/>
          </a:xfrm>
          <a:prstGeom prst="rect">
            <a:avLst/>
          </a:prstGeom>
          <a:noFill/>
          <a:extLst>
            <a:ext uri="{909E8E84-426E-40DD-AFC4-6F175D3DCCD1}">
              <a14:hiddenFill xmlns:a14="http://schemas.microsoft.com/office/drawing/2010/main">
                <a:solidFill>
                  <a:srgbClr val="FFFFFF"/>
                </a:solidFill>
              </a14:hiddenFill>
            </a:ext>
          </a:extLst>
        </p:spPr>
      </p:pic>
      <p:sp>
        <p:nvSpPr>
          <p:cNvPr id="2382" name="TextBox 2381">
            <a:extLst>
              <a:ext uri="{FF2B5EF4-FFF2-40B4-BE49-F238E27FC236}">
                <a16:creationId xmlns:a16="http://schemas.microsoft.com/office/drawing/2014/main" id="{3E51A466-C7E2-695B-DAB9-C2D1C0EA90B7}"/>
              </a:ext>
            </a:extLst>
          </p:cNvPr>
          <p:cNvSpPr txBox="1"/>
          <p:nvPr/>
        </p:nvSpPr>
        <p:spPr>
          <a:xfrm>
            <a:off x="1112519" y="15111602"/>
            <a:ext cx="9292787" cy="1631216"/>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Figure 1. Neutrino events in the ICARUS detector. (a) Electron neutrino entering detector from the left, interacting to turn into an electron and a secondary particle. (b) Muon neutrino entering detector from the top left, interacting to turn into a muon (long track) and secondary particle (short track). Image credits: ICARUS collaboration</a:t>
            </a:r>
          </a:p>
        </p:txBody>
      </p:sp>
      <p:sp>
        <p:nvSpPr>
          <p:cNvPr id="2383" name="TextBox 2382">
            <a:extLst>
              <a:ext uri="{FF2B5EF4-FFF2-40B4-BE49-F238E27FC236}">
                <a16:creationId xmlns:a16="http://schemas.microsoft.com/office/drawing/2014/main" id="{04794529-5515-8AF1-10C8-B7CEC2060722}"/>
              </a:ext>
            </a:extLst>
          </p:cNvPr>
          <p:cNvSpPr txBox="1"/>
          <p:nvPr/>
        </p:nvSpPr>
        <p:spPr>
          <a:xfrm>
            <a:off x="4191000" y="14631888"/>
            <a:ext cx="615294" cy="461665"/>
          </a:xfrm>
          <a:prstGeom prst="rect">
            <a:avLst/>
          </a:prstGeom>
          <a:noFill/>
        </p:spPr>
        <p:txBody>
          <a:bodyPr wrap="square" rtlCol="0">
            <a:spAutoFit/>
          </a:bodyPr>
          <a:lstStyle/>
          <a:p>
            <a:r>
              <a:rPr lang="en-US" sz="2400" dirty="0">
                <a:solidFill>
                  <a:schemeClr val="bg1"/>
                </a:solidFill>
                <a:latin typeface="Arial" panose="020B0604020202020204" pitchFamily="34" charset="0"/>
                <a:cs typeface="Arial" panose="020B0604020202020204" pitchFamily="34" charset="0"/>
              </a:rPr>
              <a:t>(a)</a:t>
            </a:r>
          </a:p>
        </p:txBody>
      </p:sp>
      <p:sp>
        <p:nvSpPr>
          <p:cNvPr id="2384" name="TextBox 2383">
            <a:extLst>
              <a:ext uri="{FF2B5EF4-FFF2-40B4-BE49-F238E27FC236}">
                <a16:creationId xmlns:a16="http://schemas.microsoft.com/office/drawing/2014/main" id="{77982B10-F621-0093-01F3-BED0934A88DD}"/>
              </a:ext>
            </a:extLst>
          </p:cNvPr>
          <p:cNvSpPr txBox="1"/>
          <p:nvPr/>
        </p:nvSpPr>
        <p:spPr>
          <a:xfrm>
            <a:off x="9900703" y="14630400"/>
            <a:ext cx="631115" cy="461665"/>
          </a:xfrm>
          <a:prstGeom prst="rect">
            <a:avLst/>
          </a:prstGeom>
          <a:noFill/>
        </p:spPr>
        <p:txBody>
          <a:bodyPr wrap="square" rtlCol="0">
            <a:spAutoFit/>
          </a:bodyPr>
          <a:lstStyle/>
          <a:p>
            <a:r>
              <a:rPr lang="en-US" sz="2400" dirty="0">
                <a:solidFill>
                  <a:schemeClr val="bg1"/>
                </a:solidFill>
                <a:latin typeface="Arial" panose="020B0604020202020204" pitchFamily="34" charset="0"/>
                <a:cs typeface="Arial" panose="020B0604020202020204" pitchFamily="34" charset="0"/>
              </a:rPr>
              <a:t>(b)</a:t>
            </a:r>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48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48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5702</TotalTime>
  <Words>1224</Words>
  <Application>Microsoft Macintosh PowerPoint</Application>
  <PresentationFormat>Custom</PresentationFormat>
  <Paragraphs>51</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Cambria Math</vt:lpstr>
      <vt:lpstr>Verdana</vt:lpstr>
      <vt:lpstr>Default Design</vt:lpstr>
      <vt:lpstr>PowerPoint Presentation</vt:lpstr>
    </vt:vector>
  </TitlesOfParts>
  <Company>Stanford Linear Accelerator Center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Greg Stewart</dc:creator>
  <cp:lastModifiedBy>Tanvi Krishnan</cp:lastModifiedBy>
  <cp:revision>16</cp:revision>
  <dcterms:created xsi:type="dcterms:W3CDTF">2008-10-22T22:19:04Z</dcterms:created>
  <dcterms:modified xsi:type="dcterms:W3CDTF">2022-08-09T21:32:43Z</dcterms:modified>
</cp:coreProperties>
</file>