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40"/>
  </p:notesMasterIdLst>
  <p:sldIdLst>
    <p:sldId id="256" r:id="rId2"/>
    <p:sldId id="257" r:id="rId3"/>
    <p:sldId id="270" r:id="rId4"/>
    <p:sldId id="265" r:id="rId5"/>
    <p:sldId id="279" r:id="rId6"/>
    <p:sldId id="258" r:id="rId7"/>
    <p:sldId id="259" r:id="rId8"/>
    <p:sldId id="278" r:id="rId9"/>
    <p:sldId id="261" r:id="rId10"/>
    <p:sldId id="260" r:id="rId11"/>
    <p:sldId id="262" r:id="rId12"/>
    <p:sldId id="264" r:id="rId13"/>
    <p:sldId id="272" r:id="rId14"/>
    <p:sldId id="273" r:id="rId15"/>
    <p:sldId id="274" r:id="rId16"/>
    <p:sldId id="275" r:id="rId17"/>
    <p:sldId id="276"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77" r:id="rId32"/>
    <p:sldId id="266" r:id="rId33"/>
    <p:sldId id="263" r:id="rId34"/>
    <p:sldId id="269" r:id="rId35"/>
    <p:sldId id="271" r:id="rId36"/>
    <p:sldId id="293" r:id="rId37"/>
    <p:sldId id="268"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701"/>
  </p:normalViewPr>
  <p:slideViewPr>
    <p:cSldViewPr snapToGrid="0" snapToObjects="1">
      <p:cViewPr>
        <p:scale>
          <a:sx n="82" d="100"/>
          <a:sy n="82" d="100"/>
        </p:scale>
        <p:origin x="1696"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46A8A-3BD6-C947-898F-03C885B3F166}" type="datetimeFigureOut">
              <a:rPr lang="en-US" smtClean="0"/>
              <a:t>7/5/22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4DCE-87E7-EA48-999F-35B108C96239}" type="slidenum">
              <a:rPr lang="en-US" smtClean="0"/>
              <a:t>‹#›</a:t>
            </a:fld>
            <a:endParaRPr lang="en-US"/>
          </a:p>
        </p:txBody>
      </p:sp>
    </p:spTree>
    <p:extLst>
      <p:ext uri="{BB962C8B-B14F-4D97-AF65-F5344CB8AC3E}">
        <p14:creationId xmlns:p14="http://schemas.microsoft.com/office/powerpoint/2010/main" val="160612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6</a:t>
            </a:fld>
            <a:endParaRPr lang="en-US"/>
          </a:p>
        </p:txBody>
      </p:sp>
    </p:spTree>
    <p:extLst>
      <p:ext uri="{BB962C8B-B14F-4D97-AF65-F5344CB8AC3E}">
        <p14:creationId xmlns:p14="http://schemas.microsoft.com/office/powerpoint/2010/main" val="413636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21</a:t>
            </a:fld>
            <a:endParaRPr lang="en-US"/>
          </a:p>
        </p:txBody>
      </p:sp>
    </p:spTree>
    <p:extLst>
      <p:ext uri="{BB962C8B-B14F-4D97-AF65-F5344CB8AC3E}">
        <p14:creationId xmlns:p14="http://schemas.microsoft.com/office/powerpoint/2010/main" val="184165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22</a:t>
            </a:fld>
            <a:endParaRPr lang="en-US"/>
          </a:p>
        </p:txBody>
      </p:sp>
    </p:spTree>
    <p:extLst>
      <p:ext uri="{BB962C8B-B14F-4D97-AF65-F5344CB8AC3E}">
        <p14:creationId xmlns:p14="http://schemas.microsoft.com/office/powerpoint/2010/main" val="4060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Units in MeV!!</a:t>
            </a:r>
          </a:p>
        </p:txBody>
      </p:sp>
      <p:sp>
        <p:nvSpPr>
          <p:cNvPr id="4" name="Slide Number Placeholder 3"/>
          <p:cNvSpPr>
            <a:spLocks noGrp="1"/>
          </p:cNvSpPr>
          <p:nvPr>
            <p:ph type="sldNum" sz="quarter" idx="5"/>
          </p:nvPr>
        </p:nvSpPr>
        <p:spPr/>
        <p:txBody>
          <a:bodyPr/>
          <a:lstStyle/>
          <a:p>
            <a:fld id="{22644DCE-87E7-EA48-999F-35B108C96239}" type="slidenum">
              <a:rPr lang="en-US" smtClean="0"/>
              <a:t>23</a:t>
            </a:fld>
            <a:endParaRPr lang="en-US"/>
          </a:p>
        </p:txBody>
      </p:sp>
    </p:spTree>
    <p:extLst>
      <p:ext uri="{BB962C8B-B14F-4D97-AF65-F5344CB8AC3E}">
        <p14:creationId xmlns:p14="http://schemas.microsoft.com/office/powerpoint/2010/main" val="297418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24</a:t>
            </a:fld>
            <a:endParaRPr lang="en-US"/>
          </a:p>
        </p:txBody>
      </p:sp>
    </p:spTree>
    <p:extLst>
      <p:ext uri="{BB962C8B-B14F-4D97-AF65-F5344CB8AC3E}">
        <p14:creationId xmlns:p14="http://schemas.microsoft.com/office/powerpoint/2010/main" val="325730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25</a:t>
            </a:fld>
            <a:endParaRPr lang="en-US"/>
          </a:p>
        </p:txBody>
      </p:sp>
    </p:spTree>
    <p:extLst>
      <p:ext uri="{BB962C8B-B14F-4D97-AF65-F5344CB8AC3E}">
        <p14:creationId xmlns:p14="http://schemas.microsoft.com/office/powerpoint/2010/main" val="216347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30</a:t>
            </a:fld>
            <a:endParaRPr lang="en-US"/>
          </a:p>
        </p:txBody>
      </p:sp>
    </p:spTree>
    <p:extLst>
      <p:ext uri="{BB962C8B-B14F-4D97-AF65-F5344CB8AC3E}">
        <p14:creationId xmlns:p14="http://schemas.microsoft.com/office/powerpoint/2010/main" val="197330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higher for easier to pass triggers</a:t>
            </a:r>
          </a:p>
        </p:txBody>
      </p:sp>
      <p:sp>
        <p:nvSpPr>
          <p:cNvPr id="4" name="Slide Number Placeholder 3"/>
          <p:cNvSpPr>
            <a:spLocks noGrp="1"/>
          </p:cNvSpPr>
          <p:nvPr>
            <p:ph type="sldNum" sz="quarter" idx="5"/>
          </p:nvPr>
        </p:nvSpPr>
        <p:spPr/>
        <p:txBody>
          <a:bodyPr/>
          <a:lstStyle/>
          <a:p>
            <a:fld id="{22644DCE-87E7-EA48-999F-35B108C96239}" type="slidenum">
              <a:rPr lang="en-US" smtClean="0"/>
              <a:t>34</a:t>
            </a:fld>
            <a:endParaRPr lang="en-US"/>
          </a:p>
        </p:txBody>
      </p:sp>
    </p:spTree>
    <p:extLst>
      <p:ext uri="{BB962C8B-B14F-4D97-AF65-F5344CB8AC3E}">
        <p14:creationId xmlns:p14="http://schemas.microsoft.com/office/powerpoint/2010/main" val="152215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7</a:t>
            </a:fld>
            <a:endParaRPr lang="en-US"/>
          </a:p>
        </p:txBody>
      </p:sp>
    </p:spTree>
    <p:extLst>
      <p:ext uri="{BB962C8B-B14F-4D97-AF65-F5344CB8AC3E}">
        <p14:creationId xmlns:p14="http://schemas.microsoft.com/office/powerpoint/2010/main" val="198680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8</a:t>
            </a:fld>
            <a:endParaRPr lang="en-US"/>
          </a:p>
        </p:txBody>
      </p:sp>
    </p:spTree>
    <p:extLst>
      <p:ext uri="{BB962C8B-B14F-4D97-AF65-F5344CB8AC3E}">
        <p14:creationId xmlns:p14="http://schemas.microsoft.com/office/powerpoint/2010/main" val="346547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Units in MeV!!</a:t>
            </a:r>
          </a:p>
        </p:txBody>
      </p:sp>
      <p:sp>
        <p:nvSpPr>
          <p:cNvPr id="4" name="Slide Number Placeholder 3"/>
          <p:cNvSpPr>
            <a:spLocks noGrp="1"/>
          </p:cNvSpPr>
          <p:nvPr>
            <p:ph type="sldNum" sz="quarter" idx="5"/>
          </p:nvPr>
        </p:nvSpPr>
        <p:spPr/>
        <p:txBody>
          <a:bodyPr/>
          <a:lstStyle/>
          <a:p>
            <a:fld id="{22644DCE-87E7-EA48-999F-35B108C96239}" type="slidenum">
              <a:rPr lang="en-US" smtClean="0"/>
              <a:t>10</a:t>
            </a:fld>
            <a:endParaRPr lang="en-US"/>
          </a:p>
        </p:txBody>
      </p:sp>
    </p:spTree>
    <p:extLst>
      <p:ext uri="{BB962C8B-B14F-4D97-AF65-F5344CB8AC3E}">
        <p14:creationId xmlns:p14="http://schemas.microsoft.com/office/powerpoint/2010/main" val="118685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11</a:t>
            </a:fld>
            <a:endParaRPr lang="en-US"/>
          </a:p>
        </p:txBody>
      </p:sp>
    </p:spTree>
    <p:extLst>
      <p:ext uri="{BB962C8B-B14F-4D97-AF65-F5344CB8AC3E}">
        <p14:creationId xmlns:p14="http://schemas.microsoft.com/office/powerpoint/2010/main" val="131938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12</a:t>
            </a:fld>
            <a:endParaRPr lang="en-US"/>
          </a:p>
        </p:txBody>
      </p:sp>
    </p:spTree>
    <p:extLst>
      <p:ext uri="{BB962C8B-B14F-4D97-AF65-F5344CB8AC3E}">
        <p14:creationId xmlns:p14="http://schemas.microsoft.com/office/powerpoint/2010/main" val="359030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17</a:t>
            </a:fld>
            <a:endParaRPr lang="en-US"/>
          </a:p>
        </p:txBody>
      </p:sp>
    </p:spTree>
    <p:extLst>
      <p:ext uri="{BB962C8B-B14F-4D97-AF65-F5344CB8AC3E}">
        <p14:creationId xmlns:p14="http://schemas.microsoft.com/office/powerpoint/2010/main" val="56533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19</a:t>
            </a:fld>
            <a:endParaRPr lang="en-US"/>
          </a:p>
        </p:txBody>
      </p:sp>
    </p:spTree>
    <p:extLst>
      <p:ext uri="{BB962C8B-B14F-4D97-AF65-F5344CB8AC3E}">
        <p14:creationId xmlns:p14="http://schemas.microsoft.com/office/powerpoint/2010/main" val="145659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20</a:t>
            </a:fld>
            <a:endParaRPr lang="en-US"/>
          </a:p>
        </p:txBody>
      </p:sp>
    </p:spTree>
    <p:extLst>
      <p:ext uri="{BB962C8B-B14F-4D97-AF65-F5344CB8AC3E}">
        <p14:creationId xmlns:p14="http://schemas.microsoft.com/office/powerpoint/2010/main" val="294779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6D73-5B32-C177-F0B8-3587A6F38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BF0411-E0CB-14E5-BB9E-1E2D5AB62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61507-0DEB-65EA-7A85-3ADA5D5354AE}"/>
              </a:ext>
            </a:extLst>
          </p:cNvPr>
          <p:cNvSpPr>
            <a:spLocks noGrp="1"/>
          </p:cNvSpPr>
          <p:nvPr>
            <p:ph type="dt" sz="half" idx="10"/>
          </p:nvPr>
        </p:nvSpPr>
        <p:spPr/>
        <p:txBody>
          <a:bodyPr/>
          <a:lstStyle/>
          <a:p>
            <a:fld id="{5E20425F-2ED2-BE4E-A2DB-03E592857710}" type="datetime1">
              <a:rPr lang="en-US" smtClean="0"/>
              <a:t>7/5/22</a:t>
            </a:fld>
            <a:endParaRPr lang="en-US" dirty="0"/>
          </a:p>
        </p:txBody>
      </p:sp>
      <p:sp>
        <p:nvSpPr>
          <p:cNvPr id="5" name="Footer Placeholder 4">
            <a:extLst>
              <a:ext uri="{FF2B5EF4-FFF2-40B4-BE49-F238E27FC236}">
                <a16:creationId xmlns:a16="http://schemas.microsoft.com/office/drawing/2014/main" id="{ACEBF376-CFB4-7005-EE34-B7AC62C326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73E57A-0B10-51AB-A631-736C5767DA1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6629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AE86-AC20-CCE5-D472-CEC0D5898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7D2977-FE63-CEBA-9A13-5A2C7B7DF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C823F-BD2B-94D2-C68D-FBAF64D413D1}"/>
              </a:ext>
            </a:extLst>
          </p:cNvPr>
          <p:cNvSpPr>
            <a:spLocks noGrp="1"/>
          </p:cNvSpPr>
          <p:nvPr>
            <p:ph type="dt" sz="half" idx="10"/>
          </p:nvPr>
        </p:nvSpPr>
        <p:spPr/>
        <p:txBody>
          <a:bodyPr/>
          <a:lstStyle/>
          <a:p>
            <a:fld id="{91CAA0E0-8406-A542-B552-4F7ADCA94093}" type="datetime1">
              <a:rPr lang="en-US" smtClean="0"/>
              <a:t>7/5/22</a:t>
            </a:fld>
            <a:endParaRPr lang="en-US" dirty="0"/>
          </a:p>
        </p:txBody>
      </p:sp>
      <p:sp>
        <p:nvSpPr>
          <p:cNvPr id="5" name="Footer Placeholder 4">
            <a:extLst>
              <a:ext uri="{FF2B5EF4-FFF2-40B4-BE49-F238E27FC236}">
                <a16:creationId xmlns:a16="http://schemas.microsoft.com/office/drawing/2014/main" id="{A205D275-0E24-82F6-DCD3-F27CCC67D7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2AF66B-8F57-021A-7409-2ECD09C9C09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5903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925E6-0AE3-29DC-059B-D3F929DC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CED12-AFEE-71B1-A772-7A25514F5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2098C-E12B-92BE-78A9-61A100FC620A}"/>
              </a:ext>
            </a:extLst>
          </p:cNvPr>
          <p:cNvSpPr>
            <a:spLocks noGrp="1"/>
          </p:cNvSpPr>
          <p:nvPr>
            <p:ph type="dt" sz="half" idx="10"/>
          </p:nvPr>
        </p:nvSpPr>
        <p:spPr/>
        <p:txBody>
          <a:bodyPr/>
          <a:lstStyle/>
          <a:p>
            <a:fld id="{E8FBA4AE-E6E0-A943-A147-AF12654B2D0F}" type="datetime1">
              <a:rPr lang="en-US" smtClean="0"/>
              <a:t>7/5/22</a:t>
            </a:fld>
            <a:endParaRPr lang="en-US" dirty="0"/>
          </a:p>
        </p:txBody>
      </p:sp>
      <p:sp>
        <p:nvSpPr>
          <p:cNvPr id="5" name="Footer Placeholder 4">
            <a:extLst>
              <a:ext uri="{FF2B5EF4-FFF2-40B4-BE49-F238E27FC236}">
                <a16:creationId xmlns:a16="http://schemas.microsoft.com/office/drawing/2014/main" id="{42772DE6-7ED5-A9DC-39DA-85DD3B034F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523C68-1D7B-758B-7664-84F5464C02E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5337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280-24D1-41DB-6DFE-35665B809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F93A4-CB68-6C01-73BB-A5E2067C4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596EC-B784-A502-3BF0-04EFA0E9526B}"/>
              </a:ext>
            </a:extLst>
          </p:cNvPr>
          <p:cNvSpPr>
            <a:spLocks noGrp="1"/>
          </p:cNvSpPr>
          <p:nvPr>
            <p:ph type="dt" sz="half" idx="10"/>
          </p:nvPr>
        </p:nvSpPr>
        <p:spPr/>
        <p:txBody>
          <a:bodyPr/>
          <a:lstStyle/>
          <a:p>
            <a:fld id="{F07E40CD-CB1F-A541-B1AF-4F6E2D7C12CF}" type="datetime1">
              <a:rPr lang="en-US" smtClean="0"/>
              <a:t>7/5/22</a:t>
            </a:fld>
            <a:endParaRPr lang="en-US" dirty="0"/>
          </a:p>
        </p:txBody>
      </p:sp>
      <p:sp>
        <p:nvSpPr>
          <p:cNvPr id="5" name="Footer Placeholder 4">
            <a:extLst>
              <a:ext uri="{FF2B5EF4-FFF2-40B4-BE49-F238E27FC236}">
                <a16:creationId xmlns:a16="http://schemas.microsoft.com/office/drawing/2014/main" id="{F363082D-9DEB-627F-BF6E-52BB2B176B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8FCDA5-8430-C3AF-1765-78C47B3243F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9137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9DD1-B5E8-B6A7-DEE9-4EF3BCE80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0678B-36A6-AFE9-684D-3365B17CA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6984C-514E-FB43-BAC8-875796095351}"/>
              </a:ext>
            </a:extLst>
          </p:cNvPr>
          <p:cNvSpPr>
            <a:spLocks noGrp="1"/>
          </p:cNvSpPr>
          <p:nvPr>
            <p:ph type="dt" sz="half" idx="10"/>
          </p:nvPr>
        </p:nvSpPr>
        <p:spPr/>
        <p:txBody>
          <a:bodyPr/>
          <a:lstStyle/>
          <a:p>
            <a:fld id="{5B990805-34C4-AE42-B6E0-2FA9F44AC890}" type="datetime1">
              <a:rPr lang="en-US" smtClean="0"/>
              <a:t>7/5/22</a:t>
            </a:fld>
            <a:endParaRPr lang="en-US" dirty="0"/>
          </a:p>
        </p:txBody>
      </p:sp>
      <p:sp>
        <p:nvSpPr>
          <p:cNvPr id="5" name="Footer Placeholder 4">
            <a:extLst>
              <a:ext uri="{FF2B5EF4-FFF2-40B4-BE49-F238E27FC236}">
                <a16:creationId xmlns:a16="http://schemas.microsoft.com/office/drawing/2014/main" id="{9CEF850F-E5AA-1CBD-7C72-576CC5EF2C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93356D-13F2-E331-E0D5-04B55EFA2019}"/>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197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8B92-D7F9-2565-E58F-D8DEED2D5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0AF0D-E2FF-E8E7-6B89-989D76D20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25259-2549-CC52-7BF0-F81E9F927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F4AA9-A81D-4E67-82DC-6E3C58A73111}"/>
              </a:ext>
            </a:extLst>
          </p:cNvPr>
          <p:cNvSpPr>
            <a:spLocks noGrp="1"/>
          </p:cNvSpPr>
          <p:nvPr>
            <p:ph type="dt" sz="half" idx="10"/>
          </p:nvPr>
        </p:nvSpPr>
        <p:spPr/>
        <p:txBody>
          <a:bodyPr/>
          <a:lstStyle/>
          <a:p>
            <a:fld id="{6A0B3793-2DD3-3548-8B51-513AF9D007A3}" type="datetime1">
              <a:rPr lang="en-US" smtClean="0"/>
              <a:t>7/5/22</a:t>
            </a:fld>
            <a:endParaRPr lang="en-US" dirty="0"/>
          </a:p>
        </p:txBody>
      </p:sp>
      <p:sp>
        <p:nvSpPr>
          <p:cNvPr id="6" name="Footer Placeholder 5">
            <a:extLst>
              <a:ext uri="{FF2B5EF4-FFF2-40B4-BE49-F238E27FC236}">
                <a16:creationId xmlns:a16="http://schemas.microsoft.com/office/drawing/2014/main" id="{AD9E5776-9BB6-8C94-EBC7-BB31EDEC4C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624009-E51E-5B43-1DCB-A0D8B05B70AD}"/>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3329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F96D-9C6E-4C6B-4565-2AD81D8C2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1CA21F-C05A-1F01-20C8-18034169C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5098D-B5A9-CCC5-AC0C-5AF68A67E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4B57C-EFD4-794E-4C9A-BCC524786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10844-D35B-1F7E-B8C5-CF6AC4FE9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6E11E-0949-013C-5E22-92EAA3F41F02}"/>
              </a:ext>
            </a:extLst>
          </p:cNvPr>
          <p:cNvSpPr>
            <a:spLocks noGrp="1"/>
          </p:cNvSpPr>
          <p:nvPr>
            <p:ph type="dt" sz="half" idx="10"/>
          </p:nvPr>
        </p:nvSpPr>
        <p:spPr/>
        <p:txBody>
          <a:bodyPr/>
          <a:lstStyle/>
          <a:p>
            <a:fld id="{8C4EEB76-51A3-064A-9BCC-6E353CA4A7E8}" type="datetime1">
              <a:rPr lang="en-US" smtClean="0"/>
              <a:t>7/5/22</a:t>
            </a:fld>
            <a:endParaRPr lang="en-US" dirty="0"/>
          </a:p>
        </p:txBody>
      </p:sp>
      <p:sp>
        <p:nvSpPr>
          <p:cNvPr id="8" name="Footer Placeholder 7">
            <a:extLst>
              <a:ext uri="{FF2B5EF4-FFF2-40B4-BE49-F238E27FC236}">
                <a16:creationId xmlns:a16="http://schemas.microsoft.com/office/drawing/2014/main" id="{8AEA11DA-B76E-AD9B-48F3-B08246D0F5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AEE1F17-5B0A-0E99-D953-D92C187FE095}"/>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197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4420-6B21-57FA-F5B0-D84557E69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3E8AF-9D24-DAA9-92B7-508FF11BE8F0}"/>
              </a:ext>
            </a:extLst>
          </p:cNvPr>
          <p:cNvSpPr>
            <a:spLocks noGrp="1"/>
          </p:cNvSpPr>
          <p:nvPr>
            <p:ph type="dt" sz="half" idx="10"/>
          </p:nvPr>
        </p:nvSpPr>
        <p:spPr/>
        <p:txBody>
          <a:bodyPr/>
          <a:lstStyle/>
          <a:p>
            <a:fld id="{13E9D6A3-F0F5-564E-9FFA-11EC2737A572}" type="datetime1">
              <a:rPr lang="en-US" smtClean="0"/>
              <a:t>7/5/22</a:t>
            </a:fld>
            <a:endParaRPr lang="en-US" dirty="0"/>
          </a:p>
        </p:txBody>
      </p:sp>
      <p:sp>
        <p:nvSpPr>
          <p:cNvPr id="4" name="Footer Placeholder 3">
            <a:extLst>
              <a:ext uri="{FF2B5EF4-FFF2-40B4-BE49-F238E27FC236}">
                <a16:creationId xmlns:a16="http://schemas.microsoft.com/office/drawing/2014/main" id="{CAFF8D0F-1185-E3C4-68B3-082C1871915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47BAAA-8746-D340-674C-D71015BD8F4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5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2DEAA-B06B-928F-75D0-EEF9638BA073}"/>
              </a:ext>
            </a:extLst>
          </p:cNvPr>
          <p:cNvSpPr>
            <a:spLocks noGrp="1"/>
          </p:cNvSpPr>
          <p:nvPr>
            <p:ph type="dt" sz="half" idx="10"/>
          </p:nvPr>
        </p:nvSpPr>
        <p:spPr/>
        <p:txBody>
          <a:bodyPr/>
          <a:lstStyle/>
          <a:p>
            <a:fld id="{D96D7F62-15F4-3A44-BEF3-68717B58CA4C}" type="datetime1">
              <a:rPr lang="en-US" smtClean="0"/>
              <a:t>7/5/22</a:t>
            </a:fld>
            <a:endParaRPr lang="en-US" dirty="0"/>
          </a:p>
        </p:txBody>
      </p:sp>
      <p:sp>
        <p:nvSpPr>
          <p:cNvPr id="3" name="Footer Placeholder 2">
            <a:extLst>
              <a:ext uri="{FF2B5EF4-FFF2-40B4-BE49-F238E27FC236}">
                <a16:creationId xmlns:a16="http://schemas.microsoft.com/office/drawing/2014/main" id="{9A7DE961-89D8-9F76-ECBB-35FC8783C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CD6ECF-12DD-184E-4210-2A6F5F234FF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619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8179-CB89-9872-6FDD-621EDFDE6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9444DE-0E45-E2AF-7CCF-7B20094FB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C57383-2F93-C05F-5289-7DF79E3B0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1C1C8-194B-DD85-F257-D1ABE6C6FB9A}"/>
              </a:ext>
            </a:extLst>
          </p:cNvPr>
          <p:cNvSpPr>
            <a:spLocks noGrp="1"/>
          </p:cNvSpPr>
          <p:nvPr>
            <p:ph type="dt" sz="half" idx="10"/>
          </p:nvPr>
        </p:nvSpPr>
        <p:spPr/>
        <p:txBody>
          <a:bodyPr/>
          <a:lstStyle/>
          <a:p>
            <a:fld id="{A208E6AC-1DE4-9941-B66B-DD44EBFEC408}" type="datetime1">
              <a:rPr lang="en-US" smtClean="0"/>
              <a:t>7/5/22</a:t>
            </a:fld>
            <a:endParaRPr lang="en-US" dirty="0"/>
          </a:p>
        </p:txBody>
      </p:sp>
      <p:sp>
        <p:nvSpPr>
          <p:cNvPr id="6" name="Footer Placeholder 5">
            <a:extLst>
              <a:ext uri="{FF2B5EF4-FFF2-40B4-BE49-F238E27FC236}">
                <a16:creationId xmlns:a16="http://schemas.microsoft.com/office/drawing/2014/main" id="{51807D21-4B4C-A4F9-B678-D97FBE511A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FF75CC-8F12-98F7-7CD7-7C25FB41F8D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4749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2922-0648-F348-01A6-49B9F49BD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EF9F1-A4F7-A580-CE22-2469FAF96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BDDF57-7615-4702-EA20-630E3B3CF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23881-E79E-96F4-A370-A2E55149B53D}"/>
              </a:ext>
            </a:extLst>
          </p:cNvPr>
          <p:cNvSpPr>
            <a:spLocks noGrp="1"/>
          </p:cNvSpPr>
          <p:nvPr>
            <p:ph type="dt" sz="half" idx="10"/>
          </p:nvPr>
        </p:nvSpPr>
        <p:spPr/>
        <p:txBody>
          <a:bodyPr/>
          <a:lstStyle/>
          <a:p>
            <a:fld id="{9884D87A-A680-684D-8E27-81BABBDD8A74}" type="datetime1">
              <a:rPr lang="en-US" smtClean="0"/>
              <a:t>7/5/22</a:t>
            </a:fld>
            <a:endParaRPr lang="en-US" dirty="0"/>
          </a:p>
        </p:txBody>
      </p:sp>
      <p:sp>
        <p:nvSpPr>
          <p:cNvPr id="6" name="Footer Placeholder 5">
            <a:extLst>
              <a:ext uri="{FF2B5EF4-FFF2-40B4-BE49-F238E27FC236}">
                <a16:creationId xmlns:a16="http://schemas.microsoft.com/office/drawing/2014/main" id="{C5BFCFBB-AD6A-C4D6-F0C1-4BDBDDC1AB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89AEC7-3D48-5F71-2903-9FFD742C4FB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6918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E67B8-5CC7-ABA5-A41A-3E4230727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43C00D-E208-643B-44FF-4DDEC47A3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7385-E44B-E626-EED8-5FED1A9C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EB728-5766-4049-B71F-C7107DBBF25E}" type="datetime1">
              <a:rPr lang="en-US" smtClean="0"/>
              <a:t>7/5/22</a:t>
            </a:fld>
            <a:endParaRPr lang="en-US" dirty="0"/>
          </a:p>
        </p:txBody>
      </p:sp>
      <p:sp>
        <p:nvSpPr>
          <p:cNvPr id="5" name="Footer Placeholder 4">
            <a:extLst>
              <a:ext uri="{FF2B5EF4-FFF2-40B4-BE49-F238E27FC236}">
                <a16:creationId xmlns:a16="http://schemas.microsoft.com/office/drawing/2014/main" id="{A4A8B7D6-D534-B9C9-837C-F9A85374B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D24B89C-67BB-5151-4BE4-978B2FC69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6161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d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df"/></Relationships>
</file>

<file path=ppt/slides/_rels/slide21.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df"/></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df"/></Relationships>
</file>

<file path=ppt/slides/_rels/slide23.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35.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image" Target="../media/image49.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df"/></Relationships>
</file>

<file path=ppt/slides/_rels/slide7.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df"/></Relationships>
</file>

<file path=ppt/slides/_rels/slide8.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df"/></Relationships>
</file>

<file path=ppt/slides/_rels/slide9.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94D-19CC-9201-B636-4DA075BF852F}"/>
              </a:ext>
            </a:extLst>
          </p:cNvPr>
          <p:cNvSpPr>
            <a:spLocks noGrp="1"/>
          </p:cNvSpPr>
          <p:nvPr>
            <p:ph type="ctrTitle"/>
          </p:nvPr>
        </p:nvSpPr>
        <p:spPr/>
        <p:txBody>
          <a:bodyPr>
            <a:normAutofit fontScale="90000"/>
          </a:bodyPr>
          <a:lstStyle/>
          <a:p>
            <a:r>
              <a:rPr lang="en-US" dirty="0"/>
              <a:t>Initial Results: </a:t>
            </a:r>
            <a:br>
              <a:rPr lang="en-US" dirty="0"/>
            </a:br>
            <a:r>
              <a:rPr lang="en-US" dirty="0"/>
              <a:t>ICARUS Data-Driven Trigger Efficiency Measurement</a:t>
            </a:r>
          </a:p>
        </p:txBody>
      </p:sp>
      <p:sp>
        <p:nvSpPr>
          <p:cNvPr id="3" name="Subtitle 2">
            <a:extLst>
              <a:ext uri="{FF2B5EF4-FFF2-40B4-BE49-F238E27FC236}">
                <a16:creationId xmlns:a16="http://schemas.microsoft.com/office/drawing/2014/main" id="{F58CE36B-6497-FA9D-22DF-29B63698764B}"/>
              </a:ext>
            </a:extLst>
          </p:cNvPr>
          <p:cNvSpPr>
            <a:spLocks noGrp="1"/>
          </p:cNvSpPr>
          <p:nvPr>
            <p:ph type="subTitle" idx="1"/>
          </p:nvPr>
        </p:nvSpPr>
        <p:spPr/>
        <p:txBody>
          <a:bodyPr>
            <a:normAutofit/>
          </a:bodyPr>
          <a:lstStyle/>
          <a:p>
            <a:r>
              <a:rPr lang="en-US" dirty="0"/>
              <a:t>Tanvi Krishnan</a:t>
            </a:r>
          </a:p>
          <a:p>
            <a:r>
              <a:rPr lang="en-US" dirty="0"/>
              <a:t>SLAC SULI Intern 2022</a:t>
            </a:r>
          </a:p>
        </p:txBody>
      </p:sp>
      <p:sp>
        <p:nvSpPr>
          <p:cNvPr id="4" name="Slide Number Placeholder 3">
            <a:extLst>
              <a:ext uri="{FF2B5EF4-FFF2-40B4-BE49-F238E27FC236}">
                <a16:creationId xmlns:a16="http://schemas.microsoft.com/office/drawing/2014/main" id="{8C8E2823-1094-9785-B8E4-53CF5817BA9A}"/>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88627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E81BA-B8BE-9D82-0BFF-DE7F7B1D7A83}"/>
              </a:ext>
            </a:extLst>
          </p:cNvPr>
          <p:cNvPicPr>
            <a:picLocks noChangeAspect="1"/>
          </p:cNvPicPr>
          <p:nvPr/>
        </p:nvPicPr>
        <p:blipFill>
          <a:blip r:embed="rId3"/>
          <a:stretch>
            <a:fillRect/>
          </a:stretch>
        </p:blipFill>
        <p:spPr>
          <a:xfrm>
            <a:off x="930719" y="2109348"/>
            <a:ext cx="4721183" cy="4785354"/>
          </a:xfrm>
          <a:prstGeom prst="rect">
            <a:avLst/>
          </a:prstGeom>
        </p:spPr>
      </p:pic>
      <p:sp>
        <p:nvSpPr>
          <p:cNvPr id="5" name="Title 1">
            <a:extLst>
              <a:ext uri="{FF2B5EF4-FFF2-40B4-BE49-F238E27FC236}">
                <a16:creationId xmlns:a16="http://schemas.microsoft.com/office/drawing/2014/main" id="{31B4DED0-30B7-32BE-1824-CF71178678E7}"/>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Trigger Efficiency for varying track energy</a:t>
            </a:r>
          </a:p>
        </p:txBody>
      </p:sp>
      <p:sp>
        <p:nvSpPr>
          <p:cNvPr id="7" name="Title 13">
            <a:extLst>
              <a:ext uri="{FF2B5EF4-FFF2-40B4-BE49-F238E27FC236}">
                <a16:creationId xmlns:a16="http://schemas.microsoft.com/office/drawing/2014/main" id="{77DB7679-AC2F-0DA0-A213-718D731D47A8}"/>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energies varied from 37 MeV to 1.4 </a:t>
            </a:r>
            <a:r>
              <a:rPr lang="en-US" sz="2400" dirty="0" err="1"/>
              <a:t>TeV</a:t>
            </a:r>
            <a:r>
              <a:rPr lang="en-US" sz="2400" dirty="0"/>
              <a:t>, but there were very few (&lt;2%) tracks with more than 10 GeV of energy, so I focused on tracks with less than 10 GeV of energy</a:t>
            </a:r>
          </a:p>
        </p:txBody>
      </p:sp>
      <p:sp>
        <p:nvSpPr>
          <p:cNvPr id="11" name="TextBox 10">
            <a:extLst>
              <a:ext uri="{FF2B5EF4-FFF2-40B4-BE49-F238E27FC236}">
                <a16:creationId xmlns:a16="http://schemas.microsoft.com/office/drawing/2014/main" id="{7EE2C39B-61D2-4281-0A3A-BFDAE470DB06}"/>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sp>
        <p:nvSpPr>
          <p:cNvPr id="12" name="TextBox 11">
            <a:extLst>
              <a:ext uri="{FF2B5EF4-FFF2-40B4-BE49-F238E27FC236}">
                <a16:creationId xmlns:a16="http://schemas.microsoft.com/office/drawing/2014/main" id="{8629AE5B-37D3-4091-BBD3-DE7B2F4D5D8D}"/>
              </a:ext>
            </a:extLst>
          </p:cNvPr>
          <p:cNvSpPr txBox="1"/>
          <p:nvPr/>
        </p:nvSpPr>
        <p:spPr>
          <a:xfrm>
            <a:off x="6564917" y="2114550"/>
            <a:ext cx="47888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efficiency peaks at about 0.8 GeV</a:t>
            </a:r>
          </a:p>
          <a:p>
            <a:pPr marL="285750" indent="-285750">
              <a:buFont typeface="Arial" panose="020B0604020202020204" pitchFamily="34" charset="0"/>
              <a:buChar char="•"/>
            </a:pPr>
            <a:r>
              <a:rPr lang="en-US" dirty="0"/>
              <a:t>There are multiple peaks for the efficiency plot which is interesting</a:t>
            </a:r>
          </a:p>
          <a:p>
            <a:pPr marL="285750" indent="-285750">
              <a:buFont typeface="Arial" panose="020B0604020202020204" pitchFamily="34" charset="0"/>
              <a:buChar char="•"/>
            </a:pPr>
            <a:r>
              <a:rPr lang="en-US" dirty="0"/>
              <a:t>Efficiency is very poor for less than 0.8 GeV of energy</a:t>
            </a:r>
          </a:p>
        </p:txBody>
      </p:sp>
      <p:sp>
        <p:nvSpPr>
          <p:cNvPr id="15" name="Slide Number Placeholder 14">
            <a:extLst>
              <a:ext uri="{FF2B5EF4-FFF2-40B4-BE49-F238E27FC236}">
                <a16:creationId xmlns:a16="http://schemas.microsoft.com/office/drawing/2014/main" id="{29724EA6-0C75-D280-C787-714328F6CBCA}"/>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15606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39AE5B8C-EEC6-7597-BC51-6464B3B44DFF}"/>
              </a:ext>
            </a:extLst>
          </p:cNvPr>
          <p:cNvPicPr>
            <a:picLocks noChangeAspect="1"/>
          </p:cNvPicPr>
          <p:nvPr/>
        </p:nvPicPr>
        <p:blipFill>
          <a:blip r:embed="rId3"/>
          <a:stretch>
            <a:fillRect/>
          </a:stretch>
        </p:blipFill>
        <p:spPr>
          <a:xfrm>
            <a:off x="929559" y="2122209"/>
            <a:ext cx="4710805" cy="4784125"/>
          </a:xfrm>
          <a:prstGeom prst="rect">
            <a:avLst/>
          </a:prstGeom>
        </p:spPr>
      </p:pic>
      <p:sp>
        <p:nvSpPr>
          <p:cNvPr id="4" name="Title 1">
            <a:extLst>
              <a:ext uri="{FF2B5EF4-FFF2-40B4-BE49-F238E27FC236}">
                <a16:creationId xmlns:a16="http://schemas.microsoft.com/office/drawing/2014/main" id="{25EBF4B6-1129-F44D-729D-49243900320B}"/>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z-position of Tracks</a:t>
            </a:r>
          </a:p>
        </p:txBody>
      </p:sp>
      <p:sp>
        <p:nvSpPr>
          <p:cNvPr id="5" name="Title 13">
            <a:extLst>
              <a:ext uri="{FF2B5EF4-FFF2-40B4-BE49-F238E27FC236}">
                <a16:creationId xmlns:a16="http://schemas.microsoft.com/office/drawing/2014/main" id="{5A8003BD-A5C8-FFA0-6427-3782B07AC8D5}"/>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9" name="TextBox 8">
            <a:extLst>
              <a:ext uri="{FF2B5EF4-FFF2-40B4-BE49-F238E27FC236}">
                <a16:creationId xmlns:a16="http://schemas.microsoft.com/office/drawing/2014/main" id="{90ED18AD-23FC-832F-2326-AE4D7C386B20}"/>
              </a:ext>
            </a:extLst>
          </p:cNvPr>
          <p:cNvSpPr txBox="1"/>
          <p:nvPr/>
        </p:nvSpPr>
        <p:spPr>
          <a:xfrm>
            <a:off x="2000191" y="1733720"/>
            <a:ext cx="2756652" cy="369332"/>
          </a:xfrm>
          <a:prstGeom prst="rect">
            <a:avLst/>
          </a:prstGeom>
          <a:noFill/>
        </p:spPr>
        <p:txBody>
          <a:bodyPr wrap="none" rtlCol="0">
            <a:spAutoFit/>
          </a:bodyPr>
          <a:lstStyle/>
          <a:p>
            <a:r>
              <a:rPr lang="en-US" dirty="0"/>
              <a:t>68.27% Confidence Interval</a:t>
            </a:r>
          </a:p>
        </p:txBody>
      </p:sp>
      <p:sp>
        <p:nvSpPr>
          <p:cNvPr id="11" name="Title 13">
            <a:extLst>
              <a:ext uri="{FF2B5EF4-FFF2-40B4-BE49-F238E27FC236}">
                <a16:creationId xmlns:a16="http://schemas.microsoft.com/office/drawing/2014/main" id="{6890536C-57E4-FCF5-2C89-90A0D75F0B3E}"/>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z-position varied from about -910 cm to 902 cm and appears to be roughly evenly distributed. The efficiency appears to have 3 peaks, most clear for S15 data. This makes sense as the cryostat has 3 sections along the z-axis, so efficiency is highest in the centers of those sections. The sliding door setup should eliminate this issue.</a:t>
            </a:r>
          </a:p>
        </p:txBody>
      </p:sp>
      <p:sp>
        <p:nvSpPr>
          <p:cNvPr id="23" name="TextBox 22">
            <a:extLst>
              <a:ext uri="{FF2B5EF4-FFF2-40B4-BE49-F238E27FC236}">
                <a16:creationId xmlns:a16="http://schemas.microsoft.com/office/drawing/2014/main" id="{BF89D3E2-5476-5B24-D80A-661D873E98D2}"/>
              </a:ext>
            </a:extLst>
          </p:cNvPr>
          <p:cNvSpPr txBox="1"/>
          <p:nvPr/>
        </p:nvSpPr>
        <p:spPr>
          <a:xfrm>
            <a:off x="8926082" y="2341760"/>
            <a:ext cx="974434" cy="369332"/>
          </a:xfrm>
          <a:prstGeom prst="rect">
            <a:avLst/>
          </a:prstGeom>
          <a:noFill/>
        </p:spPr>
        <p:txBody>
          <a:bodyPr wrap="none" rtlCol="0">
            <a:spAutoFit/>
          </a:bodyPr>
          <a:lstStyle/>
          <a:p>
            <a:r>
              <a:rPr lang="en-US" dirty="0"/>
              <a:t>Cathode</a:t>
            </a:r>
          </a:p>
        </p:txBody>
      </p:sp>
      <p:sp>
        <p:nvSpPr>
          <p:cNvPr id="24" name="TextBox 23">
            <a:extLst>
              <a:ext uri="{FF2B5EF4-FFF2-40B4-BE49-F238E27FC236}">
                <a16:creationId xmlns:a16="http://schemas.microsoft.com/office/drawing/2014/main" id="{A1F3493B-5DE3-FD47-5A68-403C53EA7474}"/>
              </a:ext>
            </a:extLst>
          </p:cNvPr>
          <p:cNvSpPr txBox="1"/>
          <p:nvPr/>
        </p:nvSpPr>
        <p:spPr>
          <a:xfrm>
            <a:off x="7574398" y="2359630"/>
            <a:ext cx="798617" cy="369332"/>
          </a:xfrm>
          <a:prstGeom prst="rect">
            <a:avLst/>
          </a:prstGeom>
          <a:noFill/>
        </p:spPr>
        <p:txBody>
          <a:bodyPr wrap="none" rtlCol="0">
            <a:spAutoFit/>
          </a:bodyPr>
          <a:lstStyle/>
          <a:p>
            <a:r>
              <a:rPr lang="en-US" dirty="0"/>
              <a:t>Anode</a:t>
            </a:r>
          </a:p>
        </p:txBody>
      </p:sp>
      <p:sp>
        <p:nvSpPr>
          <p:cNvPr id="25" name="TextBox 24">
            <a:extLst>
              <a:ext uri="{FF2B5EF4-FFF2-40B4-BE49-F238E27FC236}">
                <a16:creationId xmlns:a16="http://schemas.microsoft.com/office/drawing/2014/main" id="{FB0C54E3-C2A6-44B6-6889-99A8607D2A67}"/>
              </a:ext>
            </a:extLst>
          </p:cNvPr>
          <p:cNvSpPr txBox="1"/>
          <p:nvPr/>
        </p:nvSpPr>
        <p:spPr>
          <a:xfrm>
            <a:off x="10453582" y="2359630"/>
            <a:ext cx="798617" cy="369332"/>
          </a:xfrm>
          <a:prstGeom prst="rect">
            <a:avLst/>
          </a:prstGeom>
          <a:noFill/>
        </p:spPr>
        <p:txBody>
          <a:bodyPr wrap="none" rtlCol="0">
            <a:spAutoFit/>
          </a:bodyPr>
          <a:lstStyle/>
          <a:p>
            <a:r>
              <a:rPr lang="en-US" dirty="0"/>
              <a:t>Anode</a:t>
            </a:r>
          </a:p>
        </p:txBody>
      </p:sp>
      <p:sp>
        <p:nvSpPr>
          <p:cNvPr id="39" name="TextBox 38">
            <a:extLst>
              <a:ext uri="{FF2B5EF4-FFF2-40B4-BE49-F238E27FC236}">
                <a16:creationId xmlns:a16="http://schemas.microsoft.com/office/drawing/2014/main" id="{3FE12C50-6FE0-5193-2501-85668C8B502D}"/>
              </a:ext>
            </a:extLst>
          </p:cNvPr>
          <p:cNvSpPr txBox="1"/>
          <p:nvPr/>
        </p:nvSpPr>
        <p:spPr>
          <a:xfrm>
            <a:off x="7172933" y="1916441"/>
            <a:ext cx="4210833" cy="369332"/>
          </a:xfrm>
          <a:prstGeom prst="rect">
            <a:avLst/>
          </a:prstGeom>
          <a:noFill/>
        </p:spPr>
        <p:txBody>
          <a:bodyPr wrap="none" rtlCol="0">
            <a:spAutoFit/>
          </a:bodyPr>
          <a:lstStyle/>
          <a:p>
            <a:r>
              <a:rPr lang="en-US" dirty="0"/>
              <a:t>ICARUS West Cryostat Schematic, Top View</a:t>
            </a:r>
          </a:p>
        </p:txBody>
      </p:sp>
      <p:cxnSp>
        <p:nvCxnSpPr>
          <p:cNvPr id="44" name="Straight Connector 43">
            <a:extLst>
              <a:ext uri="{FF2B5EF4-FFF2-40B4-BE49-F238E27FC236}">
                <a16:creationId xmlns:a16="http://schemas.microsoft.com/office/drawing/2014/main" id="{FDD47CC4-FAA1-8A9C-E4B0-798DE98AD12C}"/>
              </a:ext>
            </a:extLst>
          </p:cNvPr>
          <p:cNvCxnSpPr/>
          <p:nvPr/>
        </p:nvCxnSpPr>
        <p:spPr>
          <a:xfrm>
            <a:off x="9412497" y="2728963"/>
            <a:ext cx="0" cy="3400237"/>
          </a:xfrm>
          <a:prstGeom prst="line">
            <a:avLst/>
          </a:prstGeom>
          <a:ln w="152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AE2A90-7AC2-DC4A-B4FF-AB7B9D32913A}"/>
              </a:ext>
            </a:extLst>
          </p:cNvPr>
          <p:cNvCxnSpPr/>
          <p:nvPr/>
        </p:nvCxnSpPr>
        <p:spPr>
          <a:xfrm>
            <a:off x="1085208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2F04BA-CE27-C7D0-FFFB-7E956E689B5B}"/>
              </a:ext>
            </a:extLst>
          </p:cNvPr>
          <p:cNvCxnSpPr/>
          <p:nvPr/>
        </p:nvCxnSpPr>
        <p:spPr>
          <a:xfrm>
            <a:off x="796609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9DC4CD-DA84-011E-676B-A0E45D4EFD4A}"/>
              </a:ext>
            </a:extLst>
          </p:cNvPr>
          <p:cNvCxnSpPr>
            <a:cxnSpLocks/>
          </p:cNvCxnSpPr>
          <p:nvPr/>
        </p:nvCxnSpPr>
        <p:spPr>
          <a:xfrm flipH="1" flipV="1">
            <a:off x="7388942" y="2728962"/>
            <a:ext cx="27290" cy="34002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BEA566-8F91-E92F-5886-508103B50902}"/>
              </a:ext>
            </a:extLst>
          </p:cNvPr>
          <p:cNvSpPr txBox="1"/>
          <p:nvPr/>
        </p:nvSpPr>
        <p:spPr>
          <a:xfrm>
            <a:off x="6625099" y="4267444"/>
            <a:ext cx="949299" cy="369332"/>
          </a:xfrm>
          <a:prstGeom prst="rect">
            <a:avLst/>
          </a:prstGeom>
          <a:solidFill>
            <a:schemeClr val="bg1"/>
          </a:solidFill>
        </p:spPr>
        <p:txBody>
          <a:bodyPr wrap="none" rtlCol="0">
            <a:spAutoFit/>
          </a:bodyPr>
          <a:lstStyle/>
          <a:p>
            <a:r>
              <a:rPr lang="en-US" dirty="0"/>
              <a:t>z = 0 cm</a:t>
            </a:r>
          </a:p>
        </p:txBody>
      </p:sp>
      <p:cxnSp>
        <p:nvCxnSpPr>
          <p:cNvPr id="57" name="Straight Arrow Connector 56">
            <a:extLst>
              <a:ext uri="{FF2B5EF4-FFF2-40B4-BE49-F238E27FC236}">
                <a16:creationId xmlns:a16="http://schemas.microsoft.com/office/drawing/2014/main" id="{C6641A2B-8C20-2787-3FBE-1B59768FB91B}"/>
              </a:ext>
            </a:extLst>
          </p:cNvPr>
          <p:cNvCxnSpPr>
            <a:cxnSpLocks/>
          </p:cNvCxnSpPr>
          <p:nvPr/>
        </p:nvCxnSpPr>
        <p:spPr>
          <a:xfrm>
            <a:off x="7810009" y="6544591"/>
            <a:ext cx="327107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0E6999B-C640-649A-5C0F-280366EDC587}"/>
              </a:ext>
            </a:extLst>
          </p:cNvPr>
          <p:cNvSpPr txBox="1"/>
          <p:nvPr/>
        </p:nvSpPr>
        <p:spPr>
          <a:xfrm>
            <a:off x="8816821" y="6348177"/>
            <a:ext cx="1191352" cy="553998"/>
          </a:xfrm>
          <a:prstGeom prst="rect">
            <a:avLst/>
          </a:prstGeom>
          <a:solidFill>
            <a:schemeClr val="bg1"/>
          </a:solidFill>
        </p:spPr>
        <p:txBody>
          <a:bodyPr wrap="none" rtlCol="0">
            <a:spAutoFit/>
          </a:bodyPr>
          <a:lstStyle/>
          <a:p>
            <a:r>
              <a:rPr lang="en-US" dirty="0"/>
              <a:t>x = 210 cm</a:t>
            </a:r>
          </a:p>
          <a:p>
            <a:pPr algn="ctr"/>
            <a:r>
              <a:rPr lang="en-US" sz="1200" dirty="0"/>
              <a:t>(See slide 35)</a:t>
            </a:r>
          </a:p>
        </p:txBody>
      </p:sp>
      <p:cxnSp>
        <p:nvCxnSpPr>
          <p:cNvPr id="62" name="Straight Connector 61">
            <a:extLst>
              <a:ext uri="{FF2B5EF4-FFF2-40B4-BE49-F238E27FC236}">
                <a16:creationId xmlns:a16="http://schemas.microsoft.com/office/drawing/2014/main" id="{26128926-BFD8-F732-D845-B2C0D52B2891}"/>
              </a:ext>
            </a:extLst>
          </p:cNvPr>
          <p:cNvCxnSpPr>
            <a:cxnSpLocks/>
          </p:cNvCxnSpPr>
          <p:nvPr/>
        </p:nvCxnSpPr>
        <p:spPr>
          <a:xfrm flipH="1">
            <a:off x="7574398" y="4474232"/>
            <a:ext cx="2346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BB6AE7-A3DD-E9C2-959D-4255B11F3178}"/>
              </a:ext>
            </a:extLst>
          </p:cNvPr>
          <p:cNvCxnSpPr>
            <a:cxnSpLocks/>
          </p:cNvCxnSpPr>
          <p:nvPr/>
        </p:nvCxnSpPr>
        <p:spPr>
          <a:xfrm flipV="1">
            <a:off x="9412497" y="6233020"/>
            <a:ext cx="0" cy="135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Slide Number Placeholder 69">
            <a:extLst>
              <a:ext uri="{FF2B5EF4-FFF2-40B4-BE49-F238E27FC236}">
                <a16:creationId xmlns:a16="http://schemas.microsoft.com/office/drawing/2014/main" id="{A5AE11E8-CA2E-B013-27AD-51DE71069247}"/>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31" name="TextBox 30">
            <a:extLst>
              <a:ext uri="{FF2B5EF4-FFF2-40B4-BE49-F238E27FC236}">
                <a16:creationId xmlns:a16="http://schemas.microsoft.com/office/drawing/2014/main" id="{25749771-4CDB-05BF-F21D-6DE448EDBC49}"/>
              </a:ext>
            </a:extLst>
          </p:cNvPr>
          <p:cNvSpPr txBox="1"/>
          <p:nvPr/>
        </p:nvSpPr>
        <p:spPr>
          <a:xfrm>
            <a:off x="8324972" y="4263870"/>
            <a:ext cx="660950" cy="369332"/>
          </a:xfrm>
          <a:prstGeom prst="rect">
            <a:avLst/>
          </a:prstGeom>
          <a:noFill/>
        </p:spPr>
        <p:txBody>
          <a:bodyPr wrap="none" rtlCol="0">
            <a:spAutoFit/>
          </a:bodyPr>
          <a:lstStyle/>
          <a:p>
            <a:r>
              <a:rPr lang="en-US" dirty="0"/>
              <a:t>West</a:t>
            </a:r>
          </a:p>
        </p:txBody>
      </p:sp>
      <p:sp>
        <p:nvSpPr>
          <p:cNvPr id="32" name="TextBox 31">
            <a:extLst>
              <a:ext uri="{FF2B5EF4-FFF2-40B4-BE49-F238E27FC236}">
                <a16:creationId xmlns:a16="http://schemas.microsoft.com/office/drawing/2014/main" id="{C255407D-D1C1-A84C-D14B-DDD3ABD67A36}"/>
              </a:ext>
            </a:extLst>
          </p:cNvPr>
          <p:cNvSpPr txBox="1"/>
          <p:nvPr/>
        </p:nvSpPr>
        <p:spPr>
          <a:xfrm>
            <a:off x="9848401" y="4262305"/>
            <a:ext cx="567784" cy="369332"/>
          </a:xfrm>
          <a:prstGeom prst="rect">
            <a:avLst/>
          </a:prstGeom>
          <a:noFill/>
        </p:spPr>
        <p:txBody>
          <a:bodyPr wrap="none" rtlCol="0">
            <a:spAutoFit/>
          </a:bodyPr>
          <a:lstStyle/>
          <a:p>
            <a:r>
              <a:rPr lang="en-US" dirty="0"/>
              <a:t>East</a:t>
            </a:r>
          </a:p>
        </p:txBody>
      </p:sp>
    </p:spTree>
    <p:extLst>
      <p:ext uri="{BB962C8B-B14F-4D97-AF65-F5344CB8AC3E}">
        <p14:creationId xmlns:p14="http://schemas.microsoft.com/office/powerpoint/2010/main" val="15046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7706DF-78E0-EBD8-8EDD-17F11C75B288}"/>
              </a:ext>
            </a:extLst>
          </p:cNvPr>
          <p:cNvPicPr>
            <a:picLocks noChangeAspect="1"/>
          </p:cNvPicPr>
          <p:nvPr/>
        </p:nvPicPr>
        <p:blipFill>
          <a:blip r:embed="rId3"/>
          <a:stretch>
            <a:fillRect/>
          </a:stretch>
        </p:blipFill>
        <p:spPr>
          <a:xfrm>
            <a:off x="808043" y="1738500"/>
            <a:ext cx="5287957" cy="5287957"/>
          </a:xfrm>
          <a:prstGeom prst="rect">
            <a:avLst/>
          </a:prstGeom>
        </p:spPr>
      </p:pic>
      <p:pic>
        <p:nvPicPr>
          <p:cNvPr id="7" name="Picture 6">
            <a:extLst>
              <a:ext uri="{FF2B5EF4-FFF2-40B4-BE49-F238E27FC236}">
                <a16:creationId xmlns:a16="http://schemas.microsoft.com/office/drawing/2014/main" id="{9FC96687-A336-609D-BF2B-820A0474F932}"/>
              </a:ext>
            </a:extLst>
          </p:cNvPr>
          <p:cNvPicPr>
            <a:picLocks noChangeAspect="1"/>
          </p:cNvPicPr>
          <p:nvPr/>
        </p:nvPicPr>
        <p:blipFill>
          <a:blip r:embed="rId4"/>
          <a:stretch>
            <a:fillRect/>
          </a:stretch>
        </p:blipFill>
        <p:spPr>
          <a:xfrm>
            <a:off x="5981737" y="1738499"/>
            <a:ext cx="5287957" cy="5287957"/>
          </a:xfrm>
          <a:prstGeom prst="rect">
            <a:avLst/>
          </a:prstGeom>
        </p:spPr>
      </p:pic>
      <p:sp>
        <p:nvSpPr>
          <p:cNvPr id="11" name="Title 1">
            <a:extLst>
              <a:ext uri="{FF2B5EF4-FFF2-40B4-BE49-F238E27FC236}">
                <a16:creationId xmlns:a16="http://schemas.microsoft.com/office/drawing/2014/main" id="{66187E2B-40F3-9C99-ED16-371811DD4B52}"/>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x-position of Tracks</a:t>
            </a:r>
          </a:p>
        </p:txBody>
      </p:sp>
      <p:sp>
        <p:nvSpPr>
          <p:cNvPr id="12" name="Title 13">
            <a:extLst>
              <a:ext uri="{FF2B5EF4-FFF2-40B4-BE49-F238E27FC236}">
                <a16:creationId xmlns:a16="http://schemas.microsoft.com/office/drawing/2014/main" id="{A594DF8A-4DB9-A4AF-130C-0B1F46F82956}"/>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and Ending x-position both varied from about 0 cm to 400 cm and appears to be roughly evenly distributed. These plots use a 68.27% Confidence interval. The efficiency is higher when the tracks don’t start or end close to the cathode. </a:t>
            </a:r>
          </a:p>
        </p:txBody>
      </p:sp>
      <p:sp>
        <p:nvSpPr>
          <p:cNvPr id="15" name="TextBox 14">
            <a:extLst>
              <a:ext uri="{FF2B5EF4-FFF2-40B4-BE49-F238E27FC236}">
                <a16:creationId xmlns:a16="http://schemas.microsoft.com/office/drawing/2014/main" id="{2A234133-66C3-A2C8-5034-61D244038D21}"/>
              </a:ext>
            </a:extLst>
          </p:cNvPr>
          <p:cNvSpPr txBox="1"/>
          <p:nvPr/>
        </p:nvSpPr>
        <p:spPr>
          <a:xfrm>
            <a:off x="1920879" y="1690688"/>
            <a:ext cx="2597699" cy="369332"/>
          </a:xfrm>
          <a:prstGeom prst="rect">
            <a:avLst/>
          </a:prstGeom>
          <a:noFill/>
        </p:spPr>
        <p:txBody>
          <a:bodyPr wrap="none" rtlCol="0">
            <a:spAutoFit/>
          </a:bodyPr>
          <a:lstStyle/>
          <a:p>
            <a:r>
              <a:rPr lang="en-US" dirty="0"/>
              <a:t>x-position of start of track</a:t>
            </a:r>
          </a:p>
        </p:txBody>
      </p:sp>
      <p:sp>
        <p:nvSpPr>
          <p:cNvPr id="16" name="TextBox 15">
            <a:extLst>
              <a:ext uri="{FF2B5EF4-FFF2-40B4-BE49-F238E27FC236}">
                <a16:creationId xmlns:a16="http://schemas.microsoft.com/office/drawing/2014/main" id="{47437974-4E64-1AC7-C7BB-149CCEB1FB2F}"/>
              </a:ext>
            </a:extLst>
          </p:cNvPr>
          <p:cNvSpPr txBox="1"/>
          <p:nvPr/>
        </p:nvSpPr>
        <p:spPr>
          <a:xfrm>
            <a:off x="7361845" y="1690688"/>
            <a:ext cx="2527743" cy="369332"/>
          </a:xfrm>
          <a:prstGeom prst="rect">
            <a:avLst/>
          </a:prstGeom>
          <a:noFill/>
        </p:spPr>
        <p:txBody>
          <a:bodyPr wrap="none" rtlCol="0">
            <a:spAutoFit/>
          </a:bodyPr>
          <a:lstStyle/>
          <a:p>
            <a:r>
              <a:rPr lang="en-US" dirty="0"/>
              <a:t>x-position of end of track</a:t>
            </a:r>
          </a:p>
        </p:txBody>
      </p:sp>
      <p:sp>
        <p:nvSpPr>
          <p:cNvPr id="17" name="Slide Number Placeholder 16">
            <a:extLst>
              <a:ext uri="{FF2B5EF4-FFF2-40B4-BE49-F238E27FC236}">
                <a16:creationId xmlns:a16="http://schemas.microsoft.com/office/drawing/2014/main" id="{6AE77569-9627-085D-93A4-769BF6C73DF6}"/>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26381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FE2A78-ADF9-E70C-3234-9FBAF5E1CC03}"/>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Title 1">
            <a:extLst>
              <a:ext uri="{FF2B5EF4-FFF2-40B4-BE49-F238E27FC236}">
                <a16:creationId xmlns:a16="http://schemas.microsoft.com/office/drawing/2014/main" id="{FA7E6A1E-C3AD-9D39-D37F-A18FA7E588C9}"/>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as a function of the x-directional balance of tracks on either side of the cathode</a:t>
            </a:r>
          </a:p>
        </p:txBody>
      </p:sp>
      <mc:AlternateContent xmlns:mc="http://schemas.openxmlformats.org/markup-compatibility/2006">
        <mc:Choice xmlns:a14="http://schemas.microsoft.com/office/drawing/2010/main" Requires="a14">
          <p:sp>
            <p:nvSpPr>
              <p:cNvPr id="11" name="Title 13">
                <a:extLst>
                  <a:ext uri="{FF2B5EF4-FFF2-40B4-BE49-F238E27FC236}">
                    <a16:creationId xmlns:a16="http://schemas.microsoft.com/office/drawing/2014/main" id="{7039E6F8-8533-3CC9-79A4-828F4318EDDF}"/>
                  </a:ext>
                </a:extLst>
              </p:cNvPr>
              <p:cNvSpPr txBox="1">
                <a:spLocks/>
              </p:cNvSpPr>
              <p:nvPr/>
            </p:nvSpPr>
            <p:spPr>
              <a:xfrm>
                <a:off x="6078967" y="1706561"/>
                <a:ext cx="5502164" cy="437892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4000"/>
                  </a:lnSpc>
                </a:pPr>
                <a:r>
                  <a:rPr lang="en-US" sz="2400" dirty="0"/>
                  <a:t>Balance ratio formula: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num>
                      <m:den>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den>
                    </m:f>
                  </m:oMath>
                </a14:m>
                <a:endParaRPr lang="en-US" sz="2400" dirty="0"/>
              </a:p>
              <a:p>
                <a:pPr>
                  <a:lnSpc>
                    <a:spcPct val="134000"/>
                  </a:lnSpc>
                </a:pPr>
                <a:r>
                  <a:rPr lang="en-US" sz="2400" dirty="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oMath>
                </a14:m>
                <a:r>
                  <a:rPr lang="en-US" sz="2400" dirty="0"/>
                  <a:t> is the x-distance to the cathode from the track endpoint in the East part of the cryostat and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oMath>
                </a14:m>
                <a:r>
                  <a:rPr lang="en-US" sz="2400" dirty="0"/>
                  <a:t> is the x-distance to the cathode from the track endpoint in the West part of the cryostat.</a:t>
                </a:r>
              </a:p>
              <a:p>
                <a:pPr>
                  <a:lnSpc>
                    <a:spcPct val="134000"/>
                  </a:lnSpc>
                </a:pPr>
                <a:endParaRPr lang="en-US" sz="2400" dirty="0"/>
              </a:p>
              <a:p>
                <a:pPr>
                  <a:lnSpc>
                    <a:spcPct val="134000"/>
                  </a:lnSpc>
                </a:pPr>
                <a:r>
                  <a:rPr lang="en-US" sz="2400" dirty="0"/>
                  <a:t>A balance ratio of </a:t>
                </a:r>
              </a:p>
              <a:p>
                <a:pPr marL="342900" indent="-342900">
                  <a:lnSpc>
                    <a:spcPct val="134000"/>
                  </a:lnSpc>
                  <a:buFont typeface="Arial" panose="020B0604020202020204" pitchFamily="34" charset="0"/>
                  <a:buChar char="•"/>
                </a:pPr>
                <a:r>
                  <a:rPr lang="en-US" sz="2400" dirty="0"/>
                  <a:t>≈ 1 means that the track mostly lies in the East section of the cryostat (with x-coordinate &gt; </a:t>
                </a:r>
                <a:r>
                  <a:rPr lang="en-US" sz="2400" dirty="0" err="1"/>
                  <a:t>x</a:t>
                </a:r>
                <a:r>
                  <a:rPr lang="en-US" sz="2400" baseline="-25000" dirty="0" err="1"/>
                  <a:t>cathode</a:t>
                </a:r>
                <a:r>
                  <a:rPr lang="en-US" sz="2400" dirty="0"/>
                  <a:t>) </a:t>
                </a:r>
              </a:p>
              <a:p>
                <a:pPr marL="342900" indent="-342900">
                  <a:lnSpc>
                    <a:spcPct val="134000"/>
                  </a:lnSpc>
                  <a:buFont typeface="Arial" panose="020B0604020202020204" pitchFamily="34" charset="0"/>
                  <a:buChar char="•"/>
                </a:pPr>
                <a:r>
                  <a:rPr lang="en-US" sz="2400" dirty="0"/>
                  <a:t>≈ -1 means that the track mostly lies in the West section of the cryostat (with x-coordinate &lt; </a:t>
                </a:r>
                <a:r>
                  <a:rPr lang="en-US" sz="2400" dirty="0" err="1"/>
                  <a:t>x</a:t>
                </a:r>
                <a:r>
                  <a:rPr lang="en-US" sz="2400" baseline="-25000" dirty="0" err="1"/>
                  <a:t>cathode</a:t>
                </a:r>
                <a:r>
                  <a:rPr lang="en-US" sz="2400" dirty="0"/>
                  <a:t>)</a:t>
                </a:r>
                <a:endParaRPr lang="en-US" sz="2400" baseline="-25000" dirty="0"/>
              </a:p>
              <a:p>
                <a:pPr marL="342900" indent="-342900">
                  <a:lnSpc>
                    <a:spcPct val="134000"/>
                  </a:lnSpc>
                  <a:buFont typeface="Arial" panose="020B0604020202020204" pitchFamily="34" charset="0"/>
                  <a:buChar char="•"/>
                </a:pPr>
                <a:r>
                  <a:rPr lang="en-US" sz="2400" dirty="0"/>
                  <a:t>≈ 0 means that the track is balanced evenly between the West and East sections of the cryostat</a:t>
                </a:r>
              </a:p>
            </p:txBody>
          </p:sp>
        </mc:Choice>
        <mc:Fallback>
          <p:sp>
            <p:nvSpPr>
              <p:cNvPr id="11" name="Title 13">
                <a:extLst>
                  <a:ext uri="{FF2B5EF4-FFF2-40B4-BE49-F238E27FC236}">
                    <a16:creationId xmlns:a16="http://schemas.microsoft.com/office/drawing/2014/main" id="{7039E6F8-8533-3CC9-79A4-828F4318EDDF}"/>
                  </a:ext>
                </a:extLst>
              </p:cNvPr>
              <p:cNvSpPr txBox="1">
                <a:spLocks noRot="1" noChangeAspect="1" noMove="1" noResize="1" noEditPoints="1" noAdjustHandles="1" noChangeArrowheads="1" noChangeShapeType="1" noTextEdit="1"/>
              </p:cNvSpPr>
              <p:nvPr/>
            </p:nvSpPr>
            <p:spPr>
              <a:xfrm>
                <a:off x="6078967" y="1706561"/>
                <a:ext cx="5502164" cy="4378929"/>
              </a:xfrm>
              <a:prstGeom prst="rect">
                <a:avLst/>
              </a:prstGeom>
              <a:blipFill>
                <a:blip r:embed="rId2"/>
                <a:stretch>
                  <a:fillRect l="-690" r="-6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C6A9D30-6514-481F-F94D-E1BB1E4E83D3}"/>
              </a:ext>
            </a:extLst>
          </p:cNvPr>
          <p:cNvSpPr txBox="1"/>
          <p:nvPr/>
        </p:nvSpPr>
        <p:spPr>
          <a:xfrm>
            <a:off x="1854316" y="1706561"/>
            <a:ext cx="2756652" cy="369332"/>
          </a:xfrm>
          <a:prstGeom prst="rect">
            <a:avLst/>
          </a:prstGeom>
          <a:noFill/>
        </p:spPr>
        <p:txBody>
          <a:bodyPr wrap="none" rtlCol="0">
            <a:spAutoFit/>
          </a:bodyPr>
          <a:lstStyle/>
          <a:p>
            <a:r>
              <a:rPr lang="en-US" dirty="0"/>
              <a:t>68.27% Confidence Interval</a:t>
            </a:r>
          </a:p>
        </p:txBody>
      </p:sp>
      <p:pic>
        <p:nvPicPr>
          <p:cNvPr id="9" name="Picture 8">
            <a:extLst>
              <a:ext uri="{FF2B5EF4-FFF2-40B4-BE49-F238E27FC236}">
                <a16:creationId xmlns:a16="http://schemas.microsoft.com/office/drawing/2014/main" id="{F85D7EF0-AF0F-A3F1-A00C-2CCAE3E7D06C}"/>
              </a:ext>
            </a:extLst>
          </p:cNvPr>
          <p:cNvPicPr>
            <a:picLocks noChangeAspect="1"/>
          </p:cNvPicPr>
          <p:nvPr/>
        </p:nvPicPr>
        <p:blipFill>
          <a:blip r:embed="rId3"/>
          <a:stretch>
            <a:fillRect/>
          </a:stretch>
        </p:blipFill>
        <p:spPr>
          <a:xfrm>
            <a:off x="787223" y="1744391"/>
            <a:ext cx="5283606" cy="5283606"/>
          </a:xfrm>
          <a:prstGeom prst="rect">
            <a:avLst/>
          </a:prstGeom>
        </p:spPr>
      </p:pic>
    </p:spTree>
    <p:extLst>
      <p:ext uri="{BB962C8B-B14F-4D97-AF65-F5344CB8AC3E}">
        <p14:creationId xmlns:p14="http://schemas.microsoft.com/office/powerpoint/2010/main" val="320464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pic>
        <p:nvPicPr>
          <p:cNvPr id="9" name="Picture 8" descr="Chart, box and whisker chart&#10;&#10;Description automatically generated">
            <a:extLst>
              <a:ext uri="{FF2B5EF4-FFF2-40B4-BE49-F238E27FC236}">
                <a16:creationId xmlns:a16="http://schemas.microsoft.com/office/drawing/2014/main" id="{B2800276-88C1-DF95-2F0E-07ECEFE2CF1E}"/>
              </a:ext>
            </a:extLst>
          </p:cNvPr>
          <p:cNvPicPr>
            <a:picLocks noChangeAspect="1"/>
          </p:cNvPicPr>
          <p:nvPr/>
        </p:nvPicPr>
        <p:blipFill>
          <a:blip r:embed="rId2"/>
          <a:stretch>
            <a:fillRect/>
          </a:stretch>
        </p:blipFill>
        <p:spPr>
          <a:xfrm>
            <a:off x="6096000" y="1922186"/>
            <a:ext cx="4718314" cy="4754749"/>
          </a:xfrm>
          <a:prstGeom prst="rect">
            <a:avLst/>
          </a:prstGeom>
        </p:spPr>
      </p:pic>
      <p:pic>
        <p:nvPicPr>
          <p:cNvPr id="10" name="Picture 9" descr="Graphical user interface, chart, box and whisker chart&#10;&#10;Description automatically generated">
            <a:extLst>
              <a:ext uri="{FF2B5EF4-FFF2-40B4-BE49-F238E27FC236}">
                <a16:creationId xmlns:a16="http://schemas.microsoft.com/office/drawing/2014/main" id="{CF769D1F-4495-9C70-F5CF-0526908B8EEA}"/>
              </a:ext>
            </a:extLst>
          </p:cNvPr>
          <p:cNvPicPr>
            <a:picLocks noChangeAspect="1"/>
          </p:cNvPicPr>
          <p:nvPr/>
        </p:nvPicPr>
        <p:blipFill>
          <a:blip r:embed="rId3"/>
          <a:stretch>
            <a:fillRect/>
          </a:stretch>
        </p:blipFill>
        <p:spPr>
          <a:xfrm>
            <a:off x="1377686" y="1922186"/>
            <a:ext cx="4718314" cy="4791751"/>
          </a:xfrm>
          <a:prstGeom prst="rect">
            <a:avLst/>
          </a:prstGeom>
        </p:spPr>
      </p:pic>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spTree>
    <p:extLst>
      <p:ext uri="{BB962C8B-B14F-4D97-AF65-F5344CB8AC3E}">
        <p14:creationId xmlns:p14="http://schemas.microsoft.com/office/powerpoint/2010/main" val="332728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87CB3C44-EBFE-D198-D0CF-6C57A07B9A12}"/>
              </a:ext>
            </a:extLst>
          </p:cNvPr>
          <p:cNvPicPr>
            <a:picLocks noChangeAspect="1"/>
          </p:cNvPicPr>
          <p:nvPr/>
        </p:nvPicPr>
        <p:blipFill>
          <a:blip r:embed="rId2"/>
          <a:stretch>
            <a:fillRect/>
          </a:stretch>
        </p:blipFill>
        <p:spPr>
          <a:xfrm>
            <a:off x="1377685" y="1929723"/>
            <a:ext cx="4718315" cy="4791752"/>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03AF9576-B18B-EE45-EC2E-6344C3347F63}"/>
              </a:ext>
            </a:extLst>
          </p:cNvPr>
          <p:cNvPicPr>
            <a:picLocks noChangeAspect="1"/>
          </p:cNvPicPr>
          <p:nvPr/>
        </p:nvPicPr>
        <p:blipFill>
          <a:blip r:embed="rId3"/>
          <a:stretch>
            <a:fillRect/>
          </a:stretch>
        </p:blipFill>
        <p:spPr>
          <a:xfrm>
            <a:off x="6096000" y="1922186"/>
            <a:ext cx="4718315" cy="4791752"/>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spTree>
    <p:extLst>
      <p:ext uri="{BB962C8B-B14F-4D97-AF65-F5344CB8AC3E}">
        <p14:creationId xmlns:p14="http://schemas.microsoft.com/office/powerpoint/2010/main" val="40461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pic>
        <p:nvPicPr>
          <p:cNvPr id="13" name="Picture 12">
            <a:extLst>
              <a:ext uri="{FF2B5EF4-FFF2-40B4-BE49-F238E27FC236}">
                <a16:creationId xmlns:a16="http://schemas.microsoft.com/office/drawing/2014/main" id="{2777365E-AC56-C15B-721F-2B8721768D22}"/>
              </a:ext>
            </a:extLst>
          </p:cNvPr>
          <p:cNvPicPr>
            <a:picLocks noChangeAspect="1"/>
          </p:cNvPicPr>
          <p:nvPr/>
        </p:nvPicPr>
        <p:blipFill>
          <a:blip r:embed="rId2"/>
          <a:stretch>
            <a:fillRect/>
          </a:stretch>
        </p:blipFill>
        <p:spPr>
          <a:xfrm>
            <a:off x="6002627" y="1630811"/>
            <a:ext cx="5258185" cy="5258185"/>
          </a:xfrm>
          <a:prstGeom prst="rect">
            <a:avLst/>
          </a:prstGeom>
        </p:spPr>
      </p:pic>
      <p:pic>
        <p:nvPicPr>
          <p:cNvPr id="14" name="Picture 13">
            <a:extLst>
              <a:ext uri="{FF2B5EF4-FFF2-40B4-BE49-F238E27FC236}">
                <a16:creationId xmlns:a16="http://schemas.microsoft.com/office/drawing/2014/main" id="{D1C3D018-939E-B85D-540A-54FA26A0350E}"/>
              </a:ext>
            </a:extLst>
          </p:cNvPr>
          <p:cNvPicPr>
            <a:picLocks noChangeAspect="1"/>
          </p:cNvPicPr>
          <p:nvPr/>
        </p:nvPicPr>
        <p:blipFill>
          <a:blip r:embed="rId3"/>
          <a:stretch>
            <a:fillRect/>
          </a:stretch>
        </p:blipFill>
        <p:spPr>
          <a:xfrm>
            <a:off x="1315690" y="1630811"/>
            <a:ext cx="5258185" cy="5258185"/>
          </a:xfrm>
          <a:prstGeom prst="rect">
            <a:avLst/>
          </a:prstGeom>
        </p:spPr>
      </p:pic>
    </p:spTree>
    <p:extLst>
      <p:ext uri="{BB962C8B-B14F-4D97-AF65-F5344CB8AC3E}">
        <p14:creationId xmlns:p14="http://schemas.microsoft.com/office/powerpoint/2010/main" val="281881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C0D6023-BEA4-C234-F488-1C70102DFEC2}"/>
              </a:ext>
            </a:extLst>
          </p:cNvPr>
          <p:cNvPicPr>
            <a:picLocks noChangeAspect="1"/>
          </p:cNvPicPr>
          <p:nvPr/>
        </p:nvPicPr>
        <p:blipFill>
          <a:blip r:embed="rId3"/>
          <a:stretch>
            <a:fillRect/>
          </a:stretch>
        </p:blipFill>
        <p:spPr>
          <a:xfrm>
            <a:off x="1315692" y="1630811"/>
            <a:ext cx="5258185" cy="5258185"/>
          </a:xfrm>
          <a:prstGeom prst="rect">
            <a:avLst/>
          </a:prstGeom>
        </p:spPr>
      </p:pic>
      <p:pic>
        <p:nvPicPr>
          <p:cNvPr id="15" name="Picture 14">
            <a:extLst>
              <a:ext uri="{FF2B5EF4-FFF2-40B4-BE49-F238E27FC236}">
                <a16:creationId xmlns:a16="http://schemas.microsoft.com/office/drawing/2014/main" id="{F2A9F2DD-9FA0-8783-A909-E2EC4DF7FBF7}"/>
              </a:ext>
            </a:extLst>
          </p:cNvPr>
          <p:cNvPicPr>
            <a:picLocks noChangeAspect="1"/>
          </p:cNvPicPr>
          <p:nvPr/>
        </p:nvPicPr>
        <p:blipFill>
          <a:blip r:embed="rId4"/>
          <a:stretch>
            <a:fillRect/>
          </a:stretch>
        </p:blipFill>
        <p:spPr>
          <a:xfrm>
            <a:off x="6002627" y="1630809"/>
            <a:ext cx="5258187" cy="5258187"/>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spTree>
    <p:extLst>
      <p:ext uri="{BB962C8B-B14F-4D97-AF65-F5344CB8AC3E}">
        <p14:creationId xmlns:p14="http://schemas.microsoft.com/office/powerpoint/2010/main" val="158402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BCAB-03D4-A7A5-BADC-B1DE40DDEEB8}"/>
              </a:ext>
            </a:extLst>
          </p:cNvPr>
          <p:cNvSpPr>
            <a:spLocks noGrp="1"/>
          </p:cNvSpPr>
          <p:nvPr>
            <p:ph type="title"/>
          </p:nvPr>
        </p:nvSpPr>
        <p:spPr/>
        <p:txBody>
          <a:bodyPr/>
          <a:lstStyle/>
          <a:p>
            <a:r>
              <a:rPr lang="en-US" dirty="0"/>
              <a:t>East Cryostat</a:t>
            </a:r>
          </a:p>
        </p:txBody>
      </p:sp>
      <p:sp>
        <p:nvSpPr>
          <p:cNvPr id="4" name="Slide Number Placeholder 3">
            <a:extLst>
              <a:ext uri="{FF2B5EF4-FFF2-40B4-BE49-F238E27FC236}">
                <a16:creationId xmlns:a16="http://schemas.microsoft.com/office/drawing/2014/main" id="{FCA4C831-F261-5649-3F26-FD7058F8BFDB}"/>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3118775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701A00-34BE-BA82-6C3F-556890B73CC9}"/>
              </a:ext>
            </a:extLst>
          </p:cNvPr>
          <p:cNvSpPr txBox="1"/>
          <p:nvPr/>
        </p:nvSpPr>
        <p:spPr>
          <a:xfrm>
            <a:off x="2000190" y="1690688"/>
            <a:ext cx="2464906" cy="369332"/>
          </a:xfrm>
          <a:prstGeom prst="rect">
            <a:avLst/>
          </a:prstGeom>
          <a:noFill/>
        </p:spPr>
        <p:txBody>
          <a:bodyPr wrap="none" rtlCol="0">
            <a:spAutoFit/>
          </a:bodyPr>
          <a:lstStyle/>
          <a:p>
            <a:r>
              <a:rPr lang="en-US" dirty="0"/>
              <a:t>90% Confidence Interval</a:t>
            </a:r>
          </a:p>
        </p:txBody>
      </p:sp>
      <p:sp>
        <p:nvSpPr>
          <p:cNvPr id="10" name="TextBox 9">
            <a:extLst>
              <a:ext uri="{FF2B5EF4-FFF2-40B4-BE49-F238E27FC236}">
                <a16:creationId xmlns:a16="http://schemas.microsoft.com/office/drawing/2014/main" id="{C48FA5B2-3EEA-4438-7E2B-A701A722AAD2}"/>
              </a:ext>
            </a:extLst>
          </p:cNvPr>
          <p:cNvSpPr txBox="1"/>
          <p:nvPr/>
        </p:nvSpPr>
        <p:spPr>
          <a:xfrm>
            <a:off x="7469729" y="1690688"/>
            <a:ext cx="2464906" cy="369332"/>
          </a:xfrm>
          <a:prstGeom prst="rect">
            <a:avLst/>
          </a:prstGeom>
          <a:noFill/>
        </p:spPr>
        <p:txBody>
          <a:bodyPr wrap="none" rtlCol="0">
            <a:spAutoFit/>
          </a:bodyPr>
          <a:lstStyle/>
          <a:p>
            <a:r>
              <a:rPr lang="en-US" dirty="0"/>
              <a:t>95% Confidence Interval</a:t>
            </a:r>
          </a:p>
        </p:txBody>
      </p:sp>
      <p:sp>
        <p:nvSpPr>
          <p:cNvPr id="15" name="Title 1">
            <a:extLst>
              <a:ext uri="{FF2B5EF4-FFF2-40B4-BE49-F238E27FC236}">
                <a16:creationId xmlns:a16="http://schemas.microsoft.com/office/drawing/2014/main" id="{E42E9A41-6D90-9704-99B0-B520BA7B3E4A}"/>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Trigger Efficiency for varying track length</a:t>
            </a:r>
            <a:endParaRPr lang="en-US" dirty="0"/>
          </a:p>
        </p:txBody>
      </p:sp>
      <p:sp>
        <p:nvSpPr>
          <p:cNvPr id="22" name="Title 13">
            <a:extLst>
              <a:ext uri="{FF2B5EF4-FFF2-40B4-BE49-F238E27FC236}">
                <a16:creationId xmlns:a16="http://schemas.microsoft.com/office/drawing/2014/main" id="{BE6221C6-561A-8D49-01FF-3123F81850F7}"/>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lengths varied from 16cm to 1343 cm, but there were very few (&lt;0.05%) tracks longer than 1000 cm, so I focused on tracks shorter than 1000 cm</a:t>
            </a:r>
          </a:p>
        </p:txBody>
      </p:sp>
      <p:sp>
        <p:nvSpPr>
          <p:cNvPr id="23" name="Slide Number Placeholder 22">
            <a:extLst>
              <a:ext uri="{FF2B5EF4-FFF2-40B4-BE49-F238E27FC236}">
                <a16:creationId xmlns:a16="http://schemas.microsoft.com/office/drawing/2014/main" id="{E9620437-2667-5BB8-6F71-ADB959DF4782}"/>
              </a:ext>
            </a:extLst>
          </p:cNvPr>
          <p:cNvSpPr>
            <a:spLocks noGrp="1"/>
          </p:cNvSpPr>
          <p:nvPr>
            <p:ph type="sldNum" sz="quarter" idx="12"/>
          </p:nvPr>
        </p:nvSpPr>
        <p:spPr/>
        <p:txBody>
          <a:bodyPr/>
          <a:lstStyle/>
          <a:p>
            <a:fld id="{8A7A6979-0714-4377-B894-6BE4C2D6E202}" type="slidenum">
              <a:rPr lang="en-US" smtClean="0"/>
              <a:pPr/>
              <a:t>19</a:t>
            </a:fld>
            <a:endParaRPr lang="en-US" dirty="0"/>
          </a:p>
        </p:txBody>
      </p:sp>
      <p:pic>
        <p:nvPicPr>
          <p:cNvPr id="3" name="Picture 2" descr="Graphical user interface&#10;&#10;Description automatically generated with medium confidence">
            <a:extLst>
              <a:ext uri="{FF2B5EF4-FFF2-40B4-BE49-F238E27FC236}">
                <a16:creationId xmlns:a16="http://schemas.microsoft.com/office/drawing/2014/main" id="{366E9726-F740-7CB6-4557-7E334A816CE6}"/>
              </a:ext>
            </a:extLst>
          </p:cNvPr>
          <p:cNvPicPr>
            <a:picLocks noChangeAspect="1"/>
          </p:cNvPicPr>
          <p:nvPr/>
        </p:nvPicPr>
        <p:blipFill>
          <a:blip r:embed="rId3"/>
          <a:stretch>
            <a:fillRect/>
          </a:stretch>
        </p:blipFill>
        <p:spPr>
          <a:xfrm>
            <a:off x="933175" y="2118757"/>
            <a:ext cx="4679842" cy="4743451"/>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EFD05895-E696-5126-8C2E-9A8D142CD226}"/>
              </a:ext>
            </a:extLst>
          </p:cNvPr>
          <p:cNvPicPr>
            <a:picLocks noChangeAspect="1"/>
          </p:cNvPicPr>
          <p:nvPr/>
        </p:nvPicPr>
        <p:blipFill>
          <a:blip r:embed="rId4"/>
          <a:stretch>
            <a:fillRect/>
          </a:stretch>
        </p:blipFill>
        <p:spPr>
          <a:xfrm>
            <a:off x="6362261" y="2118757"/>
            <a:ext cx="4679842" cy="4743452"/>
          </a:xfrm>
          <a:prstGeom prst="rect">
            <a:avLst/>
          </a:prstGeom>
        </p:spPr>
      </p:pic>
    </p:spTree>
    <p:extLst>
      <p:ext uri="{BB962C8B-B14F-4D97-AF65-F5344CB8AC3E}">
        <p14:creationId xmlns:p14="http://schemas.microsoft.com/office/powerpoint/2010/main" val="263839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17D8-4E0D-C8BD-AB40-5D72BBA84F29}"/>
              </a:ext>
            </a:extLst>
          </p:cNvPr>
          <p:cNvSpPr>
            <a:spLocks noGrp="1"/>
          </p:cNvSpPr>
          <p:nvPr>
            <p:ph type="title"/>
          </p:nvPr>
        </p:nvSpPr>
        <p:spPr>
          <a:xfrm>
            <a:off x="838200" y="0"/>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58B13E1C-8671-19BC-0877-7AB322763B21}"/>
              </a:ext>
            </a:extLst>
          </p:cNvPr>
          <p:cNvSpPr>
            <a:spLocks noGrp="1"/>
          </p:cNvSpPr>
          <p:nvPr>
            <p:ph idx="1"/>
          </p:nvPr>
        </p:nvSpPr>
        <p:spPr>
          <a:xfrm>
            <a:off x="838200" y="1253331"/>
            <a:ext cx="10515600" cy="4351338"/>
          </a:xfrm>
        </p:spPr>
        <p:txBody>
          <a:bodyPr>
            <a:noAutofit/>
          </a:bodyPr>
          <a:lstStyle/>
          <a:p>
            <a:r>
              <a:rPr lang="en-US" sz="2400" dirty="0"/>
              <a:t>The ICARUS detector collects hundreds of terabytes of data daily</a:t>
            </a:r>
          </a:p>
          <a:p>
            <a:r>
              <a:rPr lang="en-US" sz="2400" dirty="0"/>
              <a:t>The trigger system filters and keeps only the most interesting events, reducing the amount of data storage required</a:t>
            </a:r>
          </a:p>
          <a:p>
            <a:r>
              <a:rPr lang="en-US" sz="2400" dirty="0"/>
              <a:t>It is important to study the efficiency of the trigger in order to select the optimal level of filtering for the trigger</a:t>
            </a:r>
          </a:p>
          <a:p>
            <a:pPr lvl="1"/>
            <a:r>
              <a:rPr lang="en-US" dirty="0"/>
              <a:t>We plotted the efficiency as a function of different track characteristics (length, energy, starting and ending x coordinate, starting z coordinate)</a:t>
            </a:r>
          </a:p>
          <a:p>
            <a:pPr lvl="1"/>
            <a:r>
              <a:rPr lang="en-US" dirty="0"/>
              <a:t>We plotted the efficiency under different simulated trigger settings:</a:t>
            </a:r>
          </a:p>
          <a:p>
            <a:pPr marL="2286000" lvl="5" indent="0">
              <a:buNone/>
            </a:pPr>
            <a:r>
              <a:rPr lang="en-US" sz="2100" dirty="0"/>
              <a:t>M1: 1 PMT pairs trigger		S3: 3 PMT pairs trigger</a:t>
            </a:r>
          </a:p>
          <a:p>
            <a:pPr marL="2286000" lvl="5" indent="0">
              <a:buNone/>
            </a:pPr>
            <a:r>
              <a:rPr lang="en-US" sz="2100" dirty="0"/>
              <a:t>S5: 5 PMT pairs trigger		S8: 8 PMT pairs trigger</a:t>
            </a:r>
          </a:p>
          <a:p>
            <a:pPr marL="2286000" lvl="5" indent="0">
              <a:buNone/>
            </a:pPr>
            <a:r>
              <a:rPr lang="en-US" sz="2100" dirty="0"/>
              <a:t>S10: 10 PMT pairs trigger		S15: 15 PMT pairs trigger</a:t>
            </a:r>
          </a:p>
          <a:p>
            <a:pPr lvl="2"/>
            <a:r>
              <a:rPr lang="en-US" dirty="0"/>
              <a:t>M1 is the least restrictive, requiring only 1 PMT pair to detect light above the minimum threshold to trigger</a:t>
            </a:r>
          </a:p>
          <a:p>
            <a:pPr lvl="2"/>
            <a:r>
              <a:rPr lang="en-US" dirty="0"/>
              <a:t>S15 is the most restrictive, requiring 15 PMT pairs to detect light above the minimum threshold to trigger</a:t>
            </a:r>
          </a:p>
          <a:p>
            <a:pPr lvl="1"/>
            <a:endParaRPr lang="en-US" dirty="0"/>
          </a:p>
        </p:txBody>
      </p:sp>
      <p:sp>
        <p:nvSpPr>
          <p:cNvPr id="6" name="Slide Number Placeholder 5">
            <a:extLst>
              <a:ext uri="{FF2B5EF4-FFF2-40B4-BE49-F238E27FC236}">
                <a16:creationId xmlns:a16="http://schemas.microsoft.com/office/drawing/2014/main" id="{59240476-D2BA-0685-BE5A-4E915C06D17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74686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000191" y="1690688"/>
            <a:ext cx="2464906" cy="369332"/>
          </a:xfrm>
          <a:prstGeom prst="rect">
            <a:avLst/>
          </a:prstGeom>
          <a:noFill/>
        </p:spPr>
        <p:txBody>
          <a:bodyPr wrap="none" rtlCol="0">
            <a:spAutoFit/>
          </a:bodyPr>
          <a:lstStyle/>
          <a:p>
            <a:r>
              <a:rPr lang="en-US" dirty="0"/>
              <a:t>90% Confidence Interval</a:t>
            </a:r>
          </a:p>
        </p:txBody>
      </p:sp>
      <p:sp>
        <p:nvSpPr>
          <p:cNvPr id="19" name="TextBox 18">
            <a:extLst>
              <a:ext uri="{FF2B5EF4-FFF2-40B4-BE49-F238E27FC236}">
                <a16:creationId xmlns:a16="http://schemas.microsoft.com/office/drawing/2014/main" id="{8ABB0391-66D5-4DC7-D12E-3E709F7B7189}"/>
              </a:ext>
            </a:extLst>
          </p:cNvPr>
          <p:cNvSpPr txBox="1"/>
          <p:nvPr/>
        </p:nvSpPr>
        <p:spPr>
          <a:xfrm>
            <a:off x="7469730" y="1690688"/>
            <a:ext cx="2464906" cy="369332"/>
          </a:xfrm>
          <a:prstGeom prst="rect">
            <a:avLst/>
          </a:prstGeom>
          <a:noFill/>
        </p:spPr>
        <p:txBody>
          <a:bodyPr wrap="none" rtlCol="0">
            <a:spAutoFit/>
          </a:bodyPr>
          <a:lstStyle/>
          <a:p>
            <a:r>
              <a:rPr lang="en-US" dirty="0"/>
              <a:t>95% Confidence Interval</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20</a:t>
            </a:fld>
            <a:endParaRPr lang="en-US" dirty="0"/>
          </a:p>
        </p:txBody>
      </p:sp>
      <p:pic>
        <p:nvPicPr>
          <p:cNvPr id="13" name="Picture 12" descr="Chart&#10;&#10;Description automatically generated with medium confidence">
            <a:extLst>
              <a:ext uri="{FF2B5EF4-FFF2-40B4-BE49-F238E27FC236}">
                <a16:creationId xmlns:a16="http://schemas.microsoft.com/office/drawing/2014/main" id="{6556BC6C-6B37-B42C-67A2-AA319BE0A669}"/>
              </a:ext>
            </a:extLst>
          </p:cNvPr>
          <p:cNvPicPr>
            <a:picLocks noChangeAspect="1"/>
          </p:cNvPicPr>
          <p:nvPr/>
        </p:nvPicPr>
        <p:blipFill>
          <a:blip r:embed="rId3"/>
          <a:stretch>
            <a:fillRect/>
          </a:stretch>
        </p:blipFill>
        <p:spPr>
          <a:xfrm>
            <a:off x="933175" y="2114549"/>
            <a:ext cx="4679842" cy="4743451"/>
          </a:xfrm>
          <a:prstGeom prst="rect">
            <a:avLst/>
          </a:prstGeom>
        </p:spPr>
      </p:pic>
      <p:pic>
        <p:nvPicPr>
          <p:cNvPr id="15" name="Picture 14" descr="Graphical user interface, chart&#10;&#10;Description automatically generated with medium confidence">
            <a:extLst>
              <a:ext uri="{FF2B5EF4-FFF2-40B4-BE49-F238E27FC236}">
                <a16:creationId xmlns:a16="http://schemas.microsoft.com/office/drawing/2014/main" id="{6F037D95-75A4-8EDD-932A-A9FE074F5881}"/>
              </a:ext>
            </a:extLst>
          </p:cNvPr>
          <p:cNvPicPr>
            <a:picLocks noChangeAspect="1"/>
          </p:cNvPicPr>
          <p:nvPr/>
        </p:nvPicPr>
        <p:blipFill>
          <a:blip r:embed="rId4"/>
          <a:stretch>
            <a:fillRect/>
          </a:stretch>
        </p:blipFill>
        <p:spPr>
          <a:xfrm>
            <a:off x="6362261" y="2118757"/>
            <a:ext cx="4679842" cy="4743452"/>
          </a:xfrm>
          <a:prstGeom prst="rect">
            <a:avLst/>
          </a:prstGeom>
        </p:spPr>
      </p:pic>
    </p:spTree>
    <p:extLst>
      <p:ext uri="{BB962C8B-B14F-4D97-AF65-F5344CB8AC3E}">
        <p14:creationId xmlns:p14="http://schemas.microsoft.com/office/powerpoint/2010/main" val="231844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7488C82B-C7DE-DBB8-4150-D5FD9C8BDD47}"/>
              </a:ext>
            </a:extLst>
          </p:cNvPr>
          <p:cNvPicPr>
            <a:picLocks noChangeAspect="1"/>
          </p:cNvPicPr>
          <p:nvPr/>
        </p:nvPicPr>
        <p:blipFill>
          <a:blip r:embed="rId3"/>
          <a:stretch>
            <a:fillRect/>
          </a:stretch>
        </p:blipFill>
        <p:spPr>
          <a:xfrm>
            <a:off x="950742" y="2114550"/>
            <a:ext cx="4679841" cy="4743450"/>
          </a:xfrm>
          <a:prstGeom prst="rect">
            <a:avLst/>
          </a:prstGeom>
        </p:spPr>
      </p:pic>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536951" y="1701571"/>
            <a:ext cx="1774653" cy="369332"/>
          </a:xfrm>
          <a:prstGeom prst="rect">
            <a:avLst/>
          </a:prstGeom>
          <a:noFill/>
        </p:spPr>
        <p:txBody>
          <a:bodyPr wrap="none" rtlCol="0">
            <a:spAutoFit/>
          </a:bodyPr>
          <a:lstStyle/>
          <a:p>
            <a:r>
              <a:rPr lang="en-US" dirty="0"/>
              <a:t>Equal Width Bins</a:t>
            </a:r>
          </a:p>
        </p:txBody>
      </p:sp>
      <p:sp>
        <p:nvSpPr>
          <p:cNvPr id="19" name="TextBox 18">
            <a:extLst>
              <a:ext uri="{FF2B5EF4-FFF2-40B4-BE49-F238E27FC236}">
                <a16:creationId xmlns:a16="http://schemas.microsoft.com/office/drawing/2014/main" id="{8ABB0391-66D5-4DC7-D12E-3E709F7B7189}"/>
              </a:ext>
            </a:extLst>
          </p:cNvPr>
          <p:cNvSpPr txBox="1"/>
          <p:nvPr/>
        </p:nvSpPr>
        <p:spPr>
          <a:xfrm>
            <a:off x="8072034" y="1701571"/>
            <a:ext cx="1801262" cy="369332"/>
          </a:xfrm>
          <a:prstGeom prst="rect">
            <a:avLst/>
          </a:prstGeom>
          <a:noFill/>
        </p:spPr>
        <p:txBody>
          <a:bodyPr wrap="none" rtlCol="0">
            <a:spAutoFit/>
          </a:bodyPr>
          <a:lstStyle/>
          <a:p>
            <a:r>
              <a:rPr lang="en-US" dirty="0"/>
              <a:t>With Bin Resizing</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 These plots use a 68.27% Confidence Interval with t0 ranging from -55 to 75 µm. </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21</a:t>
            </a:fld>
            <a:endParaRPr lang="en-US" dirty="0"/>
          </a:p>
        </p:txBody>
      </p:sp>
      <p:pic>
        <p:nvPicPr>
          <p:cNvPr id="14" name="Picture 13" descr="Graphical user interface&#10;&#10;Description automatically generated">
            <a:extLst>
              <a:ext uri="{FF2B5EF4-FFF2-40B4-BE49-F238E27FC236}">
                <a16:creationId xmlns:a16="http://schemas.microsoft.com/office/drawing/2014/main" id="{FEE23C12-D75A-4B5D-40AF-2669C39B9F1C}"/>
              </a:ext>
            </a:extLst>
          </p:cNvPr>
          <p:cNvPicPr>
            <a:picLocks noChangeAspect="1"/>
          </p:cNvPicPr>
          <p:nvPr/>
        </p:nvPicPr>
        <p:blipFill>
          <a:blip r:embed="rId4"/>
          <a:stretch>
            <a:fillRect/>
          </a:stretch>
        </p:blipFill>
        <p:spPr>
          <a:xfrm>
            <a:off x="6362262" y="2114550"/>
            <a:ext cx="4679841" cy="4743450"/>
          </a:xfrm>
          <a:prstGeom prst="rect">
            <a:avLst/>
          </a:prstGeom>
        </p:spPr>
      </p:pic>
    </p:spTree>
    <p:extLst>
      <p:ext uri="{BB962C8B-B14F-4D97-AF65-F5344CB8AC3E}">
        <p14:creationId xmlns:p14="http://schemas.microsoft.com/office/powerpoint/2010/main" val="61771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9" name="Title 13">
            <a:extLst>
              <a:ext uri="{FF2B5EF4-FFF2-40B4-BE49-F238E27FC236}">
                <a16:creationId xmlns:a16="http://schemas.microsoft.com/office/drawing/2014/main" id="{B5D1838C-C0B6-BC69-B485-E36B6887A960}"/>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 used this work to recreate a plot of trigger efficiencies by J. </a:t>
            </a:r>
            <a:r>
              <a:rPr lang="en-US" sz="2400" dirty="0" err="1"/>
              <a:t>Zettlemoyer</a:t>
            </a:r>
            <a:r>
              <a:rPr lang="en-US" sz="2400" dirty="0"/>
              <a:t> (SBN </a:t>
            </a:r>
            <a:r>
              <a:rPr lang="en-US" sz="2400" dirty="0" err="1"/>
              <a:t>DocDB</a:t>
            </a:r>
            <a:r>
              <a:rPr lang="en-US" sz="2400" dirty="0"/>
              <a:t> 26671)</a:t>
            </a:r>
          </a:p>
        </p:txBody>
      </p:sp>
      <p:pic>
        <p:nvPicPr>
          <p:cNvPr id="15" name="Picture 14" descr="Chart&#10;&#10;Description automatically generated">
            <a:extLst>
              <a:ext uri="{FF2B5EF4-FFF2-40B4-BE49-F238E27FC236}">
                <a16:creationId xmlns:a16="http://schemas.microsoft.com/office/drawing/2014/main" id="{F72F0539-B0D5-F620-161D-25F5FFA7FC6A}"/>
              </a:ext>
            </a:extLst>
          </p:cNvPr>
          <p:cNvPicPr>
            <a:picLocks noChangeAspect="1"/>
          </p:cNvPicPr>
          <p:nvPr/>
        </p:nvPicPr>
        <p:blipFill rotWithShape="1">
          <a:blip r:embed="rId3"/>
          <a:srcRect b="2916"/>
          <a:stretch/>
        </p:blipFill>
        <p:spPr>
          <a:xfrm>
            <a:off x="6276975" y="3002597"/>
            <a:ext cx="5076825" cy="3804919"/>
          </a:xfrm>
          <a:prstGeom prst="rect">
            <a:avLst/>
          </a:prstGeom>
        </p:spPr>
      </p:pic>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
        <p:nvSpPr>
          <p:cNvPr id="11" name="TextBox 10">
            <a:extLst>
              <a:ext uri="{FF2B5EF4-FFF2-40B4-BE49-F238E27FC236}">
                <a16:creationId xmlns:a16="http://schemas.microsoft.com/office/drawing/2014/main" id="{6F6BF25C-4B9F-D272-C452-B079B0DC719C}"/>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pic>
        <p:nvPicPr>
          <p:cNvPr id="14" name="Picture 13" descr="Graphical user interface&#10;&#10;Description automatically generated with low confidence">
            <a:extLst>
              <a:ext uri="{FF2B5EF4-FFF2-40B4-BE49-F238E27FC236}">
                <a16:creationId xmlns:a16="http://schemas.microsoft.com/office/drawing/2014/main" id="{FA2FE465-4094-1D22-2A6A-5A7CA2B1CF5C}"/>
              </a:ext>
            </a:extLst>
          </p:cNvPr>
          <p:cNvPicPr>
            <a:picLocks noChangeAspect="1"/>
          </p:cNvPicPr>
          <p:nvPr/>
        </p:nvPicPr>
        <p:blipFill>
          <a:blip r:embed="rId4"/>
          <a:stretch>
            <a:fillRect/>
          </a:stretch>
        </p:blipFill>
        <p:spPr>
          <a:xfrm>
            <a:off x="1038596" y="2114550"/>
            <a:ext cx="4679841" cy="4743450"/>
          </a:xfrm>
          <a:prstGeom prst="rect">
            <a:avLst/>
          </a:prstGeom>
        </p:spPr>
      </p:pic>
    </p:spTree>
    <p:extLst>
      <p:ext uri="{BB962C8B-B14F-4D97-AF65-F5344CB8AC3E}">
        <p14:creationId xmlns:p14="http://schemas.microsoft.com/office/powerpoint/2010/main" val="44517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E6546EA-5B86-30DD-7E2E-2EBDFF86342C}"/>
              </a:ext>
            </a:extLst>
          </p:cNvPr>
          <p:cNvPicPr>
            <a:picLocks noChangeAspect="1"/>
          </p:cNvPicPr>
          <p:nvPr/>
        </p:nvPicPr>
        <p:blipFill>
          <a:blip r:embed="rId3"/>
          <a:stretch>
            <a:fillRect/>
          </a:stretch>
        </p:blipFill>
        <p:spPr>
          <a:xfrm>
            <a:off x="930720" y="2109349"/>
            <a:ext cx="4721181" cy="4785352"/>
          </a:xfrm>
          <a:prstGeom prst="rect">
            <a:avLst/>
          </a:prstGeom>
        </p:spPr>
      </p:pic>
      <p:sp>
        <p:nvSpPr>
          <p:cNvPr id="5" name="Title 1">
            <a:extLst>
              <a:ext uri="{FF2B5EF4-FFF2-40B4-BE49-F238E27FC236}">
                <a16:creationId xmlns:a16="http://schemas.microsoft.com/office/drawing/2014/main" id="{31B4DED0-30B7-32BE-1824-CF71178678E7}"/>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Trigger Efficiency for varying track energy</a:t>
            </a:r>
          </a:p>
        </p:txBody>
      </p:sp>
      <p:sp>
        <p:nvSpPr>
          <p:cNvPr id="7" name="Title 13">
            <a:extLst>
              <a:ext uri="{FF2B5EF4-FFF2-40B4-BE49-F238E27FC236}">
                <a16:creationId xmlns:a16="http://schemas.microsoft.com/office/drawing/2014/main" id="{77DB7679-AC2F-0DA0-A213-718D731D47A8}"/>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energies varied from 37 MeV to 1.4 </a:t>
            </a:r>
            <a:r>
              <a:rPr lang="en-US" sz="2400" dirty="0" err="1"/>
              <a:t>TeV</a:t>
            </a:r>
            <a:r>
              <a:rPr lang="en-US" sz="2400" dirty="0"/>
              <a:t>, but there were very few (&lt;2%) tracks with more than 10 GeV of energy, so I focused on tracks with less than 10 GeV of energy</a:t>
            </a:r>
          </a:p>
        </p:txBody>
      </p:sp>
      <p:sp>
        <p:nvSpPr>
          <p:cNvPr id="11" name="TextBox 10">
            <a:extLst>
              <a:ext uri="{FF2B5EF4-FFF2-40B4-BE49-F238E27FC236}">
                <a16:creationId xmlns:a16="http://schemas.microsoft.com/office/drawing/2014/main" id="{7EE2C39B-61D2-4281-0A3A-BFDAE470DB06}"/>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sp>
        <p:nvSpPr>
          <p:cNvPr id="12" name="TextBox 11">
            <a:extLst>
              <a:ext uri="{FF2B5EF4-FFF2-40B4-BE49-F238E27FC236}">
                <a16:creationId xmlns:a16="http://schemas.microsoft.com/office/drawing/2014/main" id="{8629AE5B-37D3-4091-BBD3-DE7B2F4D5D8D}"/>
              </a:ext>
            </a:extLst>
          </p:cNvPr>
          <p:cNvSpPr txBox="1"/>
          <p:nvPr/>
        </p:nvSpPr>
        <p:spPr>
          <a:xfrm>
            <a:off x="6564917" y="2114550"/>
            <a:ext cx="47888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efficiency peaks at about 0.8 GeV</a:t>
            </a:r>
          </a:p>
          <a:p>
            <a:pPr marL="285750" indent="-285750">
              <a:buFont typeface="Arial" panose="020B0604020202020204" pitchFamily="34" charset="0"/>
              <a:buChar char="•"/>
            </a:pPr>
            <a:r>
              <a:rPr lang="en-US" dirty="0"/>
              <a:t>There are multiple peaks for the efficiency plot which is interesting</a:t>
            </a:r>
          </a:p>
          <a:p>
            <a:pPr marL="285750" indent="-285750">
              <a:buFont typeface="Arial" panose="020B0604020202020204" pitchFamily="34" charset="0"/>
              <a:buChar char="•"/>
            </a:pPr>
            <a:r>
              <a:rPr lang="en-US" dirty="0"/>
              <a:t>Efficiency is very poor for less than 0.8 GeV of energy</a:t>
            </a:r>
          </a:p>
        </p:txBody>
      </p:sp>
      <p:sp>
        <p:nvSpPr>
          <p:cNvPr id="15" name="Slide Number Placeholder 14">
            <a:extLst>
              <a:ext uri="{FF2B5EF4-FFF2-40B4-BE49-F238E27FC236}">
                <a16:creationId xmlns:a16="http://schemas.microsoft.com/office/drawing/2014/main" id="{29724EA6-0C75-D280-C787-714328F6CBCA}"/>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15740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EBF4B6-1129-F44D-729D-49243900320B}"/>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z-position of Tracks</a:t>
            </a:r>
          </a:p>
        </p:txBody>
      </p:sp>
      <p:sp>
        <p:nvSpPr>
          <p:cNvPr id="5" name="Title 13">
            <a:extLst>
              <a:ext uri="{FF2B5EF4-FFF2-40B4-BE49-F238E27FC236}">
                <a16:creationId xmlns:a16="http://schemas.microsoft.com/office/drawing/2014/main" id="{5A8003BD-A5C8-FFA0-6427-3782B07AC8D5}"/>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9" name="TextBox 8">
            <a:extLst>
              <a:ext uri="{FF2B5EF4-FFF2-40B4-BE49-F238E27FC236}">
                <a16:creationId xmlns:a16="http://schemas.microsoft.com/office/drawing/2014/main" id="{90ED18AD-23FC-832F-2326-AE4D7C386B20}"/>
              </a:ext>
            </a:extLst>
          </p:cNvPr>
          <p:cNvSpPr txBox="1"/>
          <p:nvPr/>
        </p:nvSpPr>
        <p:spPr>
          <a:xfrm>
            <a:off x="2000191" y="1733720"/>
            <a:ext cx="2756652" cy="369332"/>
          </a:xfrm>
          <a:prstGeom prst="rect">
            <a:avLst/>
          </a:prstGeom>
          <a:noFill/>
        </p:spPr>
        <p:txBody>
          <a:bodyPr wrap="none" rtlCol="0">
            <a:spAutoFit/>
          </a:bodyPr>
          <a:lstStyle/>
          <a:p>
            <a:r>
              <a:rPr lang="en-US" dirty="0"/>
              <a:t>68.27% Confidence Interval</a:t>
            </a:r>
          </a:p>
        </p:txBody>
      </p:sp>
      <p:sp>
        <p:nvSpPr>
          <p:cNvPr id="11" name="Title 13">
            <a:extLst>
              <a:ext uri="{FF2B5EF4-FFF2-40B4-BE49-F238E27FC236}">
                <a16:creationId xmlns:a16="http://schemas.microsoft.com/office/drawing/2014/main" id="{6890536C-57E4-FCF5-2C89-90A0D75F0B3E}"/>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z-position varied from about -910 cm to 902 cm and appears to be roughly evenly distributed. The efficiency appears to have 3 peaks, most clear for S15 data. This makes sense as the cryostat has 3 sections along the z-axis, so efficiency is highest in the centers of those sections. The sliding door setup should eliminate this issue.</a:t>
            </a:r>
          </a:p>
        </p:txBody>
      </p:sp>
      <p:sp>
        <p:nvSpPr>
          <p:cNvPr id="23" name="TextBox 22">
            <a:extLst>
              <a:ext uri="{FF2B5EF4-FFF2-40B4-BE49-F238E27FC236}">
                <a16:creationId xmlns:a16="http://schemas.microsoft.com/office/drawing/2014/main" id="{BF89D3E2-5476-5B24-D80A-661D873E98D2}"/>
              </a:ext>
            </a:extLst>
          </p:cNvPr>
          <p:cNvSpPr txBox="1"/>
          <p:nvPr/>
        </p:nvSpPr>
        <p:spPr>
          <a:xfrm>
            <a:off x="8926082" y="2341760"/>
            <a:ext cx="974434" cy="369332"/>
          </a:xfrm>
          <a:prstGeom prst="rect">
            <a:avLst/>
          </a:prstGeom>
          <a:noFill/>
        </p:spPr>
        <p:txBody>
          <a:bodyPr wrap="none" rtlCol="0">
            <a:spAutoFit/>
          </a:bodyPr>
          <a:lstStyle/>
          <a:p>
            <a:r>
              <a:rPr lang="en-US" dirty="0"/>
              <a:t>Cathode</a:t>
            </a:r>
          </a:p>
        </p:txBody>
      </p:sp>
      <p:sp>
        <p:nvSpPr>
          <p:cNvPr id="24" name="TextBox 23">
            <a:extLst>
              <a:ext uri="{FF2B5EF4-FFF2-40B4-BE49-F238E27FC236}">
                <a16:creationId xmlns:a16="http://schemas.microsoft.com/office/drawing/2014/main" id="{A1F3493B-5DE3-FD47-5A68-403C53EA7474}"/>
              </a:ext>
            </a:extLst>
          </p:cNvPr>
          <p:cNvSpPr txBox="1"/>
          <p:nvPr/>
        </p:nvSpPr>
        <p:spPr>
          <a:xfrm>
            <a:off x="7574398" y="2359630"/>
            <a:ext cx="798617" cy="369332"/>
          </a:xfrm>
          <a:prstGeom prst="rect">
            <a:avLst/>
          </a:prstGeom>
          <a:noFill/>
        </p:spPr>
        <p:txBody>
          <a:bodyPr wrap="none" rtlCol="0">
            <a:spAutoFit/>
          </a:bodyPr>
          <a:lstStyle/>
          <a:p>
            <a:r>
              <a:rPr lang="en-US" dirty="0"/>
              <a:t>Anode</a:t>
            </a:r>
          </a:p>
        </p:txBody>
      </p:sp>
      <p:sp>
        <p:nvSpPr>
          <p:cNvPr id="25" name="TextBox 24">
            <a:extLst>
              <a:ext uri="{FF2B5EF4-FFF2-40B4-BE49-F238E27FC236}">
                <a16:creationId xmlns:a16="http://schemas.microsoft.com/office/drawing/2014/main" id="{FB0C54E3-C2A6-44B6-6889-99A8607D2A67}"/>
              </a:ext>
            </a:extLst>
          </p:cNvPr>
          <p:cNvSpPr txBox="1"/>
          <p:nvPr/>
        </p:nvSpPr>
        <p:spPr>
          <a:xfrm>
            <a:off x="10453582" y="2359630"/>
            <a:ext cx="798617" cy="369332"/>
          </a:xfrm>
          <a:prstGeom prst="rect">
            <a:avLst/>
          </a:prstGeom>
          <a:noFill/>
        </p:spPr>
        <p:txBody>
          <a:bodyPr wrap="none" rtlCol="0">
            <a:spAutoFit/>
          </a:bodyPr>
          <a:lstStyle/>
          <a:p>
            <a:r>
              <a:rPr lang="en-US" dirty="0"/>
              <a:t>Anode</a:t>
            </a:r>
          </a:p>
        </p:txBody>
      </p:sp>
      <p:sp>
        <p:nvSpPr>
          <p:cNvPr id="39" name="TextBox 38">
            <a:extLst>
              <a:ext uri="{FF2B5EF4-FFF2-40B4-BE49-F238E27FC236}">
                <a16:creationId xmlns:a16="http://schemas.microsoft.com/office/drawing/2014/main" id="{3FE12C50-6FE0-5193-2501-85668C8B502D}"/>
              </a:ext>
            </a:extLst>
          </p:cNvPr>
          <p:cNvSpPr txBox="1"/>
          <p:nvPr/>
        </p:nvSpPr>
        <p:spPr>
          <a:xfrm>
            <a:off x="7172933" y="1916441"/>
            <a:ext cx="4210833" cy="369332"/>
          </a:xfrm>
          <a:prstGeom prst="rect">
            <a:avLst/>
          </a:prstGeom>
          <a:noFill/>
        </p:spPr>
        <p:txBody>
          <a:bodyPr wrap="none" rtlCol="0">
            <a:spAutoFit/>
          </a:bodyPr>
          <a:lstStyle/>
          <a:p>
            <a:r>
              <a:rPr lang="en-US" dirty="0"/>
              <a:t>ICARUS West Cryostat Schematic, Top View</a:t>
            </a:r>
          </a:p>
        </p:txBody>
      </p:sp>
      <p:cxnSp>
        <p:nvCxnSpPr>
          <p:cNvPr id="44" name="Straight Connector 43">
            <a:extLst>
              <a:ext uri="{FF2B5EF4-FFF2-40B4-BE49-F238E27FC236}">
                <a16:creationId xmlns:a16="http://schemas.microsoft.com/office/drawing/2014/main" id="{FDD47CC4-FAA1-8A9C-E4B0-798DE98AD12C}"/>
              </a:ext>
            </a:extLst>
          </p:cNvPr>
          <p:cNvCxnSpPr/>
          <p:nvPr/>
        </p:nvCxnSpPr>
        <p:spPr>
          <a:xfrm>
            <a:off x="9412497" y="2728963"/>
            <a:ext cx="0" cy="3400237"/>
          </a:xfrm>
          <a:prstGeom prst="line">
            <a:avLst/>
          </a:prstGeom>
          <a:ln w="152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AE2A90-7AC2-DC4A-B4FF-AB7B9D32913A}"/>
              </a:ext>
            </a:extLst>
          </p:cNvPr>
          <p:cNvCxnSpPr/>
          <p:nvPr/>
        </p:nvCxnSpPr>
        <p:spPr>
          <a:xfrm>
            <a:off x="1085208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2F04BA-CE27-C7D0-FFFB-7E956E689B5B}"/>
              </a:ext>
            </a:extLst>
          </p:cNvPr>
          <p:cNvCxnSpPr/>
          <p:nvPr/>
        </p:nvCxnSpPr>
        <p:spPr>
          <a:xfrm>
            <a:off x="796609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9DC4CD-DA84-011E-676B-A0E45D4EFD4A}"/>
              </a:ext>
            </a:extLst>
          </p:cNvPr>
          <p:cNvCxnSpPr>
            <a:cxnSpLocks/>
          </p:cNvCxnSpPr>
          <p:nvPr/>
        </p:nvCxnSpPr>
        <p:spPr>
          <a:xfrm flipH="1" flipV="1">
            <a:off x="7388942" y="2728962"/>
            <a:ext cx="27290" cy="34002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BEA566-8F91-E92F-5886-508103B50902}"/>
              </a:ext>
            </a:extLst>
          </p:cNvPr>
          <p:cNvSpPr txBox="1"/>
          <p:nvPr/>
        </p:nvSpPr>
        <p:spPr>
          <a:xfrm>
            <a:off x="6625099" y="4267444"/>
            <a:ext cx="949299" cy="369332"/>
          </a:xfrm>
          <a:prstGeom prst="rect">
            <a:avLst/>
          </a:prstGeom>
          <a:solidFill>
            <a:schemeClr val="bg1"/>
          </a:solidFill>
        </p:spPr>
        <p:txBody>
          <a:bodyPr wrap="none" rtlCol="0">
            <a:spAutoFit/>
          </a:bodyPr>
          <a:lstStyle/>
          <a:p>
            <a:r>
              <a:rPr lang="en-US" dirty="0"/>
              <a:t>z = 0 cm</a:t>
            </a:r>
          </a:p>
        </p:txBody>
      </p:sp>
      <p:cxnSp>
        <p:nvCxnSpPr>
          <p:cNvPr id="57" name="Straight Arrow Connector 56">
            <a:extLst>
              <a:ext uri="{FF2B5EF4-FFF2-40B4-BE49-F238E27FC236}">
                <a16:creationId xmlns:a16="http://schemas.microsoft.com/office/drawing/2014/main" id="{C6641A2B-8C20-2787-3FBE-1B59768FB91B}"/>
              </a:ext>
            </a:extLst>
          </p:cNvPr>
          <p:cNvCxnSpPr>
            <a:cxnSpLocks/>
          </p:cNvCxnSpPr>
          <p:nvPr/>
        </p:nvCxnSpPr>
        <p:spPr>
          <a:xfrm>
            <a:off x="7810009" y="6544591"/>
            <a:ext cx="327107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0E6999B-C640-649A-5C0F-280366EDC587}"/>
              </a:ext>
            </a:extLst>
          </p:cNvPr>
          <p:cNvSpPr txBox="1"/>
          <p:nvPr/>
        </p:nvSpPr>
        <p:spPr>
          <a:xfrm>
            <a:off x="8816821" y="6348177"/>
            <a:ext cx="1261884" cy="553998"/>
          </a:xfrm>
          <a:prstGeom prst="rect">
            <a:avLst/>
          </a:prstGeom>
          <a:solidFill>
            <a:schemeClr val="bg1"/>
          </a:solidFill>
        </p:spPr>
        <p:txBody>
          <a:bodyPr wrap="none" rtlCol="0">
            <a:spAutoFit/>
          </a:bodyPr>
          <a:lstStyle/>
          <a:p>
            <a:r>
              <a:rPr lang="en-US" dirty="0"/>
              <a:t>x = -210 cm</a:t>
            </a:r>
          </a:p>
          <a:p>
            <a:pPr algn="ctr"/>
            <a:r>
              <a:rPr lang="en-US" sz="1200" dirty="0"/>
              <a:t>(See slide 36)</a:t>
            </a:r>
          </a:p>
        </p:txBody>
      </p:sp>
      <p:cxnSp>
        <p:nvCxnSpPr>
          <p:cNvPr id="62" name="Straight Connector 61">
            <a:extLst>
              <a:ext uri="{FF2B5EF4-FFF2-40B4-BE49-F238E27FC236}">
                <a16:creationId xmlns:a16="http://schemas.microsoft.com/office/drawing/2014/main" id="{26128926-BFD8-F732-D845-B2C0D52B2891}"/>
              </a:ext>
            </a:extLst>
          </p:cNvPr>
          <p:cNvCxnSpPr>
            <a:cxnSpLocks/>
          </p:cNvCxnSpPr>
          <p:nvPr/>
        </p:nvCxnSpPr>
        <p:spPr>
          <a:xfrm flipH="1">
            <a:off x="7574398" y="4474232"/>
            <a:ext cx="2346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BB6AE7-A3DD-E9C2-959D-4255B11F3178}"/>
              </a:ext>
            </a:extLst>
          </p:cNvPr>
          <p:cNvCxnSpPr>
            <a:cxnSpLocks/>
          </p:cNvCxnSpPr>
          <p:nvPr/>
        </p:nvCxnSpPr>
        <p:spPr>
          <a:xfrm flipV="1">
            <a:off x="9412497" y="6233020"/>
            <a:ext cx="0" cy="135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Slide Number Placeholder 69">
            <a:extLst>
              <a:ext uri="{FF2B5EF4-FFF2-40B4-BE49-F238E27FC236}">
                <a16:creationId xmlns:a16="http://schemas.microsoft.com/office/drawing/2014/main" id="{A5AE11E8-CA2E-B013-27AD-51DE71069247}"/>
              </a:ext>
            </a:extLst>
          </p:cNvPr>
          <p:cNvSpPr>
            <a:spLocks noGrp="1"/>
          </p:cNvSpPr>
          <p:nvPr>
            <p:ph type="sldNum" sz="quarter" idx="12"/>
          </p:nvPr>
        </p:nvSpPr>
        <p:spPr/>
        <p:txBody>
          <a:bodyPr/>
          <a:lstStyle/>
          <a:p>
            <a:fld id="{8A7A6979-0714-4377-B894-6BE4C2D6E202}" type="slidenum">
              <a:rPr lang="en-US" smtClean="0"/>
              <a:pPr/>
              <a:t>24</a:t>
            </a:fld>
            <a:endParaRPr lang="en-US" dirty="0"/>
          </a:p>
        </p:txBody>
      </p:sp>
      <p:pic>
        <p:nvPicPr>
          <p:cNvPr id="21" name="Picture 20" descr="A picture containing text, sky, indoor&#10;&#10;Description automatically generated">
            <a:extLst>
              <a:ext uri="{FF2B5EF4-FFF2-40B4-BE49-F238E27FC236}">
                <a16:creationId xmlns:a16="http://schemas.microsoft.com/office/drawing/2014/main" id="{3AC3CEF3-C436-F66C-00DB-4E7BBA301EC0}"/>
              </a:ext>
            </a:extLst>
          </p:cNvPr>
          <p:cNvPicPr>
            <a:picLocks noChangeAspect="1"/>
          </p:cNvPicPr>
          <p:nvPr/>
        </p:nvPicPr>
        <p:blipFill>
          <a:blip r:embed="rId3"/>
          <a:stretch>
            <a:fillRect/>
          </a:stretch>
        </p:blipFill>
        <p:spPr>
          <a:xfrm>
            <a:off x="915501" y="2122209"/>
            <a:ext cx="4710805" cy="4784125"/>
          </a:xfrm>
          <a:prstGeom prst="rect">
            <a:avLst/>
          </a:prstGeom>
        </p:spPr>
      </p:pic>
      <p:sp>
        <p:nvSpPr>
          <p:cNvPr id="27" name="TextBox 26">
            <a:extLst>
              <a:ext uri="{FF2B5EF4-FFF2-40B4-BE49-F238E27FC236}">
                <a16:creationId xmlns:a16="http://schemas.microsoft.com/office/drawing/2014/main" id="{A2C12A8E-D006-B381-F218-06E369A0C17E}"/>
              </a:ext>
            </a:extLst>
          </p:cNvPr>
          <p:cNvSpPr txBox="1"/>
          <p:nvPr/>
        </p:nvSpPr>
        <p:spPr>
          <a:xfrm>
            <a:off x="8324972" y="4263870"/>
            <a:ext cx="660950" cy="369332"/>
          </a:xfrm>
          <a:prstGeom prst="rect">
            <a:avLst/>
          </a:prstGeom>
          <a:noFill/>
        </p:spPr>
        <p:txBody>
          <a:bodyPr wrap="none" rtlCol="0">
            <a:spAutoFit/>
          </a:bodyPr>
          <a:lstStyle/>
          <a:p>
            <a:r>
              <a:rPr lang="en-US" dirty="0"/>
              <a:t>West</a:t>
            </a:r>
          </a:p>
        </p:txBody>
      </p:sp>
      <p:sp>
        <p:nvSpPr>
          <p:cNvPr id="28" name="TextBox 27">
            <a:extLst>
              <a:ext uri="{FF2B5EF4-FFF2-40B4-BE49-F238E27FC236}">
                <a16:creationId xmlns:a16="http://schemas.microsoft.com/office/drawing/2014/main" id="{C9314238-C637-2E7F-D83B-96D7E9417833}"/>
              </a:ext>
            </a:extLst>
          </p:cNvPr>
          <p:cNvSpPr txBox="1"/>
          <p:nvPr/>
        </p:nvSpPr>
        <p:spPr>
          <a:xfrm>
            <a:off x="9848401" y="4262305"/>
            <a:ext cx="567784" cy="369332"/>
          </a:xfrm>
          <a:prstGeom prst="rect">
            <a:avLst/>
          </a:prstGeom>
          <a:noFill/>
        </p:spPr>
        <p:txBody>
          <a:bodyPr wrap="none" rtlCol="0">
            <a:spAutoFit/>
          </a:bodyPr>
          <a:lstStyle/>
          <a:p>
            <a:r>
              <a:rPr lang="en-US" dirty="0"/>
              <a:t>East</a:t>
            </a:r>
          </a:p>
        </p:txBody>
      </p:sp>
    </p:spTree>
    <p:extLst>
      <p:ext uri="{BB962C8B-B14F-4D97-AF65-F5344CB8AC3E}">
        <p14:creationId xmlns:p14="http://schemas.microsoft.com/office/powerpoint/2010/main" val="3954111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3FB07-0781-0937-05A4-4B50073860F7}"/>
              </a:ext>
            </a:extLst>
          </p:cNvPr>
          <p:cNvPicPr>
            <a:picLocks noChangeAspect="1"/>
          </p:cNvPicPr>
          <p:nvPr/>
        </p:nvPicPr>
        <p:blipFill>
          <a:blip r:embed="rId3"/>
          <a:stretch>
            <a:fillRect/>
          </a:stretch>
        </p:blipFill>
        <p:spPr>
          <a:xfrm>
            <a:off x="6141873" y="1739132"/>
            <a:ext cx="5383484" cy="5383484"/>
          </a:xfrm>
          <a:prstGeom prst="rect">
            <a:avLst/>
          </a:prstGeom>
        </p:spPr>
      </p:pic>
      <p:pic>
        <p:nvPicPr>
          <p:cNvPr id="5" name="Picture 4">
            <a:extLst>
              <a:ext uri="{FF2B5EF4-FFF2-40B4-BE49-F238E27FC236}">
                <a16:creationId xmlns:a16="http://schemas.microsoft.com/office/drawing/2014/main" id="{DE201B77-B91A-9D4D-5D62-ABF90A5C623E}"/>
              </a:ext>
            </a:extLst>
          </p:cNvPr>
          <p:cNvPicPr>
            <a:picLocks noChangeAspect="1"/>
          </p:cNvPicPr>
          <p:nvPr/>
        </p:nvPicPr>
        <p:blipFill>
          <a:blip r:embed="rId4"/>
          <a:stretch>
            <a:fillRect/>
          </a:stretch>
        </p:blipFill>
        <p:spPr>
          <a:xfrm>
            <a:off x="753532" y="1739132"/>
            <a:ext cx="5383484" cy="5383484"/>
          </a:xfrm>
          <a:prstGeom prst="rect">
            <a:avLst/>
          </a:prstGeom>
        </p:spPr>
      </p:pic>
      <p:sp>
        <p:nvSpPr>
          <p:cNvPr id="11" name="Title 1">
            <a:extLst>
              <a:ext uri="{FF2B5EF4-FFF2-40B4-BE49-F238E27FC236}">
                <a16:creationId xmlns:a16="http://schemas.microsoft.com/office/drawing/2014/main" id="{66187E2B-40F3-9C99-ED16-371811DD4B52}"/>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x-position of Tracks</a:t>
            </a:r>
          </a:p>
        </p:txBody>
      </p:sp>
      <p:sp>
        <p:nvSpPr>
          <p:cNvPr id="12" name="Title 13">
            <a:extLst>
              <a:ext uri="{FF2B5EF4-FFF2-40B4-BE49-F238E27FC236}">
                <a16:creationId xmlns:a16="http://schemas.microsoft.com/office/drawing/2014/main" id="{A594DF8A-4DB9-A4AF-130C-0B1F46F82956}"/>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and Ending x-position both varied from about 0 cm to 400 cm and appears to be roughly evenly distributed. These plots use a 68.27% Confidence interval. The efficiency is higher when the tracks don’t start or end close to the cathode. </a:t>
            </a:r>
          </a:p>
        </p:txBody>
      </p:sp>
      <p:sp>
        <p:nvSpPr>
          <p:cNvPr id="15" name="TextBox 14">
            <a:extLst>
              <a:ext uri="{FF2B5EF4-FFF2-40B4-BE49-F238E27FC236}">
                <a16:creationId xmlns:a16="http://schemas.microsoft.com/office/drawing/2014/main" id="{2A234133-66C3-A2C8-5034-61D244038D21}"/>
              </a:ext>
            </a:extLst>
          </p:cNvPr>
          <p:cNvSpPr txBox="1"/>
          <p:nvPr/>
        </p:nvSpPr>
        <p:spPr>
          <a:xfrm>
            <a:off x="1920879" y="1690688"/>
            <a:ext cx="2597699" cy="369332"/>
          </a:xfrm>
          <a:prstGeom prst="rect">
            <a:avLst/>
          </a:prstGeom>
          <a:noFill/>
        </p:spPr>
        <p:txBody>
          <a:bodyPr wrap="none" rtlCol="0">
            <a:spAutoFit/>
          </a:bodyPr>
          <a:lstStyle/>
          <a:p>
            <a:r>
              <a:rPr lang="en-US" dirty="0"/>
              <a:t>x-position of start of track</a:t>
            </a:r>
          </a:p>
        </p:txBody>
      </p:sp>
      <p:sp>
        <p:nvSpPr>
          <p:cNvPr id="16" name="TextBox 15">
            <a:extLst>
              <a:ext uri="{FF2B5EF4-FFF2-40B4-BE49-F238E27FC236}">
                <a16:creationId xmlns:a16="http://schemas.microsoft.com/office/drawing/2014/main" id="{47437974-4E64-1AC7-C7BB-149CCEB1FB2F}"/>
              </a:ext>
            </a:extLst>
          </p:cNvPr>
          <p:cNvSpPr txBox="1"/>
          <p:nvPr/>
        </p:nvSpPr>
        <p:spPr>
          <a:xfrm>
            <a:off x="7361845" y="1690688"/>
            <a:ext cx="2527743" cy="369332"/>
          </a:xfrm>
          <a:prstGeom prst="rect">
            <a:avLst/>
          </a:prstGeom>
          <a:noFill/>
        </p:spPr>
        <p:txBody>
          <a:bodyPr wrap="none" rtlCol="0">
            <a:spAutoFit/>
          </a:bodyPr>
          <a:lstStyle/>
          <a:p>
            <a:r>
              <a:rPr lang="en-US" dirty="0"/>
              <a:t>x-position of end of track</a:t>
            </a:r>
          </a:p>
        </p:txBody>
      </p:sp>
      <p:sp>
        <p:nvSpPr>
          <p:cNvPr id="17" name="Slide Number Placeholder 16">
            <a:extLst>
              <a:ext uri="{FF2B5EF4-FFF2-40B4-BE49-F238E27FC236}">
                <a16:creationId xmlns:a16="http://schemas.microsoft.com/office/drawing/2014/main" id="{6AE77569-9627-085D-93A4-769BF6C73DF6}"/>
              </a:ext>
            </a:extLst>
          </p:cNvPr>
          <p:cNvSpPr>
            <a:spLocks noGrp="1"/>
          </p:cNvSpPr>
          <p:nvPr>
            <p:ph type="sldNum" sz="quarter" idx="12"/>
          </p:nvPr>
        </p:nvSpPr>
        <p:spPr/>
        <p:txBody>
          <a:bodyPr/>
          <a:lstStyle/>
          <a:p>
            <a:fld id="{8A7A6979-0714-4377-B894-6BE4C2D6E202}" type="slidenum">
              <a:rPr lang="en-US" smtClean="0"/>
              <a:pPr/>
              <a:t>25</a:t>
            </a:fld>
            <a:endParaRPr lang="en-US" dirty="0"/>
          </a:p>
        </p:txBody>
      </p:sp>
    </p:spTree>
    <p:extLst>
      <p:ext uri="{BB962C8B-B14F-4D97-AF65-F5344CB8AC3E}">
        <p14:creationId xmlns:p14="http://schemas.microsoft.com/office/powerpoint/2010/main" val="881656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F279D4-487C-EDF0-28A7-B954F58ADCD5}"/>
              </a:ext>
            </a:extLst>
          </p:cNvPr>
          <p:cNvPicPr>
            <a:picLocks noChangeAspect="1"/>
          </p:cNvPicPr>
          <p:nvPr/>
        </p:nvPicPr>
        <p:blipFill>
          <a:blip r:embed="rId2"/>
          <a:stretch>
            <a:fillRect/>
          </a:stretch>
        </p:blipFill>
        <p:spPr>
          <a:xfrm>
            <a:off x="784258" y="1744391"/>
            <a:ext cx="5283606" cy="5283606"/>
          </a:xfrm>
          <a:prstGeom prst="rect">
            <a:avLst/>
          </a:prstGeom>
        </p:spPr>
      </p:pic>
      <p:sp>
        <p:nvSpPr>
          <p:cNvPr id="4" name="Slide Number Placeholder 3">
            <a:extLst>
              <a:ext uri="{FF2B5EF4-FFF2-40B4-BE49-F238E27FC236}">
                <a16:creationId xmlns:a16="http://schemas.microsoft.com/office/drawing/2014/main" id="{0EFE2A78-ADF9-E70C-3234-9FBAF5E1CC03}"/>
              </a:ext>
            </a:extLst>
          </p:cNvPr>
          <p:cNvSpPr>
            <a:spLocks noGrp="1"/>
          </p:cNvSpPr>
          <p:nvPr>
            <p:ph type="sldNum" sz="quarter" idx="12"/>
          </p:nvPr>
        </p:nvSpPr>
        <p:spPr/>
        <p:txBody>
          <a:bodyPr/>
          <a:lstStyle/>
          <a:p>
            <a:fld id="{8A7A6979-0714-4377-B894-6BE4C2D6E202}" type="slidenum">
              <a:rPr lang="en-US" smtClean="0"/>
              <a:pPr/>
              <a:t>26</a:t>
            </a:fld>
            <a:endParaRPr lang="en-US" dirty="0"/>
          </a:p>
        </p:txBody>
      </p:sp>
      <p:sp>
        <p:nvSpPr>
          <p:cNvPr id="8" name="Title 1">
            <a:extLst>
              <a:ext uri="{FF2B5EF4-FFF2-40B4-BE49-F238E27FC236}">
                <a16:creationId xmlns:a16="http://schemas.microsoft.com/office/drawing/2014/main" id="{FA7E6A1E-C3AD-9D39-D37F-A18FA7E588C9}"/>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as a function of the x-directional balance of tracks on either side of the cathode</a:t>
            </a:r>
          </a:p>
        </p:txBody>
      </p:sp>
      <mc:AlternateContent xmlns:mc="http://schemas.openxmlformats.org/markup-compatibility/2006">
        <mc:Choice xmlns:a14="http://schemas.microsoft.com/office/drawing/2010/main" Requires="a14">
          <p:sp>
            <p:nvSpPr>
              <p:cNvPr id="11" name="Title 13">
                <a:extLst>
                  <a:ext uri="{FF2B5EF4-FFF2-40B4-BE49-F238E27FC236}">
                    <a16:creationId xmlns:a16="http://schemas.microsoft.com/office/drawing/2014/main" id="{7039E6F8-8533-3CC9-79A4-828F4318EDDF}"/>
                  </a:ext>
                </a:extLst>
              </p:cNvPr>
              <p:cNvSpPr txBox="1">
                <a:spLocks/>
              </p:cNvSpPr>
              <p:nvPr/>
            </p:nvSpPr>
            <p:spPr>
              <a:xfrm>
                <a:off x="6078967" y="1706561"/>
                <a:ext cx="5502164" cy="437892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4000"/>
                  </a:lnSpc>
                </a:pPr>
                <a:r>
                  <a:rPr lang="en-US" sz="2400" dirty="0"/>
                  <a:t>Balance ratio formula: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num>
                      <m:den>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den>
                    </m:f>
                  </m:oMath>
                </a14:m>
                <a:endParaRPr lang="en-US" sz="2400" dirty="0"/>
              </a:p>
              <a:p>
                <a:pPr>
                  <a:lnSpc>
                    <a:spcPct val="134000"/>
                  </a:lnSpc>
                </a:pPr>
                <a:r>
                  <a:rPr lang="en-US" sz="2400" dirty="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oMath>
                </a14:m>
                <a:r>
                  <a:rPr lang="en-US" sz="2400" dirty="0"/>
                  <a:t> is the x-distance to the cathode from the track endpoint in the East part of the cryostat and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oMath>
                </a14:m>
                <a:r>
                  <a:rPr lang="en-US" sz="2400" dirty="0"/>
                  <a:t> is the x-distance to the cathode from the track endpoint in the West part of the cryostat.</a:t>
                </a:r>
              </a:p>
              <a:p>
                <a:pPr>
                  <a:lnSpc>
                    <a:spcPct val="134000"/>
                  </a:lnSpc>
                </a:pPr>
                <a:endParaRPr lang="en-US" sz="2400" dirty="0"/>
              </a:p>
              <a:p>
                <a:pPr>
                  <a:lnSpc>
                    <a:spcPct val="134000"/>
                  </a:lnSpc>
                </a:pPr>
                <a:r>
                  <a:rPr lang="en-US" sz="2400" dirty="0"/>
                  <a:t>A balance ratio of </a:t>
                </a:r>
              </a:p>
              <a:p>
                <a:pPr marL="342900" indent="-342900">
                  <a:lnSpc>
                    <a:spcPct val="134000"/>
                  </a:lnSpc>
                  <a:buFont typeface="Arial" panose="020B0604020202020204" pitchFamily="34" charset="0"/>
                  <a:buChar char="•"/>
                </a:pPr>
                <a:r>
                  <a:rPr lang="en-US" sz="2400" dirty="0"/>
                  <a:t>≈ 1 means that the track mostly lies in the East section of the cryostat (with x-coordinate &gt; </a:t>
                </a:r>
                <a:r>
                  <a:rPr lang="en-US" sz="2400" dirty="0" err="1"/>
                  <a:t>x</a:t>
                </a:r>
                <a:r>
                  <a:rPr lang="en-US" sz="2400" baseline="-25000" dirty="0" err="1"/>
                  <a:t>cathode</a:t>
                </a:r>
                <a:r>
                  <a:rPr lang="en-US" sz="2400" dirty="0"/>
                  <a:t>) </a:t>
                </a:r>
              </a:p>
              <a:p>
                <a:pPr marL="342900" indent="-342900">
                  <a:lnSpc>
                    <a:spcPct val="134000"/>
                  </a:lnSpc>
                  <a:buFont typeface="Arial" panose="020B0604020202020204" pitchFamily="34" charset="0"/>
                  <a:buChar char="•"/>
                </a:pPr>
                <a:r>
                  <a:rPr lang="en-US" sz="2400" dirty="0"/>
                  <a:t>≈ -1 means that the track mostly lies in the West section of the cryostat (with x-coordinate &lt; </a:t>
                </a:r>
                <a:r>
                  <a:rPr lang="en-US" sz="2400" dirty="0" err="1"/>
                  <a:t>x</a:t>
                </a:r>
                <a:r>
                  <a:rPr lang="en-US" sz="2400" baseline="-25000" dirty="0" err="1"/>
                  <a:t>cathode</a:t>
                </a:r>
                <a:r>
                  <a:rPr lang="en-US" sz="2400" dirty="0"/>
                  <a:t>)</a:t>
                </a:r>
                <a:endParaRPr lang="en-US" sz="2400" baseline="-25000" dirty="0"/>
              </a:p>
              <a:p>
                <a:pPr marL="342900" indent="-342900">
                  <a:lnSpc>
                    <a:spcPct val="134000"/>
                  </a:lnSpc>
                  <a:buFont typeface="Arial" panose="020B0604020202020204" pitchFamily="34" charset="0"/>
                  <a:buChar char="•"/>
                </a:pPr>
                <a:r>
                  <a:rPr lang="en-US" sz="2400" dirty="0"/>
                  <a:t>≈ 0 means that the track is balanced evenly between the West and East sections of the cryostat</a:t>
                </a:r>
              </a:p>
            </p:txBody>
          </p:sp>
        </mc:Choice>
        <mc:Fallback>
          <p:sp>
            <p:nvSpPr>
              <p:cNvPr id="11" name="Title 13">
                <a:extLst>
                  <a:ext uri="{FF2B5EF4-FFF2-40B4-BE49-F238E27FC236}">
                    <a16:creationId xmlns:a16="http://schemas.microsoft.com/office/drawing/2014/main" id="{7039E6F8-8533-3CC9-79A4-828F4318EDDF}"/>
                  </a:ext>
                </a:extLst>
              </p:cNvPr>
              <p:cNvSpPr txBox="1">
                <a:spLocks noRot="1" noChangeAspect="1" noMove="1" noResize="1" noEditPoints="1" noAdjustHandles="1" noChangeArrowheads="1" noChangeShapeType="1" noTextEdit="1"/>
              </p:cNvSpPr>
              <p:nvPr/>
            </p:nvSpPr>
            <p:spPr>
              <a:xfrm>
                <a:off x="6078967" y="1706561"/>
                <a:ext cx="5502164" cy="4378929"/>
              </a:xfrm>
              <a:prstGeom prst="rect">
                <a:avLst/>
              </a:prstGeom>
              <a:blipFill>
                <a:blip r:embed="rId3"/>
                <a:stretch>
                  <a:fillRect l="-690" r="-6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C6A9D30-6514-481F-F94D-E1BB1E4E83D3}"/>
              </a:ext>
            </a:extLst>
          </p:cNvPr>
          <p:cNvSpPr txBox="1"/>
          <p:nvPr/>
        </p:nvSpPr>
        <p:spPr>
          <a:xfrm>
            <a:off x="1854316" y="1706561"/>
            <a:ext cx="2756652" cy="369332"/>
          </a:xfrm>
          <a:prstGeom prst="rect">
            <a:avLst/>
          </a:prstGeom>
          <a:noFill/>
        </p:spPr>
        <p:txBody>
          <a:bodyPr wrap="none" rtlCol="0">
            <a:spAutoFit/>
          </a:bodyPr>
          <a:lstStyle/>
          <a:p>
            <a:r>
              <a:rPr lang="en-US" dirty="0"/>
              <a:t>68.27% Confidence Interval</a:t>
            </a:r>
          </a:p>
        </p:txBody>
      </p:sp>
    </p:spTree>
    <p:extLst>
      <p:ext uri="{BB962C8B-B14F-4D97-AF65-F5344CB8AC3E}">
        <p14:creationId xmlns:p14="http://schemas.microsoft.com/office/powerpoint/2010/main" val="924376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0F25618-9183-A239-A3ED-517643960601}"/>
              </a:ext>
            </a:extLst>
          </p:cNvPr>
          <p:cNvPicPr>
            <a:picLocks noChangeAspect="1"/>
          </p:cNvPicPr>
          <p:nvPr/>
        </p:nvPicPr>
        <p:blipFill>
          <a:blip r:embed="rId2"/>
          <a:stretch>
            <a:fillRect/>
          </a:stretch>
        </p:blipFill>
        <p:spPr>
          <a:xfrm>
            <a:off x="1315554" y="1604890"/>
            <a:ext cx="5267178" cy="5267178"/>
          </a:xfrm>
          <a:prstGeom prst="rect">
            <a:avLst/>
          </a:prstGeom>
        </p:spPr>
      </p:pic>
      <p:pic>
        <p:nvPicPr>
          <p:cNvPr id="7" name="Picture 6">
            <a:extLst>
              <a:ext uri="{FF2B5EF4-FFF2-40B4-BE49-F238E27FC236}">
                <a16:creationId xmlns:a16="http://schemas.microsoft.com/office/drawing/2014/main" id="{ADCD4472-F0D9-DA96-F560-E9575D905425}"/>
              </a:ext>
            </a:extLst>
          </p:cNvPr>
          <p:cNvPicPr>
            <a:picLocks noChangeAspect="1"/>
          </p:cNvPicPr>
          <p:nvPr/>
        </p:nvPicPr>
        <p:blipFill>
          <a:blip r:embed="rId3"/>
          <a:stretch>
            <a:fillRect/>
          </a:stretch>
        </p:blipFill>
        <p:spPr>
          <a:xfrm>
            <a:off x="6001954" y="1604890"/>
            <a:ext cx="5267178" cy="5267178"/>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spTree>
    <p:extLst>
      <p:ext uri="{BB962C8B-B14F-4D97-AF65-F5344CB8AC3E}">
        <p14:creationId xmlns:p14="http://schemas.microsoft.com/office/powerpoint/2010/main" val="152659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9490EB-FE37-BD27-1CE0-A2908B4D483F}"/>
              </a:ext>
            </a:extLst>
          </p:cNvPr>
          <p:cNvPicPr>
            <a:picLocks noChangeAspect="1"/>
          </p:cNvPicPr>
          <p:nvPr/>
        </p:nvPicPr>
        <p:blipFill>
          <a:blip r:embed="rId2"/>
          <a:stretch>
            <a:fillRect/>
          </a:stretch>
        </p:blipFill>
        <p:spPr>
          <a:xfrm>
            <a:off x="1307346" y="1604890"/>
            <a:ext cx="5267178" cy="5267178"/>
          </a:xfrm>
          <a:prstGeom prst="rect">
            <a:avLst/>
          </a:prstGeom>
        </p:spPr>
      </p:pic>
      <p:pic>
        <p:nvPicPr>
          <p:cNvPr id="9" name="Picture 8">
            <a:extLst>
              <a:ext uri="{FF2B5EF4-FFF2-40B4-BE49-F238E27FC236}">
                <a16:creationId xmlns:a16="http://schemas.microsoft.com/office/drawing/2014/main" id="{5CB89CC2-A19C-40F5-561C-4F78E6CC5077}"/>
              </a:ext>
            </a:extLst>
          </p:cNvPr>
          <p:cNvPicPr>
            <a:picLocks noChangeAspect="1"/>
          </p:cNvPicPr>
          <p:nvPr/>
        </p:nvPicPr>
        <p:blipFill>
          <a:blip r:embed="rId3"/>
          <a:stretch>
            <a:fillRect/>
          </a:stretch>
        </p:blipFill>
        <p:spPr>
          <a:xfrm>
            <a:off x="6001954" y="1604890"/>
            <a:ext cx="5267178" cy="5267178"/>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28</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spTree>
    <p:extLst>
      <p:ext uri="{BB962C8B-B14F-4D97-AF65-F5344CB8AC3E}">
        <p14:creationId xmlns:p14="http://schemas.microsoft.com/office/powerpoint/2010/main" val="2501261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E1E515-2701-286B-7D1E-8C8597E8C4C9}"/>
              </a:ext>
            </a:extLst>
          </p:cNvPr>
          <p:cNvPicPr>
            <a:picLocks noChangeAspect="1"/>
          </p:cNvPicPr>
          <p:nvPr/>
        </p:nvPicPr>
        <p:blipFill>
          <a:blip r:embed="rId2"/>
          <a:stretch>
            <a:fillRect/>
          </a:stretch>
        </p:blipFill>
        <p:spPr>
          <a:xfrm>
            <a:off x="6095615" y="1617568"/>
            <a:ext cx="5258185" cy="5258185"/>
          </a:xfrm>
          <a:prstGeom prst="rect">
            <a:avLst/>
          </a:prstGeom>
        </p:spPr>
      </p:pic>
      <p:pic>
        <p:nvPicPr>
          <p:cNvPr id="8" name="Picture 7">
            <a:extLst>
              <a:ext uri="{FF2B5EF4-FFF2-40B4-BE49-F238E27FC236}">
                <a16:creationId xmlns:a16="http://schemas.microsoft.com/office/drawing/2014/main" id="{533B6ED9-154E-9508-F482-28E62F1F34EA}"/>
              </a:ext>
            </a:extLst>
          </p:cNvPr>
          <p:cNvPicPr>
            <a:picLocks noChangeAspect="1"/>
          </p:cNvPicPr>
          <p:nvPr/>
        </p:nvPicPr>
        <p:blipFill>
          <a:blip r:embed="rId3"/>
          <a:stretch>
            <a:fillRect/>
          </a:stretch>
        </p:blipFill>
        <p:spPr>
          <a:xfrm>
            <a:off x="1284698" y="1617567"/>
            <a:ext cx="5258186" cy="5258186"/>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29</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spTree>
    <p:extLst>
      <p:ext uri="{BB962C8B-B14F-4D97-AF65-F5344CB8AC3E}">
        <p14:creationId xmlns:p14="http://schemas.microsoft.com/office/powerpoint/2010/main" val="113919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BD6A-BCFD-C37B-2B43-BA7F48C86EC4}"/>
              </a:ext>
            </a:extLst>
          </p:cNvPr>
          <p:cNvSpPr>
            <a:spLocks noGrp="1"/>
          </p:cNvSpPr>
          <p:nvPr>
            <p:ph type="title"/>
          </p:nvPr>
        </p:nvSpPr>
        <p:spPr>
          <a:xfrm>
            <a:off x="838200" y="18255"/>
            <a:ext cx="10515600" cy="1325563"/>
          </a:xfrm>
        </p:spPr>
        <p:txBody>
          <a:bodyPr/>
          <a:lstStyle/>
          <a:p>
            <a:r>
              <a:rPr lang="en-US" dirty="0"/>
              <a:t>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9A7DE9-53DB-7179-3D68-F3BE243DE480}"/>
                  </a:ext>
                </a:extLst>
              </p:cNvPr>
              <p:cNvSpPr>
                <a:spLocks noGrp="1"/>
              </p:cNvSpPr>
              <p:nvPr>
                <p:ph idx="1"/>
              </p:nvPr>
            </p:nvSpPr>
            <p:spPr>
              <a:xfrm>
                <a:off x="838200" y="1253331"/>
                <a:ext cx="10515600" cy="4351338"/>
              </a:xfrm>
            </p:spPr>
            <p:txBody>
              <a:bodyPr>
                <a:noAutofit/>
              </a:bodyPr>
              <a:lstStyle/>
              <a:p>
                <a:r>
                  <a:rPr lang="en-US" sz="2600" dirty="0"/>
                  <a:t>Data from minimum bias (without trigger) run 7232 focusing on the W cryostat</a:t>
                </a:r>
              </a:p>
              <a:p>
                <a:r>
                  <a:rPr lang="en-US" sz="2600" dirty="0"/>
                  <a:t>Plotted the efficiency of the emulated triggers given by the following formula (from G. Petrillo):</a:t>
                </a:r>
              </a:p>
              <a:p>
                <a:pPr marL="0" indent="0">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𝜖</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𝑇𝑃𝐶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𝑡𝑟𝑎𝑐𝑘𝑠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𝑙𝑖𝑔h𝑡</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𝑖𝑛𝑓𝑜</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𝑤h𝑖𝑐h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𝑤𝑜𝑢𝑙𝑑</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𝑓𝑖𝑟𝑒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𝑡h𝑒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𝑡𝑟𝑖𝑔𝑔𝑒𝑟</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ea typeface="Cambria Math" panose="02040503050406030204" pitchFamily="18" charset="0"/>
                            </a:rPr>
                            <m:t>𝑇𝑃𝐶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𝑡𝑟𝑎𝑐𝑘𝑠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𝑙𝑖𝑔h𝑡</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𝑖𝑛𝑓𝑜</m:t>
                          </m:r>
                        </m:den>
                      </m:f>
                    </m:oMath>
                  </m:oMathPara>
                </a14:m>
                <a:endParaRPr lang="en-US" sz="2200" b="0" dirty="0">
                  <a:ea typeface="Cambria Math" panose="02040503050406030204" pitchFamily="18" charset="0"/>
                </a:endParaRPr>
              </a:p>
              <a:p>
                <a:r>
                  <a:rPr lang="en-US" sz="2600" dirty="0">
                    <a:ea typeface="Cambria Math" panose="02040503050406030204" pitchFamily="18" charset="0"/>
                  </a:rPr>
                  <a:t>Only counted TPC tracks with t0 within -55 and 75 µs, since data is only collected in the 150 µs interval from -75 to 75 µs, with a 20 µs buffer on each side</a:t>
                </a:r>
              </a:p>
              <a:p>
                <a:r>
                  <a:rPr lang="en-US" sz="2600" dirty="0">
                    <a:ea typeface="Cambria Math" panose="02040503050406030204" pitchFamily="18" charset="0"/>
                  </a:rPr>
                  <a:t>Estimated error in efficiency using an “exact” Clopper-Pearson interval</a:t>
                </a:r>
              </a:p>
              <a:p>
                <a:r>
                  <a:rPr lang="en-US" sz="2600" b="0" dirty="0">
                    <a:ea typeface="Cambria Math" panose="02040503050406030204" pitchFamily="18" charset="0"/>
                  </a:rPr>
                  <a:t>Goals: </a:t>
                </a:r>
              </a:p>
              <a:p>
                <a:pPr lvl="1"/>
                <a:r>
                  <a:rPr lang="en-US" dirty="0">
                    <a:ea typeface="Cambria Math" panose="02040503050406030204" pitchFamily="18" charset="0"/>
                  </a:rPr>
                  <a:t>R</a:t>
                </a:r>
                <a:r>
                  <a:rPr lang="en-US" b="0" dirty="0">
                    <a:ea typeface="Cambria Math" panose="02040503050406030204" pitchFamily="18" charset="0"/>
                  </a:rPr>
                  <a:t>ecreate </a:t>
                </a:r>
                <a:r>
                  <a:rPr lang="en-US" dirty="0">
                    <a:ea typeface="Cambria Math" panose="02040503050406030204" pitchFamily="18" charset="0"/>
                  </a:rPr>
                  <a:t>efficiency plot v. track length by J. </a:t>
                </a:r>
                <a:r>
                  <a:rPr lang="en-US" dirty="0" err="1">
                    <a:ea typeface="Cambria Math" panose="02040503050406030204" pitchFamily="18" charset="0"/>
                  </a:rPr>
                  <a:t>Zettlemoyer</a:t>
                </a:r>
                <a:endParaRPr lang="en-US" dirty="0">
                  <a:ea typeface="Cambria Math" panose="02040503050406030204" pitchFamily="18" charset="0"/>
                </a:endParaRPr>
              </a:p>
              <a:p>
                <a:pPr lvl="1"/>
                <a:r>
                  <a:rPr lang="en-US" b="0" dirty="0">
                    <a:ea typeface="Cambria Math" panose="02040503050406030204" pitchFamily="18" charset="0"/>
                  </a:rPr>
                  <a:t>Explore trigger efficiency as a function of other variables</a:t>
                </a:r>
              </a:p>
            </p:txBody>
          </p:sp>
        </mc:Choice>
        <mc:Fallback>
          <p:sp>
            <p:nvSpPr>
              <p:cNvPr id="3" name="Content Placeholder 2">
                <a:extLst>
                  <a:ext uri="{FF2B5EF4-FFF2-40B4-BE49-F238E27FC236}">
                    <a16:creationId xmlns:a16="http://schemas.microsoft.com/office/drawing/2014/main" id="{639A7DE9-53DB-7179-3D68-F3BE243DE480}"/>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965" t="-2035" b="-23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FB1A1B-8171-F739-E754-8CB1600C2B7F}"/>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90572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3A67AF4-A332-912A-9A0C-72A28CCAF460}"/>
              </a:ext>
            </a:extLst>
          </p:cNvPr>
          <p:cNvPicPr>
            <a:picLocks noChangeAspect="1"/>
          </p:cNvPicPr>
          <p:nvPr/>
        </p:nvPicPr>
        <p:blipFill>
          <a:blip r:embed="rId3"/>
          <a:stretch>
            <a:fillRect/>
          </a:stretch>
        </p:blipFill>
        <p:spPr>
          <a:xfrm>
            <a:off x="1284698" y="1615312"/>
            <a:ext cx="5258186" cy="5258186"/>
          </a:xfrm>
          <a:prstGeom prst="rect">
            <a:avLst/>
          </a:prstGeom>
        </p:spPr>
      </p:pic>
      <p:pic>
        <p:nvPicPr>
          <p:cNvPr id="16" name="Picture 15">
            <a:extLst>
              <a:ext uri="{FF2B5EF4-FFF2-40B4-BE49-F238E27FC236}">
                <a16:creationId xmlns:a16="http://schemas.microsoft.com/office/drawing/2014/main" id="{5D7C2D87-BE15-01F4-9CB5-95040864D6E4}"/>
              </a:ext>
            </a:extLst>
          </p:cNvPr>
          <p:cNvPicPr>
            <a:picLocks noChangeAspect="1"/>
          </p:cNvPicPr>
          <p:nvPr/>
        </p:nvPicPr>
        <p:blipFill>
          <a:blip r:embed="rId4"/>
          <a:stretch>
            <a:fillRect/>
          </a:stretch>
        </p:blipFill>
        <p:spPr>
          <a:xfrm>
            <a:off x="6095615" y="1617567"/>
            <a:ext cx="5258185" cy="5258185"/>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30</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spTree>
    <p:extLst>
      <p:ext uri="{BB962C8B-B14F-4D97-AF65-F5344CB8AC3E}">
        <p14:creationId xmlns:p14="http://schemas.microsoft.com/office/powerpoint/2010/main" val="414476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B090-E744-FA39-AC05-E2E312AC37A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9A5CE0D-87F7-71FE-34D2-5D8A9FB76733}"/>
              </a:ext>
            </a:extLst>
          </p:cNvPr>
          <p:cNvSpPr>
            <a:spLocks noGrp="1"/>
          </p:cNvSpPr>
          <p:nvPr>
            <p:ph idx="1"/>
          </p:nvPr>
        </p:nvSpPr>
        <p:spPr/>
        <p:txBody>
          <a:bodyPr>
            <a:normAutofit/>
          </a:bodyPr>
          <a:lstStyle/>
          <a:p>
            <a:r>
              <a:rPr lang="en-US" dirty="0"/>
              <a:t>Potentially collect another minimum bias run during the beam shutdown over a longer time period (this dataset was taken over an 8 hour interval) in order to obtain more precise efficiency plots for tracks primarily on one side of the cathode or the other</a:t>
            </a:r>
          </a:p>
          <a:p>
            <a:pPr lvl="1"/>
            <a:r>
              <a:rPr lang="en-US" dirty="0"/>
              <a:t>We are cutting our dataset significantly and in order to reduce the size of the uncertainty we need more data of this type</a:t>
            </a:r>
          </a:p>
          <a:p>
            <a:r>
              <a:rPr lang="en-US" dirty="0"/>
              <a:t>Obtain the CRT matched tracks to analyze trigger efficiency for these matched tracks, eliminating the barrier of only analyzing cathode-crossing tracks</a:t>
            </a:r>
          </a:p>
          <a:p>
            <a:pPr marL="457200" lvl="1" indent="0">
              <a:buNone/>
            </a:pPr>
            <a:endParaRPr lang="en-US" dirty="0"/>
          </a:p>
        </p:txBody>
      </p:sp>
      <p:sp>
        <p:nvSpPr>
          <p:cNvPr id="4" name="Slide Number Placeholder 3">
            <a:extLst>
              <a:ext uri="{FF2B5EF4-FFF2-40B4-BE49-F238E27FC236}">
                <a16:creationId xmlns:a16="http://schemas.microsoft.com/office/drawing/2014/main" id="{EE992221-01D8-9673-33C4-79839BA18D7D}"/>
              </a:ext>
            </a:extLst>
          </p:cNvPr>
          <p:cNvSpPr>
            <a:spLocks noGrp="1"/>
          </p:cNvSpPr>
          <p:nvPr>
            <p:ph type="sldNum" sz="quarter" idx="12"/>
          </p:nvPr>
        </p:nvSpPr>
        <p:spPr/>
        <p:txBody>
          <a:bodyPr/>
          <a:lstStyle/>
          <a:p>
            <a:fld id="{8A7A6979-0714-4377-B894-6BE4C2D6E202}" type="slidenum">
              <a:rPr lang="en-US" smtClean="0"/>
              <a:pPr/>
              <a:t>31</a:t>
            </a:fld>
            <a:endParaRPr lang="en-US" dirty="0"/>
          </a:p>
        </p:txBody>
      </p:sp>
    </p:spTree>
    <p:extLst>
      <p:ext uri="{BB962C8B-B14F-4D97-AF65-F5344CB8AC3E}">
        <p14:creationId xmlns:p14="http://schemas.microsoft.com/office/powerpoint/2010/main" val="363736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9134-14C2-A370-CECE-873467010615}"/>
              </a:ext>
            </a:extLst>
          </p:cNvPr>
          <p:cNvSpPr>
            <a:spLocks noGrp="1"/>
          </p:cNvSpPr>
          <p:nvPr>
            <p:ph type="title"/>
          </p:nvPr>
        </p:nvSpPr>
        <p:spPr/>
        <p:txBody>
          <a:bodyPr/>
          <a:lstStyle/>
          <a:p>
            <a:r>
              <a:rPr lang="en-US" dirty="0"/>
              <a:t>Other data exploration</a:t>
            </a:r>
          </a:p>
        </p:txBody>
      </p:sp>
      <p:sp>
        <p:nvSpPr>
          <p:cNvPr id="3" name="Text Placeholder 2">
            <a:extLst>
              <a:ext uri="{FF2B5EF4-FFF2-40B4-BE49-F238E27FC236}">
                <a16:creationId xmlns:a16="http://schemas.microsoft.com/office/drawing/2014/main" id="{EC3E3A1F-7CE2-5A89-B547-AC9A393733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65E85D-9EE4-E9D5-4FA1-F191C604A0BA}"/>
              </a:ext>
            </a:extLst>
          </p:cNvPr>
          <p:cNvSpPr>
            <a:spLocks noGrp="1"/>
          </p:cNvSpPr>
          <p:nvPr>
            <p:ph type="sldNum" sz="quarter" idx="12"/>
          </p:nvPr>
        </p:nvSpPr>
        <p:spPr/>
        <p:txBody>
          <a:bodyPr/>
          <a:lstStyle/>
          <a:p>
            <a:fld id="{8A7A6979-0714-4377-B894-6BE4C2D6E202}" type="slidenum">
              <a:rPr lang="en-US" smtClean="0"/>
              <a:pPr/>
              <a:t>32</a:t>
            </a:fld>
            <a:endParaRPr lang="en-US" dirty="0"/>
          </a:p>
        </p:txBody>
      </p:sp>
    </p:spTree>
    <p:extLst>
      <p:ext uri="{BB962C8B-B14F-4D97-AF65-F5344CB8AC3E}">
        <p14:creationId xmlns:p14="http://schemas.microsoft.com/office/powerpoint/2010/main" val="3033539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D8AAF32-EB18-1665-AE46-044208DC51A9}"/>
              </a:ext>
            </a:extLst>
          </p:cNvPr>
          <p:cNvPicPr>
            <a:picLocks noChangeAspect="1"/>
          </p:cNvPicPr>
          <p:nvPr/>
        </p:nvPicPr>
        <p:blipFill>
          <a:blip r:embed="rId2"/>
          <a:stretch>
            <a:fillRect/>
          </a:stretch>
        </p:blipFill>
        <p:spPr>
          <a:xfrm>
            <a:off x="6096001" y="2257587"/>
            <a:ext cx="5883690" cy="3670680"/>
          </a:xfrm>
          <a:prstGeom prst="rect">
            <a:avLst/>
          </a:prstGeom>
        </p:spPr>
      </p:pic>
      <p:sp>
        <p:nvSpPr>
          <p:cNvPr id="10" name="Title 1">
            <a:extLst>
              <a:ext uri="{FF2B5EF4-FFF2-40B4-BE49-F238E27FC236}">
                <a16:creationId xmlns:a16="http://schemas.microsoft.com/office/drawing/2014/main" id="{04DA6558-C3B3-E231-57B2-730CA3586704}"/>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80" dirty="0"/>
              <a:t>Time Difference between nominal trigger and beam gate</a:t>
            </a:r>
          </a:p>
        </p:txBody>
      </p:sp>
      <p:sp>
        <p:nvSpPr>
          <p:cNvPr id="11" name="Title 13">
            <a:extLst>
              <a:ext uri="{FF2B5EF4-FFF2-40B4-BE49-F238E27FC236}">
                <a16:creationId xmlns:a16="http://schemas.microsoft.com/office/drawing/2014/main" id="{26D18640-AA6F-FAAE-CF19-06693E66F2A3}"/>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 difference has 5 possible values, spaced 8 ns apart, from 120 ns to 152 ns. The mean time difference between nominal trigger and beam gate is 138.2 ns.</a:t>
            </a:r>
          </a:p>
        </p:txBody>
      </p:sp>
      <p:sp>
        <p:nvSpPr>
          <p:cNvPr id="14" name="Slide Number Placeholder 13">
            <a:extLst>
              <a:ext uri="{FF2B5EF4-FFF2-40B4-BE49-F238E27FC236}">
                <a16:creationId xmlns:a16="http://schemas.microsoft.com/office/drawing/2014/main" id="{3B60AA56-F7CA-85C7-7618-CF62B23E5982}"/>
              </a:ext>
            </a:extLst>
          </p:cNvPr>
          <p:cNvSpPr>
            <a:spLocks noGrp="1"/>
          </p:cNvSpPr>
          <p:nvPr>
            <p:ph type="sldNum" sz="quarter" idx="12"/>
          </p:nvPr>
        </p:nvSpPr>
        <p:spPr/>
        <p:txBody>
          <a:bodyPr/>
          <a:lstStyle/>
          <a:p>
            <a:fld id="{8A7A6979-0714-4377-B894-6BE4C2D6E202}" type="slidenum">
              <a:rPr lang="en-US" smtClean="0"/>
              <a:pPr/>
              <a:t>33</a:t>
            </a:fld>
            <a:endParaRPr lang="en-US" dirty="0"/>
          </a:p>
        </p:txBody>
      </p:sp>
      <p:pic>
        <p:nvPicPr>
          <p:cNvPr id="17" name="Picture 16">
            <a:extLst>
              <a:ext uri="{FF2B5EF4-FFF2-40B4-BE49-F238E27FC236}">
                <a16:creationId xmlns:a16="http://schemas.microsoft.com/office/drawing/2014/main" id="{3FC740BC-008C-E5B0-28D0-C59C837118E3}"/>
              </a:ext>
            </a:extLst>
          </p:cNvPr>
          <p:cNvPicPr>
            <a:picLocks noChangeAspect="1"/>
          </p:cNvPicPr>
          <p:nvPr/>
        </p:nvPicPr>
        <p:blipFill>
          <a:blip r:embed="rId3"/>
          <a:stretch>
            <a:fillRect/>
          </a:stretch>
        </p:blipFill>
        <p:spPr>
          <a:xfrm>
            <a:off x="212309" y="2242273"/>
            <a:ext cx="6039679" cy="3701308"/>
          </a:xfrm>
          <a:prstGeom prst="rect">
            <a:avLst/>
          </a:prstGeom>
        </p:spPr>
      </p:pic>
    </p:spTree>
    <p:extLst>
      <p:ext uri="{BB962C8B-B14F-4D97-AF65-F5344CB8AC3E}">
        <p14:creationId xmlns:p14="http://schemas.microsoft.com/office/powerpoint/2010/main" val="1778322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135B5F-5367-091B-D266-7D455D74A4B7}"/>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80" dirty="0"/>
              <a:t>Time Difference between M1 trigger and t0 (track time) </a:t>
            </a:r>
          </a:p>
        </p:txBody>
      </p:sp>
      <p:sp>
        <p:nvSpPr>
          <p:cNvPr id="7" name="Title 13">
            <a:extLst>
              <a:ext uri="{FF2B5EF4-FFF2-40B4-BE49-F238E27FC236}">
                <a16:creationId xmlns:a16="http://schemas.microsoft.com/office/drawing/2014/main" id="{6159C357-B0D7-0B47-A3A4-6B66B61B40CD}"/>
              </a:ext>
            </a:extLst>
          </p:cNvPr>
          <p:cNvSpPr txBox="1">
            <a:spLocks/>
          </p:cNvSpPr>
          <p:nvPr/>
        </p:nvSpPr>
        <p:spPr>
          <a:xfrm>
            <a:off x="922868" y="932140"/>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The time difference should not be negative – this shift is an artifact of the reconstruction. The peak at -5 µs is the average time delay between the track and the trigger. There is also a peak at -20 µs. We used an interval from t</a:t>
            </a:r>
            <a:r>
              <a:rPr lang="en-US" sz="1600" baseline="-25000" dirty="0"/>
              <a:t>0</a:t>
            </a:r>
            <a:r>
              <a:rPr lang="en-US" sz="1600" dirty="0"/>
              <a:t> – 20 µs to t</a:t>
            </a:r>
            <a:r>
              <a:rPr lang="en-US" sz="1600" baseline="-25000" dirty="0"/>
              <a:t>0</a:t>
            </a:r>
            <a:r>
              <a:rPr lang="en-US" sz="1600" dirty="0"/>
              <a:t> to evaluate the trigger response, so any residual light from events before the start of the interval could activate the trigger response immediately upon the start of that interval, as the trigger can only be activated once per spill. This causes the initial spike that can be seen at -20 µs.</a:t>
            </a:r>
          </a:p>
        </p:txBody>
      </p:sp>
      <p:sp>
        <p:nvSpPr>
          <p:cNvPr id="9" name="Slide Number Placeholder 8">
            <a:extLst>
              <a:ext uri="{FF2B5EF4-FFF2-40B4-BE49-F238E27FC236}">
                <a16:creationId xmlns:a16="http://schemas.microsoft.com/office/drawing/2014/main" id="{11002746-619B-2092-DB11-9C4125285306}"/>
              </a:ext>
            </a:extLst>
          </p:cNvPr>
          <p:cNvSpPr>
            <a:spLocks noGrp="1"/>
          </p:cNvSpPr>
          <p:nvPr>
            <p:ph type="sldNum" sz="quarter" idx="12"/>
          </p:nvPr>
        </p:nvSpPr>
        <p:spPr/>
        <p:txBody>
          <a:bodyPr/>
          <a:lstStyle/>
          <a:p>
            <a:fld id="{8A7A6979-0714-4377-B894-6BE4C2D6E202}" type="slidenum">
              <a:rPr lang="en-US" smtClean="0"/>
              <a:pPr/>
              <a:t>34</a:t>
            </a:fld>
            <a:endParaRPr lang="en-US" dirty="0"/>
          </a:p>
        </p:txBody>
      </p:sp>
      <p:pic>
        <p:nvPicPr>
          <p:cNvPr id="3" name="Picture 2">
            <a:extLst>
              <a:ext uri="{FF2B5EF4-FFF2-40B4-BE49-F238E27FC236}">
                <a16:creationId xmlns:a16="http://schemas.microsoft.com/office/drawing/2014/main" id="{22414D2B-725A-7968-E850-C2858D05777B}"/>
              </a:ext>
            </a:extLst>
          </p:cNvPr>
          <p:cNvPicPr>
            <a:picLocks noChangeAspect="1"/>
          </p:cNvPicPr>
          <p:nvPr/>
        </p:nvPicPr>
        <p:blipFill>
          <a:blip r:embed="rId3"/>
          <a:stretch>
            <a:fillRect/>
          </a:stretch>
        </p:blipFill>
        <p:spPr>
          <a:xfrm>
            <a:off x="6011332" y="2033489"/>
            <a:ext cx="5865138" cy="3910092"/>
          </a:xfrm>
          <a:prstGeom prst="rect">
            <a:avLst/>
          </a:prstGeom>
        </p:spPr>
      </p:pic>
      <p:pic>
        <p:nvPicPr>
          <p:cNvPr id="10" name="Picture 9">
            <a:extLst>
              <a:ext uri="{FF2B5EF4-FFF2-40B4-BE49-F238E27FC236}">
                <a16:creationId xmlns:a16="http://schemas.microsoft.com/office/drawing/2014/main" id="{A2EDF0CF-30C6-F0E7-EAA2-AF6AF70369D8}"/>
              </a:ext>
            </a:extLst>
          </p:cNvPr>
          <p:cNvPicPr>
            <a:picLocks noChangeAspect="1"/>
          </p:cNvPicPr>
          <p:nvPr/>
        </p:nvPicPr>
        <p:blipFill>
          <a:blip r:embed="rId4"/>
          <a:stretch>
            <a:fillRect/>
          </a:stretch>
        </p:blipFill>
        <p:spPr>
          <a:xfrm>
            <a:off x="315530" y="2033489"/>
            <a:ext cx="5865138" cy="3910092"/>
          </a:xfrm>
          <a:prstGeom prst="rect">
            <a:avLst/>
          </a:prstGeom>
        </p:spPr>
      </p:pic>
    </p:spTree>
    <p:extLst>
      <p:ext uri="{BB962C8B-B14F-4D97-AF65-F5344CB8AC3E}">
        <p14:creationId xmlns:p14="http://schemas.microsoft.com/office/powerpoint/2010/main" val="401576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452F-1D6B-A0FE-51C2-71895F0369A6}"/>
              </a:ext>
            </a:extLst>
          </p:cNvPr>
          <p:cNvSpPr>
            <a:spLocks noGrp="1"/>
          </p:cNvSpPr>
          <p:nvPr>
            <p:ph type="title"/>
          </p:nvPr>
        </p:nvSpPr>
        <p:spPr>
          <a:xfrm>
            <a:off x="838200" y="0"/>
            <a:ext cx="10515600" cy="1325563"/>
          </a:xfrm>
        </p:spPr>
        <p:txBody>
          <a:bodyPr/>
          <a:lstStyle/>
          <a:p>
            <a:r>
              <a:rPr lang="en-US" dirty="0"/>
              <a:t>X-position of cathode – cryostat W</a:t>
            </a:r>
          </a:p>
        </p:txBody>
      </p:sp>
      <p:pic>
        <p:nvPicPr>
          <p:cNvPr id="6" name="Content Placeholder 5" descr="Chart, histogram&#10;&#10;Description automatically generated">
            <a:extLst>
              <a:ext uri="{FF2B5EF4-FFF2-40B4-BE49-F238E27FC236}">
                <a16:creationId xmlns:a16="http://schemas.microsoft.com/office/drawing/2014/main" id="{6AB22B6C-4139-C693-8324-CB424158607D}"/>
              </a:ext>
            </a:extLst>
          </p:cNvPr>
          <p:cNvPicPr>
            <a:picLocks noGrp="1" noChangeAspect="1"/>
          </p:cNvPicPr>
          <p:nvPr>
            <p:ph idx="1"/>
          </p:nvPr>
        </p:nvPicPr>
        <p:blipFill>
          <a:blip r:embed="rId2"/>
          <a:stretch>
            <a:fillRect/>
          </a:stretch>
        </p:blipFill>
        <p:spPr>
          <a:xfrm>
            <a:off x="224619" y="1793597"/>
            <a:ext cx="5871381" cy="4132263"/>
          </a:xfrm>
        </p:spPr>
      </p:pic>
      <p:sp>
        <p:nvSpPr>
          <p:cNvPr id="4" name="Slide Number Placeholder 3">
            <a:extLst>
              <a:ext uri="{FF2B5EF4-FFF2-40B4-BE49-F238E27FC236}">
                <a16:creationId xmlns:a16="http://schemas.microsoft.com/office/drawing/2014/main" id="{927640C1-0AF4-3C25-0CA8-49D71C48A263}"/>
              </a:ext>
            </a:extLst>
          </p:cNvPr>
          <p:cNvSpPr>
            <a:spLocks noGrp="1"/>
          </p:cNvSpPr>
          <p:nvPr>
            <p:ph type="sldNum" sz="quarter" idx="12"/>
          </p:nvPr>
        </p:nvSpPr>
        <p:spPr/>
        <p:txBody>
          <a:bodyPr/>
          <a:lstStyle/>
          <a:p>
            <a:fld id="{8A7A6979-0714-4377-B894-6BE4C2D6E202}" type="slidenum">
              <a:rPr lang="en-US" smtClean="0"/>
              <a:pPr/>
              <a:t>35</a:t>
            </a:fld>
            <a:endParaRPr lang="en-US" dirty="0"/>
          </a:p>
        </p:txBody>
      </p:sp>
      <p:sp>
        <p:nvSpPr>
          <p:cNvPr id="8" name="Title 13">
            <a:extLst>
              <a:ext uri="{FF2B5EF4-FFF2-40B4-BE49-F238E27FC236}">
                <a16:creationId xmlns:a16="http://schemas.microsoft.com/office/drawing/2014/main" id="{409CD933-239F-54D4-0EBC-F3942E0729D6}"/>
              </a:ext>
            </a:extLst>
          </p:cNvPr>
          <p:cNvSpPr txBox="1">
            <a:spLocks/>
          </p:cNvSpPr>
          <p:nvPr/>
        </p:nvSpPr>
        <p:spPr>
          <a:xfrm>
            <a:off x="922868" y="93214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start x-positions of tracks range from 0 to 400 cm, approximately, and there was a sharp drop in the number of tracks that start and end at x = -210 cm which indicates that this is the x-position of the cathode. We make use of this information on slide 13.</a:t>
            </a:r>
          </a:p>
        </p:txBody>
      </p:sp>
      <p:pic>
        <p:nvPicPr>
          <p:cNvPr id="10" name="Picture 9" descr="Chart, histogram&#10;&#10;Description automatically generated">
            <a:extLst>
              <a:ext uri="{FF2B5EF4-FFF2-40B4-BE49-F238E27FC236}">
                <a16:creationId xmlns:a16="http://schemas.microsoft.com/office/drawing/2014/main" id="{91B1BE37-CE6A-6B8A-9285-4571869574E1}"/>
              </a:ext>
            </a:extLst>
          </p:cNvPr>
          <p:cNvPicPr>
            <a:picLocks noChangeAspect="1"/>
          </p:cNvPicPr>
          <p:nvPr/>
        </p:nvPicPr>
        <p:blipFill>
          <a:blip r:embed="rId3"/>
          <a:stretch>
            <a:fillRect/>
          </a:stretch>
        </p:blipFill>
        <p:spPr>
          <a:xfrm>
            <a:off x="6064351" y="1793596"/>
            <a:ext cx="5782195" cy="4132263"/>
          </a:xfrm>
          <a:prstGeom prst="rect">
            <a:avLst/>
          </a:prstGeom>
        </p:spPr>
      </p:pic>
    </p:spTree>
    <p:extLst>
      <p:ext uri="{BB962C8B-B14F-4D97-AF65-F5344CB8AC3E}">
        <p14:creationId xmlns:p14="http://schemas.microsoft.com/office/powerpoint/2010/main" val="3636473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213676C-5BB2-EE14-0918-6B4D13B1FF5F}"/>
              </a:ext>
            </a:extLst>
          </p:cNvPr>
          <p:cNvPicPr>
            <a:picLocks noChangeAspect="1"/>
          </p:cNvPicPr>
          <p:nvPr/>
        </p:nvPicPr>
        <p:blipFill>
          <a:blip r:embed="rId2"/>
          <a:stretch>
            <a:fillRect/>
          </a:stretch>
        </p:blipFill>
        <p:spPr>
          <a:xfrm>
            <a:off x="497824" y="1667731"/>
            <a:ext cx="6198397" cy="4132264"/>
          </a:xfrm>
          <a:prstGeom prst="rect">
            <a:avLst/>
          </a:prstGeom>
        </p:spPr>
      </p:pic>
      <p:sp>
        <p:nvSpPr>
          <p:cNvPr id="2" name="Title 1">
            <a:extLst>
              <a:ext uri="{FF2B5EF4-FFF2-40B4-BE49-F238E27FC236}">
                <a16:creationId xmlns:a16="http://schemas.microsoft.com/office/drawing/2014/main" id="{423B452F-1D6B-A0FE-51C2-71895F0369A6}"/>
              </a:ext>
            </a:extLst>
          </p:cNvPr>
          <p:cNvSpPr>
            <a:spLocks noGrp="1"/>
          </p:cNvSpPr>
          <p:nvPr>
            <p:ph type="title"/>
          </p:nvPr>
        </p:nvSpPr>
        <p:spPr>
          <a:xfrm>
            <a:off x="838200" y="0"/>
            <a:ext cx="10515600" cy="1325563"/>
          </a:xfrm>
        </p:spPr>
        <p:txBody>
          <a:bodyPr/>
          <a:lstStyle/>
          <a:p>
            <a:r>
              <a:rPr lang="en-US" dirty="0"/>
              <a:t>X-position of cathode – cryostat E</a:t>
            </a:r>
          </a:p>
        </p:txBody>
      </p:sp>
      <p:sp>
        <p:nvSpPr>
          <p:cNvPr id="4" name="Slide Number Placeholder 3">
            <a:extLst>
              <a:ext uri="{FF2B5EF4-FFF2-40B4-BE49-F238E27FC236}">
                <a16:creationId xmlns:a16="http://schemas.microsoft.com/office/drawing/2014/main" id="{927640C1-0AF4-3C25-0CA8-49D71C48A263}"/>
              </a:ext>
            </a:extLst>
          </p:cNvPr>
          <p:cNvSpPr>
            <a:spLocks noGrp="1"/>
          </p:cNvSpPr>
          <p:nvPr>
            <p:ph type="sldNum" sz="quarter" idx="12"/>
          </p:nvPr>
        </p:nvSpPr>
        <p:spPr/>
        <p:txBody>
          <a:bodyPr/>
          <a:lstStyle/>
          <a:p>
            <a:fld id="{8A7A6979-0714-4377-B894-6BE4C2D6E202}" type="slidenum">
              <a:rPr lang="en-US" smtClean="0"/>
              <a:pPr/>
              <a:t>36</a:t>
            </a:fld>
            <a:endParaRPr lang="en-US" dirty="0"/>
          </a:p>
        </p:txBody>
      </p:sp>
      <p:sp>
        <p:nvSpPr>
          <p:cNvPr id="8" name="Title 13">
            <a:extLst>
              <a:ext uri="{FF2B5EF4-FFF2-40B4-BE49-F238E27FC236}">
                <a16:creationId xmlns:a16="http://schemas.microsoft.com/office/drawing/2014/main" id="{409CD933-239F-54D4-0EBC-F3942E0729D6}"/>
              </a:ext>
            </a:extLst>
          </p:cNvPr>
          <p:cNvSpPr txBox="1">
            <a:spLocks/>
          </p:cNvSpPr>
          <p:nvPr/>
        </p:nvSpPr>
        <p:spPr>
          <a:xfrm>
            <a:off x="922868" y="93214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start x-positions of tracks range from 0 to 400 cm, approximately, and there was a sharp drop in the number of tracks that start and end at x = 210 cm which indicates that this is the x-position of the cathode. We make use of this information on slide 26.</a:t>
            </a:r>
          </a:p>
        </p:txBody>
      </p:sp>
      <p:pic>
        <p:nvPicPr>
          <p:cNvPr id="14" name="Picture 13">
            <a:extLst>
              <a:ext uri="{FF2B5EF4-FFF2-40B4-BE49-F238E27FC236}">
                <a16:creationId xmlns:a16="http://schemas.microsoft.com/office/drawing/2014/main" id="{C3A88D0D-D504-B110-73AE-2124ADB561D2}"/>
              </a:ext>
            </a:extLst>
          </p:cNvPr>
          <p:cNvPicPr>
            <a:picLocks noChangeAspect="1"/>
          </p:cNvPicPr>
          <p:nvPr/>
        </p:nvPicPr>
        <p:blipFill>
          <a:blip r:embed="rId3"/>
          <a:stretch>
            <a:fillRect/>
          </a:stretch>
        </p:blipFill>
        <p:spPr>
          <a:xfrm>
            <a:off x="5968146" y="1667731"/>
            <a:ext cx="6198397" cy="4132264"/>
          </a:xfrm>
          <a:prstGeom prst="rect">
            <a:avLst/>
          </a:prstGeom>
        </p:spPr>
      </p:pic>
    </p:spTree>
    <p:extLst>
      <p:ext uri="{BB962C8B-B14F-4D97-AF65-F5344CB8AC3E}">
        <p14:creationId xmlns:p14="http://schemas.microsoft.com/office/powerpoint/2010/main" val="372751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46B58-EA7E-1560-B34C-7D6844351AD5}"/>
              </a:ext>
            </a:extLst>
          </p:cNvPr>
          <p:cNvSpPr>
            <a:spLocks noGrp="1"/>
          </p:cNvSpPr>
          <p:nvPr>
            <p:ph type="title"/>
          </p:nvPr>
        </p:nvSpPr>
        <p:spPr/>
        <p:txBody>
          <a:bodyPr/>
          <a:lstStyle/>
          <a:p>
            <a:r>
              <a:rPr lang="en-US" dirty="0"/>
              <a:t>Additional information</a:t>
            </a:r>
          </a:p>
        </p:txBody>
      </p:sp>
      <p:sp>
        <p:nvSpPr>
          <p:cNvPr id="6" name="Slide Number Placeholder 5">
            <a:extLst>
              <a:ext uri="{FF2B5EF4-FFF2-40B4-BE49-F238E27FC236}">
                <a16:creationId xmlns:a16="http://schemas.microsoft.com/office/drawing/2014/main" id="{48C9EA41-3E8A-988B-84F5-BFA2D85DB31C}"/>
              </a:ext>
            </a:extLst>
          </p:cNvPr>
          <p:cNvSpPr>
            <a:spLocks noGrp="1"/>
          </p:cNvSpPr>
          <p:nvPr>
            <p:ph type="sldNum" sz="quarter" idx="12"/>
          </p:nvPr>
        </p:nvSpPr>
        <p:spPr/>
        <p:txBody>
          <a:bodyPr/>
          <a:lstStyle/>
          <a:p>
            <a:fld id="{8A7A6979-0714-4377-B894-6BE4C2D6E202}" type="slidenum">
              <a:rPr lang="en-US" smtClean="0"/>
              <a:pPr/>
              <a:t>37</a:t>
            </a:fld>
            <a:endParaRPr lang="en-US" dirty="0"/>
          </a:p>
        </p:txBody>
      </p:sp>
    </p:spTree>
    <p:extLst>
      <p:ext uri="{BB962C8B-B14F-4D97-AF65-F5344CB8AC3E}">
        <p14:creationId xmlns:p14="http://schemas.microsoft.com/office/powerpoint/2010/main" val="3276150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243C-815A-EFDE-988A-B26C8387C1E5}"/>
              </a:ext>
            </a:extLst>
          </p:cNvPr>
          <p:cNvSpPr>
            <a:spLocks noGrp="1"/>
          </p:cNvSpPr>
          <p:nvPr>
            <p:ph type="title"/>
          </p:nvPr>
        </p:nvSpPr>
        <p:spPr/>
        <p:txBody>
          <a:bodyPr/>
          <a:lstStyle/>
          <a:p>
            <a:r>
              <a:rPr lang="en-US" dirty="0"/>
              <a:t>Data used in this presentation can be found at the following directory:</a:t>
            </a:r>
          </a:p>
        </p:txBody>
      </p:sp>
      <p:sp>
        <p:nvSpPr>
          <p:cNvPr id="3" name="Content Placeholder 2">
            <a:extLst>
              <a:ext uri="{FF2B5EF4-FFF2-40B4-BE49-F238E27FC236}">
                <a16:creationId xmlns:a16="http://schemas.microsoft.com/office/drawing/2014/main" id="{D60F27C1-8306-D7E8-7F36-BC279C559AC6}"/>
              </a:ext>
            </a:extLst>
          </p:cNvPr>
          <p:cNvSpPr>
            <a:spLocks noGrp="1"/>
          </p:cNvSpPr>
          <p:nvPr>
            <p:ph idx="1"/>
          </p:nvPr>
        </p:nvSpPr>
        <p:spPr/>
        <p:txBody>
          <a:bodyPr/>
          <a:lstStyle/>
          <a:p>
            <a:pPr marL="0" indent="0">
              <a:buNone/>
            </a:pPr>
            <a:r>
              <a:rPr lang="en-US" dirty="0"/>
              <a:t>/</a:t>
            </a:r>
            <a:r>
              <a:rPr lang="en-US" dirty="0" err="1"/>
              <a:t>pnfs</a:t>
            </a:r>
            <a:r>
              <a:rPr lang="en-US" dirty="0"/>
              <a:t>/</a:t>
            </a:r>
            <a:r>
              <a:rPr lang="en-US" dirty="0" err="1"/>
              <a:t>icarus</a:t>
            </a:r>
            <a:r>
              <a:rPr lang="en-US" dirty="0"/>
              <a:t>/persistent/users/</a:t>
            </a:r>
            <a:r>
              <a:rPr lang="en-US" dirty="0" err="1"/>
              <a:t>jzettle</a:t>
            </a:r>
            <a:r>
              <a:rPr lang="en-US" dirty="0"/>
              <a:t>/</a:t>
            </a:r>
            <a:r>
              <a:rPr lang="en-US" dirty="0" err="1"/>
              <a:t>trigger_eff</a:t>
            </a:r>
            <a:r>
              <a:rPr lang="en-US" dirty="0"/>
              <a:t>/</a:t>
            </a:r>
            <a:r>
              <a:rPr lang="en-US" dirty="0" err="1"/>
              <a:t>minbias</a:t>
            </a:r>
            <a:r>
              <a:rPr lang="en-US" dirty="0"/>
              <a:t>/run7232_initialenergyest/run7232_merged_energyest.root</a:t>
            </a:r>
          </a:p>
          <a:p>
            <a:pPr marL="0" indent="0">
              <a:buNone/>
            </a:pPr>
            <a:endParaRPr lang="en-US" dirty="0"/>
          </a:p>
        </p:txBody>
      </p:sp>
      <p:sp>
        <p:nvSpPr>
          <p:cNvPr id="4" name="Slide Number Placeholder 3">
            <a:extLst>
              <a:ext uri="{FF2B5EF4-FFF2-40B4-BE49-F238E27FC236}">
                <a16:creationId xmlns:a16="http://schemas.microsoft.com/office/drawing/2014/main" id="{E5E32E37-1601-54FD-4ADB-AB7AFB5B64FC}"/>
              </a:ext>
            </a:extLst>
          </p:cNvPr>
          <p:cNvSpPr>
            <a:spLocks noGrp="1"/>
          </p:cNvSpPr>
          <p:nvPr>
            <p:ph type="sldNum" sz="quarter" idx="12"/>
          </p:nvPr>
        </p:nvSpPr>
        <p:spPr/>
        <p:txBody>
          <a:bodyPr/>
          <a:lstStyle/>
          <a:p>
            <a:fld id="{8A7A6979-0714-4377-B894-6BE4C2D6E202}" type="slidenum">
              <a:rPr lang="en-US" smtClean="0"/>
              <a:pPr/>
              <a:t>38</a:t>
            </a:fld>
            <a:endParaRPr lang="en-US" dirty="0"/>
          </a:p>
        </p:txBody>
      </p:sp>
    </p:spTree>
    <p:extLst>
      <p:ext uri="{BB962C8B-B14F-4D97-AF65-F5344CB8AC3E}">
        <p14:creationId xmlns:p14="http://schemas.microsoft.com/office/powerpoint/2010/main" val="207083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3B37-FAA4-5F9D-A7D9-46912F5D43E0}"/>
              </a:ext>
            </a:extLst>
          </p:cNvPr>
          <p:cNvSpPr>
            <a:spLocks noGrp="1"/>
          </p:cNvSpPr>
          <p:nvPr>
            <p:ph type="title"/>
          </p:nvPr>
        </p:nvSpPr>
        <p:spPr/>
        <p:txBody>
          <a:bodyPr/>
          <a:lstStyle/>
          <a:p>
            <a:r>
              <a:rPr lang="en-US" dirty="0"/>
              <a:t>Efficiency Plots</a:t>
            </a:r>
          </a:p>
        </p:txBody>
      </p:sp>
      <p:sp>
        <p:nvSpPr>
          <p:cNvPr id="3" name="Text Placeholder 2">
            <a:extLst>
              <a:ext uri="{FF2B5EF4-FFF2-40B4-BE49-F238E27FC236}">
                <a16:creationId xmlns:a16="http://schemas.microsoft.com/office/drawing/2014/main" id="{21D9336A-4A11-5DD0-1297-CD12077545DB}"/>
              </a:ext>
            </a:extLst>
          </p:cNvPr>
          <p:cNvSpPr>
            <a:spLocks noGrp="1"/>
          </p:cNvSpPr>
          <p:nvPr>
            <p:ph type="body" idx="1"/>
          </p:nvPr>
        </p:nvSpPr>
        <p:spPr/>
        <p:txBody>
          <a:bodyPr/>
          <a:lstStyle/>
          <a:p>
            <a:r>
              <a:rPr lang="en-US" dirty="0"/>
              <a:t>Using reconstructed cathode-crossing tracks from a minimum-bias data run with different trigger emulations</a:t>
            </a:r>
          </a:p>
        </p:txBody>
      </p:sp>
      <p:sp>
        <p:nvSpPr>
          <p:cNvPr id="4" name="Slide Number Placeholder 3">
            <a:extLst>
              <a:ext uri="{FF2B5EF4-FFF2-40B4-BE49-F238E27FC236}">
                <a16:creationId xmlns:a16="http://schemas.microsoft.com/office/drawing/2014/main" id="{F2357285-9A7A-8875-7335-C1F74F7EB752}"/>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59798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BCAB-03D4-A7A5-BADC-B1DE40DDEEB8}"/>
              </a:ext>
            </a:extLst>
          </p:cNvPr>
          <p:cNvSpPr>
            <a:spLocks noGrp="1"/>
          </p:cNvSpPr>
          <p:nvPr>
            <p:ph type="title"/>
          </p:nvPr>
        </p:nvSpPr>
        <p:spPr/>
        <p:txBody>
          <a:bodyPr/>
          <a:lstStyle/>
          <a:p>
            <a:r>
              <a:rPr lang="en-US" dirty="0"/>
              <a:t>West Cryostat</a:t>
            </a:r>
          </a:p>
        </p:txBody>
      </p:sp>
      <p:sp>
        <p:nvSpPr>
          <p:cNvPr id="4" name="Slide Number Placeholder 3">
            <a:extLst>
              <a:ext uri="{FF2B5EF4-FFF2-40B4-BE49-F238E27FC236}">
                <a16:creationId xmlns:a16="http://schemas.microsoft.com/office/drawing/2014/main" id="{FCA4C831-F261-5649-3F26-FD7058F8BFDB}"/>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419120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701A00-34BE-BA82-6C3F-556890B73CC9}"/>
              </a:ext>
            </a:extLst>
          </p:cNvPr>
          <p:cNvSpPr txBox="1"/>
          <p:nvPr/>
        </p:nvSpPr>
        <p:spPr>
          <a:xfrm>
            <a:off x="2000190" y="1690688"/>
            <a:ext cx="2464906" cy="369332"/>
          </a:xfrm>
          <a:prstGeom prst="rect">
            <a:avLst/>
          </a:prstGeom>
          <a:noFill/>
        </p:spPr>
        <p:txBody>
          <a:bodyPr wrap="none" rtlCol="0">
            <a:spAutoFit/>
          </a:bodyPr>
          <a:lstStyle/>
          <a:p>
            <a:r>
              <a:rPr lang="en-US" dirty="0"/>
              <a:t>90% Confidence Interval</a:t>
            </a:r>
          </a:p>
        </p:txBody>
      </p:sp>
      <p:sp>
        <p:nvSpPr>
          <p:cNvPr id="10" name="TextBox 9">
            <a:extLst>
              <a:ext uri="{FF2B5EF4-FFF2-40B4-BE49-F238E27FC236}">
                <a16:creationId xmlns:a16="http://schemas.microsoft.com/office/drawing/2014/main" id="{C48FA5B2-3EEA-4438-7E2B-A701A722AAD2}"/>
              </a:ext>
            </a:extLst>
          </p:cNvPr>
          <p:cNvSpPr txBox="1"/>
          <p:nvPr/>
        </p:nvSpPr>
        <p:spPr>
          <a:xfrm>
            <a:off x="7469729" y="1690688"/>
            <a:ext cx="2464906" cy="369332"/>
          </a:xfrm>
          <a:prstGeom prst="rect">
            <a:avLst/>
          </a:prstGeom>
          <a:noFill/>
        </p:spPr>
        <p:txBody>
          <a:bodyPr wrap="none" rtlCol="0">
            <a:spAutoFit/>
          </a:bodyPr>
          <a:lstStyle/>
          <a:p>
            <a:r>
              <a:rPr lang="en-US" dirty="0"/>
              <a:t>95% Confidence Interval</a:t>
            </a:r>
          </a:p>
        </p:txBody>
      </p:sp>
      <p:sp>
        <p:nvSpPr>
          <p:cNvPr id="15" name="Title 1">
            <a:extLst>
              <a:ext uri="{FF2B5EF4-FFF2-40B4-BE49-F238E27FC236}">
                <a16:creationId xmlns:a16="http://schemas.microsoft.com/office/drawing/2014/main" id="{E42E9A41-6D90-9704-99B0-B520BA7B3E4A}"/>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Trigger Efficiency for varying track length</a:t>
            </a:r>
            <a:endParaRPr lang="en-US" dirty="0"/>
          </a:p>
        </p:txBody>
      </p:sp>
      <p:sp>
        <p:nvSpPr>
          <p:cNvPr id="22" name="Title 13">
            <a:extLst>
              <a:ext uri="{FF2B5EF4-FFF2-40B4-BE49-F238E27FC236}">
                <a16:creationId xmlns:a16="http://schemas.microsoft.com/office/drawing/2014/main" id="{BE6221C6-561A-8D49-01FF-3123F81850F7}"/>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lengths varied from 16cm to 1343 cm, but there were very few (&lt;0.05%) tracks longer than 1000 cm, so I focused on tracks shorter than 1000 cm</a:t>
            </a:r>
          </a:p>
        </p:txBody>
      </p:sp>
      <p:sp>
        <p:nvSpPr>
          <p:cNvPr id="23" name="Slide Number Placeholder 22">
            <a:extLst>
              <a:ext uri="{FF2B5EF4-FFF2-40B4-BE49-F238E27FC236}">
                <a16:creationId xmlns:a16="http://schemas.microsoft.com/office/drawing/2014/main" id="{E9620437-2667-5BB8-6F71-ADB959DF4782}"/>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3" name="Picture 2" descr="Graphical user interface&#10;&#10;Description automatically generated">
            <a:extLst>
              <a:ext uri="{FF2B5EF4-FFF2-40B4-BE49-F238E27FC236}">
                <a16:creationId xmlns:a16="http://schemas.microsoft.com/office/drawing/2014/main" id="{16DE9778-0866-D7D7-9742-50CAF177F7CD}"/>
              </a:ext>
            </a:extLst>
          </p:cNvPr>
          <p:cNvPicPr>
            <a:picLocks noChangeAspect="1"/>
          </p:cNvPicPr>
          <p:nvPr/>
        </p:nvPicPr>
        <p:blipFill>
          <a:blip r:embed="rId3"/>
          <a:stretch>
            <a:fillRect/>
          </a:stretch>
        </p:blipFill>
        <p:spPr>
          <a:xfrm>
            <a:off x="1081307" y="2118757"/>
            <a:ext cx="4679842" cy="474345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DAE84A94-EC80-DE85-C349-00E577FE3704}"/>
              </a:ext>
            </a:extLst>
          </p:cNvPr>
          <p:cNvPicPr>
            <a:picLocks noChangeAspect="1"/>
          </p:cNvPicPr>
          <p:nvPr/>
        </p:nvPicPr>
        <p:blipFill>
          <a:blip r:embed="rId4"/>
          <a:stretch>
            <a:fillRect/>
          </a:stretch>
        </p:blipFill>
        <p:spPr>
          <a:xfrm>
            <a:off x="6430851" y="2118757"/>
            <a:ext cx="4679842" cy="4743451"/>
          </a:xfrm>
          <a:prstGeom prst="rect">
            <a:avLst/>
          </a:prstGeom>
        </p:spPr>
      </p:pic>
    </p:spTree>
    <p:extLst>
      <p:ext uri="{BB962C8B-B14F-4D97-AF65-F5344CB8AC3E}">
        <p14:creationId xmlns:p14="http://schemas.microsoft.com/office/powerpoint/2010/main" val="292263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000191" y="1690688"/>
            <a:ext cx="2464906" cy="369332"/>
          </a:xfrm>
          <a:prstGeom prst="rect">
            <a:avLst/>
          </a:prstGeom>
          <a:noFill/>
        </p:spPr>
        <p:txBody>
          <a:bodyPr wrap="none" rtlCol="0">
            <a:spAutoFit/>
          </a:bodyPr>
          <a:lstStyle/>
          <a:p>
            <a:r>
              <a:rPr lang="en-US" dirty="0"/>
              <a:t>90% Confidence Interval</a:t>
            </a:r>
          </a:p>
        </p:txBody>
      </p:sp>
      <p:sp>
        <p:nvSpPr>
          <p:cNvPr id="19" name="TextBox 18">
            <a:extLst>
              <a:ext uri="{FF2B5EF4-FFF2-40B4-BE49-F238E27FC236}">
                <a16:creationId xmlns:a16="http://schemas.microsoft.com/office/drawing/2014/main" id="{8ABB0391-66D5-4DC7-D12E-3E709F7B7189}"/>
              </a:ext>
            </a:extLst>
          </p:cNvPr>
          <p:cNvSpPr txBox="1"/>
          <p:nvPr/>
        </p:nvSpPr>
        <p:spPr>
          <a:xfrm>
            <a:off x="7469730" y="1690688"/>
            <a:ext cx="2464906" cy="369332"/>
          </a:xfrm>
          <a:prstGeom prst="rect">
            <a:avLst/>
          </a:prstGeom>
          <a:noFill/>
        </p:spPr>
        <p:txBody>
          <a:bodyPr wrap="none" rtlCol="0">
            <a:spAutoFit/>
          </a:bodyPr>
          <a:lstStyle/>
          <a:p>
            <a:r>
              <a:rPr lang="en-US" dirty="0"/>
              <a:t>95% Confidence Interval</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14" name="Picture 13" descr="Graphical user interface&#10;&#10;Description automatically generated">
            <a:extLst>
              <a:ext uri="{FF2B5EF4-FFF2-40B4-BE49-F238E27FC236}">
                <a16:creationId xmlns:a16="http://schemas.microsoft.com/office/drawing/2014/main" id="{EB065443-8FF0-423C-34D8-CF90FBABA7AA}"/>
              </a:ext>
            </a:extLst>
          </p:cNvPr>
          <p:cNvPicPr>
            <a:picLocks noChangeAspect="1"/>
          </p:cNvPicPr>
          <p:nvPr/>
        </p:nvPicPr>
        <p:blipFill>
          <a:blip r:embed="rId3"/>
          <a:stretch>
            <a:fillRect/>
          </a:stretch>
        </p:blipFill>
        <p:spPr>
          <a:xfrm>
            <a:off x="1081307" y="2114548"/>
            <a:ext cx="4679842" cy="4743452"/>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DD4CDFE3-E018-BCD4-7880-A9B0D5CA5956}"/>
              </a:ext>
            </a:extLst>
          </p:cNvPr>
          <p:cNvPicPr>
            <a:picLocks noChangeAspect="1"/>
          </p:cNvPicPr>
          <p:nvPr/>
        </p:nvPicPr>
        <p:blipFill>
          <a:blip r:embed="rId4"/>
          <a:stretch>
            <a:fillRect/>
          </a:stretch>
        </p:blipFill>
        <p:spPr>
          <a:xfrm>
            <a:off x="6430851" y="2114548"/>
            <a:ext cx="4679842" cy="4743452"/>
          </a:xfrm>
          <a:prstGeom prst="rect">
            <a:avLst/>
          </a:prstGeom>
        </p:spPr>
      </p:pic>
    </p:spTree>
    <p:extLst>
      <p:ext uri="{BB962C8B-B14F-4D97-AF65-F5344CB8AC3E}">
        <p14:creationId xmlns:p14="http://schemas.microsoft.com/office/powerpoint/2010/main" val="347146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D55A436D-5D1D-2057-8F82-C27B7C95E590}"/>
              </a:ext>
            </a:extLst>
          </p:cNvPr>
          <p:cNvPicPr>
            <a:picLocks noChangeAspect="1"/>
          </p:cNvPicPr>
          <p:nvPr/>
        </p:nvPicPr>
        <p:blipFill>
          <a:blip r:embed="rId3"/>
          <a:stretch>
            <a:fillRect/>
          </a:stretch>
        </p:blipFill>
        <p:spPr>
          <a:xfrm>
            <a:off x="1084359" y="2114550"/>
            <a:ext cx="4679841" cy="474345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79DAF213-0C18-7E83-B172-4B969425353C}"/>
              </a:ext>
            </a:extLst>
          </p:cNvPr>
          <p:cNvPicPr>
            <a:picLocks noChangeAspect="1"/>
          </p:cNvPicPr>
          <p:nvPr/>
        </p:nvPicPr>
        <p:blipFill>
          <a:blip r:embed="rId4"/>
          <a:stretch>
            <a:fillRect/>
          </a:stretch>
        </p:blipFill>
        <p:spPr>
          <a:xfrm>
            <a:off x="6427801" y="2114550"/>
            <a:ext cx="4679841" cy="4743450"/>
          </a:xfrm>
          <a:prstGeom prst="rect">
            <a:avLst/>
          </a:prstGeom>
        </p:spPr>
      </p:pic>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536951" y="1701571"/>
            <a:ext cx="1774653" cy="369332"/>
          </a:xfrm>
          <a:prstGeom prst="rect">
            <a:avLst/>
          </a:prstGeom>
          <a:noFill/>
        </p:spPr>
        <p:txBody>
          <a:bodyPr wrap="none" rtlCol="0">
            <a:spAutoFit/>
          </a:bodyPr>
          <a:lstStyle/>
          <a:p>
            <a:r>
              <a:rPr lang="en-US" dirty="0"/>
              <a:t>Equal Width Bins</a:t>
            </a:r>
          </a:p>
        </p:txBody>
      </p:sp>
      <p:sp>
        <p:nvSpPr>
          <p:cNvPr id="19" name="TextBox 18">
            <a:extLst>
              <a:ext uri="{FF2B5EF4-FFF2-40B4-BE49-F238E27FC236}">
                <a16:creationId xmlns:a16="http://schemas.microsoft.com/office/drawing/2014/main" id="{8ABB0391-66D5-4DC7-D12E-3E709F7B7189}"/>
              </a:ext>
            </a:extLst>
          </p:cNvPr>
          <p:cNvSpPr txBox="1"/>
          <p:nvPr/>
        </p:nvSpPr>
        <p:spPr>
          <a:xfrm>
            <a:off x="8072034" y="1701571"/>
            <a:ext cx="1801262" cy="369332"/>
          </a:xfrm>
          <a:prstGeom prst="rect">
            <a:avLst/>
          </a:prstGeom>
          <a:noFill/>
        </p:spPr>
        <p:txBody>
          <a:bodyPr wrap="none" rtlCol="0">
            <a:spAutoFit/>
          </a:bodyPr>
          <a:lstStyle/>
          <a:p>
            <a:r>
              <a:rPr lang="en-US" dirty="0"/>
              <a:t>With Bin Resizing</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 These plots use a 68.27% Confidence Interval with t0 ranging from -55 to 75 µm. </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74205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9" name="Title 13">
            <a:extLst>
              <a:ext uri="{FF2B5EF4-FFF2-40B4-BE49-F238E27FC236}">
                <a16:creationId xmlns:a16="http://schemas.microsoft.com/office/drawing/2014/main" id="{B5D1838C-C0B6-BC69-B485-E36B6887A960}"/>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 used this work to recreate a plot of trigger efficiencies by J. </a:t>
            </a:r>
            <a:r>
              <a:rPr lang="en-US" sz="2400" dirty="0" err="1"/>
              <a:t>Zettlemoyer</a:t>
            </a:r>
            <a:r>
              <a:rPr lang="en-US" sz="2400" dirty="0"/>
              <a:t> (SBN </a:t>
            </a:r>
            <a:r>
              <a:rPr lang="en-US" sz="2400" dirty="0" err="1"/>
              <a:t>DocDB</a:t>
            </a:r>
            <a:r>
              <a:rPr lang="en-US" sz="2400" dirty="0"/>
              <a:t> 26671)</a:t>
            </a:r>
          </a:p>
        </p:txBody>
      </p:sp>
      <p:sp>
        <p:nvSpPr>
          <p:cNvPr id="10" name="TextBox 9">
            <a:extLst>
              <a:ext uri="{FF2B5EF4-FFF2-40B4-BE49-F238E27FC236}">
                <a16:creationId xmlns:a16="http://schemas.microsoft.com/office/drawing/2014/main" id="{F15F86A1-93D1-BF0D-A362-CB7EE783BE13}"/>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pic>
        <p:nvPicPr>
          <p:cNvPr id="15" name="Picture 14" descr="Chart&#10;&#10;Description automatically generated">
            <a:extLst>
              <a:ext uri="{FF2B5EF4-FFF2-40B4-BE49-F238E27FC236}">
                <a16:creationId xmlns:a16="http://schemas.microsoft.com/office/drawing/2014/main" id="{F72F0539-B0D5-F620-161D-25F5FFA7FC6A}"/>
              </a:ext>
            </a:extLst>
          </p:cNvPr>
          <p:cNvPicPr>
            <a:picLocks noChangeAspect="1"/>
          </p:cNvPicPr>
          <p:nvPr/>
        </p:nvPicPr>
        <p:blipFill rotWithShape="1">
          <a:blip r:embed="rId2"/>
          <a:srcRect b="2916"/>
          <a:stretch/>
        </p:blipFill>
        <p:spPr>
          <a:xfrm>
            <a:off x="6276975" y="3002597"/>
            <a:ext cx="5076825" cy="3804919"/>
          </a:xfrm>
          <a:prstGeom prst="rect">
            <a:avLst/>
          </a:prstGeom>
        </p:spPr>
      </p:pic>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13" name="Picture 12" descr="Graphical user interface&#10;&#10;Description automatically generated">
            <a:extLst>
              <a:ext uri="{FF2B5EF4-FFF2-40B4-BE49-F238E27FC236}">
                <a16:creationId xmlns:a16="http://schemas.microsoft.com/office/drawing/2014/main" id="{3546199A-0FDE-1442-B1AF-22737BC85B79}"/>
              </a:ext>
            </a:extLst>
          </p:cNvPr>
          <p:cNvPicPr>
            <a:picLocks noChangeAspect="1"/>
          </p:cNvPicPr>
          <p:nvPr/>
        </p:nvPicPr>
        <p:blipFill>
          <a:blip r:embed="rId3"/>
          <a:stretch>
            <a:fillRect/>
          </a:stretch>
        </p:blipFill>
        <p:spPr>
          <a:xfrm>
            <a:off x="1038596" y="2121234"/>
            <a:ext cx="4679842" cy="4743451"/>
          </a:xfrm>
          <a:prstGeom prst="rect">
            <a:avLst/>
          </a:prstGeom>
        </p:spPr>
      </p:pic>
    </p:spTree>
    <p:extLst>
      <p:ext uri="{BB962C8B-B14F-4D97-AF65-F5344CB8AC3E}">
        <p14:creationId xmlns:p14="http://schemas.microsoft.com/office/powerpoint/2010/main" val="1493998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2061</TotalTime>
  <Words>2291</Words>
  <Application>Microsoft Macintosh PowerPoint</Application>
  <PresentationFormat>Widescreen</PresentationFormat>
  <Paragraphs>208</Paragraphs>
  <Slides>38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Initial Results:  ICARUS Data-Driven Trigger Efficiency Measurement</vt:lpstr>
      <vt:lpstr>Motivation</vt:lpstr>
      <vt:lpstr>Methods</vt:lpstr>
      <vt:lpstr>Efficiency Plots</vt:lpstr>
      <vt:lpstr>West Cryostat</vt:lpstr>
      <vt:lpstr>PowerPoint Presentation</vt:lpstr>
      <vt:lpstr>Trigger Efficiency for varying track length</vt:lpstr>
      <vt:lpstr>Trigger Efficiency for varying track length</vt:lpstr>
      <vt:lpstr>Trigger Efficiency for varying track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East Cryostat</vt:lpstr>
      <vt:lpstr>PowerPoint Presentation</vt:lpstr>
      <vt:lpstr>Trigger Efficiency for varying track length</vt:lpstr>
      <vt:lpstr>Trigger Efficiency for varying track length</vt:lpstr>
      <vt:lpstr>Trigger Efficiency for varying track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Other data exploration</vt:lpstr>
      <vt:lpstr>PowerPoint Presentation</vt:lpstr>
      <vt:lpstr>PowerPoint Presentation</vt:lpstr>
      <vt:lpstr>X-position of cathode – cryostat W</vt:lpstr>
      <vt:lpstr>X-position of cathode – cryostat E</vt:lpstr>
      <vt:lpstr>Additional information</vt:lpstr>
      <vt:lpstr>Data used in this presentation can be found at the following directory: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Results:  ICARUS Data-Driven Trigger Efficiency Measurement</dc:title>
  <dc:creator>Tanvi Krishnan</dc:creator>
  <cp:lastModifiedBy>Tanvi Krishnan</cp:lastModifiedBy>
  <cp:revision>4</cp:revision>
  <dcterms:created xsi:type="dcterms:W3CDTF">2022-06-30T18:02:13Z</dcterms:created>
  <dcterms:modified xsi:type="dcterms:W3CDTF">2022-07-05T20:33:38Z</dcterms:modified>
</cp:coreProperties>
</file>