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0" r:id="rId4"/>
    <p:sldId id="265" r:id="rId5"/>
    <p:sldId id="278" r:id="rId6"/>
    <p:sldId id="281" r:id="rId7"/>
    <p:sldId id="279" r:id="rId8"/>
    <p:sldId id="280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BAA3-1C8C-2B41-BD05-07603F9575AD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BD21-B2D5-CB4C-BAF4-8558976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4DCE-87E7-EA48-999F-35B108C96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736B-0A8C-31B5-2CB2-5E487ADCF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59F0-F45C-16E2-87A4-9124D24D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F371-12FB-41F8-BDDB-0CE1ABFA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1CB8-F34C-8144-BD52-D6A752DDB2FA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9D8C-3434-77DE-3561-CDFB665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EC47-A10B-E3AF-3E7B-21B7061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9AB1-941D-55C4-2C40-017A6246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EB34F-832D-E00A-91B9-737E01415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B811-FAB1-6298-63FB-2901ACCE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EB16-281B-004F-99CC-F7F73DE1CF81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B5AB-C51F-CF7F-3F17-890CBCE9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8ECF-F692-1A88-FD75-4A473068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544A-0F72-A620-6419-F8B41CB3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47AD3-9BED-F7B6-34DD-351C0DB5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767-335B-CEF5-4F27-4731CA87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5976-9FED-984B-B94D-E4808D339F8B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940C-3455-10A2-C7C7-FDB06BD5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D0A1-9FEF-B34C-3E14-C4B8D20C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1ECB-15CC-C91B-435D-688A073F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14EE-936F-23CE-DB4D-21C5A18A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6EF7-1BE5-C66A-DAE4-9EAD82EA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77BB-9FD6-6749-A6A2-E740790B2890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8F09-E1DB-5A29-1658-EA82D388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96AC-83A1-D946-7EF6-3D84C11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B60E-F276-9C5C-CFB4-8948367F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0A1C-2235-C93D-7559-CAE6AE3E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3A5D-66E4-4534-B7C7-FF61285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674-FDA5-1849-83BF-BD719CD4C168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A10B-10EE-54EA-8F70-5F4FB4BC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DF88-5144-A80A-042E-13034682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4CBE-27EC-D8EB-2D64-A6C088AB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45FC-59A9-C441-47E6-911F9979F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7FFD-BAC3-3891-74B3-D984349C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A223-C25A-182E-8270-64A19E35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D960-E5F7-A748-BD13-AD1918466DCC}" type="datetime1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9284-2A2C-BED9-6A12-2A629DF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4B9A-AF5B-DAA7-DBC6-185C0105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E2D4-A78C-BBE5-D983-7E196D46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9F63-7884-0212-D62F-1031AEC9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7891-5FCA-6C81-D423-CE358F49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7D47-FC43-9435-2524-98E71064C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E01BD-A89F-C681-4005-2660CE58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C7A3D-886D-21AE-4D9F-8BDC5982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1558-5637-424A-B10D-0BB5DE2A1A6F}" type="datetime1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5703-7985-EE21-8E25-02E25E83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A361-0BA7-83F2-E652-7DFC6CF5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8711-8A8D-2354-E293-3B5D24A3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8EFE-23CF-0A2C-BABE-1B7E8A8A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7431-8E08-8D45-8F02-126EA0B4DBA9}" type="datetime1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173F-0991-2D38-20CC-805AC07A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35351-FDD3-7DB3-E193-08FA4104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E8D1-A731-AE8D-CE4D-03DEC63F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E25D-FA2C-D043-9CB6-2C7F113D0CCD}" type="datetime1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D5E86-CA84-446C-1010-81DFA1B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DF9B0-1418-D675-F78D-BCE3A99D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B5B-F734-494F-25BA-951AB492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3085-2414-F062-1C2B-4AF5BF00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19CA-8ADA-E4E9-764B-C282EBE0E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487B-1F85-B893-B0C2-EE14525F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C59-A7ED-F547-84D7-5D6659F779DE}" type="datetime1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9D56-2AD6-5099-C83E-BD71C85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5709-D9E8-63C5-DBA2-3EE018D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D5EB-B71F-F973-47C2-A879DE3A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8017E-1ED8-76F8-2F49-060C37F08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49BD-CF20-0084-AD45-9B5417B1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0C23-98F6-DD14-47F8-94EF147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935-4200-5041-8506-897B56C3FFC0}" type="datetime1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C8C88-59D2-3C3F-5823-79DE1CE6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B3D38-845B-23AC-CFD5-4FBDDCB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84EBA-E36A-357D-EA10-463906ED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402C-9C57-8DFA-5C70-B313AA26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1827-2C61-94E3-E4A8-82523F454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87B1-8E77-634A-9B71-C6A3677D0AE5}" type="datetime1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F153-7083-8D92-EA1C-BAC790750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D102-CB18-94F9-D3C0-596B22BE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EEBA-2012-6844-9078-D8C4990B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25DC-E072-C8A9-9161-B2A774F92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7232 Efficiency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C88DC-3EC9-9936-85DD-78C9EB1C3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ICARUS Data-Driven Trigger Efficiency Measurement</a:t>
            </a:r>
          </a:p>
          <a:p>
            <a:endParaRPr lang="en-US" dirty="0"/>
          </a:p>
          <a:p>
            <a:r>
              <a:rPr lang="en-US" dirty="0"/>
              <a:t>Tanvi Krishnan</a:t>
            </a:r>
          </a:p>
          <a:p>
            <a:r>
              <a:rPr lang="en-US" dirty="0"/>
              <a:t>SLAC SULI Intern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A6C1-77B5-ED1A-ADA5-CE865685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4194-60C5-63A7-D585-0163A88B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FC5F72-9160-8D40-DEA0-204E62F64DEA}"/>
              </a:ext>
            </a:extLst>
          </p:cNvPr>
          <p:cNvSpPr txBox="1">
            <a:spLocks/>
          </p:cNvSpPr>
          <p:nvPr/>
        </p:nvSpPr>
        <p:spPr>
          <a:xfrm>
            <a:off x="838200" y="181065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Trigger Efficiency as a function of the x-directional balance of tracks on either side of the cathode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3">
                <a:extLst>
                  <a:ext uri="{FF2B5EF4-FFF2-40B4-BE49-F238E27FC236}">
                    <a16:creationId xmlns:a16="http://schemas.microsoft.com/office/drawing/2014/main" id="{8DAB2340-B3E9-804A-C36A-490215F7F6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156139"/>
                <a:ext cx="10515600" cy="48137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34000"/>
                  </a:lnSpc>
                </a:pPr>
                <a:r>
                  <a:rPr lang="en-US" sz="2400" dirty="0"/>
                  <a:t>Balance ratio formula: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34000"/>
                  </a:lnSpc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is the x-distance to the cathode from the track endpoint in the East part of the cryostat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is the x-distance to the cathode from the track endpoint in the West part of the cryostat.</a:t>
                </a:r>
              </a:p>
              <a:p>
                <a:pPr>
                  <a:lnSpc>
                    <a:spcPct val="134000"/>
                  </a:lnSpc>
                </a:pPr>
                <a:endParaRPr lang="en-US" sz="2400" dirty="0"/>
              </a:p>
              <a:p>
                <a:pPr>
                  <a:lnSpc>
                    <a:spcPct val="134000"/>
                  </a:lnSpc>
                </a:pPr>
                <a:r>
                  <a:rPr lang="en-US" sz="2400" dirty="0"/>
                  <a:t>A balance ratio of </a:t>
                </a:r>
              </a:p>
              <a:p>
                <a:pPr marL="342900" indent="-342900">
                  <a:lnSpc>
                    <a:spcPct val="134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≈ 1 means that the track mostly lies in the East section of the cryostat (with x-coordinate &gt;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cathode</a:t>
                </a:r>
                <a:r>
                  <a:rPr lang="en-US" sz="2400" dirty="0"/>
                  <a:t>) </a:t>
                </a:r>
              </a:p>
              <a:p>
                <a:pPr marL="342900" indent="-342900">
                  <a:lnSpc>
                    <a:spcPct val="134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≈ -1 means that the track mostly lies in the West section of the cryostat (with x-coordinate &lt;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cathode</a:t>
                </a:r>
                <a:r>
                  <a:rPr lang="en-US" sz="2400" dirty="0"/>
                  <a:t>)</a:t>
                </a:r>
                <a:endParaRPr lang="en-US" sz="2400" baseline="-25000" dirty="0"/>
              </a:p>
              <a:p>
                <a:pPr marL="342900" indent="-342900">
                  <a:lnSpc>
                    <a:spcPct val="134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≈ 0 means that the track is balanced evenly between the West and East sections of the cryostat</a:t>
                </a:r>
              </a:p>
            </p:txBody>
          </p:sp>
        </mc:Choice>
        <mc:Fallback>
          <p:sp>
            <p:nvSpPr>
              <p:cNvPr id="6" name="Title 13">
                <a:extLst>
                  <a:ext uri="{FF2B5EF4-FFF2-40B4-BE49-F238E27FC236}">
                    <a16:creationId xmlns:a16="http://schemas.microsoft.com/office/drawing/2014/main" id="{8DAB2340-B3E9-804A-C36A-490215F7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56139"/>
                <a:ext cx="10515600" cy="4813738"/>
              </a:xfrm>
              <a:prstGeom prst="rect">
                <a:avLst/>
              </a:prstGeom>
              <a:blipFill>
                <a:blip r:embed="rId2"/>
                <a:stretch>
                  <a:fillRect l="-724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9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F2568-5E40-F5D0-03C0-0EE7CA1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30E69D-5885-5792-45F5-D0CB80A73A00}"/>
              </a:ext>
            </a:extLst>
          </p:cNvPr>
          <p:cNvSpPr txBox="1">
            <a:spLocks/>
          </p:cNvSpPr>
          <p:nvPr/>
        </p:nvSpPr>
        <p:spPr>
          <a:xfrm>
            <a:off x="838200" y="181065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Trigger Efficiency as a function of the x-directional balance of tracks on either side of the cathode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032A9-D193-95A1-2424-F004C84A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9045"/>
            <a:ext cx="4438955" cy="4438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57162-0E7C-A989-AD37-BE092A05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74" y="2419045"/>
            <a:ext cx="4438955" cy="4438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9D1B3-54E7-B9F4-44FC-21DD6449592F}"/>
              </a:ext>
            </a:extLst>
          </p:cNvPr>
          <p:cNvSpPr txBox="1"/>
          <p:nvPr/>
        </p:nvSpPr>
        <p:spPr>
          <a:xfrm>
            <a:off x="1127059" y="1066344"/>
            <a:ext cx="9856031" cy="1916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4000"/>
              </a:lnSpc>
            </a:pPr>
            <a:r>
              <a:rPr lang="en-US" dirty="0"/>
              <a:t>A balance ratio of </a:t>
            </a:r>
          </a:p>
          <a:p>
            <a:pPr marL="342900" indent="-342900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/>
              <a:t>≈ 1 means that the track mostly lies in the East section of the cryostat (with x-coordinate &gt; </a:t>
            </a:r>
            <a:r>
              <a:rPr lang="en-US" dirty="0" err="1"/>
              <a:t>x</a:t>
            </a:r>
            <a:r>
              <a:rPr lang="en-US" baseline="-25000" dirty="0" err="1"/>
              <a:t>cathode</a:t>
            </a:r>
            <a:r>
              <a:rPr lang="en-US" dirty="0"/>
              <a:t>) </a:t>
            </a:r>
          </a:p>
          <a:p>
            <a:pPr marL="342900" indent="-342900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/>
              <a:t>≈ -1 means that the track mostly lies in the West section of the cryostat (with x-coordinate &lt; </a:t>
            </a:r>
            <a:r>
              <a:rPr lang="en-US" dirty="0" err="1"/>
              <a:t>x</a:t>
            </a:r>
            <a:r>
              <a:rPr lang="en-US" baseline="-25000" dirty="0" err="1"/>
              <a:t>cathode</a:t>
            </a:r>
            <a:r>
              <a:rPr lang="en-US" dirty="0"/>
              <a:t>)</a:t>
            </a:r>
            <a:endParaRPr lang="en-US" baseline="-25000" dirty="0"/>
          </a:p>
          <a:p>
            <a:pPr marL="342900" indent="-342900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/>
              <a:t>≈ 0 means that the track is balanced evenly between the West and East sections of the cryostat</a:t>
            </a:r>
          </a:p>
          <a:p>
            <a:pPr>
              <a:lnSpc>
                <a:spcPct val="13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F56A-3341-87F7-5F50-7489188A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15B5-6FC8-28C2-BBC9-D34672E9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4A1B04-728D-8FDE-2381-68BD7296E35B}"/>
              </a:ext>
            </a:extLst>
          </p:cNvPr>
          <p:cNvSpPr txBox="1">
            <a:spLocks/>
          </p:cNvSpPr>
          <p:nvPr/>
        </p:nvSpPr>
        <p:spPr>
          <a:xfrm>
            <a:off x="838200" y="181065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Trigger Efficiency for varying track length for tracks primarily on one side of the cathode or the other</a:t>
            </a:r>
          </a:p>
        </p:txBody>
      </p:sp>
    </p:spTree>
    <p:extLst>
      <p:ext uri="{BB962C8B-B14F-4D97-AF65-F5344CB8AC3E}">
        <p14:creationId xmlns:p14="http://schemas.microsoft.com/office/powerpoint/2010/main" val="35596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0D30-A163-7886-47AC-32B2D19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</a:t>
            </a:r>
            <a:r>
              <a:rPr lang="en-US"/>
              <a:t>need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C728-A5D3-3770-FAA4-756EA26A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CD78FF-ABE8-A4C0-D0D7-1EE09788415F}"/>
              </a:ext>
            </a:extLst>
          </p:cNvPr>
          <p:cNvSpPr txBox="1">
            <a:spLocks/>
          </p:cNvSpPr>
          <p:nvPr/>
        </p:nvSpPr>
        <p:spPr>
          <a:xfrm>
            <a:off x="838200" y="181065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Trigger Efficiency for varying track energy for tracks primarily on one side of the cathode or the other</a:t>
            </a:r>
          </a:p>
        </p:txBody>
      </p:sp>
    </p:spTree>
    <p:extLst>
      <p:ext uri="{BB962C8B-B14F-4D97-AF65-F5344CB8AC3E}">
        <p14:creationId xmlns:p14="http://schemas.microsoft.com/office/powerpoint/2010/main" val="14718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17D8-4E0D-C8BD-AB40-5D72BBA8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3E1C-8671-19BC-0877-7AB32276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The ICARUS detector collects hundreds of terabytes of data daily</a:t>
            </a:r>
          </a:p>
          <a:p>
            <a:r>
              <a:rPr lang="en-US" sz="2400" dirty="0"/>
              <a:t>The trigger system filters and keeps only the most interesting events, reducing the amount of data storage required</a:t>
            </a:r>
          </a:p>
          <a:p>
            <a:r>
              <a:rPr lang="en-US" sz="2400" dirty="0"/>
              <a:t>It is important to study the efficiency of the trigger in order to select the optimal level of filtering for the trigger</a:t>
            </a:r>
          </a:p>
          <a:p>
            <a:pPr lvl="1"/>
            <a:r>
              <a:rPr lang="en-US" dirty="0"/>
              <a:t>We plotted the efficiency as a function of different track characteristics (length, energy, starting and ending x coordinate, starting z coordinate)</a:t>
            </a:r>
          </a:p>
          <a:p>
            <a:pPr lvl="1"/>
            <a:r>
              <a:rPr lang="en-US" dirty="0"/>
              <a:t>We plotted the efficiency under different simulated trigger settings:</a:t>
            </a:r>
          </a:p>
          <a:p>
            <a:pPr marL="2286000" lvl="5" indent="0">
              <a:buNone/>
            </a:pPr>
            <a:r>
              <a:rPr lang="en-US" sz="2100" dirty="0"/>
              <a:t>M1: 1 PMT pairs trigger		S3: 3 PMT pairs trigger</a:t>
            </a:r>
          </a:p>
          <a:p>
            <a:pPr marL="2286000" lvl="5" indent="0">
              <a:buNone/>
            </a:pPr>
            <a:r>
              <a:rPr lang="en-US" sz="2100" dirty="0"/>
              <a:t>S5: 5 PMT pairs trigger		S8: 8 PMT pairs trigger</a:t>
            </a:r>
          </a:p>
          <a:p>
            <a:pPr marL="2286000" lvl="5" indent="0">
              <a:buNone/>
            </a:pPr>
            <a:r>
              <a:rPr lang="en-US" sz="2100" dirty="0"/>
              <a:t>S10: 10 PMT pairs trigger		S15: 15 PMT pairs trigger</a:t>
            </a:r>
          </a:p>
          <a:p>
            <a:pPr lvl="2"/>
            <a:r>
              <a:rPr lang="en-US" dirty="0"/>
              <a:t>M1 is the least restrictive, requiring only 1 PMT pair to detect light above the minimum threshold to trigger</a:t>
            </a:r>
          </a:p>
          <a:p>
            <a:pPr lvl="2"/>
            <a:r>
              <a:rPr lang="en-US" dirty="0"/>
              <a:t>S15 is the most restrictive, requiring 15 PMT pairs to detect light above the minimum threshold to trigger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0476-D2BA-0685-BE5A-4E915C0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BD6A-BCFD-C37B-2B43-BA7F48C8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A7DE9-53DB-7179-3D68-F3BE243DE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Data from minimum bias (without trigger) run 7232 focusing on the W cryostat</a:t>
                </a:r>
              </a:p>
              <a:p>
                <a:r>
                  <a:rPr lang="en-US" sz="2600" dirty="0"/>
                  <a:t>Plotted the efficiency of the emulated triggers given by the following formula (from G. Petrillo):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𝑇𝑃𝐶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𝑡𝑟𝑎𝑐𝑘𝑠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𝑖𝑛𝑓𝑜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𝑤𝑜𝑢𝑙𝑑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𝑡𝑟𝑖𝑔𝑔𝑒𝑟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𝑡𝑟𝑎𝑐𝑘𝑠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𝑖𝑛𝑓𝑜</m:t>
                          </m:r>
                        </m:den>
                      </m:f>
                    </m:oMath>
                  </m:oMathPara>
                </a14:m>
                <a:endParaRPr lang="en-US" sz="2200" b="0" dirty="0"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ea typeface="Cambria Math" panose="02040503050406030204" pitchFamily="18" charset="0"/>
                  </a:rPr>
                  <a:t>Only counted TPC tracks with t0 within -55 and 75 µs, since data is only collected in the 150 µs interval from -75 to 75 µs, with a 20 µs buffer on each side</a:t>
                </a:r>
              </a:p>
              <a:p>
                <a:r>
                  <a:rPr lang="en-US" sz="2600" dirty="0">
                    <a:ea typeface="Cambria Math" panose="02040503050406030204" pitchFamily="18" charset="0"/>
                  </a:rPr>
                  <a:t>Estimated error in efficiency using an “exact” Clopper-Pearson interval with a confidence level of 68.27%</a:t>
                </a:r>
              </a:p>
              <a:p>
                <a:r>
                  <a:rPr lang="en-US" sz="2600" b="0" dirty="0">
                    <a:ea typeface="Cambria Math" panose="02040503050406030204" pitchFamily="18" charset="0"/>
                  </a:rPr>
                  <a:t>Goals: 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R</a:t>
                </a:r>
                <a:r>
                  <a:rPr lang="en-US" b="0" dirty="0">
                    <a:ea typeface="Cambria Math" panose="02040503050406030204" pitchFamily="18" charset="0"/>
                  </a:rPr>
                  <a:t>ecreate </a:t>
                </a:r>
                <a:r>
                  <a:rPr lang="en-US" dirty="0">
                    <a:ea typeface="Cambria Math" panose="02040503050406030204" pitchFamily="18" charset="0"/>
                  </a:rPr>
                  <a:t>efficiency plot v. track length by J. </a:t>
                </a:r>
                <a:r>
                  <a:rPr lang="en-US" dirty="0" err="1">
                    <a:ea typeface="Cambria Math" panose="02040503050406030204" pitchFamily="18" charset="0"/>
                  </a:rPr>
                  <a:t>Zettlemoyer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Explore trigger efficiency as a function of other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A7DE9-53DB-7179-3D68-F3BE243DE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965" t="-2035" r="-1206" b="-3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1A1B-8171-F739-E754-8CB1600C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B37-FAA4-5F9D-A7D9-46912F5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336A-4A11-5DD0-1297-CD1207754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reconstructed cathode-crossing tracks from a minimum-bias data run with different trigger emulations, comparing East and West cryostats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7285-9A7A-8875-7335-C1F74F7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7241252-5DC4-ED8C-415C-72521939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0" y="1978025"/>
            <a:ext cx="4679841" cy="474345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9DAF213-0C18-7E83-B172-4B969425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095" y="1978025"/>
            <a:ext cx="4679841" cy="4743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896B4-9595-0591-B9AF-A2665F61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861457"/>
          </a:xfrm>
        </p:spPr>
        <p:txBody>
          <a:bodyPr/>
          <a:lstStyle/>
          <a:p>
            <a:r>
              <a:rPr lang="en-US" dirty="0"/>
              <a:t>Trigger Efficiency for varying track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5F00E-39E6-D5E1-D556-3D0399BEB156}"/>
              </a:ext>
            </a:extLst>
          </p:cNvPr>
          <p:cNvSpPr txBox="1"/>
          <p:nvPr/>
        </p:nvSpPr>
        <p:spPr>
          <a:xfrm>
            <a:off x="2900363" y="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D4888-0F3A-4A41-C7E3-0D8B0E6C1CB2}"/>
              </a:ext>
            </a:extLst>
          </p:cNvPr>
          <p:cNvSpPr txBox="1"/>
          <p:nvPr/>
        </p:nvSpPr>
        <p:spPr>
          <a:xfrm>
            <a:off x="2480365" y="1689208"/>
            <a:ext cx="14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B0391-66D5-4DC7-D12E-3E709F7B7189}"/>
              </a:ext>
            </a:extLst>
          </p:cNvPr>
          <p:cNvSpPr txBox="1"/>
          <p:nvPr/>
        </p:nvSpPr>
        <p:spPr>
          <a:xfrm>
            <a:off x="7866261" y="1689208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sp>
        <p:nvSpPr>
          <p:cNvPr id="20" name="Title 13">
            <a:extLst>
              <a:ext uri="{FF2B5EF4-FFF2-40B4-BE49-F238E27FC236}">
                <a16:creationId xmlns:a16="http://schemas.microsoft.com/office/drawing/2014/main" id="{5B834FBE-8651-4FC1-9146-F3C8B34EC202}"/>
              </a:ext>
            </a:extLst>
          </p:cNvPr>
          <p:cNvSpPr txBox="1">
            <a:spLocks/>
          </p:cNvSpPr>
          <p:nvPr/>
        </p:nvSpPr>
        <p:spPr>
          <a:xfrm>
            <a:off x="838200" y="829230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There were very few (&lt;0.05%) tracks longer than 1000 cm, so I focused on tracks shorter than 1000 cm. These plots use a 68.27% Confidence Interval.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FBF389-02F3-3964-09E6-C5CA3893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4016-5C73-6A9A-A132-86FBF406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3">
            <a:extLst>
              <a:ext uri="{FF2B5EF4-FFF2-40B4-BE49-F238E27FC236}">
                <a16:creationId xmlns:a16="http://schemas.microsoft.com/office/drawing/2014/main" id="{B263B7F5-C116-68DD-CA38-7C38464846EF}"/>
              </a:ext>
            </a:extLst>
          </p:cNvPr>
          <p:cNvSpPr txBox="1">
            <a:spLocks/>
          </p:cNvSpPr>
          <p:nvPr/>
        </p:nvSpPr>
        <p:spPr>
          <a:xfrm>
            <a:off x="838200" y="829230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 used this work to recreate a plot of trigger efficiencies by J. </a:t>
            </a:r>
            <a:r>
              <a:rPr lang="en-US" sz="2400" dirty="0" err="1"/>
              <a:t>Zettlemoyer</a:t>
            </a:r>
            <a:r>
              <a:rPr lang="en-US" sz="2400" dirty="0"/>
              <a:t> (SBN </a:t>
            </a:r>
            <a:r>
              <a:rPr lang="en-US" sz="2400" dirty="0" err="1"/>
              <a:t>DocDB</a:t>
            </a:r>
            <a:r>
              <a:rPr lang="en-US" sz="2400" dirty="0"/>
              <a:t> 26671). It appears that he used the data from the West cryostat, which matches well albeit slight variations in the magnitude of the error bars, as he probably used a different method for these calculations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BE5FD7-357B-CCF1-0DC5-883E0000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8074244" y="2436786"/>
            <a:ext cx="4117756" cy="308612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394637B-E807-CF55-ADA6-3571B211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6" y="2056169"/>
            <a:ext cx="3795767" cy="38473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A0F198-D650-2F90-B483-AD65EA80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861457"/>
          </a:xfrm>
        </p:spPr>
        <p:txBody>
          <a:bodyPr/>
          <a:lstStyle/>
          <a:p>
            <a:r>
              <a:rPr lang="en-US" dirty="0"/>
              <a:t>Trigger Efficiency for varying track length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DA08301-C49E-6F9D-95A9-800AE641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57" y="2056169"/>
            <a:ext cx="3795768" cy="3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C5556B83-03EF-E54F-D499-792B00F39F5A}"/>
              </a:ext>
            </a:extLst>
          </p:cNvPr>
          <p:cNvSpPr txBox="1">
            <a:spLocks/>
          </p:cNvSpPr>
          <p:nvPr/>
        </p:nvSpPr>
        <p:spPr>
          <a:xfrm>
            <a:off x="838200" y="829230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 the both cryostats there’s a drop in efficiency of the emulated triggers for track lengths around 200-240 cm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9CE6CA-F7F2-CA55-A34D-C9B192108F49}"/>
              </a:ext>
            </a:extLst>
          </p:cNvPr>
          <p:cNvSpPr txBox="1">
            <a:spLocks/>
          </p:cNvSpPr>
          <p:nvPr/>
        </p:nvSpPr>
        <p:spPr>
          <a:xfrm>
            <a:off x="838200" y="-4207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Trigger Efficiency for varying track length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F7C2D-1E94-5FA6-2346-2B8C9EC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76" y="1647566"/>
            <a:ext cx="5253553" cy="5253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0AF9A-5D71-C2AF-246A-400E7154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29" y="1651273"/>
            <a:ext cx="5253553" cy="52535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34717-0B1E-0B26-42D8-96BFB673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111F4B4-1595-EBC9-D1E4-57097C19EAA5}"/>
              </a:ext>
            </a:extLst>
          </p:cNvPr>
          <p:cNvSpPr txBox="1">
            <a:spLocks/>
          </p:cNvSpPr>
          <p:nvPr/>
        </p:nvSpPr>
        <p:spPr>
          <a:xfrm>
            <a:off x="838200" y="-4207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Trigger Efficiency for varying track energy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27BAA25D-D48A-CDEA-3106-DBF66AB29A9D}"/>
              </a:ext>
            </a:extLst>
          </p:cNvPr>
          <p:cNvSpPr txBox="1">
            <a:spLocks/>
          </p:cNvSpPr>
          <p:nvPr/>
        </p:nvSpPr>
        <p:spPr>
          <a:xfrm>
            <a:off x="838200" y="829230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Track energies varied from 37 MeV to 1.4 </a:t>
            </a:r>
            <a:r>
              <a:rPr lang="en-US" sz="2400" dirty="0" err="1"/>
              <a:t>TeV</a:t>
            </a:r>
            <a:r>
              <a:rPr lang="en-US" sz="2400" dirty="0"/>
              <a:t>, but there were very few (&lt;2%) tracks with more than 10 GeV of energy, so I focused on tracks with less than 10 GeV of energy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77F68-90D2-F8BA-EFB3-16B8867849F3}"/>
              </a:ext>
            </a:extLst>
          </p:cNvPr>
          <p:cNvSpPr txBox="1"/>
          <p:nvPr/>
        </p:nvSpPr>
        <p:spPr>
          <a:xfrm>
            <a:off x="312234" y="-12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8FE139C-4558-4F7C-EC22-0C2B47D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E4C81A-8E24-AE6A-97F3-73C9714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87" y="1918310"/>
            <a:ext cx="4721183" cy="4785354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00A78B61-5DE6-FE2F-A0EB-7938692A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34" y="1918312"/>
            <a:ext cx="4721181" cy="47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16A7-68CC-02F9-4724-9BC28557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BBCBF7-C6DC-5CBB-9C0B-285C123FF07B}"/>
              </a:ext>
            </a:extLst>
          </p:cNvPr>
          <p:cNvSpPr txBox="1">
            <a:spLocks/>
          </p:cNvSpPr>
          <p:nvPr/>
        </p:nvSpPr>
        <p:spPr>
          <a:xfrm>
            <a:off x="838200" y="181065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Trigger Efficiency for varying starting z-position of Tracks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030F5E8-CC6D-7DB9-FF2A-A24DBCC692AB}"/>
              </a:ext>
            </a:extLst>
          </p:cNvPr>
          <p:cNvSpPr txBox="1">
            <a:spLocks/>
          </p:cNvSpPr>
          <p:nvPr/>
        </p:nvSpPr>
        <p:spPr>
          <a:xfrm>
            <a:off x="922868" y="981127"/>
            <a:ext cx="10515600" cy="86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Starting z-position varied from about -900 cm to 900 cm and appears to be roughly evenly distributed. The efficiency appears to have 3 peaks, most clear for S15 data. This makes sense as the trigger emulation used for this dataset has 3 sections of the cryostat along the z-axis, so efficiency is highest in the centers of those sections. The sliding door setup should eliminate this issue.</a:t>
            </a:r>
          </a:p>
        </p:txBody>
      </p:sp>
      <p:pic>
        <p:nvPicPr>
          <p:cNvPr id="8" name="Picture 7" descr="A picture containing text, sky, indoor&#10;&#10;Description automatically generated">
            <a:extLst>
              <a:ext uri="{FF2B5EF4-FFF2-40B4-BE49-F238E27FC236}">
                <a16:creationId xmlns:a16="http://schemas.microsoft.com/office/drawing/2014/main" id="{71153424-B275-3685-B5B2-335B7694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10" y="1918312"/>
            <a:ext cx="4710805" cy="4784125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E783F6-38E3-D06A-26D7-4F824C08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87" y="1918311"/>
            <a:ext cx="4710805" cy="4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846</Words>
  <Application>Microsoft Macintosh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Run 7232 Efficiency Results</vt:lpstr>
      <vt:lpstr>Motivation</vt:lpstr>
      <vt:lpstr>Methods</vt:lpstr>
      <vt:lpstr>Efficiency Plots</vt:lpstr>
      <vt:lpstr>Trigger Efficiency for varying track length</vt:lpstr>
      <vt:lpstr>Trigger Efficiency for varying track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7232 Efficiency Exploration</dc:title>
  <dc:creator>Tanvi Krishnan</dc:creator>
  <cp:lastModifiedBy>Tanvi Krishnan</cp:lastModifiedBy>
  <cp:revision>2</cp:revision>
  <dcterms:created xsi:type="dcterms:W3CDTF">2022-07-05T23:45:01Z</dcterms:created>
  <dcterms:modified xsi:type="dcterms:W3CDTF">2022-07-06T00:06:18Z</dcterms:modified>
</cp:coreProperties>
</file>