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6" r:id="rId9"/>
    <p:sldId id="267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7855-311B-8BE8-3587-7BC0AB8E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07C7-B512-AAB0-4173-A8126918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9B90-96E4-2B97-0206-4E758539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AF1D-348C-615A-8934-1291822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2B31-F6D8-32AB-513F-9A385471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7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E14B-1CE3-6057-9846-6C7EDA90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91889-BB89-F3C4-36F9-F59966696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9C59-8815-52A0-02C4-B192292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B91-9C41-5770-D960-AD35E0DD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3992-7ED0-1505-3FE3-C52461DD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9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76C61-0618-1109-07F4-B47C50287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38CA-E13C-C2A5-2DA6-8C56CCC6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F41A-BAD9-5B6C-49ED-7F1415B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23BF-E8FF-E4AA-6B97-98F7A18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DEA9-4938-40F3-8FD3-BED0AC85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3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90DA-2D18-0FDC-8E34-1218FD75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BD82-4B68-4045-3668-526CF32B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BC08-4D82-0F15-AF20-00EEC201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96FC-B9E6-A03E-8238-6C12152A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EF23-B9DF-061B-AF13-350CFF06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7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0F1-C5E7-6600-D83F-F60AC1A1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697E-D67B-BB7A-32DC-7A23ADC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CE0E-AC6B-E5B8-F306-B4ED1D4C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1CFA-5B54-64EB-A027-85BF7306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CF41-3DD8-132A-EB6C-1D198FB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9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8FE4-69C6-ED0F-BEE5-304C761F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45B6-06CF-3C99-E771-A74AC390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6263B-1E2C-069B-4DC7-01FA5599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6E25B-0BCB-CF1B-70A6-9E8C7CBC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37EF-EDAD-FB22-7B7B-8457AF0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257E5-9B76-C8C8-80CB-BC856861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859B-32F9-64D1-BA78-4C5A473A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91F31-F5AB-89D9-EEBC-E6CE8CD9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5C46-D28E-2C19-9D71-67ED8266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A2FE-7AD7-746F-DB55-4776D32C7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A6236-8C39-07F1-AD42-BDD88668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A4794-2035-BCEE-F364-46B441F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7F4F-330C-9C0A-1C32-2F8E9DE9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599B7-1A61-6FBB-5CA6-2D352B9F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2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2E6-4E29-1ECC-4BB5-2DC76D46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1057B-386C-F5E3-0F8B-BA24146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EFFCD-F951-B0CB-BC89-79B23CAB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B65B-E226-4609-8915-3DE7CB3B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89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E52B-C489-1F7C-FC76-2FAA6CD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ADD96-7F8C-DDE3-66F7-A25A173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528E-7B9D-7671-DF2C-9A293F0A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8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0A8F-FCDC-E538-CA19-8E56E882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AE75-38F8-0F6A-47DC-BCE92A21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C097B-7B02-371D-4DAF-2A1B6152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5645-E5F4-6229-E51B-76ECBF95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E814-7E6B-BD67-DEBE-DCA1699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8F41-CB6F-46BC-1841-155C56B0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2AD-B5C7-861F-DCD6-ABA23549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2EA5B-4764-EC8F-6037-0F78FF90B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07B4-6C57-F2FE-E34F-C324C942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2C3A-BAB1-2059-B5D9-918CD3EE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D80E-670A-C351-26ED-AEA5B0B0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CC3C-2610-E16C-E082-FDEBE96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2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DB20-4FA5-F8BE-CCEB-380EFB8D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57A6-6189-C6B4-23B6-E34CE255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08B8-5E8D-6F45-D59A-96CFAFA4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8750A-DB61-414C-9C80-42650EB8A7D9}" type="datetimeFigureOut">
              <a:rPr lang="en-SG" smtClean="0"/>
              <a:t>4/11/24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E8C9-A333-178E-45F8-88FE2EFD6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EC04-37F1-D0E8-3496-263D3B312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6768F-92AB-4F59-917B-C9B1382A51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88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en.co/blog/2020-07-03-hugo-selenium-python-automated-test/" TargetMode="External"/><Relationship Id="rId13" Type="http://schemas.openxmlformats.org/officeDocument/2006/relationships/image" Target="../media/image18.jpeg"/><Relationship Id="rId3" Type="http://schemas.openxmlformats.org/officeDocument/2006/relationships/hyperlink" Target="https://www.pngall.com/java-png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6.jpeg"/><Relationship Id="rId5" Type="http://schemas.openxmlformats.org/officeDocument/2006/relationships/hyperlink" Target="https://www.thisfaner.com/p/eclipse-theme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1DE4B-08B4-418D-5802-BAE1B9F4D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154484"/>
          </a:xfrm>
        </p:spPr>
        <p:txBody>
          <a:bodyPr>
            <a:normAutofit/>
          </a:bodyPr>
          <a:lstStyle/>
          <a:p>
            <a:pPr algn="l"/>
            <a:r>
              <a:rPr lang="en-SG" sz="5600" b="1">
                <a:solidFill>
                  <a:srgbClr val="FFFFFF"/>
                </a:solidFill>
              </a:rPr>
              <a:t>Capstone Project </a:t>
            </a:r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F27ECDB8-BD54-CC40-C068-69E07DAF3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2054" y="3429000"/>
            <a:ext cx="3847359" cy="2352305"/>
          </a:xfrm>
        </p:spPr>
        <p:txBody>
          <a:bodyPr>
            <a:noAutofit/>
          </a:bodyPr>
          <a:lstStyle/>
          <a:p>
            <a:pPr algn="l"/>
            <a:r>
              <a:rPr lang="en-SG" sz="2800" b="1" dirty="0">
                <a:solidFill>
                  <a:srgbClr val="FFFFFF"/>
                </a:solidFill>
              </a:rPr>
              <a:t>~Tanvi Kulkarni</a:t>
            </a:r>
          </a:p>
        </p:txBody>
      </p:sp>
    </p:spTree>
    <p:extLst>
      <p:ext uri="{BB962C8B-B14F-4D97-AF65-F5344CB8AC3E}">
        <p14:creationId xmlns:p14="http://schemas.microsoft.com/office/powerpoint/2010/main" val="35562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68692-09EC-3328-B790-403EED5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4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and person in traditional indian attire&#10;&#10;Description automatically generated">
            <a:extLst>
              <a:ext uri="{FF2B5EF4-FFF2-40B4-BE49-F238E27FC236}">
                <a16:creationId xmlns:a16="http://schemas.microsoft.com/office/drawing/2014/main" id="{9D978F80-82C7-07BC-E0CA-3DB2B70AB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5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43B0F-E24C-61B0-0181-FB83629A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462" y="105607"/>
            <a:ext cx="5464968" cy="691595"/>
          </a:xfrm>
        </p:spPr>
        <p:txBody>
          <a:bodyPr>
            <a:normAutofit/>
          </a:bodyPr>
          <a:lstStyle/>
          <a:p>
            <a:pPr algn="ctr"/>
            <a:r>
              <a:rPr lang="en-SG" sz="4000"/>
              <a:t>About the 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863460-7E56-0B3A-3313-72806E2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816" y="2285999"/>
            <a:ext cx="6016751" cy="349687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sz="2000"/>
              <a:t>Saree.com is an e-commerce platform specializing in ethnic wear, featuring a diverse range of sarees, lehenga cholis, kurtis, and gowns. </a:t>
            </a:r>
          </a:p>
          <a:p>
            <a:pPr marL="0" indent="0" algn="just">
              <a:buNone/>
            </a:pPr>
            <a:r>
              <a:rPr lang="en-SG" sz="2000"/>
              <a:t>Users can easily browse the latest designer dresses and filter options by price, colour, style, and fabric type, among others. </a:t>
            </a:r>
          </a:p>
          <a:p>
            <a:pPr marL="0" indent="0" algn="just">
              <a:buNone/>
            </a:pPr>
            <a:r>
              <a:rPr lang="en-SG" sz="2000"/>
              <a:t>The site includes a convenient cart functionality for easy selection and offers multiple secure payment options for a smooth checkout experience. </a:t>
            </a:r>
          </a:p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6444228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1265-74C7-1F07-F32C-26C8A4C9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36525"/>
            <a:ext cx="10515600" cy="779463"/>
          </a:xfrm>
        </p:spPr>
        <p:txBody>
          <a:bodyPr>
            <a:normAutofit/>
          </a:bodyPr>
          <a:lstStyle/>
          <a:p>
            <a:r>
              <a:rPr lang="en-SG"/>
              <a:t>Milestones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5ADA2B-A42C-1D78-68B6-55785E2A34B1}"/>
              </a:ext>
            </a:extLst>
          </p:cNvPr>
          <p:cNvGrpSpPr/>
          <p:nvPr/>
        </p:nvGrpSpPr>
        <p:grpSpPr>
          <a:xfrm>
            <a:off x="672084" y="1704752"/>
            <a:ext cx="10515599" cy="4179912"/>
            <a:chOff x="1407279" y="2137544"/>
            <a:chExt cx="9377440" cy="3727498"/>
          </a:xfrm>
        </p:grpSpPr>
        <p:sp>
          <p:nvSpPr>
            <p:cNvPr id="6" name="Rectangle 5" descr="Test tubes">
              <a:extLst>
                <a:ext uri="{FF2B5EF4-FFF2-40B4-BE49-F238E27FC236}">
                  <a16:creationId xmlns:a16="http://schemas.microsoft.com/office/drawing/2014/main" id="{46ED1E5F-E3DB-BDB4-F3C6-F8BF49E3D8A6}"/>
                </a:ext>
              </a:extLst>
            </p:cNvPr>
            <p:cNvSpPr/>
            <p:nvPr/>
          </p:nvSpPr>
          <p:spPr>
            <a:xfrm>
              <a:off x="1977179" y="2137544"/>
              <a:ext cx="932563" cy="93256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A0D352-858E-0CA3-0312-5CB42E35235E}"/>
                </a:ext>
              </a:extLst>
            </p:cNvPr>
            <p:cNvSpPr/>
            <p:nvPr/>
          </p:nvSpPr>
          <p:spPr>
            <a:xfrm>
              <a:off x="1407279" y="3629557"/>
              <a:ext cx="2072362" cy="2235485"/>
            </a:xfrm>
            <a:custGeom>
              <a:avLst/>
              <a:gdLst>
                <a:gd name="connsiteX0" fmla="*/ 0 w 2072362"/>
                <a:gd name="connsiteY0" fmla="*/ 0 h 2235485"/>
                <a:gd name="connsiteX1" fmla="*/ 2072362 w 2072362"/>
                <a:gd name="connsiteY1" fmla="*/ 0 h 2235485"/>
                <a:gd name="connsiteX2" fmla="*/ 2072362 w 2072362"/>
                <a:gd name="connsiteY2" fmla="*/ 2235485 h 2235485"/>
                <a:gd name="connsiteX3" fmla="*/ 0 w 2072362"/>
                <a:gd name="connsiteY3" fmla="*/ 2235485 h 2235485"/>
                <a:gd name="connsiteX4" fmla="*/ 0 w 2072362"/>
                <a:gd name="connsiteY4" fmla="*/ 0 h 223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362" h="2235485">
                  <a:moveTo>
                    <a:pt x="0" y="0"/>
                  </a:moveTo>
                  <a:lnTo>
                    <a:pt x="2072362" y="0"/>
                  </a:lnTo>
                  <a:lnTo>
                    <a:pt x="2072362" y="2235485"/>
                  </a:lnTo>
                  <a:lnTo>
                    <a:pt x="0" y="22354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896112">
                <a:spcBef>
                  <a:spcPct val="0"/>
                </a:spcBef>
                <a:spcAft>
                  <a:spcPct val="35000"/>
                </a:spcAft>
              </a:pPr>
              <a:r>
                <a:rPr lang="en-SG" sz="201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Identify </a:t>
              </a:r>
              <a:r>
                <a:rPr lang="en-SG" sz="2016" dirty="0"/>
                <a:t>5</a:t>
              </a:r>
              <a:r>
                <a:rPr lang="en-SG" sz="201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scenarios and create </a:t>
              </a:r>
              <a:r>
                <a:rPr lang="en-SG" sz="2016" dirty="0"/>
                <a:t>50</a:t>
              </a:r>
              <a:r>
                <a:rPr lang="en-SG" sz="201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+ test cases, both positive and negative</a:t>
              </a:r>
              <a:endParaRPr lang="en-US" sz="1800" kern="1200" dirty="0"/>
            </a:p>
          </p:txBody>
        </p:sp>
        <p:sp>
          <p:nvSpPr>
            <p:cNvPr id="19" name="Rectangle 18" descr="Check List">
              <a:extLst>
                <a:ext uri="{FF2B5EF4-FFF2-40B4-BE49-F238E27FC236}">
                  <a16:creationId xmlns:a16="http://schemas.microsoft.com/office/drawing/2014/main" id="{66E6895B-A610-0C43-6C74-9231A88A5C20}"/>
                </a:ext>
              </a:extLst>
            </p:cNvPr>
            <p:cNvSpPr/>
            <p:nvPr/>
          </p:nvSpPr>
          <p:spPr>
            <a:xfrm>
              <a:off x="4412205" y="2137544"/>
              <a:ext cx="932563" cy="93256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614D4C-2277-15C7-8557-3BED386C0A8E}"/>
                </a:ext>
              </a:extLst>
            </p:cNvPr>
            <p:cNvSpPr/>
            <p:nvPr/>
          </p:nvSpPr>
          <p:spPr>
            <a:xfrm>
              <a:off x="3842305" y="3629557"/>
              <a:ext cx="2072362" cy="2235485"/>
            </a:xfrm>
            <a:custGeom>
              <a:avLst/>
              <a:gdLst>
                <a:gd name="connsiteX0" fmla="*/ 0 w 2072362"/>
                <a:gd name="connsiteY0" fmla="*/ 0 h 2235485"/>
                <a:gd name="connsiteX1" fmla="*/ 2072362 w 2072362"/>
                <a:gd name="connsiteY1" fmla="*/ 0 h 2235485"/>
                <a:gd name="connsiteX2" fmla="*/ 2072362 w 2072362"/>
                <a:gd name="connsiteY2" fmla="*/ 2235485 h 2235485"/>
                <a:gd name="connsiteX3" fmla="*/ 0 w 2072362"/>
                <a:gd name="connsiteY3" fmla="*/ 2235485 h 2235485"/>
                <a:gd name="connsiteX4" fmla="*/ 0 w 2072362"/>
                <a:gd name="connsiteY4" fmla="*/ 0 h 223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362" h="2235485">
                  <a:moveTo>
                    <a:pt x="0" y="0"/>
                  </a:moveTo>
                  <a:lnTo>
                    <a:pt x="2072362" y="0"/>
                  </a:lnTo>
                  <a:lnTo>
                    <a:pt x="2072362" y="2235485"/>
                  </a:lnTo>
                  <a:lnTo>
                    <a:pt x="0" y="22354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896112">
                <a:spcBef>
                  <a:spcPct val="0"/>
                </a:spcBef>
                <a:spcAft>
                  <a:spcPct val="35000"/>
                </a:spcAft>
              </a:pPr>
              <a:r>
                <a:rPr lang="en-SG" sz="201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Perform manual testing and </a:t>
              </a:r>
              <a:r>
                <a:rPr lang="en-SG" sz="2016"/>
                <a:t>execute </a:t>
              </a:r>
              <a:r>
                <a:rPr lang="en-SG" sz="201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all the test cases associated with the scenarios</a:t>
              </a:r>
              <a:endParaRPr lang="en-US" sz="1800" kern="1200"/>
            </a:p>
          </p:txBody>
        </p:sp>
        <p:sp>
          <p:nvSpPr>
            <p:cNvPr id="23" name="Rectangle 22" descr="Theatre">
              <a:extLst>
                <a:ext uri="{FF2B5EF4-FFF2-40B4-BE49-F238E27FC236}">
                  <a16:creationId xmlns:a16="http://schemas.microsoft.com/office/drawing/2014/main" id="{DECAD40C-FC6E-07C1-01C0-4B12B2EBE5CE}"/>
                </a:ext>
              </a:extLst>
            </p:cNvPr>
            <p:cNvSpPr/>
            <p:nvPr/>
          </p:nvSpPr>
          <p:spPr>
            <a:xfrm>
              <a:off x="6847231" y="2137544"/>
              <a:ext cx="932563" cy="932563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05A207-4AC8-0A5E-6B96-7BBDDE187AB1}"/>
                </a:ext>
              </a:extLst>
            </p:cNvPr>
            <p:cNvSpPr/>
            <p:nvPr/>
          </p:nvSpPr>
          <p:spPr>
            <a:xfrm>
              <a:off x="6277331" y="3629557"/>
              <a:ext cx="2072362" cy="2235485"/>
            </a:xfrm>
            <a:custGeom>
              <a:avLst/>
              <a:gdLst>
                <a:gd name="connsiteX0" fmla="*/ 0 w 2072362"/>
                <a:gd name="connsiteY0" fmla="*/ 0 h 2235485"/>
                <a:gd name="connsiteX1" fmla="*/ 2072362 w 2072362"/>
                <a:gd name="connsiteY1" fmla="*/ 0 h 2235485"/>
                <a:gd name="connsiteX2" fmla="*/ 2072362 w 2072362"/>
                <a:gd name="connsiteY2" fmla="*/ 2235485 h 2235485"/>
                <a:gd name="connsiteX3" fmla="*/ 0 w 2072362"/>
                <a:gd name="connsiteY3" fmla="*/ 2235485 h 2235485"/>
                <a:gd name="connsiteX4" fmla="*/ 0 w 2072362"/>
                <a:gd name="connsiteY4" fmla="*/ 0 h 223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362" h="2235485">
                  <a:moveTo>
                    <a:pt x="0" y="0"/>
                  </a:moveTo>
                  <a:lnTo>
                    <a:pt x="2072362" y="0"/>
                  </a:lnTo>
                  <a:lnTo>
                    <a:pt x="2072362" y="2235485"/>
                  </a:lnTo>
                  <a:lnTo>
                    <a:pt x="0" y="22354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896112">
                <a:spcBef>
                  <a:spcPct val="0"/>
                </a:spcBef>
                <a:spcAft>
                  <a:spcPct val="35000"/>
                </a:spcAft>
              </a:pPr>
              <a:r>
                <a:rPr lang="en-SG" sz="201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Write automation test scripts using Selenium/TestNG for 80% scenarios and using Cucumber/ TestNG for remaining 20%</a:t>
              </a:r>
              <a:endParaRPr lang="en-US" sz="1800" kern="1200"/>
            </a:p>
          </p:txBody>
        </p:sp>
        <p:sp>
          <p:nvSpPr>
            <p:cNvPr id="25" name="Rectangle 24" descr="Warning">
              <a:extLst>
                <a:ext uri="{FF2B5EF4-FFF2-40B4-BE49-F238E27FC236}">
                  <a16:creationId xmlns:a16="http://schemas.microsoft.com/office/drawing/2014/main" id="{26A73C07-8454-6270-05B4-5DD91CFBF0F3}"/>
                </a:ext>
              </a:extLst>
            </p:cNvPr>
            <p:cNvSpPr/>
            <p:nvPr/>
          </p:nvSpPr>
          <p:spPr>
            <a:xfrm>
              <a:off x="9282257" y="2137544"/>
              <a:ext cx="932563" cy="932563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555BF2-EAF0-9911-E2E9-A82633169D1C}"/>
                </a:ext>
              </a:extLst>
            </p:cNvPr>
            <p:cNvSpPr/>
            <p:nvPr/>
          </p:nvSpPr>
          <p:spPr>
            <a:xfrm>
              <a:off x="8712357" y="3629557"/>
              <a:ext cx="2072362" cy="2235485"/>
            </a:xfrm>
            <a:custGeom>
              <a:avLst/>
              <a:gdLst>
                <a:gd name="connsiteX0" fmla="*/ 0 w 2072362"/>
                <a:gd name="connsiteY0" fmla="*/ 0 h 2235485"/>
                <a:gd name="connsiteX1" fmla="*/ 2072362 w 2072362"/>
                <a:gd name="connsiteY1" fmla="*/ 0 h 2235485"/>
                <a:gd name="connsiteX2" fmla="*/ 2072362 w 2072362"/>
                <a:gd name="connsiteY2" fmla="*/ 2235485 h 2235485"/>
                <a:gd name="connsiteX3" fmla="*/ 0 w 2072362"/>
                <a:gd name="connsiteY3" fmla="*/ 2235485 h 2235485"/>
                <a:gd name="connsiteX4" fmla="*/ 0 w 2072362"/>
                <a:gd name="connsiteY4" fmla="*/ 0 h 223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362" h="2235485">
                  <a:moveTo>
                    <a:pt x="0" y="0"/>
                  </a:moveTo>
                  <a:lnTo>
                    <a:pt x="2072362" y="0"/>
                  </a:lnTo>
                  <a:lnTo>
                    <a:pt x="2072362" y="2235485"/>
                  </a:lnTo>
                  <a:lnTo>
                    <a:pt x="0" y="22354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896112">
                <a:spcBef>
                  <a:spcPct val="0"/>
                </a:spcBef>
                <a:spcAft>
                  <a:spcPct val="35000"/>
                </a:spcAft>
              </a:pPr>
              <a:r>
                <a:rPr lang="en-SG" sz="201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Use testng.xml, POM, Page Factory, Extent Reports and take screenshots for failed test cases</a:t>
              </a: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048277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DB96-5FB7-A290-B5E7-297F81D5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3" y="227640"/>
            <a:ext cx="10515600" cy="624203"/>
          </a:xfrm>
        </p:spPr>
        <p:txBody>
          <a:bodyPr>
            <a:normAutofit fontScale="90000"/>
          </a:bodyPr>
          <a:lstStyle/>
          <a:p>
            <a:r>
              <a:rPr lang="en-SG"/>
              <a:t>Technology stack used</a:t>
            </a:r>
          </a:p>
        </p:txBody>
      </p:sp>
      <p:pic>
        <p:nvPicPr>
          <p:cNvPr id="5" name="Content Placeholder 4" descr="A logo with a cup and smoke&#10;&#10;Description automatically generated with medium confidence">
            <a:extLst>
              <a:ext uri="{FF2B5EF4-FFF2-40B4-BE49-F238E27FC236}">
                <a16:creationId xmlns:a16="http://schemas.microsoft.com/office/drawing/2014/main" id="{12950A7E-7985-6E86-4520-543B167C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8071" y="1205209"/>
            <a:ext cx="968442" cy="1775638"/>
          </a:xfrm>
        </p:spPr>
      </p:pic>
      <p:pic>
        <p:nvPicPr>
          <p:cNvPr id="11" name="Picture 10" descr="A blue circle with white stripes and a crescent moon&#10;&#10;Description automatically generated">
            <a:extLst>
              <a:ext uri="{FF2B5EF4-FFF2-40B4-BE49-F238E27FC236}">
                <a16:creationId xmlns:a16="http://schemas.microsoft.com/office/drawing/2014/main" id="{BE4B133B-51B1-3DBA-7A34-89F15D21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101" y="1284296"/>
            <a:ext cx="1259840" cy="1259840"/>
          </a:xfrm>
          <a:prstGeom prst="rect">
            <a:avLst/>
          </a:prstGeom>
        </p:spPr>
      </p:pic>
      <p:pic>
        <p:nvPicPr>
          <p:cNvPr id="1026" name="Picture 2" descr="Visual Studio Code full logo transparent PNG - StickPNG">
            <a:extLst>
              <a:ext uri="{FF2B5EF4-FFF2-40B4-BE49-F238E27FC236}">
                <a16:creationId xmlns:a16="http://schemas.microsoft.com/office/drawing/2014/main" id="{63EE22FE-656D-530B-718F-AF0F797F4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5886" r="31096" b="28285"/>
          <a:stretch/>
        </p:blipFill>
        <p:spPr bwMode="auto">
          <a:xfrm>
            <a:off x="2084010" y="1178277"/>
            <a:ext cx="1676400" cy="15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1A84033-6DB7-F0FC-B50F-26391F0E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6666" b="17014"/>
          <a:stretch/>
        </p:blipFill>
        <p:spPr>
          <a:xfrm>
            <a:off x="3942479" y="1348275"/>
            <a:ext cx="4163460" cy="1050594"/>
          </a:xfrm>
          <a:prstGeom prst="rect">
            <a:avLst/>
          </a:prstGeom>
        </p:spPr>
      </p:pic>
      <p:pic>
        <p:nvPicPr>
          <p:cNvPr id="1028" name="Picture 4" descr="Bugs in Firefox, Chrome, Edge Allow Remote System Hijacking | Threatpost">
            <a:extLst>
              <a:ext uri="{FF2B5EF4-FFF2-40B4-BE49-F238E27FC236}">
                <a16:creationId xmlns:a16="http://schemas.microsoft.com/office/drawing/2014/main" id="{1253AE31-C4D0-3151-24BE-A5E17E49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24667" r="9732" b="21449"/>
          <a:stretch/>
        </p:blipFill>
        <p:spPr bwMode="auto">
          <a:xfrm>
            <a:off x="642101" y="3196728"/>
            <a:ext cx="4533733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cumber Testing : Framework, Tool, BDD, What is - javatpoint">
            <a:extLst>
              <a:ext uri="{FF2B5EF4-FFF2-40B4-BE49-F238E27FC236}">
                <a16:creationId xmlns:a16="http://schemas.microsoft.com/office/drawing/2014/main" id="{14319DD2-A243-B8FC-8474-DFEB00462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r="2420"/>
          <a:stretch/>
        </p:blipFill>
        <p:spPr bwMode="auto">
          <a:xfrm>
            <a:off x="9718645" y="1182398"/>
            <a:ext cx="1676400" cy="180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tNG Interview Questions and Answers - Software Testing">
            <a:extLst>
              <a:ext uri="{FF2B5EF4-FFF2-40B4-BE49-F238E27FC236}">
                <a16:creationId xmlns:a16="http://schemas.microsoft.com/office/drawing/2014/main" id="{C3FBE5CD-45EC-2B95-8D36-1319BD357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25407" r="29421" b="30267"/>
          <a:stretch/>
        </p:blipFill>
        <p:spPr bwMode="auto">
          <a:xfrm>
            <a:off x="5542100" y="3334213"/>
            <a:ext cx="2563839" cy="105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Java Unit Testing? | Flashmob Computing">
            <a:extLst>
              <a:ext uri="{FF2B5EF4-FFF2-40B4-BE49-F238E27FC236}">
                <a16:creationId xmlns:a16="http://schemas.microsoft.com/office/drawing/2014/main" id="{C43E66E1-E3B4-BDE8-79C9-5DBF455C1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2713" r="5423" b="15690"/>
          <a:stretch/>
        </p:blipFill>
        <p:spPr bwMode="auto">
          <a:xfrm>
            <a:off x="8611111" y="3437965"/>
            <a:ext cx="2449747" cy="9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logo and symbol, meaning, history, PNG">
            <a:extLst>
              <a:ext uri="{FF2B5EF4-FFF2-40B4-BE49-F238E27FC236}">
                <a16:creationId xmlns:a16="http://schemas.microsoft.com/office/drawing/2014/main" id="{A74A0917-3DA4-9FDD-E332-2A558F45E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18592" r="2519" b="16200"/>
          <a:stretch/>
        </p:blipFill>
        <p:spPr bwMode="auto">
          <a:xfrm>
            <a:off x="7154806" y="4850944"/>
            <a:ext cx="2563839" cy="10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ven Apache Logo PNG vector in SVG, PDF, AI, CDR format">
            <a:extLst>
              <a:ext uri="{FF2B5EF4-FFF2-40B4-BE49-F238E27FC236}">
                <a16:creationId xmlns:a16="http://schemas.microsoft.com/office/drawing/2014/main" id="{DF037253-A256-DF97-C78F-7DF0EA888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32572" r="7030" b="33582"/>
          <a:stretch/>
        </p:blipFill>
        <p:spPr bwMode="auto">
          <a:xfrm>
            <a:off x="2447759" y="4850944"/>
            <a:ext cx="3576450" cy="105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113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7C44-3D6C-6462-BE04-121CE0AF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" y="145669"/>
            <a:ext cx="10515600" cy="1325563"/>
          </a:xfrm>
        </p:spPr>
        <p:txBody>
          <a:bodyPr/>
          <a:lstStyle/>
          <a:p>
            <a:r>
              <a:rPr lang="en-SG"/>
              <a:t>Selenium: Extent Reports(1)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DE31B-DFA4-C118-0F25-7F6FD4A59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51" y="1825625"/>
            <a:ext cx="80484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234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C946-ADD9-D9E5-DE23-E6B6772A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163957"/>
            <a:ext cx="10515600" cy="1325563"/>
          </a:xfrm>
        </p:spPr>
        <p:txBody>
          <a:bodyPr/>
          <a:lstStyle/>
          <a:p>
            <a:r>
              <a:rPr lang="en-SG"/>
              <a:t>Selenium: Extent Reports(2)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E361AD-59E5-E986-6BAA-1E1EEB22F8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28" y="1825625"/>
            <a:ext cx="8698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294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4BF6-A65C-7ABB-18B6-CECDE4B6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118237"/>
            <a:ext cx="10515600" cy="1325563"/>
          </a:xfrm>
        </p:spPr>
        <p:txBody>
          <a:bodyPr/>
          <a:lstStyle/>
          <a:p>
            <a:r>
              <a:rPr lang="en-SG"/>
              <a:t>Selenium: Extent Reports(3)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A90726-89A3-10D4-F7B6-514816D7F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26" y="1893411"/>
            <a:ext cx="81765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721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4ABD-EC69-5CE5-C706-268FA28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99949"/>
            <a:ext cx="10515600" cy="1325563"/>
          </a:xfrm>
        </p:spPr>
        <p:txBody>
          <a:bodyPr/>
          <a:lstStyle/>
          <a:p>
            <a:r>
              <a:rPr lang="en-SG"/>
              <a:t>Selenium: Extent Reports(4)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ACC2E5-DF52-D37F-2480-2773412D15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73" y="2005648"/>
            <a:ext cx="87962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497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4ABD-EC69-5CE5-C706-268FA28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99949"/>
            <a:ext cx="10515600" cy="1325563"/>
          </a:xfrm>
        </p:spPr>
        <p:txBody>
          <a:bodyPr/>
          <a:lstStyle/>
          <a:p>
            <a:r>
              <a:rPr lang="en-SG"/>
              <a:t>Cucumber Reports(1)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2BDFEC-2B2B-7895-8F34-C520D8E7E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95" b="-3150"/>
          <a:stretch/>
        </p:blipFill>
        <p:spPr>
          <a:xfrm>
            <a:off x="1605280" y="1141604"/>
            <a:ext cx="8981440" cy="5616447"/>
          </a:xfrm>
        </p:spPr>
      </p:pic>
    </p:spTree>
    <p:extLst>
      <p:ext uri="{BB962C8B-B14F-4D97-AF65-F5344CB8AC3E}">
        <p14:creationId xmlns:p14="http://schemas.microsoft.com/office/powerpoint/2010/main" val="33466821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ca43f2-013c-44e0-b7b3-aef96882ef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C5DDFA7F3DB44BD4FBF6009D253D3" ma:contentTypeVersion="10" ma:contentTypeDescription="Create a new document." ma:contentTypeScope="" ma:versionID="7acf2358179ed987500312e3ce4d355e">
  <xsd:schema xmlns:xsd="http://www.w3.org/2001/XMLSchema" xmlns:xs="http://www.w3.org/2001/XMLSchema" xmlns:p="http://schemas.microsoft.com/office/2006/metadata/properties" xmlns:ns3="5aca43f2-013c-44e0-b7b3-aef96882ef27" targetNamespace="http://schemas.microsoft.com/office/2006/metadata/properties" ma:root="true" ma:fieldsID="8d195ecdb5c6ac016ce51559e697fe54" ns3:_="">
    <xsd:import namespace="5aca43f2-013c-44e0-b7b3-aef96882ef2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a43f2-013c-44e0-b7b3-aef96882ef2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DDB23-BD3B-4B36-9301-D5BAB56944EC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5aca43f2-013c-44e0-b7b3-aef96882ef2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C65209-6668-4C45-AB9A-BE60AEB058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E9D1-8860-4E3A-9F1A-E2F382751F02}">
  <ds:schemaRefs>
    <ds:schemaRef ds:uri="5aca43f2-013c-44e0-b7b3-aef96882ef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ca90d8f5-8963-4b6e-bca9-9ac468bcc7a8}" enabled="0" method="" siteId="{ca90d8f5-8963-4b6e-bca9-9ac468bcc7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Capstone Project </vt:lpstr>
      <vt:lpstr>About the website</vt:lpstr>
      <vt:lpstr>Milestones</vt:lpstr>
      <vt:lpstr>Technology stack used</vt:lpstr>
      <vt:lpstr>Selenium: Extent Reports(1)</vt:lpstr>
      <vt:lpstr>Selenium: Extent Reports(2)</vt:lpstr>
      <vt:lpstr>Selenium: Extent Reports(3)</vt:lpstr>
      <vt:lpstr>Selenium: Extent Reports(4)</vt:lpstr>
      <vt:lpstr>Cucumber Reports(1)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Kulkarni (NCS)</dc:creator>
  <cp:lastModifiedBy>Tanvi Kulkarni (NCS)</cp:lastModifiedBy>
  <cp:revision>4</cp:revision>
  <dcterms:created xsi:type="dcterms:W3CDTF">2024-10-26T14:53:38Z</dcterms:created>
  <dcterms:modified xsi:type="dcterms:W3CDTF">2024-11-04T09:23:06Z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0x010100818C5DDFA7F3DB44BD4FBF6009D253D3</vt:lpwstr>
  </property>
</Properties>
</file>