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1">
          <p15:clr>
            <a:srgbClr val="747775"/>
          </p15:clr>
        </p15:guide>
        <p15:guide id="2" orient="horz" pos="22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DFFD3B-D88D-40A9-A20D-9BA370159487}">
  <a:tblStyle styleId="{49DFFD3B-D88D-40A9-A20D-9BA3701594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1" orient="horz"/>
        <p:guide pos="22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6484db556_1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c6484db556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67ff83fd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67ff83fd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c973cbd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c973cbd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c973cbd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c973cbd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c973cbd5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c973cbd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67ff83fda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c67ff83fda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6484db556_1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c6484db556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cb2c3073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cb2c3073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ccbe865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ccbe865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6484db556_1_1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c6484db556_1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64e289d97_0_7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c64e289d97_0_7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ff83f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ff83f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64e289d97_0_7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c64e289d97_0_7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64e289d97_0_7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c64e289d97_0_7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64e289d97_0_8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c64e289d97_0_8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6acc391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c6acc391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6acc391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6acc391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c6acc3910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c6acc3910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6b2f9d1b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c6b2f9d1b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6b2f9d1bd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c6b2f9d1bd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6b2f9d1bd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6b2f9d1bd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c6b2f9d1b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c6b2f9d1b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67ff83f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67ff83f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6b2f9d1b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c6b2f9d1b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c6b2f9d1bd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c6b2f9d1bd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c6b2f9d1b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c6b2f9d1b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6b2f9d1b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c6b2f9d1b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6b2f9d1bd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c6b2f9d1bd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cac75f9262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cac75f926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ac75f9262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ac75f9262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cac75f926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cac75f926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cac75f926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cac75f926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cac75f9262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cac75f9262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67ff83fd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67ff83fd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cac75f9262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cac75f9262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6acc391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c6acc391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cac75f926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cac75f926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c6484db556_1_1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2c6484db556_1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cbc803847f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cbc803847f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6ca276daa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6ca276daa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cbc803847f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cbc803847f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6ccbe865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6ccbe865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6ccbe865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6ccbe865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c6484db556_1_1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2c6484db556_1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67ff83f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67ff83f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67ff83fd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67ff83fd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67ff83fd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67ff83fd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67ff83fd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67ff83fd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67ff83fd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67ff83fd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0" name="Google Shape;6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www.kaggle.com/datasets/afumetto/predictive-maintenance-dataset-air-compressor"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601350" y="733300"/>
            <a:ext cx="7801500" cy="4410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GB" sz="2600">
                <a:latin typeface="Times New Roman"/>
                <a:ea typeface="Times New Roman"/>
                <a:cs typeface="Times New Roman"/>
                <a:sym typeface="Times New Roman"/>
              </a:rPr>
              <a:t>						</a:t>
            </a:r>
            <a:r>
              <a:rPr b="1" lang="en-GB" sz="2100">
                <a:latin typeface="Times New Roman"/>
                <a:ea typeface="Times New Roman"/>
                <a:cs typeface="Times New Roman"/>
                <a:sym typeface="Times New Roman"/>
              </a:rPr>
              <a:t>DCET-MITWPU</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3300"/>
              <a:buFont typeface="Calibri"/>
              <a:buNone/>
            </a:pPr>
            <a:br>
              <a:rPr b="1" lang="en-GB" sz="2100">
                <a:latin typeface="Times New Roman"/>
                <a:ea typeface="Times New Roman"/>
                <a:cs typeface="Times New Roman"/>
                <a:sym typeface="Times New Roman"/>
              </a:rPr>
            </a:br>
            <a:r>
              <a:rPr b="1" lang="en-GB" sz="2100">
                <a:latin typeface="Times New Roman"/>
                <a:ea typeface="Times New Roman"/>
                <a:cs typeface="Times New Roman"/>
                <a:sym typeface="Times New Roman"/>
              </a:rPr>
              <a:t>Title: </a:t>
            </a:r>
            <a:r>
              <a:rPr lang="en-GB" sz="2100">
                <a:latin typeface="Times New Roman"/>
                <a:ea typeface="Times New Roman"/>
                <a:cs typeface="Times New Roman"/>
                <a:sym typeface="Times New Roman"/>
              </a:rPr>
              <a:t>Design and Implementation of a Digital Twin for Subsea System</a:t>
            </a:r>
            <a:br>
              <a:rPr b="1" lang="en-GB" sz="2100">
                <a:latin typeface="Times New Roman"/>
                <a:ea typeface="Times New Roman"/>
                <a:cs typeface="Times New Roman"/>
                <a:sym typeface="Times New Roman"/>
              </a:rPr>
            </a:br>
            <a:r>
              <a:rPr b="1" lang="en-GB" sz="2100">
                <a:latin typeface="Times New Roman"/>
                <a:ea typeface="Times New Roman"/>
                <a:cs typeface="Times New Roman"/>
                <a:sym typeface="Times New Roman"/>
              </a:rPr>
              <a:t>Project Domain: </a:t>
            </a:r>
            <a:r>
              <a:rPr lang="en-GB" sz="2100">
                <a:latin typeface="Times New Roman"/>
                <a:ea typeface="Times New Roman"/>
                <a:cs typeface="Times New Roman"/>
                <a:sym typeface="Times New Roman"/>
              </a:rPr>
              <a:t>Machine Learning</a:t>
            </a:r>
            <a:br>
              <a:rPr b="1" lang="en-GB" sz="2100">
                <a:latin typeface="Times New Roman"/>
                <a:ea typeface="Times New Roman"/>
                <a:cs typeface="Times New Roman"/>
                <a:sym typeface="Times New Roman"/>
              </a:rPr>
            </a:br>
            <a:r>
              <a:rPr b="1" lang="en-GB" sz="2100">
                <a:latin typeface="Times New Roman"/>
                <a:ea typeface="Times New Roman"/>
                <a:cs typeface="Times New Roman"/>
                <a:sym typeface="Times New Roman"/>
              </a:rPr>
              <a:t>Project Type: </a:t>
            </a:r>
            <a:r>
              <a:rPr lang="en-GB" sz="2100">
                <a:latin typeface="Times New Roman"/>
                <a:ea typeface="Times New Roman"/>
                <a:cs typeface="Times New Roman"/>
                <a:sym typeface="Times New Roman"/>
              </a:rPr>
              <a:t>In-House Project</a:t>
            </a:r>
            <a:endParaRPr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3300"/>
              <a:buFont typeface="Calibri"/>
              <a:buNone/>
            </a:pPr>
            <a:r>
              <a:rPr b="1" lang="en-GB" sz="2100">
                <a:latin typeface="Times New Roman"/>
                <a:ea typeface="Times New Roman"/>
                <a:cs typeface="Times New Roman"/>
                <a:sym typeface="Times New Roman"/>
              </a:rPr>
              <a:t>Project Guide: </a:t>
            </a:r>
            <a:r>
              <a:rPr lang="en-GB" sz="2100">
                <a:latin typeface="Times New Roman"/>
                <a:ea typeface="Times New Roman"/>
                <a:cs typeface="Times New Roman"/>
                <a:sym typeface="Times New Roman"/>
              </a:rPr>
              <a:t>Dr. Mangesh Bedekar</a:t>
            </a:r>
            <a:endParaRPr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3300"/>
              <a:buFont typeface="Calibri"/>
              <a:buNone/>
            </a:pPr>
            <a:r>
              <a:t/>
            </a:r>
            <a:endParaRPr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3300"/>
              <a:buFont typeface="Calibri"/>
              <a:buNone/>
            </a:pPr>
            <a:r>
              <a:rPr b="1" lang="en-GB" sz="2100">
                <a:latin typeface="Times New Roman"/>
                <a:ea typeface="Times New Roman"/>
                <a:cs typeface="Times New Roman"/>
                <a:sym typeface="Times New Roman"/>
              </a:rPr>
              <a:t>Team Members:</a:t>
            </a:r>
            <a:endParaRPr b="1"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3300"/>
              <a:buFont typeface="Calibri"/>
              <a:buNone/>
            </a:pPr>
            <a:r>
              <a:rPr lang="en-GB" sz="2100">
                <a:latin typeface="Times New Roman"/>
                <a:ea typeface="Times New Roman"/>
                <a:cs typeface="Times New Roman"/>
                <a:sym typeface="Times New Roman"/>
              </a:rPr>
              <a:t>Joella Susan Jacob - 1032200637</a:t>
            </a:r>
            <a:endParaRPr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3300"/>
              <a:buFont typeface="Calibri"/>
              <a:buNone/>
            </a:pPr>
            <a:r>
              <a:rPr lang="en-GB" sz="2100">
                <a:latin typeface="Times New Roman"/>
                <a:ea typeface="Times New Roman"/>
                <a:cs typeface="Times New Roman"/>
                <a:sym typeface="Times New Roman"/>
              </a:rPr>
              <a:t>Urvi Bhavesh Desai - 1032200434</a:t>
            </a:r>
            <a:endParaRPr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3300"/>
              <a:buFont typeface="Calibri"/>
              <a:buNone/>
            </a:pPr>
            <a:r>
              <a:rPr lang="en-GB" sz="2100">
                <a:latin typeface="Times New Roman"/>
                <a:ea typeface="Times New Roman"/>
                <a:cs typeface="Times New Roman"/>
                <a:sym typeface="Times New Roman"/>
              </a:rPr>
              <a:t>Tanvi Sachin Kulkarni - 1032200891</a:t>
            </a:r>
            <a:endParaRPr sz="2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3300"/>
              <a:buFont typeface="Calibri"/>
              <a:buNone/>
            </a:pPr>
            <a:r>
              <a:rPr lang="en-GB" sz="2100">
                <a:latin typeface="Times New Roman"/>
                <a:ea typeface="Times New Roman"/>
                <a:cs typeface="Times New Roman"/>
                <a:sym typeface="Times New Roman"/>
              </a:rPr>
              <a:t>Nupur Praful Patil - 1032202206</a:t>
            </a:r>
            <a:endParaRPr sz="2100">
              <a:latin typeface="Times New Roman"/>
              <a:ea typeface="Times New Roman"/>
              <a:cs typeface="Times New Roman"/>
              <a:sym typeface="Times New Roman"/>
            </a:endParaRPr>
          </a:p>
        </p:txBody>
      </p:sp>
      <p:sp>
        <p:nvSpPr>
          <p:cNvPr id="68" name="Google Shape;68;p15"/>
          <p:cNvSpPr txBox="1"/>
          <p:nvPr>
            <p:ph idx="1" type="body"/>
          </p:nvPr>
        </p:nvSpPr>
        <p:spPr>
          <a:xfrm>
            <a:off x="758525" y="3897628"/>
            <a:ext cx="3886200" cy="1245900"/>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1200"/>
              </a:spcAft>
              <a:buClr>
                <a:schemeClr val="dk1"/>
              </a:buClr>
              <a:buSzPts val="2100"/>
              <a:buNone/>
            </a:pPr>
            <a:r>
              <a:t/>
            </a:r>
            <a:endParaRPr/>
          </a:p>
        </p:txBody>
      </p:sp>
      <p:pic>
        <p:nvPicPr>
          <p:cNvPr id="69" name="Google Shape;69;p15"/>
          <p:cNvPicPr preferRelativeResize="0"/>
          <p:nvPr>
            <p:ph idx="2" type="body"/>
          </p:nvPr>
        </p:nvPicPr>
        <p:blipFill rotWithShape="1">
          <a:blip r:embed="rId3">
            <a:alphaModFix/>
          </a:blip>
          <a:srcRect b="0" l="0" r="0" t="0"/>
          <a:stretch/>
        </p:blipFill>
        <p:spPr>
          <a:xfrm>
            <a:off x="1813084" y="150971"/>
            <a:ext cx="5652000" cy="805200"/>
          </a:xfrm>
          <a:prstGeom prst="rect">
            <a:avLst/>
          </a:prstGeom>
          <a:noFill/>
          <a:ln>
            <a:noFill/>
          </a:ln>
        </p:spPr>
      </p:pic>
      <p:sp>
        <p:nvSpPr>
          <p:cNvPr id="70" name="Google Shape;70;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24"/>
          <p:cNvGraphicFramePr/>
          <p:nvPr/>
        </p:nvGraphicFramePr>
        <p:xfrm>
          <a:off x="770775" y="1341125"/>
          <a:ext cx="3000000" cy="3000000"/>
        </p:xfrm>
        <a:graphic>
          <a:graphicData uri="http://schemas.openxmlformats.org/drawingml/2006/table">
            <a:tbl>
              <a:tblPr>
                <a:noFill/>
                <a:tableStyleId>{49DFFD3B-D88D-40A9-A20D-9BA370159487}</a:tableStyleId>
              </a:tblPr>
              <a:tblGrid>
                <a:gridCol w="1966225"/>
                <a:gridCol w="3586725"/>
                <a:gridCol w="2191625"/>
              </a:tblGrid>
              <a:tr h="281675">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080275">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2020 </a:t>
                      </a:r>
                      <a:r>
                        <a:rPr lang="en-GB" sz="1300">
                          <a:solidFill>
                            <a:schemeClr val="dk1"/>
                          </a:solidFill>
                          <a:latin typeface="Times New Roman"/>
                          <a:ea typeface="Times New Roman"/>
                          <a:cs typeface="Times New Roman"/>
                          <a:sym typeface="Times New Roman"/>
                        </a:rPr>
                        <a:t>(</a:t>
                      </a:r>
                      <a:r>
                        <a:rPr b="1" lang="en-GB" sz="1300">
                          <a:solidFill>
                            <a:schemeClr val="dk1"/>
                          </a:solidFill>
                          <a:latin typeface="Times New Roman"/>
                          <a:ea typeface="Times New Roman"/>
                          <a:cs typeface="Times New Roman"/>
                          <a:sym typeface="Times New Roman"/>
                        </a:rPr>
                        <a:t>Journal</a:t>
                      </a:r>
                      <a:r>
                        <a:rPr lang="en-GB" sz="1300">
                          <a:solidFill>
                            <a:schemeClr val="dk1"/>
                          </a:solidFill>
                          <a:latin typeface="Times New Roman"/>
                          <a:ea typeface="Times New Roman"/>
                          <a:cs typeface="Times New Roman"/>
                          <a:sym typeface="Times New Roman"/>
                        </a:rPr>
                        <a:t>- IEEE Access)</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1300">
                          <a:solidFill>
                            <a:schemeClr val="dk1"/>
                          </a:solidFill>
                          <a:latin typeface="Times New Roman"/>
                          <a:ea typeface="Times New Roman"/>
                          <a:cs typeface="Times New Roman"/>
                          <a:sym typeface="Times New Roman"/>
                        </a:rPr>
                        <a:t>[9]</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1000"/>
                        </a:spcAft>
                        <a:buSzPts val="1300"/>
                        <a:buFont typeface="Times New Roman"/>
                        <a:buChar char="●"/>
                      </a:pPr>
                      <a:r>
                        <a:rPr lang="en-GB" sz="1300">
                          <a:latin typeface="Times New Roman"/>
                          <a:ea typeface="Times New Roman"/>
                          <a:cs typeface="Times New Roman"/>
                          <a:sym typeface="Times New Roman"/>
                        </a:rPr>
                        <a:t>The paper explores the applications, challenges, and frameworks of digital twins in the key aspects such as asset integrity monitoring, project planning, life cycle management and security from cyber-attacks, in very detail.</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The paper is very theoretical in nature. </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The suggested methodology has no practical implementation in the paper.</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32" name="Google Shape;132;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133" name="Google Shape;133;p24"/>
          <p:cNvSpPr txBox="1"/>
          <p:nvPr>
            <p:ph type="title"/>
          </p:nvPr>
        </p:nvSpPr>
        <p:spPr>
          <a:xfrm>
            <a:off x="628650" y="145919"/>
            <a:ext cx="7886700" cy="9942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25"/>
          <p:cNvGraphicFramePr/>
          <p:nvPr/>
        </p:nvGraphicFramePr>
        <p:xfrm>
          <a:off x="610450" y="1003413"/>
          <a:ext cx="3000000" cy="3000000"/>
        </p:xfrm>
        <a:graphic>
          <a:graphicData uri="http://schemas.openxmlformats.org/drawingml/2006/table">
            <a:tbl>
              <a:tblPr>
                <a:noFill/>
                <a:tableStyleId>{49DFFD3B-D88D-40A9-A20D-9BA370159487}</a:tableStyleId>
              </a:tblPr>
              <a:tblGrid>
                <a:gridCol w="2094250"/>
                <a:gridCol w="3586700"/>
                <a:gridCol w="2242150"/>
              </a:tblGrid>
              <a:tr h="373150">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755700">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2023 </a:t>
                      </a:r>
                      <a:r>
                        <a:rPr lang="en-GB" sz="1300">
                          <a:solidFill>
                            <a:schemeClr val="dk1"/>
                          </a:solidFill>
                          <a:latin typeface="Times New Roman"/>
                          <a:ea typeface="Times New Roman"/>
                          <a:cs typeface="Times New Roman"/>
                          <a:sym typeface="Times New Roman"/>
                        </a:rPr>
                        <a:t>(</a:t>
                      </a:r>
                      <a:r>
                        <a:rPr b="1" lang="en-GB" sz="1300">
                          <a:solidFill>
                            <a:schemeClr val="dk1"/>
                          </a:solidFill>
                          <a:latin typeface="Times New Roman"/>
                          <a:ea typeface="Times New Roman"/>
                          <a:cs typeface="Times New Roman"/>
                          <a:sym typeface="Times New Roman"/>
                        </a:rPr>
                        <a:t>Conference</a:t>
                      </a:r>
                      <a:r>
                        <a:rPr lang="en-GB" sz="1300">
                          <a:solidFill>
                            <a:schemeClr val="dk1"/>
                          </a:solidFill>
                          <a:latin typeface="Times New Roman"/>
                          <a:ea typeface="Times New Roman"/>
                          <a:cs typeface="Times New Roman"/>
                          <a:sym typeface="Times New Roman"/>
                        </a:rPr>
                        <a:t> -  </a:t>
                      </a:r>
                      <a:r>
                        <a:rPr lang="en-GB" sz="1300">
                          <a:latin typeface="Times New Roman"/>
                          <a:ea typeface="Times New Roman"/>
                          <a:cs typeface="Times New Roman"/>
                          <a:sym typeface="Times New Roman"/>
                        </a:rPr>
                        <a:t>Predictive Maintenance, Communication, and Energy Systems: The Digital Transformation of NDE)</a:t>
                      </a:r>
                      <a:endParaRPr sz="1300">
                        <a:latin typeface="Times New Roman"/>
                        <a:ea typeface="Times New Roman"/>
                        <a:cs typeface="Times New Roman"/>
                        <a:sym typeface="Times New Roman"/>
                      </a:endParaRPr>
                    </a:p>
                    <a:p>
                      <a:pPr indent="0" lvl="0" marL="0" rtl="0" algn="ctr">
                        <a:spcBef>
                          <a:spcPts val="0"/>
                        </a:spcBef>
                        <a:spcAft>
                          <a:spcPts val="0"/>
                        </a:spcAft>
                        <a:buNone/>
                      </a:pPr>
                      <a:r>
                        <a:rPr lang="en-GB"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1000"/>
                        </a:spcAft>
                        <a:buSzPts val="1300"/>
                        <a:buFont typeface="Times New Roman"/>
                        <a:buChar char="●"/>
                      </a:pPr>
                      <a:r>
                        <a:rPr lang="en-GB" sz="1300">
                          <a:latin typeface="Times New Roman"/>
                          <a:ea typeface="Times New Roman"/>
                          <a:cs typeface="Times New Roman"/>
                          <a:sym typeface="Times New Roman"/>
                        </a:rPr>
                        <a:t>The research demonstrates a practical application of digital twin technology in the domain of predictive maintenance, offering tangible benefits in terms of improving equipment reliability, reducing downtime, and optimizing maintenance schedules.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1000"/>
                        </a:spcAft>
                        <a:buSzPts val="1300"/>
                        <a:buFont typeface="Times New Roman"/>
                        <a:buChar char="●"/>
                      </a:pPr>
                      <a:r>
                        <a:rPr lang="en-GB" sz="1300">
                          <a:latin typeface="Times New Roman"/>
                          <a:ea typeface="Times New Roman"/>
                          <a:cs typeface="Times New Roman"/>
                          <a:sym typeface="Times New Roman"/>
                        </a:rPr>
                        <a:t>The research could delve deeper into addressing the challenges of adapting digital twin models to dynamic operating environments, where equipment conditions and operational parameters may change rapidly, potentially impacting the effectiveness of predictive maintenance strategies.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39" name="Google Shape;139;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140" name="Google Shape;140;p25"/>
          <p:cNvSpPr txBox="1"/>
          <p:nvPr>
            <p:ph type="title"/>
          </p:nvPr>
        </p:nvSpPr>
        <p:spPr>
          <a:xfrm>
            <a:off x="628650" y="145923"/>
            <a:ext cx="7886700" cy="7356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26"/>
          <p:cNvGraphicFramePr/>
          <p:nvPr/>
        </p:nvGraphicFramePr>
        <p:xfrm>
          <a:off x="610450" y="1119875"/>
          <a:ext cx="3000000" cy="3000000"/>
        </p:xfrm>
        <a:graphic>
          <a:graphicData uri="http://schemas.openxmlformats.org/drawingml/2006/table">
            <a:tbl>
              <a:tblPr>
                <a:noFill/>
                <a:tableStyleId>{49DFFD3B-D88D-40A9-A20D-9BA370159487}</a:tableStyleId>
              </a:tblPr>
              <a:tblGrid>
                <a:gridCol w="2094250"/>
                <a:gridCol w="3586700"/>
                <a:gridCol w="2242150"/>
              </a:tblGrid>
              <a:tr h="341600">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22800">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2023 </a:t>
                      </a:r>
                      <a:r>
                        <a:rPr lang="en-GB" sz="1300">
                          <a:solidFill>
                            <a:schemeClr val="dk1"/>
                          </a:solidFill>
                          <a:latin typeface="Times New Roman"/>
                          <a:ea typeface="Times New Roman"/>
                          <a:cs typeface="Times New Roman"/>
                          <a:sym typeface="Times New Roman"/>
                        </a:rPr>
                        <a:t>(</a:t>
                      </a:r>
                      <a:r>
                        <a:rPr b="1" lang="en-GB" sz="1300">
                          <a:solidFill>
                            <a:schemeClr val="dk1"/>
                          </a:solidFill>
                          <a:latin typeface="Times New Roman"/>
                          <a:ea typeface="Times New Roman"/>
                          <a:cs typeface="Times New Roman"/>
                          <a:sym typeface="Times New Roman"/>
                        </a:rPr>
                        <a:t>Journal</a:t>
                      </a:r>
                      <a:r>
                        <a:rPr lang="en-GB" sz="1300">
                          <a:solidFill>
                            <a:schemeClr val="dk1"/>
                          </a:solidFill>
                          <a:latin typeface="Times New Roman"/>
                          <a:ea typeface="Times New Roman"/>
                          <a:cs typeface="Times New Roman"/>
                          <a:sym typeface="Times New Roman"/>
                        </a:rPr>
                        <a:t> - Heliyon</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1300">
                          <a:solidFill>
                            <a:schemeClr val="dk1"/>
                          </a:solidFill>
                          <a:latin typeface="Times New Roman"/>
                          <a:ea typeface="Times New Roman"/>
                          <a:cs typeface="Times New Roman"/>
                          <a:sym typeface="Times New Roman"/>
                        </a:rPr>
                        <a:t>Volume: 9)</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1300">
                          <a:solidFill>
                            <a:schemeClr val="dk1"/>
                          </a:solidFill>
                          <a:latin typeface="Times New Roman"/>
                          <a:ea typeface="Times New Roman"/>
                          <a:cs typeface="Times New Roman"/>
                          <a:sym typeface="Times New Roman"/>
                        </a:rPr>
                        <a:t>[11]</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1000"/>
                        </a:spcAft>
                        <a:buSzPts val="1300"/>
                        <a:buFont typeface="Times New Roman"/>
                        <a:buChar char="●"/>
                      </a:pPr>
                      <a:r>
                        <a:rPr lang="en-GB" sz="1300">
                          <a:latin typeface="Times New Roman"/>
                          <a:ea typeface="Times New Roman"/>
                          <a:cs typeface="Times New Roman"/>
                          <a:sym typeface="Times New Roman"/>
                        </a:rPr>
                        <a:t>The paper provides a comprehensive overview of predictive maintenance leveraging digital twin technology, likely offering insights into its applications, benefits, and potential impact on various industries.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1000"/>
                        </a:spcAft>
                        <a:buSzPts val="1300"/>
                        <a:buFont typeface="Times New Roman"/>
                        <a:buChar char="●"/>
                      </a:pPr>
                      <a:r>
                        <a:rPr lang="en-GB" sz="1300">
                          <a:latin typeface="Times New Roman"/>
                          <a:ea typeface="Times New Roman"/>
                          <a:cs typeface="Times New Roman"/>
                          <a:sym typeface="Times New Roman"/>
                        </a:rPr>
                        <a:t>The research may not thoroughly address the challenges associated with integrating digital twin technology into existing maintenance workflows and infrastructure, potentially leaving gaps in understanding the practical implementation hurdles.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46" name="Google Shape;146;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147" name="Google Shape;147;p26"/>
          <p:cNvSpPr txBox="1"/>
          <p:nvPr>
            <p:ph type="title"/>
          </p:nvPr>
        </p:nvSpPr>
        <p:spPr>
          <a:xfrm>
            <a:off x="628650" y="168323"/>
            <a:ext cx="7886700" cy="6705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27"/>
          <p:cNvGraphicFramePr/>
          <p:nvPr/>
        </p:nvGraphicFramePr>
        <p:xfrm>
          <a:off x="610450" y="1224688"/>
          <a:ext cx="3000000" cy="3000000"/>
        </p:xfrm>
        <a:graphic>
          <a:graphicData uri="http://schemas.openxmlformats.org/drawingml/2006/table">
            <a:tbl>
              <a:tblPr>
                <a:noFill/>
                <a:tableStyleId>{49DFFD3B-D88D-40A9-A20D-9BA370159487}</a:tableStyleId>
              </a:tblPr>
              <a:tblGrid>
                <a:gridCol w="1982000"/>
                <a:gridCol w="3698950"/>
                <a:gridCol w="2242150"/>
              </a:tblGrid>
              <a:tr h="313225">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13175">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2022 </a:t>
                      </a:r>
                      <a:r>
                        <a:rPr lang="en-GB" sz="1300">
                          <a:solidFill>
                            <a:schemeClr val="dk1"/>
                          </a:solidFill>
                          <a:latin typeface="Times New Roman"/>
                          <a:ea typeface="Times New Roman"/>
                          <a:cs typeface="Times New Roman"/>
                          <a:sym typeface="Times New Roman"/>
                        </a:rPr>
                        <a:t>(</a:t>
                      </a:r>
                      <a:r>
                        <a:rPr b="1" lang="en-GB" sz="1300">
                          <a:solidFill>
                            <a:schemeClr val="dk1"/>
                          </a:solidFill>
                          <a:latin typeface="Times New Roman"/>
                          <a:ea typeface="Times New Roman"/>
                          <a:cs typeface="Times New Roman"/>
                          <a:sym typeface="Times New Roman"/>
                        </a:rPr>
                        <a:t>Conference</a:t>
                      </a:r>
                      <a:r>
                        <a:rPr lang="en-GB" sz="1300">
                          <a:solidFill>
                            <a:schemeClr val="dk1"/>
                          </a:solidFill>
                          <a:latin typeface="Times New Roman"/>
                          <a:ea typeface="Times New Roman"/>
                          <a:cs typeface="Times New Roman"/>
                          <a:sym typeface="Times New Roman"/>
                        </a:rPr>
                        <a:t> - DETC (Design Engineering Technical Conferences)</a:t>
                      </a: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1300">
                          <a:solidFill>
                            <a:schemeClr val="dk1"/>
                          </a:solidFill>
                          <a:latin typeface="Times New Roman"/>
                          <a:ea typeface="Times New Roman"/>
                          <a:cs typeface="Times New Roman"/>
                          <a:sym typeface="Times New Roman"/>
                        </a:rPr>
                        <a:t>[12]</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The paper explores the use of digital twin technology for developing predictive maintenance models, highlighting its potential in enhancing maintenance strategies in various industries.</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The inclusion of a case study provides practical insights into the application of the proposed digital twin approach, demonstrating its effectiveness in a real-world scenario.</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1000"/>
                        </a:spcAft>
                        <a:buSzPts val="1300"/>
                        <a:buFont typeface="Times New Roman"/>
                        <a:buChar char="●"/>
                      </a:pPr>
                      <a:r>
                        <a:rPr lang="en-GB" sz="1300">
                          <a:latin typeface="Times New Roman"/>
                          <a:ea typeface="Times New Roman"/>
                          <a:cs typeface="Times New Roman"/>
                          <a:sym typeface="Times New Roman"/>
                        </a:rPr>
                        <a:t>The paper lacks detailed analysis of how errors propagate within the digital twin model and affect predictive maintenance outcomes.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53" name="Google Shape;153;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154" name="Google Shape;154;p27"/>
          <p:cNvSpPr txBox="1"/>
          <p:nvPr>
            <p:ph type="title"/>
          </p:nvPr>
        </p:nvSpPr>
        <p:spPr>
          <a:xfrm>
            <a:off x="628650" y="230499"/>
            <a:ext cx="7886700" cy="7647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812675" y="255150"/>
            <a:ext cx="5730600" cy="9942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                    Problem Statement</a:t>
            </a:r>
            <a:endParaRPr b="1" sz="3000">
              <a:latin typeface="Times New Roman"/>
              <a:ea typeface="Times New Roman"/>
              <a:cs typeface="Times New Roman"/>
              <a:sym typeface="Times New Roman"/>
            </a:endParaRPr>
          </a:p>
        </p:txBody>
      </p:sp>
      <p:sp>
        <p:nvSpPr>
          <p:cNvPr id="160" name="Google Shape;160;p28"/>
          <p:cNvSpPr txBox="1"/>
          <p:nvPr>
            <p:ph idx="1" type="body"/>
          </p:nvPr>
        </p:nvSpPr>
        <p:spPr>
          <a:xfrm>
            <a:off x="398700" y="548600"/>
            <a:ext cx="7886700" cy="34890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500"/>
              </a:spcBef>
              <a:spcAft>
                <a:spcPts val="0"/>
              </a:spcAft>
              <a:buClr>
                <a:schemeClr val="dk1"/>
              </a:buClr>
              <a:buSzPts val="1100"/>
              <a:buNone/>
            </a:pPr>
            <a:r>
              <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None/>
            </a:pPr>
            <a:r>
              <a:rPr lang="en-GB" sz="1500">
                <a:solidFill>
                  <a:srgbClr val="0D0D0D"/>
                </a:solidFill>
                <a:highlight>
                  <a:srgbClr val="FFFFFF"/>
                </a:highlight>
                <a:latin typeface="Times New Roman"/>
                <a:ea typeface="Times New Roman"/>
                <a:cs typeface="Times New Roman"/>
                <a:sym typeface="Times New Roman"/>
              </a:rPr>
              <a:t>The objectives are:</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1500"/>
              </a:spcBef>
              <a:spcAft>
                <a:spcPts val="0"/>
              </a:spcAft>
              <a:buClr>
                <a:srgbClr val="0D0D0D"/>
              </a:buClr>
              <a:buSzPts val="1500"/>
              <a:buFont typeface="Times New Roman"/>
              <a:buChar char="●"/>
            </a:pPr>
            <a:r>
              <a:rPr b="1" lang="en-GB" sz="1500">
                <a:solidFill>
                  <a:srgbClr val="0D0D0D"/>
                </a:solidFill>
                <a:highlight>
                  <a:srgbClr val="FFFFFF"/>
                </a:highlight>
                <a:latin typeface="Times New Roman"/>
                <a:ea typeface="Times New Roman"/>
                <a:cs typeface="Times New Roman"/>
                <a:sym typeface="Times New Roman"/>
              </a:rPr>
              <a:t>3D Model Implementation</a:t>
            </a:r>
            <a:r>
              <a:rPr lang="en-GB" sz="1500">
                <a:solidFill>
                  <a:srgbClr val="0D0D0D"/>
                </a:solidFill>
                <a:highlight>
                  <a:srgbClr val="FFFFFF"/>
                </a:highlight>
                <a:latin typeface="Times New Roman"/>
                <a:ea typeface="Times New Roman"/>
                <a:cs typeface="Times New Roman"/>
                <a:sym typeface="Times New Roman"/>
              </a:rPr>
              <a:t> - To d</a:t>
            </a:r>
            <a:r>
              <a:rPr lang="en-GB" sz="1500">
                <a:solidFill>
                  <a:srgbClr val="0D0D0D"/>
                </a:solidFill>
                <a:highlight>
                  <a:srgbClr val="FFFFFF"/>
                </a:highlight>
                <a:latin typeface="Times New Roman"/>
                <a:ea typeface="Times New Roman"/>
                <a:cs typeface="Times New Roman"/>
                <a:sym typeface="Times New Roman"/>
              </a:rPr>
              <a:t>evelop a 3D model of the double reciprocating compressor system, accurately representing its architecture and subsea-specific components.</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1000"/>
              </a:spcBef>
              <a:spcAft>
                <a:spcPts val="0"/>
              </a:spcAft>
              <a:buClr>
                <a:srgbClr val="0D0D0D"/>
              </a:buClr>
              <a:buSzPts val="1500"/>
              <a:buFont typeface="Times New Roman"/>
              <a:buChar char="●"/>
            </a:pPr>
            <a:r>
              <a:rPr b="1" lang="en-GB" sz="1500">
                <a:solidFill>
                  <a:srgbClr val="0D0D0D"/>
                </a:solidFill>
                <a:highlight>
                  <a:srgbClr val="FFFFFF"/>
                </a:highlight>
                <a:latin typeface="Times New Roman"/>
                <a:ea typeface="Times New Roman"/>
                <a:cs typeface="Times New Roman"/>
                <a:sym typeface="Times New Roman"/>
              </a:rPr>
              <a:t>Modelling a Digital Twin</a:t>
            </a:r>
            <a:r>
              <a:rPr lang="en-GB" sz="1500">
                <a:solidFill>
                  <a:srgbClr val="0D0D0D"/>
                </a:solidFill>
                <a:highlight>
                  <a:srgbClr val="FFFFFF"/>
                </a:highlight>
                <a:latin typeface="Times New Roman"/>
                <a:ea typeface="Times New Roman"/>
                <a:cs typeface="Times New Roman"/>
                <a:sym typeface="Times New Roman"/>
              </a:rPr>
              <a:t> - To integrate data into the 3D model using Blender, creating a digital twin of the double reciprocating compressor system, and thus providing a virtual representation capable of running simulations on hypothetical values.</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1000"/>
              </a:spcBef>
              <a:spcAft>
                <a:spcPts val="0"/>
              </a:spcAft>
              <a:buClr>
                <a:srgbClr val="0D0D0D"/>
              </a:buClr>
              <a:buSzPts val="1500"/>
              <a:buFont typeface="Times New Roman"/>
              <a:buChar char="●"/>
            </a:pPr>
            <a:r>
              <a:rPr b="1" lang="en-GB" sz="1500">
                <a:solidFill>
                  <a:srgbClr val="0D0D0D"/>
                </a:solidFill>
                <a:highlight>
                  <a:srgbClr val="FFFFFF"/>
                </a:highlight>
                <a:latin typeface="Times New Roman"/>
                <a:ea typeface="Times New Roman"/>
                <a:cs typeface="Times New Roman"/>
                <a:sym typeface="Times New Roman"/>
              </a:rPr>
              <a:t>Anomaly Detection</a:t>
            </a:r>
            <a:r>
              <a:rPr lang="en-GB" sz="1500">
                <a:solidFill>
                  <a:srgbClr val="0D0D0D"/>
                </a:solidFill>
                <a:highlight>
                  <a:srgbClr val="FFFFFF"/>
                </a:highlight>
                <a:latin typeface="Times New Roman"/>
                <a:ea typeface="Times New Roman"/>
                <a:cs typeface="Times New Roman"/>
                <a:sym typeface="Times New Roman"/>
              </a:rPr>
              <a:t> - To utilize advanced machine learning algorithms to analyze data, make predictions, and detect potential failures in the operation of the double reciprocating compressor system.</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1500"/>
              </a:spcBef>
              <a:spcAft>
                <a:spcPts val="0"/>
              </a:spcAft>
              <a:buClr>
                <a:srgbClr val="0D0D0D"/>
              </a:buClr>
              <a:buSzPts val="1500"/>
              <a:buFont typeface="Times New Roman"/>
              <a:buChar char="●"/>
            </a:pPr>
            <a:r>
              <a:rPr b="1" lang="en-GB" sz="1500">
                <a:solidFill>
                  <a:srgbClr val="0D0D0D"/>
                </a:solidFill>
                <a:highlight>
                  <a:srgbClr val="FFFFFF"/>
                </a:highlight>
                <a:latin typeface="Times New Roman"/>
                <a:ea typeface="Times New Roman"/>
                <a:cs typeface="Times New Roman"/>
                <a:sym typeface="Times New Roman"/>
              </a:rPr>
              <a:t>Real-time Integrity Monitoring System </a:t>
            </a:r>
            <a:r>
              <a:rPr lang="en-GB" sz="1500">
                <a:solidFill>
                  <a:srgbClr val="0D0D0D"/>
                </a:solidFill>
                <a:highlight>
                  <a:srgbClr val="FFFFFF"/>
                </a:highlight>
                <a:latin typeface="Times New Roman"/>
                <a:ea typeface="Times New Roman"/>
                <a:cs typeface="Times New Roman"/>
                <a:sym typeface="Times New Roman"/>
              </a:rPr>
              <a:t>- To d</a:t>
            </a:r>
            <a:r>
              <a:rPr lang="en-GB" sz="1500">
                <a:solidFill>
                  <a:srgbClr val="0D0D0D"/>
                </a:solidFill>
                <a:highlight>
                  <a:srgbClr val="FFFFFF"/>
                </a:highlight>
                <a:latin typeface="Times New Roman"/>
                <a:ea typeface="Times New Roman"/>
                <a:cs typeface="Times New Roman"/>
                <a:sym typeface="Times New Roman"/>
              </a:rPr>
              <a:t>evelop a system capable of raising alarms or providing indications in case simulation values exceed acceptable limits, ensuring the normal execution of the compressor system.</a:t>
            </a:r>
            <a:endParaRPr sz="1500">
              <a:latin typeface="Times New Roman"/>
              <a:ea typeface="Times New Roman"/>
              <a:cs typeface="Times New Roman"/>
              <a:sym typeface="Times New Roman"/>
            </a:endParaRPr>
          </a:p>
          <a:p>
            <a:pPr indent="0" lvl="0" marL="0" rtl="0" algn="l">
              <a:lnSpc>
                <a:spcPct val="90000"/>
              </a:lnSpc>
              <a:spcBef>
                <a:spcPts val="1000"/>
              </a:spcBef>
              <a:spcAft>
                <a:spcPts val="1000"/>
              </a:spcAft>
              <a:buClr>
                <a:schemeClr val="dk1"/>
              </a:buClr>
              <a:buSzPts val="2100"/>
              <a:buNone/>
            </a:pPr>
            <a:r>
              <a:t/>
            </a:r>
            <a:endParaRPr sz="1500">
              <a:latin typeface="Times New Roman"/>
              <a:ea typeface="Times New Roman"/>
              <a:cs typeface="Times New Roman"/>
              <a:sym typeface="Times New Roman"/>
            </a:endParaRPr>
          </a:p>
        </p:txBody>
      </p:sp>
      <p:sp>
        <p:nvSpPr>
          <p:cNvPr id="161" name="Google Shape;161;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628650" y="273844"/>
            <a:ext cx="7886700" cy="9942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 Requirements Gathering</a:t>
            </a:r>
            <a:endParaRPr b="1" sz="3000">
              <a:latin typeface="Times New Roman"/>
              <a:ea typeface="Times New Roman"/>
              <a:cs typeface="Times New Roman"/>
              <a:sym typeface="Times New Roman"/>
            </a:endParaRPr>
          </a:p>
        </p:txBody>
      </p:sp>
      <p:sp>
        <p:nvSpPr>
          <p:cNvPr id="167" name="Google Shape;167;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lnSpcReduction="10000"/>
          </a:bodyPr>
          <a:lstStyle/>
          <a:p>
            <a:pPr indent="-342900" lvl="0" marL="457200" rtl="0" algn="l">
              <a:spcBef>
                <a:spcPts val="800"/>
              </a:spcBef>
              <a:spcAft>
                <a:spcPts val="0"/>
              </a:spcAft>
              <a:buSzPts val="1800"/>
              <a:buFont typeface="Times New Roman"/>
              <a:buChar char="●"/>
            </a:pPr>
            <a:r>
              <a:rPr b="1" lang="en-GB" sz="1800">
                <a:solidFill>
                  <a:schemeClr val="dk1"/>
                </a:solidFill>
                <a:latin typeface="Times New Roman"/>
                <a:ea typeface="Times New Roman"/>
                <a:cs typeface="Times New Roman"/>
                <a:sym typeface="Times New Roman"/>
              </a:rPr>
              <a:t>Predictions:</a:t>
            </a:r>
            <a:endParaRPr b="1" sz="1800">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Fault diagnosis for the subsea system are performed using Machine Learning. </a:t>
            </a:r>
            <a:endParaRPr>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Python has built-in libraries and functions that make this task much more simple and efficient. </a:t>
            </a:r>
            <a:endParaRPr>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Python provides the best support for creating custom models for a wide range of tasks. </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b="1" lang="en-GB" sz="1800">
                <a:solidFill>
                  <a:schemeClr val="dk1"/>
                </a:solidFill>
                <a:latin typeface="Times New Roman"/>
                <a:ea typeface="Times New Roman"/>
                <a:cs typeface="Times New Roman"/>
                <a:sym typeface="Times New Roman"/>
              </a:rPr>
              <a:t>Integration of ML models with the 3D model:</a:t>
            </a:r>
            <a:endParaRPr b="1" sz="1800">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Flask, </a:t>
            </a:r>
            <a:r>
              <a:rPr lang="en-GB" sz="1800">
                <a:solidFill>
                  <a:schemeClr val="dk1"/>
                </a:solidFill>
                <a:latin typeface="Times New Roman"/>
                <a:ea typeface="Times New Roman"/>
                <a:cs typeface="Times New Roman"/>
                <a:sym typeface="Times New Roman"/>
              </a:rPr>
              <a:t>library</a:t>
            </a:r>
            <a:r>
              <a:rPr lang="en-GB" sz="1800">
                <a:solidFill>
                  <a:schemeClr val="dk1"/>
                </a:solidFill>
                <a:latin typeface="Times New Roman"/>
                <a:ea typeface="Times New Roman"/>
                <a:cs typeface="Times New Roman"/>
                <a:sym typeface="Times New Roman"/>
              </a:rPr>
              <a:t> in Python, provides </a:t>
            </a:r>
            <a:r>
              <a:rPr lang="en-GB" sz="1800">
                <a:solidFill>
                  <a:schemeClr val="dk1"/>
                </a:solidFill>
                <a:latin typeface="Times New Roman"/>
                <a:ea typeface="Times New Roman"/>
                <a:cs typeface="Times New Roman"/>
                <a:sym typeface="Times New Roman"/>
              </a:rPr>
              <a:t>simplicity</a:t>
            </a:r>
            <a:r>
              <a:rPr lang="en-GB" sz="1800">
                <a:solidFill>
                  <a:schemeClr val="dk1"/>
                </a:solidFill>
                <a:latin typeface="Times New Roman"/>
                <a:ea typeface="Times New Roman"/>
                <a:cs typeface="Times New Roman"/>
                <a:sym typeface="Times New Roman"/>
              </a:rPr>
              <a:t> and flexibility while developing APIs.</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1000"/>
              </a:spcAft>
              <a:buNone/>
            </a:pPr>
            <a:r>
              <a:rPr lang="en-GB" sz="1800">
                <a:solidFill>
                  <a:schemeClr val="dk1"/>
                </a:solidFill>
                <a:latin typeface="Times New Roman"/>
                <a:ea typeface="Times New Roman"/>
                <a:cs typeface="Times New Roman"/>
                <a:sym typeface="Times New Roman"/>
              </a:rPr>
              <a:t>Therefore, </a:t>
            </a:r>
            <a:r>
              <a:rPr b="1" lang="en-GB" sz="1800">
                <a:solidFill>
                  <a:schemeClr val="dk1"/>
                </a:solidFill>
                <a:latin typeface="Times New Roman"/>
                <a:ea typeface="Times New Roman"/>
                <a:cs typeface="Times New Roman"/>
                <a:sym typeface="Times New Roman"/>
              </a:rPr>
              <a:t>Python</a:t>
            </a:r>
            <a:r>
              <a:rPr lang="en-GB" sz="1800">
                <a:solidFill>
                  <a:schemeClr val="dk1"/>
                </a:solidFill>
                <a:latin typeface="Times New Roman"/>
                <a:ea typeface="Times New Roman"/>
                <a:cs typeface="Times New Roman"/>
                <a:sym typeface="Times New Roman"/>
              </a:rPr>
              <a:t> will be used to develop the ML models. </a:t>
            </a:r>
            <a:endParaRPr sz="1800">
              <a:solidFill>
                <a:schemeClr val="dk1"/>
              </a:solidFill>
              <a:latin typeface="Times New Roman"/>
              <a:ea typeface="Times New Roman"/>
              <a:cs typeface="Times New Roman"/>
              <a:sym typeface="Times New Roman"/>
            </a:endParaRPr>
          </a:p>
        </p:txBody>
      </p:sp>
      <p:sp>
        <p:nvSpPr>
          <p:cNvPr id="168" name="Google Shape;168;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idx="1" type="body"/>
          </p:nvPr>
        </p:nvSpPr>
        <p:spPr>
          <a:xfrm>
            <a:off x="628650" y="1268052"/>
            <a:ext cx="7886700" cy="40509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SzPts val="1800"/>
              <a:buFont typeface="Times New Roman"/>
              <a:buChar char="●"/>
            </a:pPr>
            <a:r>
              <a:rPr b="1" lang="en-GB" sz="1800">
                <a:solidFill>
                  <a:schemeClr val="dk1"/>
                </a:solidFill>
                <a:latin typeface="Times New Roman"/>
                <a:ea typeface="Times New Roman"/>
                <a:cs typeface="Times New Roman"/>
                <a:sym typeface="Times New Roman"/>
              </a:rPr>
              <a:t>3D Model</a:t>
            </a:r>
            <a:endParaRPr b="1" sz="1800">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There are several 3D modelling software options available, including Fusion 360, AutoCAD, Blender, and Unreal Engine.</a:t>
            </a:r>
            <a:endParaRPr>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We needed a software that makes 3D modelling simple and effective. We also required Python support to merge our ML model results, scripting code for different components to work, an API utility to render the developed 3D model on the GUI, and software that was free to use and open-source.</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1000"/>
              </a:spcAft>
              <a:buNone/>
            </a:pPr>
            <a:r>
              <a:rPr lang="en-GB" sz="1800">
                <a:solidFill>
                  <a:schemeClr val="dk1"/>
                </a:solidFill>
                <a:latin typeface="Times New Roman"/>
                <a:ea typeface="Times New Roman"/>
                <a:cs typeface="Times New Roman"/>
                <a:sym typeface="Times New Roman"/>
              </a:rPr>
              <a:t>Given all of the above requirements, the 3D model was decided to be developed in </a:t>
            </a:r>
            <a:r>
              <a:rPr b="1" lang="en-GB" sz="1800">
                <a:solidFill>
                  <a:schemeClr val="dk1"/>
                </a:solidFill>
                <a:latin typeface="Times New Roman"/>
                <a:ea typeface="Times New Roman"/>
                <a:cs typeface="Times New Roman"/>
                <a:sym typeface="Times New Roman"/>
              </a:rPr>
              <a:t>Blender</a:t>
            </a: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174" name="Google Shape;174;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175" name="Google Shape;175;p30"/>
          <p:cNvSpPr txBox="1"/>
          <p:nvPr>
            <p:ph type="title"/>
          </p:nvPr>
        </p:nvSpPr>
        <p:spPr>
          <a:xfrm>
            <a:off x="628650" y="273844"/>
            <a:ext cx="7886700" cy="9942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 Requirements Gathering (Cont’d)</a:t>
            </a:r>
            <a:endParaRPr b="1" sz="3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628650" y="1268052"/>
            <a:ext cx="7886700" cy="42726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SzPts val="1800"/>
              <a:buFont typeface="Times New Roman"/>
              <a:buChar char="●"/>
            </a:pPr>
            <a:r>
              <a:rPr b="1" lang="en-GB" sz="1800">
                <a:solidFill>
                  <a:schemeClr val="dk1"/>
                </a:solidFill>
                <a:latin typeface="Times New Roman"/>
                <a:ea typeface="Times New Roman"/>
                <a:cs typeface="Times New Roman"/>
                <a:sym typeface="Times New Roman"/>
              </a:rPr>
              <a:t>User Interface (UI)</a:t>
            </a:r>
            <a:endParaRPr b="1" sz="1800">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We </a:t>
            </a:r>
            <a:r>
              <a:rPr lang="en-GB" sz="1800">
                <a:solidFill>
                  <a:schemeClr val="dk1"/>
                </a:solidFill>
                <a:latin typeface="Times New Roman"/>
                <a:ea typeface="Times New Roman"/>
                <a:cs typeface="Times New Roman"/>
                <a:sym typeface="Times New Roman"/>
              </a:rPr>
              <a:t>also </a:t>
            </a:r>
            <a:r>
              <a:rPr lang="en-GB" sz="1800">
                <a:solidFill>
                  <a:schemeClr val="dk1"/>
                </a:solidFill>
                <a:latin typeface="Times New Roman"/>
                <a:ea typeface="Times New Roman"/>
                <a:cs typeface="Times New Roman"/>
                <a:sym typeface="Times New Roman"/>
              </a:rPr>
              <a:t>need to build a UI in order to render the 3D model and display the results of the ML models in a systematic manner.</a:t>
            </a:r>
            <a:endParaRPr>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The UI will have the </a:t>
            </a:r>
            <a:r>
              <a:rPr lang="en-GB" sz="1800">
                <a:solidFill>
                  <a:schemeClr val="dk1"/>
                </a:solidFill>
                <a:latin typeface="Times New Roman"/>
                <a:ea typeface="Times New Roman"/>
                <a:cs typeface="Times New Roman"/>
                <a:sym typeface="Times New Roman"/>
              </a:rPr>
              <a:t>utility</a:t>
            </a:r>
            <a:r>
              <a:rPr lang="en-GB" sz="1800">
                <a:solidFill>
                  <a:schemeClr val="dk1"/>
                </a:solidFill>
                <a:latin typeface="Times New Roman"/>
                <a:ea typeface="Times New Roman"/>
                <a:cs typeface="Times New Roman"/>
                <a:sym typeface="Times New Roman"/>
              </a:rPr>
              <a:t> for the user to upload the data and choose the ML algorithms from the </a:t>
            </a:r>
            <a:r>
              <a:rPr lang="en-GB" sz="1800">
                <a:solidFill>
                  <a:schemeClr val="dk1"/>
                </a:solidFill>
                <a:latin typeface="Times New Roman"/>
                <a:ea typeface="Times New Roman"/>
                <a:cs typeface="Times New Roman"/>
                <a:sym typeface="Times New Roman"/>
              </a:rPr>
              <a:t>available</a:t>
            </a:r>
            <a:r>
              <a:rPr lang="en-GB" sz="1800">
                <a:solidFill>
                  <a:schemeClr val="dk1"/>
                </a:solidFill>
                <a:latin typeface="Times New Roman"/>
                <a:ea typeface="Times New Roman"/>
                <a:cs typeface="Times New Roman"/>
                <a:sym typeface="Times New Roman"/>
              </a:rPr>
              <a:t> options.</a:t>
            </a:r>
            <a:endParaRPr>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The UI needs to be well-organised and should be easy to use for the comfort of the user.</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1000"/>
              </a:spcAft>
              <a:buNone/>
            </a:pPr>
            <a:r>
              <a:rPr lang="en-GB" sz="1800">
                <a:solidFill>
                  <a:schemeClr val="dk1"/>
                </a:solidFill>
                <a:latin typeface="Times New Roman"/>
                <a:ea typeface="Times New Roman"/>
                <a:cs typeface="Times New Roman"/>
                <a:sym typeface="Times New Roman"/>
              </a:rPr>
              <a:t>Given all of the above requirements, the UI will be either built using Graphic User Interface (GUI) </a:t>
            </a:r>
            <a:r>
              <a:rPr lang="en-GB" sz="1800">
                <a:solidFill>
                  <a:schemeClr val="dk1"/>
                </a:solidFill>
                <a:latin typeface="Times New Roman"/>
                <a:ea typeface="Times New Roman"/>
                <a:cs typeface="Times New Roman"/>
                <a:sym typeface="Times New Roman"/>
              </a:rPr>
              <a:t>development</a:t>
            </a:r>
            <a:r>
              <a:rPr lang="en-GB" sz="1800">
                <a:solidFill>
                  <a:schemeClr val="dk1"/>
                </a:solidFill>
                <a:latin typeface="Times New Roman"/>
                <a:ea typeface="Times New Roman"/>
                <a:cs typeface="Times New Roman"/>
                <a:sym typeface="Times New Roman"/>
              </a:rPr>
              <a:t> libraries in </a:t>
            </a:r>
            <a:r>
              <a:rPr b="1" lang="en-GB" sz="1800">
                <a:solidFill>
                  <a:schemeClr val="dk1"/>
                </a:solidFill>
                <a:latin typeface="Times New Roman"/>
                <a:ea typeface="Times New Roman"/>
                <a:cs typeface="Times New Roman"/>
                <a:sym typeface="Times New Roman"/>
              </a:rPr>
              <a:t>Python</a:t>
            </a:r>
            <a:r>
              <a:rPr lang="en-GB" sz="1800">
                <a:solidFill>
                  <a:schemeClr val="dk1"/>
                </a:solidFill>
                <a:latin typeface="Times New Roman"/>
                <a:ea typeface="Times New Roman"/>
                <a:cs typeface="Times New Roman"/>
                <a:sym typeface="Times New Roman"/>
              </a:rPr>
              <a:t> or will be </a:t>
            </a:r>
            <a:r>
              <a:rPr b="1" lang="en-GB" sz="1800">
                <a:solidFill>
                  <a:schemeClr val="dk1"/>
                </a:solidFill>
                <a:latin typeface="Times New Roman"/>
                <a:ea typeface="Times New Roman"/>
                <a:cs typeface="Times New Roman"/>
                <a:sym typeface="Times New Roman"/>
              </a:rPr>
              <a:t>website-</a:t>
            </a:r>
            <a:r>
              <a:rPr b="1" lang="en-GB" sz="1800">
                <a:solidFill>
                  <a:schemeClr val="dk1"/>
                </a:solidFill>
                <a:latin typeface="Times New Roman"/>
                <a:ea typeface="Times New Roman"/>
                <a:cs typeface="Times New Roman"/>
                <a:sym typeface="Times New Roman"/>
              </a:rPr>
              <a:t>hosted</a:t>
            </a: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181" name="Google Shape;181;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182" name="Google Shape;182;p31"/>
          <p:cNvSpPr txBox="1"/>
          <p:nvPr>
            <p:ph type="title"/>
          </p:nvPr>
        </p:nvSpPr>
        <p:spPr>
          <a:xfrm>
            <a:off x="628650" y="273844"/>
            <a:ext cx="7886700" cy="9942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 Requirements Gathering (Cont’d)</a:t>
            </a:r>
            <a:endParaRPr b="1" sz="3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628650" y="359994"/>
            <a:ext cx="7886700" cy="9942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Project Timeline Diagram</a:t>
            </a:r>
            <a:endParaRPr b="1" sz="3000">
              <a:latin typeface="Times New Roman"/>
              <a:ea typeface="Times New Roman"/>
              <a:cs typeface="Times New Roman"/>
              <a:sym typeface="Times New Roman"/>
            </a:endParaRPr>
          </a:p>
        </p:txBody>
      </p:sp>
      <p:grpSp>
        <p:nvGrpSpPr>
          <p:cNvPr id="188" name="Google Shape;188;p32"/>
          <p:cNvGrpSpPr/>
          <p:nvPr/>
        </p:nvGrpSpPr>
        <p:grpSpPr>
          <a:xfrm>
            <a:off x="1538701" y="1600475"/>
            <a:ext cx="1606073" cy="2376500"/>
            <a:chOff x="796138" y="1574025"/>
            <a:chExt cx="1606073" cy="2376500"/>
          </a:xfrm>
        </p:grpSpPr>
        <p:grpSp>
          <p:nvGrpSpPr>
            <p:cNvPr id="189" name="Google Shape;189;p32"/>
            <p:cNvGrpSpPr/>
            <p:nvPr/>
          </p:nvGrpSpPr>
          <p:grpSpPr>
            <a:xfrm>
              <a:off x="796138" y="2306625"/>
              <a:ext cx="1606073" cy="297225"/>
              <a:chOff x="796138" y="2306625"/>
              <a:chExt cx="1606073" cy="297225"/>
            </a:xfrm>
          </p:grpSpPr>
          <p:sp>
            <p:nvSpPr>
              <p:cNvPr id="190" name="Google Shape;190;p32"/>
              <p:cNvSpPr/>
              <p:nvPr/>
            </p:nvSpPr>
            <p:spPr>
              <a:xfrm flipH="1">
                <a:off x="796138" y="2306625"/>
                <a:ext cx="16059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191" name="Google Shape;191;p32"/>
              <p:cNvSpPr/>
              <p:nvPr/>
            </p:nvSpPr>
            <p:spPr>
              <a:xfrm>
                <a:off x="796311" y="2460450"/>
                <a:ext cx="16059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32"/>
            <p:cNvSpPr txBox="1"/>
            <p:nvPr/>
          </p:nvSpPr>
          <p:spPr>
            <a:xfrm>
              <a:off x="915825" y="2695025"/>
              <a:ext cx="1324200" cy="1255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rgbClr val="0C57D3"/>
                  </a:solidFill>
                  <a:latin typeface="Roboto"/>
                  <a:ea typeface="Roboto"/>
                  <a:cs typeface="Roboto"/>
                  <a:sym typeface="Roboto"/>
                </a:rPr>
                <a:t>Feasibility Review and Requirement Gathering</a:t>
              </a:r>
              <a:endParaRPr b="1" sz="1200">
                <a:solidFill>
                  <a:srgbClr val="0C57D3"/>
                </a:solidFill>
                <a:latin typeface="Roboto"/>
                <a:ea typeface="Roboto"/>
                <a:cs typeface="Roboto"/>
                <a:sym typeface="Roboto"/>
              </a:endParaRPr>
            </a:p>
          </p:txBody>
        </p:sp>
        <p:sp>
          <p:nvSpPr>
            <p:cNvPr id="193" name="Google Shape;193;p32"/>
            <p:cNvSpPr txBox="1"/>
            <p:nvPr/>
          </p:nvSpPr>
          <p:spPr>
            <a:xfrm>
              <a:off x="1085454" y="1574025"/>
              <a:ext cx="831000" cy="58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200">
                  <a:solidFill>
                    <a:srgbClr val="0C57D3"/>
                  </a:solidFill>
                </a:rPr>
                <a:t>January 2024</a:t>
              </a:r>
              <a:endParaRPr sz="1200">
                <a:solidFill>
                  <a:srgbClr val="0C57D3"/>
                </a:solidFill>
              </a:endParaRPr>
            </a:p>
          </p:txBody>
        </p:sp>
      </p:grpSp>
      <p:grpSp>
        <p:nvGrpSpPr>
          <p:cNvPr id="194" name="Google Shape;194;p32"/>
          <p:cNvGrpSpPr/>
          <p:nvPr/>
        </p:nvGrpSpPr>
        <p:grpSpPr>
          <a:xfrm>
            <a:off x="3026273" y="1600475"/>
            <a:ext cx="1606073" cy="2376500"/>
            <a:chOff x="2283710" y="1574025"/>
            <a:chExt cx="1606073" cy="2376500"/>
          </a:xfrm>
        </p:grpSpPr>
        <p:sp>
          <p:nvSpPr>
            <p:cNvPr id="195" name="Google Shape;195;p32"/>
            <p:cNvSpPr/>
            <p:nvPr/>
          </p:nvSpPr>
          <p:spPr>
            <a:xfrm flipH="1">
              <a:off x="2283710" y="2306625"/>
              <a:ext cx="16059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  </a:t>
              </a:r>
              <a:endParaRPr/>
            </a:p>
          </p:txBody>
        </p:sp>
        <p:sp>
          <p:nvSpPr>
            <p:cNvPr id="196" name="Google Shape;196;p32"/>
            <p:cNvSpPr/>
            <p:nvPr/>
          </p:nvSpPr>
          <p:spPr>
            <a:xfrm>
              <a:off x="2283883" y="2460450"/>
              <a:ext cx="16059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32"/>
            <p:cNvSpPr txBox="1"/>
            <p:nvPr/>
          </p:nvSpPr>
          <p:spPr>
            <a:xfrm>
              <a:off x="2404925" y="2695025"/>
              <a:ext cx="1324200" cy="1255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rgbClr val="0C57D3"/>
                  </a:solidFill>
                  <a:latin typeface="Roboto"/>
                  <a:ea typeface="Roboto"/>
                  <a:cs typeface="Roboto"/>
                  <a:sym typeface="Roboto"/>
                </a:rPr>
                <a:t>Literature Survey, Design and Analysis and Data Preprocessing</a:t>
              </a:r>
              <a:endParaRPr b="1" sz="1200">
                <a:solidFill>
                  <a:srgbClr val="0C57D3"/>
                </a:solidFill>
                <a:latin typeface="Roboto"/>
                <a:ea typeface="Roboto"/>
                <a:cs typeface="Roboto"/>
                <a:sym typeface="Roboto"/>
              </a:endParaRPr>
            </a:p>
          </p:txBody>
        </p:sp>
        <p:sp>
          <p:nvSpPr>
            <p:cNvPr id="198" name="Google Shape;198;p32"/>
            <p:cNvSpPr txBox="1"/>
            <p:nvPr/>
          </p:nvSpPr>
          <p:spPr>
            <a:xfrm>
              <a:off x="2609325" y="1574025"/>
              <a:ext cx="1119900" cy="44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200">
                  <a:solidFill>
                    <a:srgbClr val="0C57D3"/>
                  </a:solidFill>
                </a:rPr>
                <a:t>February 2024</a:t>
              </a:r>
              <a:endParaRPr sz="1200">
                <a:solidFill>
                  <a:srgbClr val="0C57D3"/>
                </a:solidFill>
              </a:endParaRPr>
            </a:p>
          </p:txBody>
        </p:sp>
      </p:grpSp>
      <p:grpSp>
        <p:nvGrpSpPr>
          <p:cNvPr id="199" name="Google Shape;199;p32"/>
          <p:cNvGrpSpPr/>
          <p:nvPr/>
        </p:nvGrpSpPr>
        <p:grpSpPr>
          <a:xfrm>
            <a:off x="5999203" y="1600475"/>
            <a:ext cx="1606073" cy="2188400"/>
            <a:chOff x="5256641" y="1574025"/>
            <a:chExt cx="1606073" cy="2188400"/>
          </a:xfrm>
        </p:grpSpPr>
        <p:sp>
          <p:nvSpPr>
            <p:cNvPr id="200" name="Google Shape;200;p32"/>
            <p:cNvSpPr/>
            <p:nvPr/>
          </p:nvSpPr>
          <p:spPr>
            <a:xfrm flipH="1">
              <a:off x="5256641"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201" name="Google Shape;201;p32"/>
            <p:cNvSpPr/>
            <p:nvPr/>
          </p:nvSpPr>
          <p:spPr>
            <a:xfrm>
              <a:off x="5256813"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nvSpPr>
          <p:spPr>
            <a:xfrm>
              <a:off x="5377775" y="2695025"/>
              <a:ext cx="1324200" cy="1067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rgbClr val="0C57D3"/>
                  </a:solidFill>
                  <a:latin typeface="Roboto"/>
                  <a:ea typeface="Roboto"/>
                  <a:cs typeface="Roboto"/>
                  <a:sym typeface="Roboto"/>
                </a:rPr>
                <a:t>3D Simulation</a:t>
              </a:r>
              <a:r>
                <a:rPr b="1" lang="en-GB" sz="1200">
                  <a:solidFill>
                    <a:srgbClr val="858585"/>
                  </a:solidFill>
                  <a:latin typeface="Roboto"/>
                  <a:ea typeface="Roboto"/>
                  <a:cs typeface="Roboto"/>
                  <a:sym typeface="Roboto"/>
                </a:rPr>
                <a:t>, Integration and User Interface</a:t>
              </a:r>
              <a:endParaRPr b="1" sz="1200">
                <a:solidFill>
                  <a:srgbClr val="858585"/>
                </a:solidFill>
                <a:latin typeface="Roboto"/>
                <a:ea typeface="Roboto"/>
                <a:cs typeface="Roboto"/>
                <a:sym typeface="Roboto"/>
              </a:endParaRPr>
            </a:p>
          </p:txBody>
        </p:sp>
        <p:sp>
          <p:nvSpPr>
            <p:cNvPr id="203" name="Google Shape;203;p32"/>
            <p:cNvSpPr txBox="1"/>
            <p:nvPr/>
          </p:nvSpPr>
          <p:spPr>
            <a:xfrm>
              <a:off x="5547402" y="1574025"/>
              <a:ext cx="819600" cy="44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200">
                  <a:solidFill>
                    <a:srgbClr val="858585"/>
                  </a:solidFill>
                </a:rPr>
                <a:t>April 2024</a:t>
              </a:r>
              <a:endParaRPr sz="1200">
                <a:solidFill>
                  <a:srgbClr val="858585"/>
                </a:solidFill>
              </a:endParaRPr>
            </a:p>
          </p:txBody>
        </p:sp>
      </p:grpSp>
      <p:grpSp>
        <p:nvGrpSpPr>
          <p:cNvPr id="204" name="Google Shape;204;p32"/>
          <p:cNvGrpSpPr/>
          <p:nvPr/>
        </p:nvGrpSpPr>
        <p:grpSpPr>
          <a:xfrm>
            <a:off x="4511523" y="1600475"/>
            <a:ext cx="1606073" cy="2376500"/>
            <a:chOff x="2283710" y="1574025"/>
            <a:chExt cx="1606073" cy="2376500"/>
          </a:xfrm>
        </p:grpSpPr>
        <p:sp>
          <p:nvSpPr>
            <p:cNvPr id="205" name="Google Shape;205;p32"/>
            <p:cNvSpPr/>
            <p:nvPr/>
          </p:nvSpPr>
          <p:spPr>
            <a:xfrm flipH="1">
              <a:off x="2283710" y="2306625"/>
              <a:ext cx="16059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206" name="Google Shape;206;p32"/>
            <p:cNvSpPr/>
            <p:nvPr/>
          </p:nvSpPr>
          <p:spPr>
            <a:xfrm>
              <a:off x="2283883" y="2460450"/>
              <a:ext cx="16059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txBox="1"/>
            <p:nvPr/>
          </p:nvSpPr>
          <p:spPr>
            <a:xfrm>
              <a:off x="2404925" y="2695025"/>
              <a:ext cx="1324200" cy="1255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rgbClr val="0C57D3"/>
                  </a:solidFill>
                  <a:latin typeface="Roboto"/>
                  <a:ea typeface="Roboto"/>
                  <a:cs typeface="Roboto"/>
                  <a:sym typeface="Roboto"/>
                </a:rPr>
                <a:t>Machine Learning Models and 3D Simulation</a:t>
              </a:r>
              <a:endParaRPr b="1" sz="1200">
                <a:solidFill>
                  <a:srgbClr val="0C57D3"/>
                </a:solidFill>
                <a:latin typeface="Roboto"/>
                <a:ea typeface="Roboto"/>
                <a:cs typeface="Roboto"/>
                <a:sym typeface="Roboto"/>
              </a:endParaRPr>
            </a:p>
          </p:txBody>
        </p:sp>
        <p:sp>
          <p:nvSpPr>
            <p:cNvPr id="208" name="Google Shape;208;p32"/>
            <p:cNvSpPr txBox="1"/>
            <p:nvPr/>
          </p:nvSpPr>
          <p:spPr>
            <a:xfrm>
              <a:off x="2574551" y="1574025"/>
              <a:ext cx="780600" cy="397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200">
                  <a:solidFill>
                    <a:srgbClr val="0C57D3"/>
                  </a:solidFill>
                </a:rPr>
                <a:t>March 2024</a:t>
              </a:r>
              <a:endParaRPr sz="1200">
                <a:solidFill>
                  <a:srgbClr val="0C57D3"/>
                </a:solidFill>
              </a:endParaRPr>
            </a:p>
          </p:txBody>
        </p:sp>
      </p:grpSp>
      <p:sp>
        <p:nvSpPr>
          <p:cNvPr id="209" name="Google Shape;209;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grpSp>
        <p:nvGrpSpPr>
          <p:cNvPr id="210" name="Google Shape;210;p32"/>
          <p:cNvGrpSpPr/>
          <p:nvPr/>
        </p:nvGrpSpPr>
        <p:grpSpPr>
          <a:xfrm>
            <a:off x="5999189" y="2343248"/>
            <a:ext cx="770433" cy="297225"/>
            <a:chOff x="2283710" y="2306625"/>
            <a:chExt cx="1606073" cy="297225"/>
          </a:xfrm>
        </p:grpSpPr>
        <p:sp>
          <p:nvSpPr>
            <p:cNvPr id="211" name="Google Shape;211;p32"/>
            <p:cNvSpPr/>
            <p:nvPr/>
          </p:nvSpPr>
          <p:spPr>
            <a:xfrm flipH="1">
              <a:off x="2283710" y="2306625"/>
              <a:ext cx="16059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sp>
          <p:nvSpPr>
            <p:cNvPr id="212" name="Google Shape;212;p32"/>
            <p:cNvSpPr/>
            <p:nvPr/>
          </p:nvSpPr>
          <p:spPr>
            <a:xfrm>
              <a:off x="2283883" y="2460450"/>
              <a:ext cx="16059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628650" y="1019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    System Design (Team Approach)</a:t>
            </a:r>
            <a:endParaRPr b="1" sz="3000">
              <a:latin typeface="Times New Roman"/>
              <a:ea typeface="Times New Roman"/>
              <a:cs typeface="Times New Roman"/>
              <a:sym typeface="Times New Roman"/>
            </a:endParaRPr>
          </a:p>
        </p:txBody>
      </p:sp>
      <p:sp>
        <p:nvSpPr>
          <p:cNvPr id="218" name="Google Shape;218;p33"/>
          <p:cNvSpPr txBox="1"/>
          <p:nvPr/>
        </p:nvSpPr>
        <p:spPr>
          <a:xfrm>
            <a:off x="742175" y="1184338"/>
            <a:ext cx="3734400" cy="273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lang="en-GB" sz="1600" u="sng">
                <a:solidFill>
                  <a:schemeClr val="dk1"/>
                </a:solidFill>
                <a:latin typeface="Times New Roman"/>
                <a:ea typeface="Times New Roman"/>
                <a:cs typeface="Times New Roman"/>
                <a:sym typeface="Times New Roman"/>
              </a:rPr>
              <a:t>Use-Case Diagram</a:t>
            </a:r>
            <a:endParaRPr sz="1600" u="sng">
              <a:solidFill>
                <a:schemeClr val="dk1"/>
              </a:solidFill>
              <a:latin typeface="Times New Roman"/>
              <a:ea typeface="Times New Roman"/>
              <a:cs typeface="Times New Roman"/>
              <a:sym typeface="Times New Roman"/>
            </a:endParaRPr>
          </a:p>
        </p:txBody>
      </p:sp>
      <p:pic>
        <p:nvPicPr>
          <p:cNvPr id="219" name="Google Shape;219;p33"/>
          <p:cNvPicPr preferRelativeResize="0"/>
          <p:nvPr/>
        </p:nvPicPr>
        <p:blipFill>
          <a:blip r:embed="rId3">
            <a:alphaModFix/>
          </a:blip>
          <a:stretch>
            <a:fillRect/>
          </a:stretch>
        </p:blipFill>
        <p:spPr>
          <a:xfrm>
            <a:off x="2876200" y="1253799"/>
            <a:ext cx="5850700" cy="3660101"/>
          </a:xfrm>
          <a:prstGeom prst="rect">
            <a:avLst/>
          </a:prstGeom>
          <a:noFill/>
          <a:ln>
            <a:noFill/>
          </a:ln>
        </p:spPr>
      </p:pic>
      <p:sp>
        <p:nvSpPr>
          <p:cNvPr id="220" name="Google Shape;220;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628650" y="145919"/>
            <a:ext cx="7886700" cy="9942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a:t>
            </a:r>
            <a:endParaRPr b="1" sz="3000">
              <a:latin typeface="Times New Roman"/>
              <a:ea typeface="Times New Roman"/>
              <a:cs typeface="Times New Roman"/>
              <a:sym typeface="Times New Roman"/>
            </a:endParaRPr>
          </a:p>
        </p:txBody>
      </p:sp>
      <p:graphicFrame>
        <p:nvGraphicFramePr>
          <p:cNvPr id="76" name="Google Shape;76;p16"/>
          <p:cNvGraphicFramePr/>
          <p:nvPr/>
        </p:nvGraphicFramePr>
        <p:xfrm>
          <a:off x="1395950" y="1306875"/>
          <a:ext cx="3000000" cy="3000000"/>
        </p:xfrm>
        <a:graphic>
          <a:graphicData uri="http://schemas.openxmlformats.org/drawingml/2006/table">
            <a:tbl>
              <a:tblPr>
                <a:noFill/>
                <a:tableStyleId>{49DFFD3B-D88D-40A9-A20D-9BA370159487}</a:tableStyleId>
              </a:tblPr>
              <a:tblGrid>
                <a:gridCol w="1754150"/>
                <a:gridCol w="3004200"/>
                <a:gridCol w="1878025"/>
              </a:tblGrid>
              <a:tr h="229750">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696675">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2022 (</a:t>
                      </a:r>
                      <a:r>
                        <a:rPr b="1" lang="en-GB" sz="1300">
                          <a:latin typeface="Times New Roman"/>
                          <a:ea typeface="Times New Roman"/>
                          <a:cs typeface="Times New Roman"/>
                          <a:sym typeface="Times New Roman"/>
                        </a:rPr>
                        <a:t>Journal</a:t>
                      </a:r>
                      <a:r>
                        <a:rPr lang="en-GB" sz="1300">
                          <a:latin typeface="Times New Roman"/>
                          <a:ea typeface="Times New Roman"/>
                          <a:cs typeface="Times New Roman"/>
                          <a:sym typeface="Times New Roman"/>
                        </a:rPr>
                        <a:t> - </a:t>
                      </a:r>
                      <a:r>
                        <a:rPr lang="en-GB" sz="1300">
                          <a:latin typeface="Times New Roman"/>
                          <a:ea typeface="Times New Roman"/>
                          <a:cs typeface="Times New Roman"/>
                          <a:sym typeface="Times New Roman"/>
                        </a:rPr>
                        <a:t>Sensors) </a:t>
                      </a:r>
                      <a:endParaRPr sz="1300">
                        <a:latin typeface="Times New Roman"/>
                        <a:ea typeface="Times New Roman"/>
                        <a:cs typeface="Times New Roman"/>
                        <a:sym typeface="Times New Roman"/>
                      </a:endParaRPr>
                    </a:p>
                    <a:p>
                      <a:pPr indent="0" lvl="0" marL="0" rtl="0" algn="ctr">
                        <a:spcBef>
                          <a:spcPts val="0"/>
                        </a:spcBef>
                        <a:spcAft>
                          <a:spcPts val="0"/>
                        </a:spcAft>
                        <a:buNone/>
                      </a:pPr>
                      <a:r>
                        <a:rPr lang="en-GB" sz="1300">
                          <a:latin typeface="Times New Roman"/>
                          <a:ea typeface="Times New Roman"/>
                          <a:cs typeface="Times New Roman"/>
                          <a:sym typeface="Times New Roman"/>
                        </a:rPr>
                        <a:t>[1]</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rtl="0" algn="just">
                        <a:spcBef>
                          <a:spcPts val="0"/>
                        </a:spcBef>
                        <a:spcAft>
                          <a:spcPts val="0"/>
                        </a:spcAft>
                        <a:buSzPts val="1300"/>
                        <a:buFont typeface="Times New Roman"/>
                        <a:buChar char="●"/>
                      </a:pPr>
                      <a:r>
                        <a:rPr lang="en-GB" sz="1300">
                          <a:latin typeface="Times New Roman"/>
                          <a:ea typeface="Times New Roman"/>
                          <a:cs typeface="Times New Roman"/>
                          <a:sym typeface="Times New Roman"/>
                        </a:rPr>
                        <a:t>MQTT protocol and Apache Kafka support Publish - Subscribe technique for establishing communication between the physical and virtual object.</a:t>
                      </a:r>
                      <a:endParaRPr sz="1300">
                        <a:latin typeface="Times New Roman"/>
                        <a:ea typeface="Times New Roman"/>
                        <a:cs typeface="Times New Roman"/>
                        <a:sym typeface="Times New Roman"/>
                      </a:endParaRPr>
                    </a:p>
                    <a:p>
                      <a:pPr indent="-177800" lvl="0" marL="179999" rtl="0" algn="just">
                        <a:spcBef>
                          <a:spcPts val="1000"/>
                        </a:spcBef>
                        <a:spcAft>
                          <a:spcPts val="1000"/>
                        </a:spcAft>
                        <a:buSzPts val="1300"/>
                        <a:buFont typeface="Times New Roman"/>
                        <a:buChar char="●"/>
                      </a:pPr>
                      <a:r>
                        <a:rPr lang="en-GB" sz="1300">
                          <a:latin typeface="Times New Roman"/>
                          <a:ea typeface="Times New Roman"/>
                          <a:cs typeface="Times New Roman"/>
                          <a:sym typeface="Times New Roman"/>
                        </a:rPr>
                        <a:t>For sensors and actuators, that are limited-resource devices, low power consumption protocols like </a:t>
                      </a:r>
                      <a:r>
                        <a:rPr lang="en-GB" sz="1300">
                          <a:solidFill>
                            <a:srgbClr val="0D0D0D"/>
                          </a:solidFill>
                          <a:latin typeface="Times New Roman"/>
                          <a:ea typeface="Times New Roman"/>
                          <a:cs typeface="Times New Roman"/>
                          <a:sym typeface="Times New Roman"/>
                        </a:rPr>
                        <a:t>Bluetooth, ZigBee are used.</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2549" lvl="0" marL="179999" rtl="0" algn="just">
                        <a:spcBef>
                          <a:spcPts val="0"/>
                        </a:spcBef>
                        <a:spcAft>
                          <a:spcPts val="0"/>
                        </a:spcAft>
                        <a:buClr>
                          <a:srgbClr val="0D0D0D"/>
                        </a:buClr>
                        <a:buSzPts val="1300"/>
                        <a:buFont typeface="Times New Roman"/>
                        <a:buChar char="●"/>
                      </a:pPr>
                      <a:r>
                        <a:rPr lang="en-GB" sz="1300">
                          <a:solidFill>
                            <a:srgbClr val="0D0D0D"/>
                          </a:solidFill>
                          <a:latin typeface="Times New Roman"/>
                          <a:ea typeface="Times New Roman"/>
                          <a:cs typeface="Times New Roman"/>
                          <a:sym typeface="Times New Roman"/>
                        </a:rPr>
                        <a:t>To develop secure Digital Twins, focusing on enhancing data protection to ensure system reliability.</a:t>
                      </a:r>
                      <a:endParaRPr sz="1300">
                        <a:solidFill>
                          <a:srgbClr val="0D0D0D"/>
                        </a:solidFill>
                        <a:latin typeface="Times New Roman"/>
                        <a:ea typeface="Times New Roman"/>
                        <a:cs typeface="Times New Roman"/>
                        <a:sym typeface="Times New Roman"/>
                      </a:endParaRPr>
                    </a:p>
                    <a:p>
                      <a:pPr indent="-172549" lvl="0" marL="179999" rtl="0" algn="just">
                        <a:spcBef>
                          <a:spcPts val="0"/>
                        </a:spcBef>
                        <a:spcAft>
                          <a:spcPts val="0"/>
                        </a:spcAft>
                        <a:buClr>
                          <a:srgbClr val="0D0D0D"/>
                        </a:buClr>
                        <a:buSzPts val="1300"/>
                        <a:buFont typeface="Times New Roman"/>
                        <a:buChar char="●"/>
                      </a:pPr>
                      <a:r>
                        <a:rPr lang="en-GB" sz="1300">
                          <a:solidFill>
                            <a:srgbClr val="0D0D0D"/>
                          </a:solidFill>
                          <a:latin typeface="Times New Roman"/>
                          <a:ea typeface="Times New Roman"/>
                          <a:cs typeface="Times New Roman"/>
                          <a:sym typeface="Times New Roman"/>
                        </a:rPr>
                        <a:t>To address challenge of standardizing processes to enhance interoperability.</a:t>
                      </a:r>
                      <a:endParaRPr sz="1300">
                        <a:solidFill>
                          <a:srgbClr val="0D0D0D"/>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77" name="Google Shape;77;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nvSpPr>
        <p:spPr>
          <a:xfrm>
            <a:off x="695200" y="913638"/>
            <a:ext cx="3734400" cy="273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lang="en-GB" sz="1600" u="sng">
                <a:solidFill>
                  <a:schemeClr val="dk1"/>
                </a:solidFill>
                <a:latin typeface="Times New Roman"/>
                <a:ea typeface="Times New Roman"/>
                <a:cs typeface="Times New Roman"/>
                <a:sym typeface="Times New Roman"/>
              </a:rPr>
              <a:t>Activity</a:t>
            </a:r>
            <a:r>
              <a:rPr lang="en-GB" sz="1600" u="sng">
                <a:solidFill>
                  <a:schemeClr val="dk1"/>
                </a:solidFill>
                <a:latin typeface="Times New Roman"/>
                <a:ea typeface="Times New Roman"/>
                <a:cs typeface="Times New Roman"/>
                <a:sym typeface="Times New Roman"/>
              </a:rPr>
              <a:t> Diagram</a:t>
            </a:r>
            <a:endParaRPr sz="1600" u="sng">
              <a:solidFill>
                <a:schemeClr val="dk1"/>
              </a:solidFill>
              <a:latin typeface="Times New Roman"/>
              <a:ea typeface="Times New Roman"/>
              <a:cs typeface="Times New Roman"/>
              <a:sym typeface="Times New Roman"/>
            </a:endParaRPr>
          </a:p>
        </p:txBody>
      </p:sp>
      <p:pic>
        <p:nvPicPr>
          <p:cNvPr id="226" name="Google Shape;226;p34"/>
          <p:cNvPicPr preferRelativeResize="0"/>
          <p:nvPr/>
        </p:nvPicPr>
        <p:blipFill>
          <a:blip r:embed="rId3">
            <a:alphaModFix/>
          </a:blip>
          <a:stretch>
            <a:fillRect/>
          </a:stretch>
        </p:blipFill>
        <p:spPr>
          <a:xfrm>
            <a:off x="3016450" y="991675"/>
            <a:ext cx="4149125" cy="4095400"/>
          </a:xfrm>
          <a:prstGeom prst="rect">
            <a:avLst/>
          </a:prstGeom>
          <a:noFill/>
          <a:ln>
            <a:noFill/>
          </a:ln>
        </p:spPr>
      </p:pic>
      <p:sp>
        <p:nvSpPr>
          <p:cNvPr id="227" name="Google Shape;227;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228" name="Google Shape;228;p34"/>
          <p:cNvSpPr txBox="1"/>
          <p:nvPr>
            <p:ph type="title"/>
          </p:nvPr>
        </p:nvSpPr>
        <p:spPr>
          <a:xfrm>
            <a:off x="628650" y="-1"/>
            <a:ext cx="7886700" cy="8343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    System Design (Team Approach) (Cont’d)</a:t>
            </a:r>
            <a:endParaRPr b="1" sz="3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nvSpPr>
        <p:spPr>
          <a:xfrm>
            <a:off x="682000" y="777988"/>
            <a:ext cx="3734400" cy="273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lang="en-GB" sz="1500" u="sng">
                <a:solidFill>
                  <a:schemeClr val="dk1"/>
                </a:solidFill>
                <a:latin typeface="Times New Roman"/>
                <a:ea typeface="Times New Roman"/>
                <a:cs typeface="Times New Roman"/>
                <a:sym typeface="Times New Roman"/>
              </a:rPr>
              <a:t>Class</a:t>
            </a:r>
            <a:r>
              <a:rPr lang="en-GB" sz="1500" u="sng">
                <a:solidFill>
                  <a:schemeClr val="dk1"/>
                </a:solidFill>
                <a:latin typeface="Times New Roman"/>
                <a:ea typeface="Times New Roman"/>
                <a:cs typeface="Times New Roman"/>
                <a:sym typeface="Times New Roman"/>
              </a:rPr>
              <a:t> Diagram</a:t>
            </a:r>
            <a:endParaRPr sz="1500" u="sng">
              <a:solidFill>
                <a:schemeClr val="dk1"/>
              </a:solidFill>
              <a:latin typeface="Times New Roman"/>
              <a:ea typeface="Times New Roman"/>
              <a:cs typeface="Times New Roman"/>
              <a:sym typeface="Times New Roman"/>
            </a:endParaRPr>
          </a:p>
        </p:txBody>
      </p:sp>
      <p:pic>
        <p:nvPicPr>
          <p:cNvPr id="234" name="Google Shape;234;p35"/>
          <p:cNvPicPr preferRelativeResize="0"/>
          <p:nvPr/>
        </p:nvPicPr>
        <p:blipFill>
          <a:blip r:embed="rId3">
            <a:alphaModFix/>
          </a:blip>
          <a:stretch>
            <a:fillRect/>
          </a:stretch>
        </p:blipFill>
        <p:spPr>
          <a:xfrm>
            <a:off x="1448175" y="1123943"/>
            <a:ext cx="6895125" cy="3333300"/>
          </a:xfrm>
          <a:prstGeom prst="rect">
            <a:avLst/>
          </a:prstGeom>
          <a:noFill/>
          <a:ln>
            <a:noFill/>
          </a:ln>
        </p:spPr>
      </p:pic>
      <p:sp>
        <p:nvSpPr>
          <p:cNvPr id="235" name="Google Shape;235;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236" name="Google Shape;236;p35"/>
          <p:cNvSpPr txBox="1"/>
          <p:nvPr>
            <p:ph type="title"/>
          </p:nvPr>
        </p:nvSpPr>
        <p:spPr>
          <a:xfrm>
            <a:off x="628650" y="111050"/>
            <a:ext cx="7886700" cy="594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    System Design (Team Approach) (Cont’d)</a:t>
            </a:r>
            <a:endParaRPr b="1" sz="3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idx="12" type="sldNum"/>
          </p:nvPr>
        </p:nvSpPr>
        <p:spPr>
          <a:xfrm>
            <a:off x="6552488" y="4795175"/>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242" name="Google Shape;242;p36"/>
          <p:cNvSpPr/>
          <p:nvPr/>
        </p:nvSpPr>
        <p:spPr>
          <a:xfrm rot="1800047">
            <a:off x="3369081" y="1322747"/>
            <a:ext cx="2690936" cy="2690936"/>
          </a:xfrm>
          <a:prstGeom prst="blockArc">
            <a:avLst>
              <a:gd fmla="val 14545937" name="adj1"/>
              <a:gd fmla="val 19902139" name="adj2"/>
              <a:gd fmla="val 9115" name="adj3"/>
            </a:avLst>
          </a:prstGeom>
          <a:solidFill>
            <a:srgbClr val="08563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r">
              <a:lnSpc>
                <a:spcPct val="115000"/>
              </a:lnSpc>
              <a:spcBef>
                <a:spcPts val="0"/>
              </a:spcBef>
              <a:spcAft>
                <a:spcPts val="0"/>
              </a:spcAft>
              <a:buNone/>
            </a:pPr>
            <a:r>
              <a:t/>
            </a:r>
            <a:endParaRPr sz="1200">
              <a:latin typeface="Times New Roman"/>
              <a:ea typeface="Times New Roman"/>
              <a:cs typeface="Times New Roman"/>
              <a:sym typeface="Times New Roman"/>
            </a:endParaRPr>
          </a:p>
        </p:txBody>
      </p:sp>
      <p:grpSp>
        <p:nvGrpSpPr>
          <p:cNvPr id="243" name="Google Shape;243;p36"/>
          <p:cNvGrpSpPr/>
          <p:nvPr/>
        </p:nvGrpSpPr>
        <p:grpSpPr>
          <a:xfrm>
            <a:off x="2060055" y="830265"/>
            <a:ext cx="5313534" cy="3702006"/>
            <a:chOff x="1661980" y="830252"/>
            <a:chExt cx="5313534" cy="3702006"/>
          </a:xfrm>
        </p:grpSpPr>
        <p:sp>
          <p:nvSpPr>
            <p:cNvPr id="244" name="Google Shape;244;p36"/>
            <p:cNvSpPr/>
            <p:nvPr/>
          </p:nvSpPr>
          <p:spPr>
            <a:xfrm>
              <a:off x="3059263" y="1429517"/>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None/>
              </a:pPr>
              <a:r>
                <a:t/>
              </a:r>
              <a:endParaRPr sz="1200">
                <a:latin typeface="Times New Roman"/>
                <a:ea typeface="Times New Roman"/>
                <a:cs typeface="Times New Roman"/>
                <a:sym typeface="Times New Roman"/>
              </a:endParaRPr>
            </a:p>
          </p:txBody>
        </p:sp>
        <p:grpSp>
          <p:nvGrpSpPr>
            <p:cNvPr id="245" name="Google Shape;245;p36"/>
            <p:cNvGrpSpPr/>
            <p:nvPr/>
          </p:nvGrpSpPr>
          <p:grpSpPr>
            <a:xfrm>
              <a:off x="1661980" y="1259811"/>
              <a:ext cx="1882407" cy="669600"/>
              <a:chOff x="1900218" y="996036"/>
              <a:chExt cx="1882407" cy="669600"/>
            </a:xfrm>
          </p:grpSpPr>
          <p:cxnSp>
            <p:nvCxnSpPr>
              <p:cNvPr id="246" name="Google Shape;246;p36"/>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247" name="Google Shape;247;p36"/>
              <p:cNvSpPr txBox="1"/>
              <p:nvPr/>
            </p:nvSpPr>
            <p:spPr>
              <a:xfrm>
                <a:off x="1900218" y="996036"/>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GB" sz="1200">
                    <a:latin typeface="Times New Roman"/>
                    <a:ea typeface="Times New Roman"/>
                    <a:cs typeface="Times New Roman"/>
                    <a:sym typeface="Times New Roman"/>
                  </a:rPr>
                  <a:t>GRAPHICAL USER INTERFACE (GUI)</a:t>
                </a:r>
                <a:endParaRPr b="1" sz="1200">
                  <a:latin typeface="Times New Roman"/>
                  <a:ea typeface="Times New Roman"/>
                  <a:cs typeface="Times New Roman"/>
                  <a:sym typeface="Times New Roman"/>
                </a:endParaRPr>
              </a:p>
            </p:txBody>
          </p:sp>
        </p:grpSp>
        <p:grpSp>
          <p:nvGrpSpPr>
            <p:cNvPr id="248" name="Google Shape;248;p36"/>
            <p:cNvGrpSpPr/>
            <p:nvPr/>
          </p:nvGrpSpPr>
          <p:grpSpPr>
            <a:xfrm>
              <a:off x="1661980" y="3416072"/>
              <a:ext cx="1881232" cy="669600"/>
              <a:chOff x="1900218" y="3152297"/>
              <a:chExt cx="1881232" cy="669600"/>
            </a:xfrm>
          </p:grpSpPr>
          <p:cxnSp>
            <p:nvCxnSpPr>
              <p:cNvPr id="249" name="Google Shape;249;p36"/>
              <p:cNvCxnSpPr/>
              <p:nvPr/>
            </p:nvCxnSpPr>
            <p:spPr>
              <a:xfrm flipH="1" rot="10800000">
                <a:off x="3436150" y="3214625"/>
                <a:ext cx="345300" cy="342900"/>
              </a:xfrm>
              <a:prstGeom prst="straightConnector1">
                <a:avLst/>
              </a:prstGeom>
              <a:noFill/>
              <a:ln cap="flat" cmpd="sng" w="19050">
                <a:solidFill>
                  <a:srgbClr val="085630"/>
                </a:solidFill>
                <a:prstDash val="solid"/>
                <a:round/>
                <a:headEnd len="med" w="med" type="oval"/>
                <a:tailEnd len="sm" w="sm" type="none"/>
              </a:ln>
            </p:spPr>
          </p:cxnSp>
          <p:sp>
            <p:nvSpPr>
              <p:cNvPr id="250" name="Google Shape;250;p36"/>
              <p:cNvSpPr txBox="1"/>
              <p:nvPr/>
            </p:nvSpPr>
            <p:spPr>
              <a:xfrm>
                <a:off x="1900218" y="315229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GB" sz="1200">
                    <a:latin typeface="Times New Roman"/>
                    <a:ea typeface="Times New Roman"/>
                    <a:cs typeface="Times New Roman"/>
                    <a:sym typeface="Times New Roman"/>
                  </a:rPr>
                  <a:t>API FOR INTEGRATION</a:t>
                </a:r>
                <a:endParaRPr b="1" sz="1200">
                  <a:latin typeface="Times New Roman"/>
                  <a:ea typeface="Times New Roman"/>
                  <a:cs typeface="Times New Roman"/>
                  <a:sym typeface="Times New Roman"/>
                </a:endParaRPr>
              </a:p>
            </p:txBody>
          </p:sp>
        </p:grpSp>
        <p:sp>
          <p:nvSpPr>
            <p:cNvPr id="251" name="Google Shape;251;p36"/>
            <p:cNvSpPr/>
            <p:nvPr/>
          </p:nvSpPr>
          <p:spPr>
            <a:xfrm flipH="1" rot="-1800047">
              <a:off x="2973118" y="1322734"/>
              <a:ext cx="2690936" cy="2690936"/>
            </a:xfrm>
            <a:prstGeom prst="blockArc">
              <a:avLst>
                <a:gd fmla="val 14348563" name="adj1"/>
                <a:gd fmla="val 19872341" name="adj2"/>
                <a:gd fmla="val 9100"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r">
                <a:lnSpc>
                  <a:spcPct val="115000"/>
                </a:lnSpc>
                <a:spcBef>
                  <a:spcPts val="0"/>
                </a:spcBef>
                <a:spcAft>
                  <a:spcPts val="0"/>
                </a:spcAft>
                <a:buNone/>
              </a:pPr>
              <a:r>
                <a:t/>
              </a:r>
              <a:endParaRPr sz="1200">
                <a:latin typeface="Times New Roman"/>
                <a:ea typeface="Times New Roman"/>
                <a:cs typeface="Times New Roman"/>
                <a:sym typeface="Times New Roman"/>
              </a:endParaRPr>
            </a:p>
          </p:txBody>
        </p:sp>
        <p:grpSp>
          <p:nvGrpSpPr>
            <p:cNvPr id="252" name="Google Shape;252;p36"/>
            <p:cNvGrpSpPr/>
            <p:nvPr/>
          </p:nvGrpSpPr>
          <p:grpSpPr>
            <a:xfrm>
              <a:off x="5105188" y="3416072"/>
              <a:ext cx="1870327" cy="669600"/>
              <a:chOff x="5343425" y="3152297"/>
              <a:chExt cx="1870327" cy="669600"/>
            </a:xfrm>
          </p:grpSpPr>
          <p:cxnSp>
            <p:nvCxnSpPr>
              <p:cNvPr id="253" name="Google Shape;253;p36"/>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254" name="Google Shape;254;p36"/>
              <p:cNvSpPr txBox="1"/>
              <p:nvPr/>
            </p:nvSpPr>
            <p:spPr>
              <a:xfrm>
                <a:off x="5718552" y="3152297"/>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Times New Roman"/>
                    <a:ea typeface="Times New Roman"/>
                    <a:cs typeface="Times New Roman"/>
                    <a:sym typeface="Times New Roman"/>
                  </a:rPr>
                  <a:t>ML MODELS</a:t>
                </a:r>
                <a:endParaRPr b="1" sz="1200">
                  <a:latin typeface="Times New Roman"/>
                  <a:ea typeface="Times New Roman"/>
                  <a:cs typeface="Times New Roman"/>
                  <a:sym typeface="Times New Roman"/>
                </a:endParaRPr>
              </a:p>
            </p:txBody>
          </p:sp>
        </p:grpSp>
        <p:grpSp>
          <p:nvGrpSpPr>
            <p:cNvPr id="255" name="Google Shape;255;p36"/>
            <p:cNvGrpSpPr/>
            <p:nvPr/>
          </p:nvGrpSpPr>
          <p:grpSpPr>
            <a:xfrm>
              <a:off x="5106538" y="1259811"/>
              <a:ext cx="1868977" cy="669600"/>
              <a:chOff x="5344775" y="996036"/>
              <a:chExt cx="1868977" cy="669600"/>
            </a:xfrm>
          </p:grpSpPr>
          <p:cxnSp>
            <p:nvCxnSpPr>
              <p:cNvPr id="256" name="Google Shape;256;p36"/>
              <p:cNvCxnSpPr/>
              <p:nvPr/>
            </p:nvCxnSpPr>
            <p:spPr>
              <a:xfrm flipH="1">
                <a:off x="5344775" y="1314450"/>
                <a:ext cx="336900" cy="339000"/>
              </a:xfrm>
              <a:prstGeom prst="straightConnector1">
                <a:avLst/>
              </a:prstGeom>
              <a:noFill/>
              <a:ln cap="flat" cmpd="sng" w="19050">
                <a:solidFill>
                  <a:srgbClr val="085630"/>
                </a:solidFill>
                <a:prstDash val="solid"/>
                <a:round/>
                <a:headEnd len="med" w="med" type="oval"/>
                <a:tailEnd len="sm" w="sm" type="none"/>
              </a:ln>
            </p:spPr>
          </p:cxnSp>
          <p:sp>
            <p:nvSpPr>
              <p:cNvPr id="257" name="Google Shape;257;p36"/>
              <p:cNvSpPr txBox="1"/>
              <p:nvPr/>
            </p:nvSpPr>
            <p:spPr>
              <a:xfrm>
                <a:off x="5718552" y="996036"/>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Times New Roman"/>
                    <a:ea typeface="Times New Roman"/>
                    <a:cs typeface="Times New Roman"/>
                    <a:sym typeface="Times New Roman"/>
                  </a:rPr>
                  <a:t>3D SIMULATIONS</a:t>
                </a:r>
                <a:endParaRPr b="1" sz="1200">
                  <a:latin typeface="Times New Roman"/>
                  <a:ea typeface="Times New Roman"/>
                  <a:cs typeface="Times New Roman"/>
                  <a:sym typeface="Times New Roman"/>
                </a:endParaRPr>
              </a:p>
            </p:txBody>
          </p:sp>
        </p:grpSp>
        <p:sp>
          <p:nvSpPr>
            <p:cNvPr id="258" name="Google Shape;258;p36"/>
            <p:cNvSpPr txBox="1"/>
            <p:nvPr/>
          </p:nvSpPr>
          <p:spPr>
            <a:xfrm>
              <a:off x="3596946" y="2292760"/>
              <a:ext cx="1443600" cy="8043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n-GB" sz="1200">
                  <a:latin typeface="Times New Roman"/>
                  <a:ea typeface="Times New Roman"/>
                  <a:cs typeface="Times New Roman"/>
                  <a:sym typeface="Times New Roman"/>
                </a:rPr>
                <a:t>SYSTEM MODULES</a:t>
              </a:r>
              <a:endParaRPr sz="1200">
                <a:latin typeface="Times New Roman"/>
                <a:ea typeface="Times New Roman"/>
                <a:cs typeface="Times New Roman"/>
                <a:sym typeface="Times New Roman"/>
              </a:endParaRPr>
            </a:p>
          </p:txBody>
        </p:sp>
        <p:sp>
          <p:nvSpPr>
            <p:cNvPr id="259" name="Google Shape;259;p36"/>
            <p:cNvSpPr/>
            <p:nvPr/>
          </p:nvSpPr>
          <p:spPr>
            <a:xfrm rot="9000757">
              <a:off x="2975726" y="1349795"/>
              <a:ext cx="2690226" cy="2690226"/>
            </a:xfrm>
            <a:prstGeom prst="blockArc">
              <a:avLst>
                <a:gd fmla="val 18041678" name="adj1"/>
                <a:gd fmla="val 1798478" name="adj2"/>
                <a:gd fmla="val 9595" name="adj3"/>
              </a:avLst>
            </a:prstGeom>
            <a:solidFill>
              <a:srgbClr val="085630"/>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marR="0" rtl="0" algn="r">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260" name="Google Shape;260;p36"/>
            <p:cNvSpPr/>
            <p:nvPr/>
          </p:nvSpPr>
          <p:spPr>
            <a:xfrm flipH="1" rot="-9000757">
              <a:off x="2972796" y="1323070"/>
              <a:ext cx="2690226" cy="2690226"/>
            </a:xfrm>
            <a:prstGeom prst="blockArc">
              <a:avLst>
                <a:gd fmla="val 17967225" name="adj1"/>
                <a:gd fmla="val 1529547" name="adj2"/>
                <a:gd fmla="val 9279"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marR="0" rtl="0" algn="r">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261" name="Google Shape;261;p36"/>
            <p:cNvSpPr/>
            <p:nvPr/>
          </p:nvSpPr>
          <p:spPr>
            <a:xfrm rot="8100000">
              <a:off x="2917282" y="2493750"/>
              <a:ext cx="363170" cy="363170"/>
            </a:xfrm>
            <a:prstGeom prst="rtTriangle">
              <a:avLst/>
            </a:prstGeom>
            <a:solidFill>
              <a:srgbClr val="085630"/>
            </a:solid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262" name="Google Shape;262;p36"/>
            <p:cNvSpPr/>
            <p:nvPr/>
          </p:nvSpPr>
          <p:spPr>
            <a:xfrm rot="-2700000">
              <a:off x="5349790" y="2486588"/>
              <a:ext cx="363170" cy="363170"/>
            </a:xfrm>
            <a:prstGeom prst="rtTriangle">
              <a:avLst/>
            </a:prstGeom>
            <a:solidFill>
              <a:srgbClr val="085630"/>
            </a:solid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263" name="Google Shape;263;p36"/>
            <p:cNvSpPr/>
            <p:nvPr/>
          </p:nvSpPr>
          <p:spPr>
            <a:xfrm rot="2700000">
              <a:off x="4133185" y="3699361"/>
              <a:ext cx="363170" cy="363170"/>
            </a:xfrm>
            <a:prstGeom prst="rtTriangle">
              <a:avLst/>
            </a:prstGeom>
            <a:solidFill>
              <a:srgbClr val="0E9453"/>
            </a:solid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None/>
              </a:pPr>
              <a:r>
                <a:t/>
              </a:r>
              <a:endParaRPr sz="1200">
                <a:latin typeface="Times New Roman"/>
                <a:ea typeface="Times New Roman"/>
                <a:cs typeface="Times New Roman"/>
                <a:sym typeface="Times New Roman"/>
              </a:endParaRPr>
            </a:p>
          </p:txBody>
        </p:sp>
        <p:sp>
          <p:nvSpPr>
            <p:cNvPr id="264" name="Google Shape;264;p36"/>
            <p:cNvSpPr/>
            <p:nvPr/>
          </p:nvSpPr>
          <p:spPr>
            <a:xfrm rot="-8100000">
              <a:off x="4133878" y="1263693"/>
              <a:ext cx="363170" cy="363170"/>
            </a:xfrm>
            <a:prstGeom prst="rtTriangle">
              <a:avLst/>
            </a:prstGeom>
            <a:solidFill>
              <a:srgbClr val="0E9453"/>
            </a:solidFill>
            <a:ln>
              <a:noFill/>
            </a:ln>
          </p:spPr>
          <p:txBody>
            <a:bodyPr anchorCtr="0" anchor="ctr" bIns="91425" lIns="91425" spcFirstLastPara="1" rIns="91425" wrap="square" tIns="91425">
              <a:noAutofit/>
            </a:bodyPr>
            <a:lstStyle/>
            <a:p>
              <a:pPr indent="0" lvl="0" marL="0" marR="0" rtl="0" algn="r">
                <a:lnSpc>
                  <a:spcPct val="115000"/>
                </a:lnSpc>
                <a:spcBef>
                  <a:spcPts val="0"/>
                </a:spcBef>
                <a:spcAft>
                  <a:spcPts val="0"/>
                </a:spcAft>
                <a:buNone/>
              </a:pPr>
              <a:r>
                <a:t/>
              </a:r>
              <a:endParaRPr sz="1200">
                <a:latin typeface="Times New Roman"/>
                <a:ea typeface="Times New Roman"/>
                <a:cs typeface="Times New Roman"/>
                <a:sym typeface="Times New Roman"/>
              </a:endParaRPr>
            </a:p>
          </p:txBody>
        </p:sp>
      </p:grpSp>
      <p:sp>
        <p:nvSpPr>
          <p:cNvPr id="265" name="Google Shape;265;p36"/>
          <p:cNvSpPr txBox="1"/>
          <p:nvPr>
            <p:ph type="title"/>
          </p:nvPr>
        </p:nvSpPr>
        <p:spPr>
          <a:xfrm>
            <a:off x="773475" y="255156"/>
            <a:ext cx="7886700" cy="994200"/>
          </a:xfrm>
          <a:prstGeom prst="rect">
            <a:avLst/>
          </a:prstGeom>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None/>
            </a:pPr>
            <a:r>
              <a:rPr b="1" lang="en-GB" sz="3000">
                <a:latin typeface="Times New Roman"/>
                <a:ea typeface="Times New Roman"/>
                <a:cs typeface="Times New Roman"/>
                <a:sym typeface="Times New Roman"/>
              </a:rPr>
              <a:t>Individual Modules</a:t>
            </a:r>
            <a:endParaRPr b="1" sz="3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628650" y="273844"/>
            <a:ext cx="7886700" cy="9942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1 - 3D Simulations</a:t>
            </a:r>
            <a:endParaRPr b="1" sz="3000">
              <a:latin typeface="Times New Roman"/>
              <a:ea typeface="Times New Roman"/>
              <a:cs typeface="Times New Roman"/>
              <a:sym typeface="Times New Roman"/>
            </a:endParaRPr>
          </a:p>
        </p:txBody>
      </p:sp>
      <p:sp>
        <p:nvSpPr>
          <p:cNvPr id="271" name="Google Shape;271;p37"/>
          <p:cNvSpPr txBox="1"/>
          <p:nvPr>
            <p:ph idx="1" type="body"/>
          </p:nvPr>
        </p:nvSpPr>
        <p:spPr>
          <a:xfrm>
            <a:off x="628650" y="1051894"/>
            <a:ext cx="7886700" cy="3263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Use Case Diagram</a:t>
            </a:r>
            <a:endParaRPr sz="1500" u="sng">
              <a:solidFill>
                <a:schemeClr val="dk1"/>
              </a:solidFill>
              <a:latin typeface="Times New Roman"/>
              <a:ea typeface="Times New Roman"/>
              <a:cs typeface="Times New Roman"/>
              <a:sym typeface="Times New Roman"/>
            </a:endParaRPr>
          </a:p>
        </p:txBody>
      </p:sp>
      <p:pic>
        <p:nvPicPr>
          <p:cNvPr id="272" name="Google Shape;272;p37"/>
          <p:cNvPicPr preferRelativeResize="0"/>
          <p:nvPr/>
        </p:nvPicPr>
        <p:blipFill>
          <a:blip r:embed="rId3">
            <a:alphaModFix/>
          </a:blip>
          <a:stretch>
            <a:fillRect/>
          </a:stretch>
        </p:blipFill>
        <p:spPr>
          <a:xfrm>
            <a:off x="2757625" y="1051900"/>
            <a:ext cx="5787259" cy="3865300"/>
          </a:xfrm>
          <a:prstGeom prst="rect">
            <a:avLst/>
          </a:prstGeom>
          <a:noFill/>
          <a:ln>
            <a:noFill/>
          </a:ln>
        </p:spPr>
      </p:pic>
      <p:sp>
        <p:nvSpPr>
          <p:cNvPr id="273" name="Google Shape;273;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idx="1" type="body"/>
          </p:nvPr>
        </p:nvSpPr>
        <p:spPr>
          <a:xfrm>
            <a:off x="304050" y="1000077"/>
            <a:ext cx="8211300" cy="42492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Activity Diagram</a:t>
            </a:r>
            <a:endParaRPr sz="1500" u="sng">
              <a:solidFill>
                <a:schemeClr val="dk1"/>
              </a:solidFill>
              <a:latin typeface="Times New Roman"/>
              <a:ea typeface="Times New Roman"/>
              <a:cs typeface="Times New Roman"/>
              <a:sym typeface="Times New Roman"/>
            </a:endParaRPr>
          </a:p>
        </p:txBody>
      </p:sp>
      <p:pic>
        <p:nvPicPr>
          <p:cNvPr id="279" name="Google Shape;279;p38"/>
          <p:cNvPicPr preferRelativeResize="0"/>
          <p:nvPr/>
        </p:nvPicPr>
        <p:blipFill>
          <a:blip r:embed="rId3">
            <a:alphaModFix/>
          </a:blip>
          <a:stretch>
            <a:fillRect/>
          </a:stretch>
        </p:blipFill>
        <p:spPr>
          <a:xfrm>
            <a:off x="2894625" y="921350"/>
            <a:ext cx="5038800" cy="4004950"/>
          </a:xfrm>
          <a:prstGeom prst="rect">
            <a:avLst/>
          </a:prstGeom>
          <a:noFill/>
          <a:ln>
            <a:noFill/>
          </a:ln>
        </p:spPr>
      </p:pic>
      <p:sp>
        <p:nvSpPr>
          <p:cNvPr id="280" name="Google Shape;280;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281" name="Google Shape;281;p38"/>
          <p:cNvSpPr txBox="1"/>
          <p:nvPr>
            <p:ph type="title"/>
          </p:nvPr>
        </p:nvSpPr>
        <p:spPr>
          <a:xfrm>
            <a:off x="628650" y="141619"/>
            <a:ext cx="7886700" cy="9942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1 - 3D Simulations (Cont’d)</a:t>
            </a:r>
            <a:endParaRPr b="1" sz="3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idx="1" type="body"/>
          </p:nvPr>
        </p:nvSpPr>
        <p:spPr>
          <a:xfrm>
            <a:off x="304050" y="949475"/>
            <a:ext cx="8211300" cy="38178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Class Diagram</a:t>
            </a:r>
            <a:endParaRPr sz="1500" u="sng">
              <a:solidFill>
                <a:schemeClr val="dk1"/>
              </a:solidFill>
              <a:latin typeface="Times New Roman"/>
              <a:ea typeface="Times New Roman"/>
              <a:cs typeface="Times New Roman"/>
              <a:sym typeface="Times New Roman"/>
            </a:endParaRPr>
          </a:p>
        </p:txBody>
      </p:sp>
      <p:pic>
        <p:nvPicPr>
          <p:cNvPr id="287" name="Google Shape;287;p39"/>
          <p:cNvPicPr preferRelativeResize="0"/>
          <p:nvPr/>
        </p:nvPicPr>
        <p:blipFill>
          <a:blip r:embed="rId3">
            <a:alphaModFix/>
          </a:blip>
          <a:stretch>
            <a:fillRect/>
          </a:stretch>
        </p:blipFill>
        <p:spPr>
          <a:xfrm>
            <a:off x="735225" y="1390400"/>
            <a:ext cx="7912200" cy="2748200"/>
          </a:xfrm>
          <a:prstGeom prst="rect">
            <a:avLst/>
          </a:prstGeom>
          <a:noFill/>
          <a:ln>
            <a:noFill/>
          </a:ln>
        </p:spPr>
      </p:pic>
      <p:sp>
        <p:nvSpPr>
          <p:cNvPr id="288" name="Google Shape;288;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289" name="Google Shape;289;p39"/>
          <p:cNvSpPr txBox="1"/>
          <p:nvPr>
            <p:ph type="title"/>
          </p:nvPr>
        </p:nvSpPr>
        <p:spPr>
          <a:xfrm>
            <a:off x="628650" y="141619"/>
            <a:ext cx="7886700" cy="9942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a:t>
            </a:r>
            <a:r>
              <a:rPr b="1" lang="en-GB" sz="3000">
                <a:latin typeface="Times New Roman"/>
                <a:ea typeface="Times New Roman"/>
                <a:cs typeface="Times New Roman"/>
                <a:sym typeface="Times New Roman"/>
              </a:rPr>
              <a:t>1 -</a:t>
            </a:r>
            <a:r>
              <a:rPr b="1" lang="en-GB" sz="3000">
                <a:latin typeface="Times New Roman"/>
                <a:ea typeface="Times New Roman"/>
                <a:cs typeface="Times New Roman"/>
                <a:sym typeface="Times New Roman"/>
              </a:rPr>
              <a:t> 3D Simulations (Cont’d)</a:t>
            </a:r>
            <a:endParaRPr b="1" sz="3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628650" y="273844"/>
            <a:ext cx="7886700" cy="9942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2 - ML Models</a:t>
            </a:r>
            <a:endParaRPr b="1" sz="3000">
              <a:latin typeface="Times New Roman"/>
              <a:ea typeface="Times New Roman"/>
              <a:cs typeface="Times New Roman"/>
              <a:sym typeface="Times New Roman"/>
            </a:endParaRPr>
          </a:p>
        </p:txBody>
      </p:sp>
      <p:sp>
        <p:nvSpPr>
          <p:cNvPr id="295" name="Google Shape;295;p40"/>
          <p:cNvSpPr txBox="1"/>
          <p:nvPr>
            <p:ph idx="1" type="body"/>
          </p:nvPr>
        </p:nvSpPr>
        <p:spPr>
          <a:xfrm>
            <a:off x="628650" y="1014444"/>
            <a:ext cx="7886700" cy="3263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Use Case Diagram</a:t>
            </a:r>
            <a:endParaRPr sz="1500" u="sng">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u="sng">
              <a:solidFill>
                <a:schemeClr val="dk1"/>
              </a:solidFill>
              <a:latin typeface="Times New Roman"/>
              <a:ea typeface="Times New Roman"/>
              <a:cs typeface="Times New Roman"/>
              <a:sym typeface="Times New Roman"/>
            </a:endParaRPr>
          </a:p>
        </p:txBody>
      </p:sp>
      <p:pic>
        <p:nvPicPr>
          <p:cNvPr id="296" name="Google Shape;296;p40"/>
          <p:cNvPicPr preferRelativeResize="0"/>
          <p:nvPr/>
        </p:nvPicPr>
        <p:blipFill>
          <a:blip r:embed="rId3">
            <a:alphaModFix/>
          </a:blip>
          <a:stretch>
            <a:fillRect/>
          </a:stretch>
        </p:blipFill>
        <p:spPr>
          <a:xfrm>
            <a:off x="747900" y="1503875"/>
            <a:ext cx="8164107" cy="3263400"/>
          </a:xfrm>
          <a:prstGeom prst="rect">
            <a:avLst/>
          </a:prstGeom>
          <a:noFill/>
          <a:ln>
            <a:noFill/>
          </a:ln>
        </p:spPr>
      </p:pic>
      <p:sp>
        <p:nvSpPr>
          <p:cNvPr id="297" name="Google Shape;297;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idx="1" type="body"/>
          </p:nvPr>
        </p:nvSpPr>
        <p:spPr>
          <a:xfrm>
            <a:off x="589500" y="1008275"/>
            <a:ext cx="7926000" cy="37590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Activity Diagram</a:t>
            </a:r>
            <a:endParaRPr sz="1500" u="sng">
              <a:solidFill>
                <a:schemeClr val="dk1"/>
              </a:solidFill>
              <a:latin typeface="Times New Roman"/>
              <a:ea typeface="Times New Roman"/>
              <a:cs typeface="Times New Roman"/>
              <a:sym typeface="Times New Roman"/>
            </a:endParaRPr>
          </a:p>
        </p:txBody>
      </p:sp>
      <p:pic>
        <p:nvPicPr>
          <p:cNvPr id="303" name="Google Shape;303;p41"/>
          <p:cNvPicPr preferRelativeResize="0"/>
          <p:nvPr/>
        </p:nvPicPr>
        <p:blipFill>
          <a:blip r:embed="rId3">
            <a:alphaModFix/>
          </a:blip>
          <a:stretch>
            <a:fillRect/>
          </a:stretch>
        </p:blipFill>
        <p:spPr>
          <a:xfrm>
            <a:off x="271525" y="1545350"/>
            <a:ext cx="8561951" cy="2944625"/>
          </a:xfrm>
          <a:prstGeom prst="rect">
            <a:avLst/>
          </a:prstGeom>
          <a:noFill/>
          <a:ln>
            <a:noFill/>
          </a:ln>
        </p:spPr>
      </p:pic>
      <p:sp>
        <p:nvSpPr>
          <p:cNvPr id="304" name="Google Shape;304;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305" name="Google Shape;305;p41"/>
          <p:cNvSpPr txBox="1"/>
          <p:nvPr>
            <p:ph type="title"/>
          </p:nvPr>
        </p:nvSpPr>
        <p:spPr>
          <a:xfrm>
            <a:off x="628650" y="273847"/>
            <a:ext cx="7886700" cy="4653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2 - ML Models (Cont’d)</a:t>
            </a:r>
            <a:endParaRPr b="1" sz="30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idx="1" type="body"/>
          </p:nvPr>
        </p:nvSpPr>
        <p:spPr>
          <a:xfrm>
            <a:off x="589500" y="1061575"/>
            <a:ext cx="7926000" cy="35712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Class Diagram</a:t>
            </a:r>
            <a:endParaRPr sz="1500" u="sng">
              <a:solidFill>
                <a:schemeClr val="dk1"/>
              </a:solidFill>
              <a:latin typeface="Times New Roman"/>
              <a:ea typeface="Times New Roman"/>
              <a:cs typeface="Times New Roman"/>
              <a:sym typeface="Times New Roman"/>
            </a:endParaRPr>
          </a:p>
        </p:txBody>
      </p:sp>
      <p:pic>
        <p:nvPicPr>
          <p:cNvPr id="311" name="Google Shape;311;p42"/>
          <p:cNvPicPr preferRelativeResize="0"/>
          <p:nvPr/>
        </p:nvPicPr>
        <p:blipFill>
          <a:blip r:embed="rId3">
            <a:alphaModFix/>
          </a:blip>
          <a:stretch>
            <a:fillRect/>
          </a:stretch>
        </p:blipFill>
        <p:spPr>
          <a:xfrm>
            <a:off x="2525475" y="1207200"/>
            <a:ext cx="4852850" cy="3784949"/>
          </a:xfrm>
          <a:prstGeom prst="rect">
            <a:avLst/>
          </a:prstGeom>
          <a:noFill/>
          <a:ln>
            <a:noFill/>
          </a:ln>
        </p:spPr>
      </p:pic>
      <p:sp>
        <p:nvSpPr>
          <p:cNvPr id="312" name="Google Shape;312;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313" name="Google Shape;313;p42"/>
          <p:cNvSpPr txBox="1"/>
          <p:nvPr>
            <p:ph type="title"/>
          </p:nvPr>
        </p:nvSpPr>
        <p:spPr>
          <a:xfrm>
            <a:off x="628650" y="273844"/>
            <a:ext cx="7886700" cy="9942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2 - ML Models (Cont’d)</a:t>
            </a:r>
            <a:endParaRPr b="1" sz="30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628650" y="273844"/>
            <a:ext cx="7886700" cy="9942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3 - APIs for Integration </a:t>
            </a:r>
            <a:endParaRPr b="1" sz="3000">
              <a:latin typeface="Times New Roman"/>
              <a:ea typeface="Times New Roman"/>
              <a:cs typeface="Times New Roman"/>
              <a:sym typeface="Times New Roman"/>
            </a:endParaRPr>
          </a:p>
        </p:txBody>
      </p:sp>
      <p:sp>
        <p:nvSpPr>
          <p:cNvPr id="319" name="Google Shape;319;p43"/>
          <p:cNvSpPr txBox="1"/>
          <p:nvPr>
            <p:ph idx="1" type="body"/>
          </p:nvPr>
        </p:nvSpPr>
        <p:spPr>
          <a:xfrm>
            <a:off x="628650" y="1025319"/>
            <a:ext cx="7886700" cy="3263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Use Case Diagram</a:t>
            </a:r>
            <a:endParaRPr sz="1500" u="sng">
              <a:solidFill>
                <a:schemeClr val="dk1"/>
              </a:solidFill>
              <a:latin typeface="Times New Roman"/>
              <a:ea typeface="Times New Roman"/>
              <a:cs typeface="Times New Roman"/>
              <a:sym typeface="Times New Roman"/>
            </a:endParaRPr>
          </a:p>
        </p:txBody>
      </p:sp>
      <p:pic>
        <p:nvPicPr>
          <p:cNvPr id="320" name="Google Shape;320;p43"/>
          <p:cNvPicPr preferRelativeResize="0"/>
          <p:nvPr/>
        </p:nvPicPr>
        <p:blipFill>
          <a:blip r:embed="rId3">
            <a:alphaModFix/>
          </a:blip>
          <a:stretch>
            <a:fillRect/>
          </a:stretch>
        </p:blipFill>
        <p:spPr>
          <a:xfrm>
            <a:off x="2531050" y="1353350"/>
            <a:ext cx="5415925" cy="3527675"/>
          </a:xfrm>
          <a:prstGeom prst="rect">
            <a:avLst/>
          </a:prstGeom>
          <a:noFill/>
          <a:ln>
            <a:noFill/>
          </a:ln>
        </p:spPr>
      </p:pic>
      <p:sp>
        <p:nvSpPr>
          <p:cNvPr id="321" name="Google Shape;321;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graphicFrame>
        <p:nvGraphicFramePr>
          <p:cNvPr id="82" name="Google Shape;82;p17"/>
          <p:cNvGraphicFramePr/>
          <p:nvPr/>
        </p:nvGraphicFramePr>
        <p:xfrm>
          <a:off x="1028700" y="1238700"/>
          <a:ext cx="3000000" cy="3000000"/>
        </p:xfrm>
        <a:graphic>
          <a:graphicData uri="http://schemas.openxmlformats.org/drawingml/2006/table">
            <a:tbl>
              <a:tblPr>
                <a:noFill/>
                <a:tableStyleId>{49DFFD3B-D88D-40A9-A20D-9BA370159487}</a:tableStyleId>
              </a:tblPr>
              <a:tblGrid>
                <a:gridCol w="1873150"/>
                <a:gridCol w="3207975"/>
                <a:gridCol w="2005450"/>
              </a:tblGrid>
              <a:tr h="364475">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91675">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2022 (</a:t>
                      </a:r>
                      <a:r>
                        <a:rPr b="1" lang="en-GB" sz="1300">
                          <a:latin typeface="Times New Roman"/>
                          <a:ea typeface="Times New Roman"/>
                          <a:cs typeface="Times New Roman"/>
                          <a:sym typeface="Times New Roman"/>
                        </a:rPr>
                        <a:t>Journal</a:t>
                      </a:r>
                      <a:r>
                        <a:rPr lang="en-GB" sz="1300">
                          <a:latin typeface="Times New Roman"/>
                          <a:ea typeface="Times New Roman"/>
                          <a:cs typeface="Times New Roman"/>
                          <a:sym typeface="Times New Roman"/>
                        </a:rPr>
                        <a:t> - Journal of Marine Science and Engineering) </a:t>
                      </a:r>
                      <a:endParaRPr sz="1300">
                        <a:latin typeface="Times New Roman"/>
                        <a:ea typeface="Times New Roman"/>
                        <a:cs typeface="Times New Roman"/>
                        <a:sym typeface="Times New Roman"/>
                      </a:endParaRPr>
                    </a:p>
                    <a:p>
                      <a:pPr indent="0" lvl="0" marL="0" rtl="0" algn="ctr">
                        <a:spcBef>
                          <a:spcPts val="0"/>
                        </a:spcBef>
                        <a:spcAft>
                          <a:spcPts val="0"/>
                        </a:spcAft>
                        <a:buNone/>
                      </a:pPr>
                      <a:r>
                        <a:rPr lang="en-GB" sz="1300">
                          <a:latin typeface="Times New Roman"/>
                          <a:ea typeface="Times New Roman"/>
                          <a:cs typeface="Times New Roman"/>
                          <a:sym typeface="Times New Roman"/>
                        </a:rPr>
                        <a:t>[2]</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Paper focuses on assessing automated risk within digital twin. Fatigue calculations are computed based on continually monitoring the asset's structural health and performance metrics.</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Statistical correlation between environmental conditions (such as sea states, wave frequencies) and fatigue damage is established.</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Research needed for developing methods to seamlessly integrate data from various sources into the digital twin platforms.</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Need to address challenge of standardizing processes to enhance interoperability</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83" name="Google Shape;83;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84" name="Google Shape;84;p17"/>
          <p:cNvSpPr txBox="1"/>
          <p:nvPr>
            <p:ph type="title"/>
          </p:nvPr>
        </p:nvSpPr>
        <p:spPr>
          <a:xfrm>
            <a:off x="628650" y="145919"/>
            <a:ext cx="7886700" cy="9942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idx="1" type="body"/>
          </p:nvPr>
        </p:nvSpPr>
        <p:spPr>
          <a:xfrm>
            <a:off x="304050" y="1268050"/>
            <a:ext cx="8211300" cy="35946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Activity Diagram</a:t>
            </a:r>
            <a:endParaRPr sz="1500" u="sng">
              <a:solidFill>
                <a:schemeClr val="dk1"/>
              </a:solidFill>
              <a:latin typeface="Times New Roman"/>
              <a:ea typeface="Times New Roman"/>
              <a:cs typeface="Times New Roman"/>
              <a:sym typeface="Times New Roman"/>
            </a:endParaRPr>
          </a:p>
        </p:txBody>
      </p:sp>
      <p:pic>
        <p:nvPicPr>
          <p:cNvPr id="327" name="Google Shape;327;p44"/>
          <p:cNvPicPr preferRelativeResize="0"/>
          <p:nvPr/>
        </p:nvPicPr>
        <p:blipFill>
          <a:blip r:embed="rId3">
            <a:alphaModFix/>
          </a:blip>
          <a:stretch>
            <a:fillRect/>
          </a:stretch>
        </p:blipFill>
        <p:spPr>
          <a:xfrm>
            <a:off x="3522525" y="1268050"/>
            <a:ext cx="2057400" cy="3789500"/>
          </a:xfrm>
          <a:prstGeom prst="rect">
            <a:avLst/>
          </a:prstGeom>
          <a:noFill/>
          <a:ln>
            <a:noFill/>
          </a:ln>
        </p:spPr>
      </p:pic>
      <p:sp>
        <p:nvSpPr>
          <p:cNvPr id="328" name="Google Shape;328;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329" name="Google Shape;329;p44"/>
          <p:cNvSpPr txBox="1"/>
          <p:nvPr>
            <p:ph type="title"/>
          </p:nvPr>
        </p:nvSpPr>
        <p:spPr>
          <a:xfrm>
            <a:off x="628650" y="273844"/>
            <a:ext cx="7886700" cy="9942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3 - APIs for Integration (Cont’d)</a:t>
            </a:r>
            <a:endParaRPr b="1" sz="30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idx="1" type="body"/>
          </p:nvPr>
        </p:nvSpPr>
        <p:spPr>
          <a:xfrm>
            <a:off x="304050" y="1043675"/>
            <a:ext cx="8211300" cy="37236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Class Diagram</a:t>
            </a:r>
            <a:endParaRPr sz="1500" u="sng">
              <a:solidFill>
                <a:schemeClr val="dk1"/>
              </a:solidFill>
              <a:latin typeface="Times New Roman"/>
              <a:ea typeface="Times New Roman"/>
              <a:cs typeface="Times New Roman"/>
              <a:sym typeface="Times New Roman"/>
            </a:endParaRPr>
          </a:p>
        </p:txBody>
      </p:sp>
      <p:pic>
        <p:nvPicPr>
          <p:cNvPr id="335" name="Google Shape;335;p45"/>
          <p:cNvPicPr preferRelativeResize="0"/>
          <p:nvPr/>
        </p:nvPicPr>
        <p:blipFill>
          <a:blip r:embed="rId3">
            <a:alphaModFix/>
          </a:blip>
          <a:stretch>
            <a:fillRect/>
          </a:stretch>
        </p:blipFill>
        <p:spPr>
          <a:xfrm>
            <a:off x="362075" y="1581150"/>
            <a:ext cx="8211300" cy="3186128"/>
          </a:xfrm>
          <a:prstGeom prst="rect">
            <a:avLst/>
          </a:prstGeom>
          <a:noFill/>
          <a:ln>
            <a:noFill/>
          </a:ln>
        </p:spPr>
      </p:pic>
      <p:sp>
        <p:nvSpPr>
          <p:cNvPr id="336" name="Google Shape;336;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337" name="Google Shape;337;p45"/>
          <p:cNvSpPr txBox="1"/>
          <p:nvPr>
            <p:ph type="title"/>
          </p:nvPr>
        </p:nvSpPr>
        <p:spPr>
          <a:xfrm>
            <a:off x="628650" y="273844"/>
            <a:ext cx="7886700" cy="9942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3 - APIs for Integration (Cont’d)</a:t>
            </a:r>
            <a:endParaRPr b="1" sz="30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747500" y="140619"/>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4 - Graphical User Interface (GUI)</a:t>
            </a:r>
            <a:endParaRPr b="1" sz="3000">
              <a:latin typeface="Times New Roman"/>
              <a:ea typeface="Times New Roman"/>
              <a:cs typeface="Times New Roman"/>
              <a:sym typeface="Times New Roman"/>
            </a:endParaRPr>
          </a:p>
        </p:txBody>
      </p:sp>
      <p:sp>
        <p:nvSpPr>
          <p:cNvPr id="343" name="Google Shape;343;p46"/>
          <p:cNvSpPr txBox="1"/>
          <p:nvPr>
            <p:ph idx="1" type="body"/>
          </p:nvPr>
        </p:nvSpPr>
        <p:spPr>
          <a:xfrm>
            <a:off x="628650" y="1134819"/>
            <a:ext cx="7886700" cy="32634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Use Case Diagram</a:t>
            </a:r>
            <a:endParaRPr sz="1500" u="sng">
              <a:solidFill>
                <a:schemeClr val="dk1"/>
              </a:solidFill>
              <a:latin typeface="Times New Roman"/>
              <a:ea typeface="Times New Roman"/>
              <a:cs typeface="Times New Roman"/>
              <a:sym typeface="Times New Roman"/>
            </a:endParaRPr>
          </a:p>
        </p:txBody>
      </p:sp>
      <p:pic>
        <p:nvPicPr>
          <p:cNvPr id="344" name="Google Shape;344;p46"/>
          <p:cNvPicPr preferRelativeResize="0"/>
          <p:nvPr/>
        </p:nvPicPr>
        <p:blipFill>
          <a:blip r:embed="rId3">
            <a:alphaModFix/>
          </a:blip>
          <a:stretch>
            <a:fillRect/>
          </a:stretch>
        </p:blipFill>
        <p:spPr>
          <a:xfrm>
            <a:off x="1391775" y="1134825"/>
            <a:ext cx="7242424" cy="4054809"/>
          </a:xfrm>
          <a:prstGeom prst="rect">
            <a:avLst/>
          </a:prstGeom>
          <a:noFill/>
          <a:ln>
            <a:noFill/>
          </a:ln>
        </p:spPr>
      </p:pic>
      <p:sp>
        <p:nvSpPr>
          <p:cNvPr id="345" name="Google Shape;345;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idx="1" type="body"/>
          </p:nvPr>
        </p:nvSpPr>
        <p:spPr>
          <a:xfrm>
            <a:off x="628650" y="1149050"/>
            <a:ext cx="7886700" cy="36297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Activity Diagram </a:t>
            </a:r>
            <a:endParaRPr sz="1500" u="sng">
              <a:solidFill>
                <a:schemeClr val="dk1"/>
              </a:solidFill>
              <a:latin typeface="Times New Roman"/>
              <a:ea typeface="Times New Roman"/>
              <a:cs typeface="Times New Roman"/>
              <a:sym typeface="Times New Roman"/>
            </a:endParaRPr>
          </a:p>
        </p:txBody>
      </p:sp>
      <p:pic>
        <p:nvPicPr>
          <p:cNvPr id="351" name="Google Shape;351;p47"/>
          <p:cNvPicPr preferRelativeResize="0"/>
          <p:nvPr/>
        </p:nvPicPr>
        <p:blipFill rotWithShape="1">
          <a:blip r:embed="rId3">
            <a:alphaModFix/>
          </a:blip>
          <a:srcRect b="7851" l="0" r="0" t="0"/>
          <a:stretch/>
        </p:blipFill>
        <p:spPr>
          <a:xfrm>
            <a:off x="2759225" y="1002875"/>
            <a:ext cx="4137351" cy="4148725"/>
          </a:xfrm>
          <a:prstGeom prst="rect">
            <a:avLst/>
          </a:prstGeom>
          <a:noFill/>
          <a:ln>
            <a:noFill/>
          </a:ln>
        </p:spPr>
      </p:pic>
      <p:sp>
        <p:nvSpPr>
          <p:cNvPr id="352" name="Google Shape;352;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353" name="Google Shape;353;p47"/>
          <p:cNvSpPr txBox="1"/>
          <p:nvPr>
            <p:ph type="title"/>
          </p:nvPr>
        </p:nvSpPr>
        <p:spPr>
          <a:xfrm>
            <a:off x="555300" y="97975"/>
            <a:ext cx="83442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4 - Graphical User Interface (GUI) (Cont’d)</a:t>
            </a:r>
            <a:endParaRPr b="1" sz="30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idx="1" type="body"/>
          </p:nvPr>
        </p:nvSpPr>
        <p:spPr>
          <a:xfrm>
            <a:off x="556163" y="1211013"/>
            <a:ext cx="7886700" cy="34635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Font typeface="Times New Roman"/>
              <a:buChar char="●"/>
            </a:pPr>
            <a:r>
              <a:rPr lang="en-GB" sz="1500" u="sng">
                <a:solidFill>
                  <a:schemeClr val="dk1"/>
                </a:solidFill>
                <a:latin typeface="Times New Roman"/>
                <a:ea typeface="Times New Roman"/>
                <a:cs typeface="Times New Roman"/>
                <a:sym typeface="Times New Roman"/>
              </a:rPr>
              <a:t>Class Diagram</a:t>
            </a:r>
            <a:endParaRPr sz="1500" u="sng">
              <a:solidFill>
                <a:schemeClr val="dk1"/>
              </a:solidFill>
              <a:latin typeface="Times New Roman"/>
              <a:ea typeface="Times New Roman"/>
              <a:cs typeface="Times New Roman"/>
              <a:sym typeface="Times New Roman"/>
            </a:endParaRPr>
          </a:p>
        </p:txBody>
      </p:sp>
      <p:pic>
        <p:nvPicPr>
          <p:cNvPr id="359" name="Google Shape;359;p48"/>
          <p:cNvPicPr preferRelativeResize="0"/>
          <p:nvPr/>
        </p:nvPicPr>
        <p:blipFill rotWithShape="1">
          <a:blip r:embed="rId3">
            <a:alphaModFix/>
          </a:blip>
          <a:srcRect b="57998" l="0" r="27891" t="9084"/>
          <a:stretch/>
        </p:blipFill>
        <p:spPr>
          <a:xfrm>
            <a:off x="-410000" y="1417525"/>
            <a:ext cx="9819027" cy="3463475"/>
          </a:xfrm>
          <a:prstGeom prst="rect">
            <a:avLst/>
          </a:prstGeom>
          <a:noFill/>
          <a:ln>
            <a:noFill/>
          </a:ln>
        </p:spPr>
      </p:pic>
      <p:sp>
        <p:nvSpPr>
          <p:cNvPr id="360" name="Google Shape;360;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361" name="Google Shape;361;p48"/>
          <p:cNvSpPr txBox="1"/>
          <p:nvPr>
            <p:ph type="title"/>
          </p:nvPr>
        </p:nvSpPr>
        <p:spPr>
          <a:xfrm>
            <a:off x="628650" y="124050"/>
            <a:ext cx="8297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Module 4 - Graphical User Interface (GUI) (Cont’d)</a:t>
            </a:r>
            <a:endParaRPr b="1" sz="30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Progress Till Date - Data Acquisition and Preprocessing</a:t>
            </a:r>
            <a:endParaRPr b="1"/>
          </a:p>
        </p:txBody>
      </p:sp>
      <p:sp>
        <p:nvSpPr>
          <p:cNvPr id="367" name="Google Shape;367;p49"/>
          <p:cNvSpPr txBox="1"/>
          <p:nvPr>
            <p:ph idx="1" type="body"/>
          </p:nvPr>
        </p:nvSpPr>
        <p:spPr>
          <a:xfrm>
            <a:off x="628650" y="1562719"/>
            <a:ext cx="7886700" cy="3263400"/>
          </a:xfrm>
          <a:prstGeom prst="rect">
            <a:avLst/>
          </a:prstGeom>
        </p:spPr>
        <p:txBody>
          <a:bodyPr anchorCtr="0" anchor="t" bIns="34275" lIns="68575" spcFirstLastPara="1" rIns="68575" wrap="square" tIns="34275">
            <a:noAutofit/>
          </a:bodyPr>
          <a:lstStyle/>
          <a:p>
            <a:pPr indent="-342900" lvl="0" marL="457200" marR="0" rtl="0" algn="l">
              <a:lnSpc>
                <a:spcPct val="90000"/>
              </a:lnSpc>
              <a:spcBef>
                <a:spcPts val="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Dataset sourced from Kaggle (</a:t>
            </a:r>
            <a:r>
              <a:rPr lang="en-GB" u="sng">
                <a:solidFill>
                  <a:schemeClr val="hlink"/>
                </a:solidFill>
                <a:latin typeface="Times New Roman"/>
                <a:ea typeface="Times New Roman"/>
                <a:cs typeface="Times New Roman"/>
                <a:sym typeface="Times New Roman"/>
                <a:hlinkClick r:id="rId3"/>
              </a:rPr>
              <a:t>https://www.kaggle.com/datasets/afumetto/predictive-maintenance-dataset-air-compressor</a:t>
            </a:r>
            <a:r>
              <a:rPr lang="en-GB">
                <a:solidFill>
                  <a:schemeClr val="dk1"/>
                </a:solidFill>
                <a:latin typeface="Times New Roman"/>
                <a:ea typeface="Times New Roman"/>
                <a:cs typeface="Times New Roman"/>
                <a:sym typeface="Times New Roman"/>
              </a:rPr>
              <a:t>)1000 samples, 26 features for a single - stage reciprocating compressor</a:t>
            </a:r>
            <a:endParaRPr>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Adaptation for double stage reciprocating compressor: Air flow rate values doubled, dataset augmented</a:t>
            </a:r>
            <a:endParaRPr>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Textual feature conversion: Radiators, bearings, etc., encoded into numerical format</a:t>
            </a:r>
            <a:endParaRPr>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Examination of dataset's frequency distribution: Graphical representation of various features</a:t>
            </a:r>
            <a:endParaRPr>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Correlation heatmap analysis: Selection of features for optimal output</a:t>
            </a:r>
            <a:endParaRPr>
              <a:solidFill>
                <a:schemeClr val="dk1"/>
              </a:solidFill>
              <a:latin typeface="Times New Roman"/>
              <a:ea typeface="Times New Roman"/>
              <a:cs typeface="Times New Roman"/>
              <a:sym typeface="Times New Roman"/>
            </a:endParaRPr>
          </a:p>
          <a:p>
            <a:pPr indent="0" lvl="0" marL="0" rtl="0" algn="l">
              <a:spcBef>
                <a:spcPts val="1000"/>
              </a:spcBef>
              <a:spcAft>
                <a:spcPts val="1000"/>
              </a:spcAft>
              <a:buNone/>
            </a:pPr>
            <a:r>
              <a:t/>
            </a:r>
            <a:endParaRPr sz="2000"/>
          </a:p>
        </p:txBody>
      </p:sp>
      <p:sp>
        <p:nvSpPr>
          <p:cNvPr id="368" name="Google Shape;368;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0"/>
          <p:cNvSpPr txBox="1"/>
          <p:nvPr>
            <p:ph idx="1" type="body"/>
          </p:nvPr>
        </p:nvSpPr>
        <p:spPr>
          <a:xfrm>
            <a:off x="707975" y="1734826"/>
            <a:ext cx="7886700" cy="3712800"/>
          </a:xfrm>
          <a:prstGeom prst="rect">
            <a:avLst/>
          </a:prstGeom>
        </p:spPr>
        <p:txBody>
          <a:bodyPr anchorCtr="0" anchor="t" bIns="34275" lIns="68575" spcFirstLastPara="1" rIns="68575" wrap="square" tIns="34275">
            <a:normAutofit/>
          </a:bodyPr>
          <a:lstStyle/>
          <a:p>
            <a:pPr indent="-342900" lvl="0" marL="457200" rtl="0" algn="l">
              <a:spcBef>
                <a:spcPts val="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Processed data saved in (.csv) file for future use in Machine Learning models</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Real data from MIT-subsea system to replace current dataset soon</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Correlation heatmap-guided feature selection: Eliminated less correlated features</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Final dataset: 1000 samples, 17 features for training ML models</a:t>
            </a:r>
            <a:endParaRPr sz="1300">
              <a:solidFill>
                <a:srgbClr val="0D0D0D"/>
              </a:solidFill>
              <a:highlight>
                <a:schemeClr val="lt1"/>
              </a:highlight>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
        <p:nvSpPr>
          <p:cNvPr id="374" name="Google Shape;374;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375" name="Google Shape;375;p5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Progress Till Date - Data Acquisition and Preprocessing (Cont’d)</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Progress Till Date - Data Visualisation</a:t>
            </a:r>
            <a:endParaRPr b="1" sz="3000"/>
          </a:p>
        </p:txBody>
      </p:sp>
      <p:pic>
        <p:nvPicPr>
          <p:cNvPr id="381" name="Google Shape;381;p51"/>
          <p:cNvPicPr preferRelativeResize="0"/>
          <p:nvPr/>
        </p:nvPicPr>
        <p:blipFill rotWithShape="1">
          <a:blip r:embed="rId3">
            <a:alphaModFix/>
          </a:blip>
          <a:srcRect b="0" l="-7135" r="0" t="0"/>
          <a:stretch/>
        </p:blipFill>
        <p:spPr>
          <a:xfrm>
            <a:off x="5759075" y="1617600"/>
            <a:ext cx="3145800" cy="2026800"/>
          </a:xfrm>
          <a:prstGeom prst="rect">
            <a:avLst/>
          </a:prstGeom>
          <a:noFill/>
          <a:ln>
            <a:noFill/>
          </a:ln>
        </p:spPr>
      </p:pic>
      <p:pic>
        <p:nvPicPr>
          <p:cNvPr id="382" name="Google Shape;382;p51"/>
          <p:cNvPicPr preferRelativeResize="0"/>
          <p:nvPr/>
        </p:nvPicPr>
        <p:blipFill rotWithShape="1">
          <a:blip r:embed="rId4">
            <a:alphaModFix/>
          </a:blip>
          <a:srcRect b="0" l="0" r="0" t="5168"/>
          <a:stretch/>
        </p:blipFill>
        <p:spPr>
          <a:xfrm>
            <a:off x="3063675" y="1617600"/>
            <a:ext cx="2810150" cy="2026794"/>
          </a:xfrm>
          <a:prstGeom prst="rect">
            <a:avLst/>
          </a:prstGeom>
          <a:noFill/>
          <a:ln>
            <a:noFill/>
          </a:ln>
        </p:spPr>
      </p:pic>
      <p:pic>
        <p:nvPicPr>
          <p:cNvPr id="383" name="Google Shape;383;p51"/>
          <p:cNvPicPr preferRelativeResize="0"/>
          <p:nvPr/>
        </p:nvPicPr>
        <p:blipFill>
          <a:blip r:embed="rId5">
            <a:alphaModFix/>
          </a:blip>
          <a:stretch>
            <a:fillRect/>
          </a:stretch>
        </p:blipFill>
        <p:spPr>
          <a:xfrm>
            <a:off x="475875" y="1647400"/>
            <a:ext cx="2510301" cy="1989000"/>
          </a:xfrm>
          <a:prstGeom prst="rect">
            <a:avLst/>
          </a:prstGeom>
          <a:noFill/>
          <a:ln>
            <a:noFill/>
          </a:ln>
        </p:spPr>
      </p:pic>
      <p:sp>
        <p:nvSpPr>
          <p:cNvPr id="384" name="Google Shape;384;p51"/>
          <p:cNvSpPr txBox="1"/>
          <p:nvPr/>
        </p:nvSpPr>
        <p:spPr>
          <a:xfrm>
            <a:off x="628650" y="4214750"/>
            <a:ext cx="7609500" cy="6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solidFill>
                  <a:schemeClr val="dk1"/>
                </a:solidFill>
              </a:rPr>
              <a:t>Fig. 1 Visualising the data for target variables (a) Outlet Pressure, (b) Outlet Temperature and </a:t>
            </a:r>
            <a:r>
              <a:rPr lang="en-GB" sz="1600">
                <a:solidFill>
                  <a:schemeClr val="dk1"/>
                </a:solidFill>
              </a:rPr>
              <a:t>(c) Airflow</a:t>
            </a:r>
            <a:r>
              <a:rPr lang="en-GB" sz="1600">
                <a:solidFill>
                  <a:schemeClr val="dk1"/>
                </a:solidFill>
              </a:rPr>
              <a:t> </a:t>
            </a:r>
            <a:endParaRPr sz="1600">
              <a:solidFill>
                <a:schemeClr val="dk1"/>
              </a:solidFill>
            </a:endParaRPr>
          </a:p>
        </p:txBody>
      </p:sp>
      <p:sp>
        <p:nvSpPr>
          <p:cNvPr id="385" name="Google Shape;385;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386" name="Google Shape;386;p51"/>
          <p:cNvSpPr txBox="1"/>
          <p:nvPr/>
        </p:nvSpPr>
        <p:spPr>
          <a:xfrm>
            <a:off x="1459900" y="3644400"/>
            <a:ext cx="65178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(a)						(b)							</a:t>
            </a:r>
            <a:r>
              <a:rPr lang="en-GB" sz="1800">
                <a:solidFill>
                  <a:schemeClr val="dk2"/>
                </a:solidFill>
              </a:rPr>
              <a:t>(c)</a:t>
            </a:r>
            <a:endParaRPr sz="1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2"/>
          <p:cNvSpPr txBox="1"/>
          <p:nvPr>
            <p:ph idx="1" type="body"/>
          </p:nvPr>
        </p:nvSpPr>
        <p:spPr>
          <a:xfrm>
            <a:off x="2176125" y="4703861"/>
            <a:ext cx="5104500" cy="199500"/>
          </a:xfrm>
          <a:prstGeom prst="rect">
            <a:avLst/>
          </a:prstGeom>
        </p:spPr>
        <p:txBody>
          <a:bodyPr anchorCtr="0" anchor="t" bIns="34275" lIns="68575" spcFirstLastPara="1" rIns="68575" wrap="square" tIns="34275">
            <a:noAutofit/>
          </a:bodyPr>
          <a:lstStyle/>
          <a:p>
            <a:pPr indent="0" lvl="0" marL="0" rtl="0" algn="ctr">
              <a:lnSpc>
                <a:spcPct val="70000"/>
              </a:lnSpc>
              <a:spcBef>
                <a:spcPts val="800"/>
              </a:spcBef>
              <a:spcAft>
                <a:spcPts val="1200"/>
              </a:spcAft>
              <a:buSzPts val="688"/>
              <a:buNone/>
            </a:pPr>
            <a:r>
              <a:rPr lang="en-GB" sz="1325">
                <a:solidFill>
                  <a:schemeClr val="dk1"/>
                </a:solidFill>
              </a:rPr>
              <a:t>Fig. 2: Correlation Matrix of all Features against each other</a:t>
            </a:r>
            <a:endParaRPr sz="1325">
              <a:solidFill>
                <a:schemeClr val="dk1"/>
              </a:solidFill>
            </a:endParaRPr>
          </a:p>
        </p:txBody>
      </p:sp>
      <p:pic>
        <p:nvPicPr>
          <p:cNvPr id="392" name="Google Shape;392;p52"/>
          <p:cNvPicPr preferRelativeResize="0"/>
          <p:nvPr/>
        </p:nvPicPr>
        <p:blipFill>
          <a:blip r:embed="rId3">
            <a:alphaModFix/>
          </a:blip>
          <a:stretch>
            <a:fillRect/>
          </a:stretch>
        </p:blipFill>
        <p:spPr>
          <a:xfrm>
            <a:off x="2278575" y="1056475"/>
            <a:ext cx="4586849" cy="3505001"/>
          </a:xfrm>
          <a:prstGeom prst="rect">
            <a:avLst/>
          </a:prstGeom>
          <a:noFill/>
          <a:ln>
            <a:noFill/>
          </a:ln>
        </p:spPr>
      </p:pic>
      <p:sp>
        <p:nvSpPr>
          <p:cNvPr id="393" name="Google Shape;393;p52"/>
          <p:cNvSpPr txBox="1"/>
          <p:nvPr>
            <p:ph idx="12" type="sldNum"/>
          </p:nvPr>
        </p:nvSpPr>
        <p:spPr>
          <a:xfrm>
            <a:off x="6127275" y="4841673"/>
            <a:ext cx="2388000" cy="199500"/>
          </a:xfrm>
          <a:prstGeom prst="rect">
            <a:avLst/>
          </a:prstGeom>
          <a:noFill/>
          <a:ln>
            <a:noFill/>
          </a:ln>
        </p:spPr>
        <p:txBody>
          <a:bodyPr anchorCtr="0" anchor="ctr" bIns="34275" lIns="68575" spcFirstLastPara="1" rIns="68575" wrap="square" tIns="34275">
            <a:normAutofit fontScale="92500" lnSpcReduction="20000"/>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394" name="Google Shape;394;p52"/>
          <p:cNvSpPr txBox="1"/>
          <p:nvPr>
            <p:ph type="title"/>
          </p:nvPr>
        </p:nvSpPr>
        <p:spPr>
          <a:xfrm>
            <a:off x="628650" y="62269"/>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Progress Till Date - Data Visualisation (Cont’d)</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3"/>
          <p:cNvSpPr txBox="1"/>
          <p:nvPr>
            <p:ph idx="1" type="body"/>
          </p:nvPr>
        </p:nvSpPr>
        <p:spPr>
          <a:xfrm>
            <a:off x="304350" y="1268050"/>
            <a:ext cx="8535300" cy="3263400"/>
          </a:xfrm>
          <a:prstGeom prst="rect">
            <a:avLst/>
          </a:prstGeom>
        </p:spPr>
        <p:txBody>
          <a:bodyPr anchorCtr="0" anchor="t" bIns="34275" lIns="68575" spcFirstLastPara="1" rIns="68575" wrap="square" tIns="34275">
            <a:noAutofit/>
          </a:bodyPr>
          <a:lstStyle/>
          <a:p>
            <a:pPr indent="-342900" lvl="0" marL="457200" marR="0" rtl="0" algn="l">
              <a:lnSpc>
                <a:spcPct val="90000"/>
              </a:lnSpc>
              <a:spcBef>
                <a:spcPts val="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Target Variables chosen:</a:t>
            </a:r>
            <a:endParaRPr>
              <a:solidFill>
                <a:schemeClr val="dk1"/>
              </a:solidFill>
              <a:latin typeface="Times New Roman"/>
              <a:ea typeface="Times New Roman"/>
              <a:cs typeface="Times New Roman"/>
              <a:sym typeface="Times New Roman"/>
            </a:endParaRPr>
          </a:p>
          <a:p>
            <a:pPr indent="-342900" lvl="1" marL="914400" marR="0" rtl="0" algn="l">
              <a:lnSpc>
                <a:spcPct val="90000"/>
              </a:lnSpc>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Outlet Temperature (Farenheit (</a:t>
            </a:r>
            <a:r>
              <a:rPr baseline="30000" lang="en-GB" sz="1800">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F))</a:t>
            </a:r>
            <a:endParaRPr sz="1800">
              <a:solidFill>
                <a:schemeClr val="dk1"/>
              </a:solidFill>
              <a:latin typeface="Times New Roman"/>
              <a:ea typeface="Times New Roman"/>
              <a:cs typeface="Times New Roman"/>
              <a:sym typeface="Times New Roman"/>
            </a:endParaRPr>
          </a:p>
          <a:p>
            <a:pPr indent="-342900" lvl="1" marL="914400" marR="0" rtl="0" algn="l">
              <a:lnSpc>
                <a:spcPct val="90000"/>
              </a:lnSpc>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Outlet Pressure (Bar)</a:t>
            </a:r>
            <a:endParaRPr sz="1800">
              <a:solidFill>
                <a:schemeClr val="dk1"/>
              </a:solidFill>
              <a:latin typeface="Times New Roman"/>
              <a:ea typeface="Times New Roman"/>
              <a:cs typeface="Times New Roman"/>
              <a:sym typeface="Times New Roman"/>
            </a:endParaRPr>
          </a:p>
          <a:p>
            <a:pPr indent="-342900" lvl="1" marL="914400" marR="0" rtl="0" algn="l">
              <a:lnSpc>
                <a:spcPct val="90000"/>
              </a:lnSpc>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Air Flow (Litres per min (L/min))</a:t>
            </a:r>
            <a:endParaRPr sz="1800">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SzPts val="1800"/>
              <a:buFont typeface="Times New Roman"/>
              <a:buChar char="●"/>
            </a:pPr>
            <a:r>
              <a:rPr lang="en-GB">
                <a:solidFill>
                  <a:schemeClr val="dk1"/>
                </a:solidFill>
                <a:latin typeface="Times New Roman"/>
                <a:ea typeface="Times New Roman"/>
                <a:cs typeface="Times New Roman"/>
                <a:sym typeface="Times New Roman"/>
              </a:rPr>
              <a:t>Models worked on:</a:t>
            </a:r>
            <a:endParaRPr>
              <a:solidFill>
                <a:schemeClr val="dk1"/>
              </a:solidFill>
              <a:latin typeface="Times New Roman"/>
              <a:ea typeface="Times New Roman"/>
              <a:cs typeface="Times New Roman"/>
              <a:sym typeface="Times New Roman"/>
            </a:endParaRPr>
          </a:p>
          <a:p>
            <a:pPr indent="-342900" lvl="1" marL="914400" marR="0" rtl="0" algn="l">
              <a:lnSpc>
                <a:spcPct val="90000"/>
              </a:lnSpc>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Random Forest</a:t>
            </a:r>
            <a:endParaRPr sz="1800">
              <a:solidFill>
                <a:schemeClr val="dk1"/>
              </a:solidFill>
              <a:latin typeface="Times New Roman"/>
              <a:ea typeface="Times New Roman"/>
              <a:cs typeface="Times New Roman"/>
              <a:sym typeface="Times New Roman"/>
            </a:endParaRPr>
          </a:p>
          <a:p>
            <a:pPr indent="-342900" lvl="1" marL="914400" marR="0" rtl="0" algn="l">
              <a:lnSpc>
                <a:spcPct val="90000"/>
              </a:lnSpc>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Long Short Term Memory (LSTM)</a:t>
            </a:r>
            <a:endParaRPr sz="1800">
              <a:solidFill>
                <a:schemeClr val="dk1"/>
              </a:solidFill>
              <a:latin typeface="Times New Roman"/>
              <a:ea typeface="Times New Roman"/>
              <a:cs typeface="Times New Roman"/>
              <a:sym typeface="Times New Roman"/>
            </a:endParaRPr>
          </a:p>
          <a:p>
            <a:pPr indent="-342900" lvl="1" marL="914400" marR="0" rtl="0" algn="l">
              <a:lnSpc>
                <a:spcPct val="90000"/>
              </a:lnSpc>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Polynomial Regression</a:t>
            </a:r>
            <a:endParaRPr sz="18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1000"/>
              </a:spcAft>
              <a:buNone/>
            </a:pPr>
            <a:r>
              <a:t/>
            </a:r>
            <a:endParaRPr/>
          </a:p>
        </p:txBody>
      </p:sp>
      <p:sp>
        <p:nvSpPr>
          <p:cNvPr id="400" name="Google Shape;400;p5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1100"/>
              <a:buFont typeface="Arial"/>
              <a:buNone/>
            </a:pPr>
            <a:r>
              <a:rPr b="1" lang="en-GB" sz="3000">
                <a:latin typeface="Times New Roman"/>
                <a:ea typeface="Times New Roman"/>
                <a:cs typeface="Times New Roman"/>
                <a:sym typeface="Times New Roman"/>
              </a:rPr>
              <a:t>Progress Till Date - Machine Learning</a:t>
            </a:r>
            <a:endParaRPr b="1"/>
          </a:p>
          <a:p>
            <a:pPr indent="0" lvl="0" marL="0" rtl="0" algn="l">
              <a:spcBef>
                <a:spcPts val="0"/>
              </a:spcBef>
              <a:spcAft>
                <a:spcPts val="0"/>
              </a:spcAft>
              <a:buNone/>
            </a:pPr>
            <a:r>
              <a:t/>
            </a:r>
            <a:endParaRPr b="1"/>
          </a:p>
        </p:txBody>
      </p:sp>
      <p:sp>
        <p:nvSpPr>
          <p:cNvPr id="401" name="Google Shape;401;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18"/>
          <p:cNvGraphicFramePr/>
          <p:nvPr/>
        </p:nvGraphicFramePr>
        <p:xfrm>
          <a:off x="1022400" y="1140125"/>
          <a:ext cx="3000000" cy="3000000"/>
        </p:xfrm>
        <a:graphic>
          <a:graphicData uri="http://schemas.openxmlformats.org/drawingml/2006/table">
            <a:tbl>
              <a:tblPr>
                <a:noFill/>
                <a:tableStyleId>{49DFFD3B-D88D-40A9-A20D-9BA370159487}</a:tableStyleId>
              </a:tblPr>
              <a:tblGrid>
                <a:gridCol w="1876475"/>
                <a:gridCol w="3213725"/>
                <a:gridCol w="2009000"/>
              </a:tblGrid>
              <a:tr h="402300">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71150">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2022 (</a:t>
                      </a:r>
                      <a:r>
                        <a:rPr b="1" lang="en-GB" sz="1300">
                          <a:latin typeface="Times New Roman"/>
                          <a:ea typeface="Times New Roman"/>
                          <a:cs typeface="Times New Roman"/>
                          <a:sym typeface="Times New Roman"/>
                        </a:rPr>
                        <a:t>Journal</a:t>
                      </a:r>
                      <a:r>
                        <a:rPr lang="en-GB" sz="1300">
                          <a:latin typeface="Times New Roman"/>
                          <a:ea typeface="Times New Roman"/>
                          <a:cs typeface="Times New Roman"/>
                          <a:sym typeface="Times New Roman"/>
                        </a:rPr>
                        <a:t> - Journal of Industrial Information Integration)</a:t>
                      </a:r>
                      <a:endParaRPr sz="1300">
                        <a:latin typeface="Times New Roman"/>
                        <a:ea typeface="Times New Roman"/>
                        <a:cs typeface="Times New Roman"/>
                        <a:sym typeface="Times New Roman"/>
                      </a:endParaRPr>
                    </a:p>
                    <a:p>
                      <a:pPr indent="0" lvl="0" marL="0" rtl="0" algn="ctr">
                        <a:spcBef>
                          <a:spcPts val="0"/>
                        </a:spcBef>
                        <a:spcAft>
                          <a:spcPts val="0"/>
                        </a:spcAft>
                        <a:buNone/>
                      </a:pPr>
                      <a:r>
                        <a:rPr lang="en-GB" sz="1300">
                          <a:latin typeface="Times New Roman"/>
                          <a:ea typeface="Times New Roman"/>
                          <a:cs typeface="Times New Roman"/>
                          <a:sym typeface="Times New Roman"/>
                        </a:rPr>
                        <a:t>[3]</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IoT data accessed using APIs. Simulation and </a:t>
                      </a:r>
                      <a:r>
                        <a:rPr lang="en-GB" sz="1300">
                          <a:latin typeface="Times New Roman"/>
                          <a:ea typeface="Times New Roman"/>
                          <a:cs typeface="Times New Roman"/>
                          <a:sym typeface="Times New Roman"/>
                        </a:rPr>
                        <a:t>optimisation</a:t>
                      </a:r>
                      <a:r>
                        <a:rPr lang="en-GB" sz="1300">
                          <a:latin typeface="Times New Roman"/>
                          <a:ea typeface="Times New Roman"/>
                          <a:cs typeface="Times New Roman"/>
                          <a:sym typeface="Times New Roman"/>
                        </a:rPr>
                        <a:t> systems like Advanced Process Control (APC) and Real-Time Optimisation (RTO) help in enhancing the accuracy of the Digital Twin Model.</a:t>
                      </a:r>
                      <a:endParaRPr sz="1300">
                        <a:latin typeface="Times New Roman"/>
                        <a:ea typeface="Times New Roman"/>
                        <a:cs typeface="Times New Roman"/>
                        <a:sym typeface="Times New Roman"/>
                      </a:endParaRPr>
                    </a:p>
                    <a:p>
                      <a:pPr indent="0" lvl="0" marL="0" marR="0" rtl="0" algn="just">
                        <a:lnSpc>
                          <a:spcPct val="100000"/>
                        </a:lnSpc>
                        <a:spcBef>
                          <a:spcPts val="1000"/>
                        </a:spcBef>
                        <a:spcAft>
                          <a:spcPts val="100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The absence of standardized metrics hinders the evaluation of DT effectiveness and performance.</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The paper highlights the challenge of insufficient information on successful DT implementation,hindering comprehensive assessment and comparison.</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0" name="Google Shape;90;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91" name="Google Shape;91;p18"/>
          <p:cNvSpPr txBox="1"/>
          <p:nvPr>
            <p:ph type="title"/>
          </p:nvPr>
        </p:nvSpPr>
        <p:spPr>
          <a:xfrm>
            <a:off x="628650" y="145924"/>
            <a:ext cx="7886700" cy="7404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txBox="1"/>
          <p:nvPr>
            <p:ph idx="1" type="body"/>
          </p:nvPr>
        </p:nvSpPr>
        <p:spPr>
          <a:xfrm>
            <a:off x="628650" y="1193076"/>
            <a:ext cx="7886700" cy="3848100"/>
          </a:xfrm>
          <a:prstGeom prst="rect">
            <a:avLst/>
          </a:prstGeom>
        </p:spPr>
        <p:txBody>
          <a:bodyPr anchorCtr="0" anchor="t" bIns="34275" lIns="68575" spcFirstLastPara="1" rIns="68575" wrap="square" tIns="34275">
            <a:normAutofit/>
          </a:bodyPr>
          <a:lstStyle/>
          <a:p>
            <a:pPr indent="-342900" lvl="1" marL="914400" rtl="0" algn="l">
              <a:spcBef>
                <a:spcPts val="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KNN</a:t>
            </a:r>
            <a:endParaRPr sz="1800">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AdaBoost</a:t>
            </a:r>
            <a:endParaRPr sz="1800">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Gradient Boosting</a:t>
            </a:r>
            <a:endParaRPr sz="1800">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SVR</a:t>
            </a:r>
            <a:endParaRPr sz="1800">
              <a:solidFill>
                <a:schemeClr val="dk1"/>
              </a:solidFill>
              <a:latin typeface="Times New Roman"/>
              <a:ea typeface="Times New Roman"/>
              <a:cs typeface="Times New Roman"/>
              <a:sym typeface="Times New Roman"/>
            </a:endParaRPr>
          </a:p>
          <a:p>
            <a:pPr indent="-342900" lvl="1" marL="914400" rtl="0" algn="l">
              <a:spcBef>
                <a:spcPts val="1000"/>
              </a:spcBef>
              <a:spcAft>
                <a:spcPts val="0"/>
              </a:spcAft>
              <a:buSzPts val="1800"/>
              <a:buFont typeface="Times New Roman"/>
              <a:buChar char="○"/>
            </a:pPr>
            <a:r>
              <a:rPr lang="en-GB" sz="1800">
                <a:solidFill>
                  <a:schemeClr val="dk1"/>
                </a:solidFill>
                <a:latin typeface="Times New Roman"/>
                <a:ea typeface="Times New Roman"/>
                <a:cs typeface="Times New Roman"/>
                <a:sym typeface="Times New Roman"/>
              </a:rPr>
              <a:t>Multi Linear Regression</a:t>
            </a:r>
            <a:endParaRPr sz="1800">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After hyperparameter tuning all models, </a:t>
            </a:r>
            <a:r>
              <a:rPr b="1" lang="en-GB">
                <a:solidFill>
                  <a:schemeClr val="dk1"/>
                </a:solidFill>
                <a:latin typeface="Times New Roman"/>
                <a:ea typeface="Times New Roman"/>
                <a:cs typeface="Times New Roman"/>
                <a:sym typeface="Times New Roman"/>
              </a:rPr>
              <a:t>Polynomial Regression</a:t>
            </a:r>
            <a:r>
              <a:rPr lang="en-GB">
                <a:solidFill>
                  <a:schemeClr val="dk1"/>
                </a:solidFill>
                <a:latin typeface="Times New Roman"/>
                <a:ea typeface="Times New Roman"/>
                <a:cs typeface="Times New Roman"/>
                <a:sym typeface="Times New Roman"/>
              </a:rPr>
              <a:t> yielded the best accuracy for most of the target variables.</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
        <p:nvSpPr>
          <p:cNvPr id="407" name="Google Shape;407;p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408" name="Google Shape;408;p5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1100"/>
              <a:buFont typeface="Arial"/>
              <a:buNone/>
            </a:pPr>
            <a:r>
              <a:rPr b="1" lang="en-GB" sz="3000">
                <a:latin typeface="Times New Roman"/>
                <a:ea typeface="Times New Roman"/>
                <a:cs typeface="Times New Roman"/>
                <a:sym typeface="Times New Roman"/>
              </a:rPr>
              <a:t>Progress Till Date - Machine Learning (Cont’d)</a:t>
            </a:r>
            <a:endParaRPr b="1"/>
          </a:p>
          <a:p>
            <a:pPr indent="0" lvl="0" marL="0" rtl="0" algn="l">
              <a:spcBef>
                <a:spcPts val="0"/>
              </a:spcBef>
              <a:spcAft>
                <a:spcPts val="0"/>
              </a:spcAft>
              <a:buNone/>
            </a:pPr>
            <a:r>
              <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55"/>
          <p:cNvPicPr preferRelativeResize="0"/>
          <p:nvPr/>
        </p:nvPicPr>
        <p:blipFill rotWithShape="1">
          <a:blip r:embed="rId3">
            <a:alphaModFix/>
          </a:blip>
          <a:srcRect b="11374" l="0" r="734" t="6144"/>
          <a:stretch/>
        </p:blipFill>
        <p:spPr>
          <a:xfrm>
            <a:off x="495100" y="1573450"/>
            <a:ext cx="8279375" cy="2353450"/>
          </a:xfrm>
          <a:prstGeom prst="rect">
            <a:avLst/>
          </a:prstGeom>
          <a:noFill/>
          <a:ln>
            <a:noFill/>
          </a:ln>
        </p:spPr>
      </p:pic>
      <p:sp>
        <p:nvSpPr>
          <p:cNvPr id="414" name="Google Shape;414;p55"/>
          <p:cNvSpPr txBox="1"/>
          <p:nvPr/>
        </p:nvSpPr>
        <p:spPr>
          <a:xfrm>
            <a:off x="1080375" y="270100"/>
            <a:ext cx="695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GB" sz="3000">
                <a:solidFill>
                  <a:schemeClr val="dk1"/>
                </a:solidFill>
                <a:latin typeface="Times New Roman"/>
                <a:ea typeface="Times New Roman"/>
                <a:cs typeface="Times New Roman"/>
                <a:sym typeface="Times New Roman"/>
              </a:rPr>
              <a:t>Progress Till Date - ML Model Results</a:t>
            </a:r>
            <a:endParaRPr b="1" sz="3000">
              <a:solidFill>
                <a:schemeClr val="dk1"/>
              </a:solidFill>
              <a:latin typeface="Times New Roman"/>
              <a:ea typeface="Times New Roman"/>
              <a:cs typeface="Times New Roman"/>
              <a:sym typeface="Times New Roman"/>
            </a:endParaRPr>
          </a:p>
        </p:txBody>
      </p:sp>
      <p:sp>
        <p:nvSpPr>
          <p:cNvPr id="415" name="Google Shape;415;p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6"/>
          <p:cNvSpPr txBox="1"/>
          <p:nvPr>
            <p:ph type="title"/>
          </p:nvPr>
        </p:nvSpPr>
        <p:spPr>
          <a:xfrm>
            <a:off x="628650" y="35999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b="1" lang="en-GB" sz="3000">
                <a:latin typeface="Times New Roman"/>
                <a:ea typeface="Times New Roman"/>
                <a:cs typeface="Times New Roman"/>
                <a:sym typeface="Times New Roman"/>
              </a:rPr>
              <a:t>Progress Till Date - 3D Model</a:t>
            </a:r>
            <a:endParaRPr b="1" sz="3000"/>
          </a:p>
          <a:p>
            <a:pPr indent="0" lvl="0" marL="0" rtl="0" algn="l">
              <a:spcBef>
                <a:spcPts val="0"/>
              </a:spcBef>
              <a:spcAft>
                <a:spcPts val="0"/>
              </a:spcAft>
              <a:buClr>
                <a:schemeClr val="dk1"/>
              </a:buClr>
              <a:buSzPts val="1100"/>
              <a:buFont typeface="Arial"/>
              <a:buNone/>
            </a:pPr>
            <a:r>
              <a:t/>
            </a:r>
            <a:endParaRPr b="1" sz="3000"/>
          </a:p>
          <a:p>
            <a:pPr indent="0" lvl="0" marL="0" rtl="0" algn="l">
              <a:spcBef>
                <a:spcPts val="0"/>
              </a:spcBef>
              <a:spcAft>
                <a:spcPts val="0"/>
              </a:spcAft>
              <a:buNone/>
            </a:pPr>
            <a:r>
              <a:t/>
            </a:r>
            <a:endParaRPr b="1" sz="3000"/>
          </a:p>
        </p:txBody>
      </p:sp>
      <p:pic>
        <p:nvPicPr>
          <p:cNvPr id="421" name="Google Shape;421;p56"/>
          <p:cNvPicPr preferRelativeResize="0"/>
          <p:nvPr/>
        </p:nvPicPr>
        <p:blipFill>
          <a:blip r:embed="rId3">
            <a:alphaModFix/>
          </a:blip>
          <a:stretch>
            <a:fillRect/>
          </a:stretch>
        </p:blipFill>
        <p:spPr>
          <a:xfrm>
            <a:off x="1469738" y="1002928"/>
            <a:ext cx="6204525" cy="3705800"/>
          </a:xfrm>
          <a:prstGeom prst="rect">
            <a:avLst/>
          </a:prstGeom>
          <a:noFill/>
          <a:ln>
            <a:noFill/>
          </a:ln>
        </p:spPr>
      </p:pic>
      <p:sp>
        <p:nvSpPr>
          <p:cNvPr id="422" name="Google Shape;422;p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7"/>
          <p:cNvSpPr txBox="1"/>
          <p:nvPr>
            <p:ph type="title"/>
          </p:nvPr>
        </p:nvSpPr>
        <p:spPr>
          <a:xfrm>
            <a:off x="628650" y="117469"/>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Work in Progress</a:t>
            </a:r>
            <a:endParaRPr b="1" sz="3000">
              <a:latin typeface="Times New Roman"/>
              <a:ea typeface="Times New Roman"/>
              <a:cs typeface="Times New Roman"/>
              <a:sym typeface="Times New Roman"/>
            </a:endParaRPr>
          </a:p>
        </p:txBody>
      </p:sp>
      <p:sp>
        <p:nvSpPr>
          <p:cNvPr id="428" name="Google Shape;428;p5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323850" lvl="0" marL="457200" rtl="0" algn="l">
              <a:lnSpc>
                <a:spcPct val="90000"/>
              </a:lnSpc>
              <a:spcBef>
                <a:spcPts val="800"/>
              </a:spcBef>
              <a:spcAft>
                <a:spcPts val="0"/>
              </a:spcAft>
              <a:buSzPts val="1500"/>
              <a:buFont typeface="Times New Roman"/>
              <a:buChar char="●"/>
            </a:pPr>
            <a:r>
              <a:rPr b="1" lang="en-GB" sz="1500">
                <a:solidFill>
                  <a:schemeClr val="dk1"/>
                </a:solidFill>
                <a:latin typeface="Times New Roman"/>
                <a:ea typeface="Times New Roman"/>
                <a:cs typeface="Times New Roman"/>
                <a:sym typeface="Times New Roman"/>
              </a:rPr>
              <a:t>Integration of 3D Models</a:t>
            </a:r>
            <a:r>
              <a:rPr b="1" lang="en-GB" sz="1500">
                <a:solidFill>
                  <a:schemeClr val="dk1"/>
                </a:solidFill>
                <a:latin typeface="Times New Roman"/>
                <a:ea typeface="Times New Roman"/>
                <a:cs typeface="Times New Roman"/>
                <a:sym typeface="Times New Roman"/>
              </a:rPr>
              <a:t> integration:</a:t>
            </a:r>
            <a:endParaRPr sz="1500">
              <a:solidFill>
                <a:schemeClr val="dk1"/>
              </a:solidFill>
              <a:latin typeface="Times New Roman"/>
              <a:ea typeface="Times New Roman"/>
              <a:cs typeface="Times New Roman"/>
              <a:sym typeface="Times New Roman"/>
            </a:endParaRPr>
          </a:p>
          <a:p>
            <a:pPr indent="-323850" lvl="1" marL="9144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Connect with API:</a:t>
            </a:r>
            <a:endParaRPr sz="1500">
              <a:solidFill>
                <a:schemeClr val="dk1"/>
              </a:solidFill>
              <a:latin typeface="Times New Roman"/>
              <a:ea typeface="Times New Roman"/>
              <a:cs typeface="Times New Roman"/>
              <a:sym typeface="Times New Roman"/>
            </a:endParaRPr>
          </a:p>
          <a:p>
            <a:pPr indent="-323850" lvl="2" marL="13716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Develop a connection between Blender and the API endpoints responsible for fetching predicted values from the machine learning models. This may involve writing scripts or plugins within Blender to handle communication with the API.</a:t>
            </a:r>
            <a:endParaRPr sz="1500">
              <a:solidFill>
                <a:schemeClr val="dk1"/>
              </a:solidFill>
              <a:latin typeface="Times New Roman"/>
              <a:ea typeface="Times New Roman"/>
              <a:cs typeface="Times New Roman"/>
              <a:sym typeface="Times New Roman"/>
            </a:endParaRPr>
          </a:p>
          <a:p>
            <a:pPr indent="-323850" lvl="1" marL="9144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Fetch Predicted Values:</a:t>
            </a:r>
            <a:endParaRPr sz="1500">
              <a:solidFill>
                <a:schemeClr val="dk1"/>
              </a:solidFill>
              <a:latin typeface="Times New Roman"/>
              <a:ea typeface="Times New Roman"/>
              <a:cs typeface="Times New Roman"/>
              <a:sym typeface="Times New Roman"/>
            </a:endParaRPr>
          </a:p>
          <a:p>
            <a:pPr indent="-323850" lvl="2" marL="1371600" rtl="0" algn="l">
              <a:spcBef>
                <a:spcPts val="1000"/>
              </a:spcBef>
              <a:spcAft>
                <a:spcPts val="1000"/>
              </a:spcAft>
              <a:buSzPts val="1500"/>
              <a:buFont typeface="Times New Roman"/>
              <a:buChar char="■"/>
            </a:pPr>
            <a:r>
              <a:rPr lang="en-GB" sz="1500">
                <a:solidFill>
                  <a:schemeClr val="dk1"/>
                </a:solidFill>
                <a:latin typeface="Times New Roman"/>
                <a:ea typeface="Times New Roman"/>
                <a:cs typeface="Times New Roman"/>
                <a:sym typeface="Times New Roman"/>
              </a:rPr>
              <a:t>Implement functionality within Blender to fetch predicted values from the API based on the current state of the compressor system. This may include passing relevant parameters or data to the API and processing the returned predictions within Blender.</a:t>
            </a:r>
            <a:endParaRPr sz="1500">
              <a:solidFill>
                <a:schemeClr val="dk1"/>
              </a:solidFill>
              <a:latin typeface="Times New Roman"/>
              <a:ea typeface="Times New Roman"/>
              <a:cs typeface="Times New Roman"/>
              <a:sym typeface="Times New Roman"/>
            </a:endParaRPr>
          </a:p>
        </p:txBody>
      </p:sp>
      <p:sp>
        <p:nvSpPr>
          <p:cNvPr id="429" name="Google Shape;429;p5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8"/>
          <p:cNvSpPr txBox="1"/>
          <p:nvPr>
            <p:ph idx="1" type="body"/>
          </p:nvPr>
        </p:nvSpPr>
        <p:spPr>
          <a:xfrm>
            <a:off x="170600" y="1369225"/>
            <a:ext cx="8344800" cy="3263400"/>
          </a:xfrm>
          <a:prstGeom prst="rect">
            <a:avLst/>
          </a:prstGeom>
        </p:spPr>
        <p:txBody>
          <a:bodyPr anchorCtr="0" anchor="t" bIns="34275" lIns="68575" spcFirstLastPara="1" rIns="68575" wrap="square" tIns="34275">
            <a:normAutofit/>
          </a:bodyPr>
          <a:lstStyle/>
          <a:p>
            <a:pPr indent="-323850" lvl="1" marL="914400" rtl="0" algn="l">
              <a:spcBef>
                <a:spcPts val="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Visualisation of Predicted Values:</a:t>
            </a:r>
            <a:endParaRPr sz="1500">
              <a:solidFill>
                <a:schemeClr val="dk1"/>
              </a:solidFill>
              <a:latin typeface="Times New Roman"/>
              <a:ea typeface="Times New Roman"/>
              <a:cs typeface="Times New Roman"/>
              <a:sym typeface="Times New Roman"/>
            </a:endParaRPr>
          </a:p>
          <a:p>
            <a:pPr indent="-323850" lvl="2" marL="13716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Once predicted values are fetched from the API, integrate them into the Blender models to visualize the predicted behavior or performance of the compressor system. This could involve updating the appearance or properties of certain components based on the predictions.</a:t>
            </a:r>
            <a:endParaRPr sz="1500">
              <a:solidFill>
                <a:schemeClr val="dk1"/>
              </a:solidFill>
              <a:latin typeface="Times New Roman"/>
              <a:ea typeface="Times New Roman"/>
              <a:cs typeface="Times New Roman"/>
              <a:sym typeface="Times New Roman"/>
            </a:endParaRPr>
          </a:p>
          <a:p>
            <a:pPr indent="-323850" lvl="1" marL="9144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Testing and Validation:</a:t>
            </a:r>
            <a:endParaRPr sz="1500">
              <a:solidFill>
                <a:schemeClr val="dk1"/>
              </a:solidFill>
              <a:latin typeface="Times New Roman"/>
              <a:ea typeface="Times New Roman"/>
              <a:cs typeface="Times New Roman"/>
              <a:sym typeface="Times New Roman"/>
            </a:endParaRPr>
          </a:p>
          <a:p>
            <a:pPr indent="-323850" lvl="2" marL="13716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Test the integration between Blender, the 3D models, and the API to ensure that predicted values are accurately fetched and visualized within the Blender environment. Validate the accuracy and reliability of the predictions against known data or simulation results.</a:t>
            </a:r>
            <a:endParaRPr sz="1500">
              <a:solidFill>
                <a:schemeClr val="dk1"/>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
        <p:nvSpPr>
          <p:cNvPr id="435" name="Google Shape;435;p58"/>
          <p:cNvSpPr txBox="1"/>
          <p:nvPr>
            <p:ph type="title"/>
          </p:nvPr>
        </p:nvSpPr>
        <p:spPr>
          <a:xfrm>
            <a:off x="628650" y="83348"/>
            <a:ext cx="7886700" cy="789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Work in Progress (Cont’d)</a:t>
            </a:r>
            <a:endParaRPr b="1" sz="3000">
              <a:latin typeface="Times New Roman"/>
              <a:ea typeface="Times New Roman"/>
              <a:cs typeface="Times New Roman"/>
              <a:sym typeface="Times New Roman"/>
            </a:endParaRPr>
          </a:p>
        </p:txBody>
      </p:sp>
      <p:sp>
        <p:nvSpPr>
          <p:cNvPr id="436" name="Google Shape;436;p5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9"/>
          <p:cNvSpPr txBox="1"/>
          <p:nvPr>
            <p:ph idx="1" type="body"/>
          </p:nvPr>
        </p:nvSpPr>
        <p:spPr>
          <a:xfrm>
            <a:off x="585900" y="1467000"/>
            <a:ext cx="7972200" cy="30396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Font typeface="Times New Roman"/>
              <a:buChar char="●"/>
            </a:pPr>
            <a:r>
              <a:rPr b="1" lang="en-GB" sz="1500">
                <a:solidFill>
                  <a:schemeClr val="dk1"/>
                </a:solidFill>
                <a:latin typeface="Times New Roman"/>
                <a:ea typeface="Times New Roman"/>
                <a:cs typeface="Times New Roman"/>
                <a:sym typeface="Times New Roman"/>
              </a:rPr>
              <a:t>GUI Development:</a:t>
            </a:r>
            <a:endParaRPr b="1" sz="1500">
              <a:solidFill>
                <a:schemeClr val="dk1"/>
              </a:solidFill>
              <a:latin typeface="Times New Roman"/>
              <a:ea typeface="Times New Roman"/>
              <a:cs typeface="Times New Roman"/>
              <a:sym typeface="Times New Roman"/>
            </a:endParaRPr>
          </a:p>
          <a:p>
            <a:pPr indent="-323850" lvl="1" marL="9144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Design Input Controls:</a:t>
            </a:r>
            <a:endParaRPr sz="1500">
              <a:solidFill>
                <a:schemeClr val="dk1"/>
              </a:solidFill>
              <a:latin typeface="Times New Roman"/>
              <a:ea typeface="Times New Roman"/>
              <a:cs typeface="Times New Roman"/>
              <a:sym typeface="Times New Roman"/>
            </a:endParaRPr>
          </a:p>
          <a:p>
            <a:pPr indent="-323850" lvl="2" marL="13716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Design input controls such as text field and buttons within the GUI to allow users to input relevant data or parameters. Consider the type of inputs required for controlling the 3D model or triggering specific actions.</a:t>
            </a:r>
            <a:endParaRPr sz="1500">
              <a:solidFill>
                <a:schemeClr val="dk1"/>
              </a:solidFill>
              <a:latin typeface="Times New Roman"/>
              <a:ea typeface="Times New Roman"/>
              <a:cs typeface="Times New Roman"/>
              <a:sym typeface="Times New Roman"/>
            </a:endParaRPr>
          </a:p>
          <a:p>
            <a:pPr indent="-323850" lvl="1" marL="9144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Validate User Inputs:</a:t>
            </a:r>
            <a:endParaRPr sz="1500">
              <a:solidFill>
                <a:schemeClr val="dk1"/>
              </a:solidFill>
              <a:latin typeface="Times New Roman"/>
              <a:ea typeface="Times New Roman"/>
              <a:cs typeface="Times New Roman"/>
              <a:sym typeface="Times New Roman"/>
            </a:endParaRPr>
          </a:p>
          <a:p>
            <a:pPr indent="-323850" lvl="2" marL="13716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Implement validation mechanisms to ensure that user inputs are within acceptable ranges or formats. Display error messages or visual indicators to prompt users to correct invalid inputs before proceeding.</a:t>
            </a:r>
            <a:endParaRPr sz="1500">
              <a:solidFill>
                <a:schemeClr val="dk1"/>
              </a:solidFill>
              <a:latin typeface="Times New Roman"/>
              <a:ea typeface="Times New Roman"/>
              <a:cs typeface="Times New Roman"/>
              <a:sym typeface="Times New Roman"/>
            </a:endParaRPr>
          </a:p>
          <a:p>
            <a:pPr indent="0" lvl="0" marL="0" rtl="0" algn="l">
              <a:spcBef>
                <a:spcPts val="1000"/>
              </a:spcBef>
              <a:spcAft>
                <a:spcPts val="1000"/>
              </a:spcAft>
              <a:buNone/>
            </a:pPr>
            <a:r>
              <a:t/>
            </a:r>
            <a:endParaRPr sz="1500">
              <a:solidFill>
                <a:schemeClr val="dk1"/>
              </a:solidFill>
              <a:latin typeface="Times New Roman"/>
              <a:ea typeface="Times New Roman"/>
              <a:cs typeface="Times New Roman"/>
              <a:sym typeface="Times New Roman"/>
            </a:endParaRPr>
          </a:p>
        </p:txBody>
      </p:sp>
      <p:sp>
        <p:nvSpPr>
          <p:cNvPr id="442" name="Google Shape;442;p5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443" name="Google Shape;443;p59"/>
          <p:cNvSpPr txBox="1"/>
          <p:nvPr>
            <p:ph type="title"/>
          </p:nvPr>
        </p:nvSpPr>
        <p:spPr>
          <a:xfrm>
            <a:off x="628650" y="-6"/>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Work in Progress (Cont’d)</a:t>
            </a:r>
            <a:endParaRPr b="1" sz="30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0"/>
          <p:cNvSpPr txBox="1"/>
          <p:nvPr>
            <p:ph idx="1" type="body"/>
          </p:nvPr>
        </p:nvSpPr>
        <p:spPr>
          <a:xfrm>
            <a:off x="344350" y="1503875"/>
            <a:ext cx="8071800" cy="3263400"/>
          </a:xfrm>
          <a:prstGeom prst="rect">
            <a:avLst/>
          </a:prstGeom>
        </p:spPr>
        <p:txBody>
          <a:bodyPr anchorCtr="0" anchor="t" bIns="34275" lIns="68575" spcFirstLastPara="1" rIns="68575" wrap="square" tIns="34275">
            <a:normAutofit/>
          </a:bodyPr>
          <a:lstStyle/>
          <a:p>
            <a:pPr indent="-323850" lvl="1" marL="914400" rtl="0" algn="l">
              <a:spcBef>
                <a:spcPts val="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Send User Inputs to API:</a:t>
            </a:r>
            <a:endParaRPr sz="1500">
              <a:solidFill>
                <a:schemeClr val="dk1"/>
              </a:solidFill>
              <a:latin typeface="Times New Roman"/>
              <a:ea typeface="Times New Roman"/>
              <a:cs typeface="Times New Roman"/>
              <a:sym typeface="Times New Roman"/>
            </a:endParaRPr>
          </a:p>
          <a:p>
            <a:pPr indent="-323850" lvl="2" marL="13716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Define protocols for sending user inputs from the GUI to the API. This may involve constructing requests containing input data and sending them to specific API endpoints for processing.</a:t>
            </a:r>
            <a:endParaRPr sz="1500">
              <a:solidFill>
                <a:schemeClr val="dk1"/>
              </a:solidFill>
              <a:latin typeface="Times New Roman"/>
              <a:ea typeface="Times New Roman"/>
              <a:cs typeface="Times New Roman"/>
              <a:sym typeface="Times New Roman"/>
            </a:endParaRPr>
          </a:p>
          <a:p>
            <a:pPr indent="-323850" lvl="1" marL="9144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Receive Responses from API:</a:t>
            </a:r>
            <a:endParaRPr sz="1500">
              <a:solidFill>
                <a:schemeClr val="dk1"/>
              </a:solidFill>
              <a:latin typeface="Times New Roman"/>
              <a:ea typeface="Times New Roman"/>
              <a:cs typeface="Times New Roman"/>
              <a:sym typeface="Times New Roman"/>
            </a:endParaRPr>
          </a:p>
          <a:p>
            <a:pPr indent="-323850" lvl="2" marL="1371600" rtl="0" algn="l">
              <a:spcBef>
                <a:spcPts val="1000"/>
              </a:spcBef>
              <a:spcAft>
                <a:spcPts val="0"/>
              </a:spcAft>
              <a:buSzPts val="1500"/>
              <a:buFont typeface="Times New Roman"/>
              <a:buChar char="■"/>
            </a:pPr>
            <a:r>
              <a:rPr lang="en-GB" sz="1500">
                <a:solidFill>
                  <a:schemeClr val="dk1"/>
                </a:solidFill>
                <a:latin typeface="Times New Roman"/>
                <a:ea typeface="Times New Roman"/>
                <a:cs typeface="Times New Roman"/>
                <a:sym typeface="Times New Roman"/>
              </a:rPr>
              <a:t>Handle responses received from the API after processing user inputs. Update the GUI interface or display relevant information based on the API's response, such as updated visualizations or alerts triggered by user inputs.</a:t>
            </a:r>
            <a:endParaRPr sz="1500">
              <a:solidFill>
                <a:schemeClr val="dk1"/>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
        <p:nvSpPr>
          <p:cNvPr id="449" name="Google Shape;449;p60"/>
          <p:cNvSpPr txBox="1"/>
          <p:nvPr>
            <p:ph type="title"/>
          </p:nvPr>
        </p:nvSpPr>
        <p:spPr>
          <a:xfrm>
            <a:off x="628650" y="-6"/>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b="1" lang="en-GB" sz="3000">
                <a:latin typeface="Times New Roman"/>
                <a:ea typeface="Times New Roman"/>
                <a:cs typeface="Times New Roman"/>
                <a:sym typeface="Times New Roman"/>
              </a:rPr>
              <a:t>Work in Progress (Cont’d)</a:t>
            </a:r>
            <a:endParaRPr b="1" sz="3000">
              <a:latin typeface="Times New Roman"/>
              <a:ea typeface="Times New Roman"/>
              <a:cs typeface="Times New Roman"/>
              <a:sym typeface="Times New Roman"/>
            </a:endParaRPr>
          </a:p>
        </p:txBody>
      </p:sp>
      <p:sp>
        <p:nvSpPr>
          <p:cNvPr id="450" name="Google Shape;450;p6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References</a:t>
            </a:r>
            <a:endParaRPr b="1" sz="3000">
              <a:latin typeface="Times New Roman"/>
              <a:ea typeface="Times New Roman"/>
              <a:cs typeface="Times New Roman"/>
              <a:sym typeface="Times New Roman"/>
            </a:endParaRPr>
          </a:p>
        </p:txBody>
      </p:sp>
      <p:sp>
        <p:nvSpPr>
          <p:cNvPr id="456" name="Google Shape;456;p6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GB" sz="1400">
                <a:solidFill>
                  <a:schemeClr val="dk1"/>
                </a:solidFill>
                <a:latin typeface="Times New Roman"/>
                <a:ea typeface="Times New Roman"/>
                <a:cs typeface="Times New Roman"/>
                <a:sym typeface="Times New Roman"/>
              </a:rPr>
              <a:t>[1]  </a:t>
            </a:r>
            <a:r>
              <a:rPr lang="en-GB" sz="1400">
                <a:solidFill>
                  <a:schemeClr val="dk1"/>
                </a:solidFill>
                <a:highlight>
                  <a:srgbClr val="FFFFFF"/>
                </a:highlight>
                <a:latin typeface="Times New Roman"/>
                <a:ea typeface="Times New Roman"/>
                <a:cs typeface="Times New Roman"/>
                <a:sym typeface="Times New Roman"/>
              </a:rPr>
              <a:t>Segovia, M., &amp; Garcia-Alfaro, J. (2022). Design, modeling and implementation of digital twins. </a:t>
            </a:r>
            <a:r>
              <a:rPr i="1" lang="en-GB" sz="1400">
                <a:solidFill>
                  <a:schemeClr val="dk1"/>
                </a:solidFill>
                <a:highlight>
                  <a:srgbClr val="FFFFFF"/>
                </a:highlight>
                <a:latin typeface="Times New Roman"/>
                <a:ea typeface="Times New Roman"/>
                <a:cs typeface="Times New Roman"/>
                <a:sym typeface="Times New Roman"/>
              </a:rPr>
              <a:t>Sensors</a:t>
            </a:r>
            <a:r>
              <a:rPr lang="en-GB" sz="1400">
                <a:solidFill>
                  <a:schemeClr val="dk1"/>
                </a:solidFill>
                <a:highlight>
                  <a:srgbClr val="FFFFFF"/>
                </a:highlight>
                <a:latin typeface="Times New Roman"/>
                <a:ea typeface="Times New Roman"/>
                <a:cs typeface="Times New Roman"/>
                <a:sym typeface="Times New Roman"/>
              </a:rPr>
              <a:t>, </a:t>
            </a:r>
            <a:r>
              <a:rPr i="1" lang="en-GB" sz="1400">
                <a:solidFill>
                  <a:schemeClr val="dk1"/>
                </a:solidFill>
                <a:highlight>
                  <a:srgbClr val="FFFFFF"/>
                </a:highlight>
                <a:latin typeface="Times New Roman"/>
                <a:ea typeface="Times New Roman"/>
                <a:cs typeface="Times New Roman"/>
                <a:sym typeface="Times New Roman"/>
              </a:rPr>
              <a:t>22</a:t>
            </a:r>
            <a:r>
              <a:rPr lang="en-GB" sz="1400">
                <a:solidFill>
                  <a:schemeClr val="dk1"/>
                </a:solidFill>
                <a:highlight>
                  <a:srgbClr val="FFFFFF"/>
                </a:highlight>
                <a:latin typeface="Times New Roman"/>
                <a:ea typeface="Times New Roman"/>
                <a:cs typeface="Times New Roman"/>
                <a:sym typeface="Times New Roman"/>
              </a:rPr>
              <a:t>(14),                  5396.</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[2]  Chen, B. Q., Videiro, P. M., &amp; Guedes Soares, C. (2022). Opportunities and challenges to develop digital twins for subsea pipelines. </a:t>
            </a:r>
            <a:r>
              <a:rPr i="1" lang="en-GB" sz="1400">
                <a:solidFill>
                  <a:schemeClr val="dk1"/>
                </a:solidFill>
                <a:highlight>
                  <a:srgbClr val="FFFFFF"/>
                </a:highlight>
                <a:latin typeface="Times New Roman"/>
                <a:ea typeface="Times New Roman"/>
                <a:cs typeface="Times New Roman"/>
                <a:sym typeface="Times New Roman"/>
              </a:rPr>
              <a:t>Journal of Marine Science and Engineering</a:t>
            </a:r>
            <a:r>
              <a:rPr lang="en-GB" sz="1400">
                <a:solidFill>
                  <a:schemeClr val="dk1"/>
                </a:solidFill>
                <a:highlight>
                  <a:srgbClr val="FFFFFF"/>
                </a:highlight>
                <a:latin typeface="Times New Roman"/>
                <a:ea typeface="Times New Roman"/>
                <a:cs typeface="Times New Roman"/>
                <a:sym typeface="Times New Roman"/>
              </a:rPr>
              <a:t>, </a:t>
            </a:r>
            <a:r>
              <a:rPr i="1" lang="en-GB" sz="1400">
                <a:solidFill>
                  <a:schemeClr val="dk1"/>
                </a:solidFill>
                <a:highlight>
                  <a:srgbClr val="FFFFFF"/>
                </a:highlight>
                <a:latin typeface="Times New Roman"/>
                <a:ea typeface="Times New Roman"/>
                <a:cs typeface="Times New Roman"/>
                <a:sym typeface="Times New Roman"/>
              </a:rPr>
              <a:t>10</a:t>
            </a:r>
            <a:r>
              <a:rPr lang="en-GB" sz="1400">
                <a:solidFill>
                  <a:schemeClr val="dk1"/>
                </a:solidFill>
                <a:highlight>
                  <a:srgbClr val="FFFFFF"/>
                </a:highlight>
                <a:latin typeface="Times New Roman"/>
                <a:ea typeface="Times New Roman"/>
                <a:cs typeface="Times New Roman"/>
                <a:sym typeface="Times New Roman"/>
              </a:rPr>
              <a:t>(6), 739.</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[3]  Sharma, A., Kosasih, E., Zhang, J., Brintrup, A., &amp; Calinescu, A. (2022). Digital twins: State of the art theory and practice, challenges, and open research questions. </a:t>
            </a:r>
            <a:r>
              <a:rPr i="1" lang="en-GB" sz="1400">
                <a:solidFill>
                  <a:schemeClr val="dk1"/>
                </a:solidFill>
                <a:highlight>
                  <a:srgbClr val="FFFFFF"/>
                </a:highlight>
                <a:latin typeface="Times New Roman"/>
                <a:ea typeface="Times New Roman"/>
                <a:cs typeface="Times New Roman"/>
                <a:sym typeface="Times New Roman"/>
              </a:rPr>
              <a:t>Journal of Industrial Information Integration</a:t>
            </a:r>
            <a:r>
              <a:rPr lang="en-GB" sz="1400">
                <a:solidFill>
                  <a:schemeClr val="dk1"/>
                </a:solidFill>
                <a:highlight>
                  <a:srgbClr val="FFFFFF"/>
                </a:highlight>
                <a:latin typeface="Times New Roman"/>
                <a:ea typeface="Times New Roman"/>
                <a:cs typeface="Times New Roman"/>
                <a:sym typeface="Times New Roman"/>
              </a:rPr>
              <a:t>, </a:t>
            </a:r>
            <a:r>
              <a:rPr i="1" lang="en-GB" sz="1400">
                <a:solidFill>
                  <a:schemeClr val="dk1"/>
                </a:solidFill>
                <a:highlight>
                  <a:srgbClr val="FFFFFF"/>
                </a:highlight>
                <a:latin typeface="Times New Roman"/>
                <a:ea typeface="Times New Roman"/>
                <a:cs typeface="Times New Roman"/>
                <a:sym typeface="Times New Roman"/>
              </a:rPr>
              <a:t>30</a:t>
            </a:r>
            <a:r>
              <a:rPr lang="en-GB" sz="1400">
                <a:solidFill>
                  <a:schemeClr val="dk1"/>
                </a:solidFill>
                <a:highlight>
                  <a:srgbClr val="FFFFFF"/>
                </a:highlight>
                <a:latin typeface="Times New Roman"/>
                <a:ea typeface="Times New Roman"/>
                <a:cs typeface="Times New Roman"/>
                <a:sym typeface="Times New Roman"/>
              </a:rPr>
              <a:t>, 100383.</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[4]  </a:t>
            </a:r>
            <a:r>
              <a:rPr lang="en-GB" sz="1400">
                <a:solidFill>
                  <a:schemeClr val="dk1"/>
                </a:solidFill>
                <a:highlight>
                  <a:schemeClr val="lt1"/>
                </a:highlight>
                <a:latin typeface="Times New Roman"/>
                <a:ea typeface="Times New Roman"/>
                <a:cs typeface="Times New Roman"/>
                <a:sym typeface="Times New Roman"/>
              </a:rPr>
              <a:t>Prokhorenko, A., Kravchenko, S., &amp; Solodkii, E. (2021). Digital twin of gas reciprocating compressor unit: concept, architecture &amp; pilot implementation.</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[5]  Wei, L., Pu, D., Huang, M., &amp; Miao, Q. (2020). Applications of digital twins to offshore oil/gas exploitation: From visualization to evaluation. </a:t>
            </a:r>
            <a:r>
              <a:rPr i="1" lang="en-GB" sz="1400">
                <a:solidFill>
                  <a:schemeClr val="dk1"/>
                </a:solidFill>
                <a:highlight>
                  <a:srgbClr val="FFFFFF"/>
                </a:highlight>
                <a:latin typeface="Times New Roman"/>
                <a:ea typeface="Times New Roman"/>
                <a:cs typeface="Times New Roman"/>
                <a:sym typeface="Times New Roman"/>
              </a:rPr>
              <a:t>IFAC-PapersOnLine</a:t>
            </a:r>
            <a:r>
              <a:rPr lang="en-GB" sz="1400">
                <a:solidFill>
                  <a:schemeClr val="dk1"/>
                </a:solidFill>
                <a:highlight>
                  <a:srgbClr val="FFFFFF"/>
                </a:highlight>
                <a:latin typeface="Times New Roman"/>
                <a:ea typeface="Times New Roman"/>
                <a:cs typeface="Times New Roman"/>
                <a:sym typeface="Times New Roman"/>
              </a:rPr>
              <a:t>, 53(5), 738-743.</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[6]  Mihai, S., Yaqoob, M., Hung, D. V., Davis, W., Towakel, P., Raza, M., ... &amp; Nguyen, H. X. (2022). Digital twins: A survey on enabling technologies, challenges, trends and future prospects. </a:t>
            </a:r>
            <a:r>
              <a:rPr i="1" lang="en-GB" sz="1400">
                <a:solidFill>
                  <a:schemeClr val="dk1"/>
                </a:solidFill>
                <a:highlight>
                  <a:srgbClr val="FFFFFF"/>
                </a:highlight>
                <a:latin typeface="Times New Roman"/>
                <a:ea typeface="Times New Roman"/>
                <a:cs typeface="Times New Roman"/>
                <a:sym typeface="Times New Roman"/>
              </a:rPr>
              <a:t>IEEE Communications Surveys &amp; Tutorials</a:t>
            </a:r>
            <a:r>
              <a:rPr lang="en-GB" sz="1400">
                <a:solidFill>
                  <a:schemeClr val="dk1"/>
                </a:solidFill>
                <a:highlight>
                  <a:srgbClr val="FFFFFF"/>
                </a:highlight>
                <a:latin typeface="Times New Roman"/>
                <a:ea typeface="Times New Roman"/>
                <a:cs typeface="Times New Roman"/>
                <a:sym typeface="Times New Roman"/>
              </a:rPr>
              <a:t>, 24(4), 2255-2291.</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000"/>
              </a:spcBef>
              <a:spcAft>
                <a:spcPts val="1000"/>
              </a:spcAft>
              <a:buNone/>
            </a:pPr>
            <a:r>
              <a:t/>
            </a:r>
            <a:endParaRPr sz="1400">
              <a:solidFill>
                <a:schemeClr val="dk1"/>
              </a:solidFill>
              <a:highlight>
                <a:srgbClr val="FFFFFF"/>
              </a:highlight>
              <a:latin typeface="Times New Roman"/>
              <a:ea typeface="Times New Roman"/>
              <a:cs typeface="Times New Roman"/>
              <a:sym typeface="Times New Roman"/>
            </a:endParaRPr>
          </a:p>
        </p:txBody>
      </p:sp>
      <p:sp>
        <p:nvSpPr>
          <p:cNvPr id="457" name="Google Shape;457;p6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2"/>
          <p:cNvSpPr txBox="1"/>
          <p:nvPr>
            <p:ph idx="1" type="body"/>
          </p:nvPr>
        </p:nvSpPr>
        <p:spPr>
          <a:xfrm>
            <a:off x="628650" y="1355775"/>
            <a:ext cx="7886700" cy="3264000"/>
          </a:xfrm>
          <a:prstGeom prst="rect">
            <a:avLst/>
          </a:prstGeom>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[7] Liu, M., Fang, S., Dong, H., &amp; Xu, C. (2021). Review of digital twin about concepts, technologies, and industrial applications. Journal of manufacturing systems, 58, 346-361.</a:t>
            </a:r>
            <a:endParaRPr sz="1400">
              <a:solidFill>
                <a:schemeClr val="dk1"/>
              </a:solidFill>
              <a:highlight>
                <a:srgbClr val="FFFFFF"/>
              </a:highlight>
              <a:latin typeface="Times New Roman"/>
              <a:ea typeface="Times New Roman"/>
              <a:cs typeface="Times New Roman"/>
              <a:sym typeface="Times New Roman"/>
            </a:endParaRPr>
          </a:p>
          <a:p>
            <a:pPr indent="0" lvl="0" marL="0" marR="0" rtl="0" algn="l">
              <a:lnSpc>
                <a:spcPct val="90000"/>
              </a:lnSpc>
              <a:spcBef>
                <a:spcPts val="100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[8] Ge, W., He, R., Wu, Q., Cai, B., Yang, C., &amp; Zhang, F. (2023). Digital twin driven fault diagnosis method for subsea control system. IEEE Access.</a:t>
            </a:r>
            <a:endParaRPr sz="1400">
              <a:solidFill>
                <a:schemeClr val="dk1"/>
              </a:solidFill>
              <a:highlight>
                <a:srgbClr val="FFFFFF"/>
              </a:highlight>
              <a:latin typeface="Times New Roman"/>
              <a:ea typeface="Times New Roman"/>
              <a:cs typeface="Times New Roman"/>
              <a:sym typeface="Times New Roman"/>
            </a:endParaRPr>
          </a:p>
          <a:p>
            <a:pPr indent="0" lvl="0" marL="0" marR="0" rtl="0" algn="l">
              <a:lnSpc>
                <a:spcPct val="90000"/>
              </a:lnSpc>
              <a:spcBef>
                <a:spcPts val="100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[9] Wanasinghe, T. R., Wroblewski, L., Petersen, B. K., Gosine, R. G., James, L. A., De Silva, O., ... &amp; Warrian, P. J. (2020). Digital twin for the oil and gas industry: Overview, research trends, opportunities, and challenges. IEEE access, 8, 104175-104197.</a:t>
            </a:r>
            <a:endParaRPr sz="1400">
              <a:solidFill>
                <a:schemeClr val="dk1"/>
              </a:solidFill>
              <a:highlight>
                <a:srgbClr val="FFFFFF"/>
              </a:highlight>
              <a:latin typeface="Times New Roman"/>
              <a:ea typeface="Times New Roman"/>
              <a:cs typeface="Times New Roman"/>
              <a:sym typeface="Times New Roman"/>
            </a:endParaRPr>
          </a:p>
          <a:p>
            <a:pPr indent="0" lvl="0" marL="0" marR="0" rtl="0" algn="l">
              <a:lnSpc>
                <a:spcPct val="90000"/>
              </a:lnSpc>
              <a:spcBef>
                <a:spcPts val="100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[10] Liu, Zheng &amp; Blasch, Erik &amp; Liao, Min &amp; Yang, Chunsheng &amp; Tsukada, Kazuhiko &amp; Meyendorf, Norbert. (2023). Digital twin for predictive maintenance. 6. 10.1117/12.2660270.</a:t>
            </a:r>
            <a:endParaRPr sz="1400">
              <a:solidFill>
                <a:schemeClr val="dk1"/>
              </a:solidFill>
              <a:highlight>
                <a:srgbClr val="FFFFFF"/>
              </a:highlight>
              <a:latin typeface="Times New Roman"/>
              <a:ea typeface="Times New Roman"/>
              <a:cs typeface="Times New Roman"/>
              <a:sym typeface="Times New Roman"/>
            </a:endParaRPr>
          </a:p>
          <a:p>
            <a:pPr indent="0" lvl="0" marL="0" marR="0" rtl="0" algn="l">
              <a:lnSpc>
                <a:spcPct val="90000"/>
              </a:lnSpc>
              <a:spcBef>
                <a:spcPts val="1000"/>
              </a:spcBef>
              <a:spcAft>
                <a:spcPts val="0"/>
              </a:spcAft>
              <a:buNone/>
            </a:pPr>
            <a:r>
              <a:rPr lang="en-GB" sz="1400">
                <a:solidFill>
                  <a:schemeClr val="dk1"/>
                </a:solidFill>
                <a:highlight>
                  <a:srgbClr val="FFFFFF"/>
                </a:highlight>
                <a:latin typeface="Times New Roman"/>
                <a:ea typeface="Times New Roman"/>
                <a:cs typeface="Times New Roman"/>
                <a:sym typeface="Times New Roman"/>
              </a:rPr>
              <a:t>[11] Zhong, Dong &amp; Xia, Zhelei &amp; Zhu, Yian &amp; Duan, Junhua. (2023). Overview of predictive maintenance based on digital twin technology. Heliyon. 9. e14534. 10.1016/j.heliyon.2023.e14534.</a:t>
            </a:r>
            <a:endParaRPr sz="1400">
              <a:solidFill>
                <a:schemeClr val="dk1"/>
              </a:solidFill>
              <a:highlight>
                <a:srgbClr val="FFFFFF"/>
              </a:highlight>
              <a:latin typeface="Times New Roman"/>
              <a:ea typeface="Times New Roman"/>
              <a:cs typeface="Times New Roman"/>
              <a:sym typeface="Times New Roman"/>
            </a:endParaRPr>
          </a:p>
          <a:p>
            <a:pPr indent="0" lvl="0" marL="0" marR="0" rtl="0" algn="l">
              <a:lnSpc>
                <a:spcPct val="90000"/>
              </a:lnSpc>
              <a:spcBef>
                <a:spcPts val="1000"/>
              </a:spcBef>
              <a:spcAft>
                <a:spcPts val="1000"/>
              </a:spcAft>
              <a:buNone/>
            </a:pPr>
            <a:r>
              <a:rPr lang="en-GB" sz="1400">
                <a:solidFill>
                  <a:schemeClr val="dk1"/>
                </a:solidFill>
                <a:highlight>
                  <a:srgbClr val="FFFFFF"/>
                </a:highlight>
                <a:latin typeface="Times New Roman"/>
                <a:ea typeface="Times New Roman"/>
                <a:cs typeface="Times New Roman"/>
                <a:sym typeface="Times New Roman"/>
              </a:rPr>
              <a:t>[12] Wenqiang, Yang &amp; Bao, Xiangyu &amp; Zheng, Yu. (2022). Digital Twin Approach to Build Predictive Maintenance Model and Its Case Study. 10.1115/DETC2022-89357. </a:t>
            </a:r>
            <a:endParaRPr sz="1400">
              <a:solidFill>
                <a:schemeClr val="dk1"/>
              </a:solidFill>
              <a:latin typeface="Times New Roman"/>
              <a:ea typeface="Times New Roman"/>
              <a:cs typeface="Times New Roman"/>
              <a:sym typeface="Times New Roman"/>
            </a:endParaRPr>
          </a:p>
        </p:txBody>
      </p:sp>
      <p:sp>
        <p:nvSpPr>
          <p:cNvPr id="463" name="Google Shape;463;p6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464" name="Google Shape;464;p6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References (Cont’d)</a:t>
            </a:r>
            <a:endParaRPr b="1" sz="30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3"/>
          <p:cNvSpPr txBox="1"/>
          <p:nvPr>
            <p:ph type="title"/>
          </p:nvPr>
        </p:nvSpPr>
        <p:spPr>
          <a:xfrm>
            <a:off x="628650" y="20746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GB" sz="4000">
                <a:latin typeface="Times New Roman"/>
                <a:ea typeface="Times New Roman"/>
                <a:cs typeface="Times New Roman"/>
                <a:sym typeface="Times New Roman"/>
              </a:rPr>
              <a:t>Thank You</a:t>
            </a:r>
            <a:endParaRPr sz="4000">
              <a:latin typeface="Times New Roman"/>
              <a:ea typeface="Times New Roman"/>
              <a:cs typeface="Times New Roman"/>
              <a:sym typeface="Times New Roman"/>
            </a:endParaRPr>
          </a:p>
        </p:txBody>
      </p:sp>
      <p:sp>
        <p:nvSpPr>
          <p:cNvPr id="470" name="Google Shape;470;p6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p19"/>
          <p:cNvGraphicFramePr/>
          <p:nvPr/>
        </p:nvGraphicFramePr>
        <p:xfrm>
          <a:off x="660363" y="1087850"/>
          <a:ext cx="3000000" cy="3000000"/>
        </p:xfrm>
        <a:graphic>
          <a:graphicData uri="http://schemas.openxmlformats.org/drawingml/2006/table">
            <a:tbl>
              <a:tblPr>
                <a:noFill/>
                <a:tableStyleId>{49DFFD3B-D88D-40A9-A20D-9BA370159487}</a:tableStyleId>
              </a:tblPr>
              <a:tblGrid>
                <a:gridCol w="2067875"/>
                <a:gridCol w="3541500"/>
                <a:gridCol w="2213900"/>
              </a:tblGrid>
              <a:tr h="350275">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79999" marR="0" rtl="0" algn="ctr">
                        <a:lnSpc>
                          <a:spcPct val="100000"/>
                        </a:lnSpc>
                        <a:spcBef>
                          <a:spcPts val="0"/>
                        </a:spcBef>
                        <a:spcAft>
                          <a:spcPts val="100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79999" marR="0" rtl="0" algn="ctr">
                        <a:lnSpc>
                          <a:spcPct val="100000"/>
                        </a:lnSpc>
                        <a:spcBef>
                          <a:spcPts val="0"/>
                        </a:spcBef>
                        <a:spcAft>
                          <a:spcPts val="100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86850">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2021 (</a:t>
                      </a:r>
                      <a:r>
                        <a:rPr b="1" lang="en-GB" sz="1300">
                          <a:solidFill>
                            <a:schemeClr val="dk1"/>
                          </a:solidFill>
                          <a:latin typeface="Times New Roman"/>
                          <a:ea typeface="Times New Roman"/>
                          <a:cs typeface="Times New Roman"/>
                          <a:sym typeface="Times New Roman"/>
                        </a:rPr>
                        <a:t>Journal </a:t>
                      </a:r>
                      <a:r>
                        <a:rPr lang="en-GB" sz="1300">
                          <a:solidFill>
                            <a:schemeClr val="dk1"/>
                          </a:solidFill>
                          <a:latin typeface="Times New Roman"/>
                          <a:ea typeface="Times New Roman"/>
                          <a:cs typeface="Times New Roman"/>
                          <a:sym typeface="Times New Roman"/>
                        </a:rPr>
                        <a:t>- archive.org)</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1300">
                          <a:solidFill>
                            <a:schemeClr val="dk1"/>
                          </a:solidFill>
                          <a:latin typeface="Times New Roman"/>
                          <a:ea typeface="Times New Roman"/>
                          <a:cs typeface="Times New Roman"/>
                          <a:sym typeface="Times New Roman"/>
                        </a:rPr>
                        <a:t>[4]</a:t>
                      </a:r>
                      <a:endParaRPr sz="13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The architecture for using a digital twin for a tool to implement predictive maintenance was proposed.</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0"/>
                        </a:spcAft>
                        <a:buSzPts val="1300"/>
                        <a:buFont typeface="Times New Roman"/>
                        <a:buChar char="●"/>
                      </a:pPr>
                      <a:r>
                        <a:rPr lang="en-GB" sz="1300">
                          <a:latin typeface="Times New Roman"/>
                          <a:ea typeface="Times New Roman"/>
                          <a:cs typeface="Times New Roman"/>
                          <a:sym typeface="Times New Roman"/>
                        </a:rPr>
                        <a:t>A digital </a:t>
                      </a:r>
                      <a:r>
                        <a:rPr lang="en-GB" sz="1300">
                          <a:latin typeface="Times New Roman"/>
                          <a:ea typeface="Times New Roman"/>
                          <a:cs typeface="Times New Roman"/>
                          <a:sym typeface="Times New Roman"/>
                        </a:rPr>
                        <a:t>twin</a:t>
                      </a:r>
                      <a:r>
                        <a:rPr lang="en-GB" sz="1300">
                          <a:latin typeface="Times New Roman"/>
                          <a:ea typeface="Times New Roman"/>
                          <a:cs typeface="Times New Roman"/>
                          <a:sym typeface="Times New Roman"/>
                        </a:rPr>
                        <a:t> for a gas reciprocating compressor was designed with MATLAB for data analysis, Machine Learning for fault diagnosis and ThingSpeak for cloud.</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Various sensors were connected to the compressor.</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1000"/>
                        </a:spcAft>
                        <a:buSzPts val="1300"/>
                        <a:buFont typeface="Times New Roman"/>
                        <a:buChar char="●"/>
                      </a:pPr>
                      <a:r>
                        <a:rPr lang="en-GB" sz="1300">
                          <a:latin typeface="Times New Roman"/>
                          <a:ea typeface="Times New Roman"/>
                          <a:cs typeface="Times New Roman"/>
                          <a:sym typeface="Times New Roman"/>
                        </a:rPr>
                        <a:t>Actual implementation of the digital twin did not take place; only sensors were used and a flowchart for an architecture provided.</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7" name="Google Shape;97;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98" name="Google Shape;98;p19"/>
          <p:cNvSpPr txBox="1"/>
          <p:nvPr>
            <p:ph type="title"/>
          </p:nvPr>
        </p:nvSpPr>
        <p:spPr>
          <a:xfrm>
            <a:off x="628650" y="145919"/>
            <a:ext cx="7886700" cy="9942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aphicFrame>
        <p:nvGraphicFramePr>
          <p:cNvPr id="103" name="Google Shape;103;p20"/>
          <p:cNvGraphicFramePr/>
          <p:nvPr/>
        </p:nvGraphicFramePr>
        <p:xfrm>
          <a:off x="674375" y="1022663"/>
          <a:ext cx="3000000" cy="3000000"/>
        </p:xfrm>
        <a:graphic>
          <a:graphicData uri="http://schemas.openxmlformats.org/drawingml/2006/table">
            <a:tbl>
              <a:tblPr>
                <a:noFill/>
                <a:tableStyleId>{49DFFD3B-D88D-40A9-A20D-9BA370159487}</a:tableStyleId>
              </a:tblPr>
              <a:tblGrid>
                <a:gridCol w="1946550"/>
                <a:gridCol w="3642725"/>
                <a:gridCol w="2205975"/>
              </a:tblGrid>
              <a:tr h="345925">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34800">
                <a:tc>
                  <a:txBody>
                    <a:bodyPr/>
                    <a:lstStyle/>
                    <a:p>
                      <a:pPr indent="0" lvl="0" marL="0" rtl="0" algn="ctr">
                        <a:spcBef>
                          <a:spcPts val="0"/>
                        </a:spcBef>
                        <a:spcAft>
                          <a:spcPts val="0"/>
                        </a:spcAft>
                        <a:buNone/>
                      </a:pPr>
                      <a:r>
                        <a:rPr lang="en-GB" sz="1200">
                          <a:latin typeface="Times New Roman"/>
                          <a:ea typeface="Times New Roman"/>
                          <a:cs typeface="Times New Roman"/>
                          <a:sym typeface="Times New Roman"/>
                        </a:rPr>
                        <a:t>2020 (</a:t>
                      </a:r>
                      <a:r>
                        <a:rPr b="1" lang="en-GB" sz="1200">
                          <a:solidFill>
                            <a:schemeClr val="dk1"/>
                          </a:solidFill>
                          <a:latin typeface="Times New Roman"/>
                          <a:ea typeface="Times New Roman"/>
                          <a:cs typeface="Times New Roman"/>
                          <a:sym typeface="Times New Roman"/>
                        </a:rPr>
                        <a:t>Journal</a:t>
                      </a:r>
                      <a:r>
                        <a:rPr lang="en-GB" sz="1200">
                          <a:solidFill>
                            <a:schemeClr val="dk1"/>
                          </a:solidFill>
                          <a:latin typeface="Times New Roman"/>
                          <a:ea typeface="Times New Roman"/>
                          <a:cs typeface="Times New Roman"/>
                          <a:sym typeface="Times New Roman"/>
                        </a:rPr>
                        <a:t> - IFAC-PapersOnLine)</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1200">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Implemented a Front End Engineering Design (FEED) system for gas/oil offshore exploration. </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0"/>
                        </a:spcAft>
                        <a:buSzPts val="1300"/>
                        <a:buFont typeface="Times New Roman"/>
                        <a:buChar char="●"/>
                      </a:pPr>
                      <a:r>
                        <a:rPr lang="en-GB" sz="1300">
                          <a:latin typeface="Times New Roman"/>
                          <a:ea typeface="Times New Roman"/>
                          <a:cs typeface="Times New Roman"/>
                          <a:sym typeface="Times New Roman"/>
                        </a:rPr>
                        <a:t>Used Building Information Modeling (BIM) to create 3D digital models of various subsea components. </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0"/>
                        </a:spcAft>
                        <a:buSzPts val="1300"/>
                        <a:buFont typeface="Times New Roman"/>
                        <a:buChar char="●"/>
                      </a:pPr>
                      <a:r>
                        <a:rPr lang="en-GB" sz="1300">
                          <a:latin typeface="Times New Roman"/>
                          <a:ea typeface="Times New Roman"/>
                          <a:cs typeface="Times New Roman"/>
                          <a:sym typeface="Times New Roman"/>
                        </a:rPr>
                        <a:t>Applied Case-Based Reasoning (CBR), an AI technique where they used data from other inoperational offshore facilities to create digital twins and apply the findings to the new system to make predictions. </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Highlighted the possible applications of such a system to enhance safety, monitoring and maintenance for subsea gas/oil related operatio</a:t>
                      </a:r>
                      <a:r>
                        <a:rPr lang="en-GB" sz="1200">
                          <a:solidFill>
                            <a:schemeClr val="dk1"/>
                          </a:solidFill>
                          <a:latin typeface="Times New Roman"/>
                          <a:ea typeface="Times New Roman"/>
                          <a:cs typeface="Times New Roman"/>
                          <a:sym typeface="Times New Roman"/>
                        </a:rPr>
                        <a:t>ns.</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66199" lvl="0" marL="179999" rtl="0" algn="ctr">
                        <a:spcBef>
                          <a:spcPts val="0"/>
                        </a:spcBef>
                        <a:spcAft>
                          <a:spcPts val="0"/>
                        </a:spcAft>
                        <a:buClr>
                          <a:srgbClr val="0D0D0D"/>
                        </a:buClr>
                        <a:buSzPts val="1200"/>
                        <a:buFont typeface="Times New Roman"/>
                        <a:buChar char="●"/>
                      </a:pPr>
                      <a:r>
                        <a:rPr lang="en-GB" sz="1300">
                          <a:latin typeface="Times New Roman"/>
                          <a:ea typeface="Times New Roman"/>
                          <a:cs typeface="Times New Roman"/>
                          <a:sym typeface="Times New Roman"/>
                        </a:rPr>
                        <a:t>Better </a:t>
                      </a:r>
                      <a:r>
                        <a:rPr lang="en-GB" sz="1300">
                          <a:latin typeface="Times New Roman"/>
                          <a:ea typeface="Times New Roman"/>
                          <a:cs typeface="Times New Roman"/>
                          <a:sym typeface="Times New Roman"/>
                        </a:rPr>
                        <a:t>evaluation</a:t>
                      </a:r>
                      <a:r>
                        <a:rPr lang="en-GB" sz="1300">
                          <a:latin typeface="Times New Roman"/>
                          <a:ea typeface="Times New Roman"/>
                          <a:cs typeface="Times New Roman"/>
                          <a:sym typeface="Times New Roman"/>
                        </a:rPr>
                        <a:t> methods need to be found for improved accuracy and efficiency.</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04" name="Google Shape;104;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105" name="Google Shape;105;p20"/>
          <p:cNvSpPr txBox="1"/>
          <p:nvPr>
            <p:ph type="title"/>
          </p:nvPr>
        </p:nvSpPr>
        <p:spPr>
          <a:xfrm>
            <a:off x="628650" y="119448"/>
            <a:ext cx="7886700" cy="6270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aphicFrame>
        <p:nvGraphicFramePr>
          <p:cNvPr id="110" name="Google Shape;110;p21"/>
          <p:cNvGraphicFramePr/>
          <p:nvPr/>
        </p:nvGraphicFramePr>
        <p:xfrm>
          <a:off x="714775" y="1163038"/>
          <a:ext cx="3000000" cy="3000000"/>
        </p:xfrm>
        <a:graphic>
          <a:graphicData uri="http://schemas.openxmlformats.org/drawingml/2006/table">
            <a:tbl>
              <a:tblPr>
                <a:noFill/>
                <a:tableStyleId>{49DFFD3B-D88D-40A9-A20D-9BA370159487}</a:tableStyleId>
              </a:tblPr>
              <a:tblGrid>
                <a:gridCol w="2039100"/>
                <a:gridCol w="3492225"/>
                <a:gridCol w="2183100"/>
              </a:tblGrid>
              <a:tr h="393650">
                <a:tc>
                  <a:txBody>
                    <a:bodyPr/>
                    <a:lstStyle/>
                    <a:p>
                      <a:pPr indent="0" lvl="0" marL="0" marR="0" rtl="0" algn="ctr">
                        <a:lnSpc>
                          <a:spcPct val="100000"/>
                        </a:lnSpc>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07100">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2022 </a:t>
                      </a:r>
                      <a:r>
                        <a:rPr lang="en-GB" sz="1300">
                          <a:solidFill>
                            <a:schemeClr val="dk1"/>
                          </a:solidFill>
                          <a:latin typeface="Times New Roman"/>
                          <a:ea typeface="Times New Roman"/>
                          <a:cs typeface="Times New Roman"/>
                          <a:sym typeface="Times New Roman"/>
                        </a:rPr>
                        <a:t>(</a:t>
                      </a:r>
                      <a:r>
                        <a:rPr b="1" lang="en-GB" sz="1300">
                          <a:solidFill>
                            <a:schemeClr val="dk1"/>
                          </a:solidFill>
                          <a:latin typeface="Times New Roman"/>
                          <a:ea typeface="Times New Roman"/>
                          <a:cs typeface="Times New Roman"/>
                          <a:sym typeface="Times New Roman"/>
                        </a:rPr>
                        <a:t>Journal</a:t>
                      </a:r>
                      <a:r>
                        <a:rPr lang="en-GB" sz="1300">
                          <a:solidFill>
                            <a:schemeClr val="dk1"/>
                          </a:solidFill>
                          <a:latin typeface="Times New Roman"/>
                          <a:ea typeface="Times New Roman"/>
                          <a:cs typeface="Times New Roman"/>
                          <a:sym typeface="Times New Roman"/>
                        </a:rPr>
                        <a:t> - </a:t>
                      </a:r>
                      <a:r>
                        <a:rPr lang="en-GB" sz="1300">
                          <a:latin typeface="Times New Roman"/>
                          <a:ea typeface="Times New Roman"/>
                          <a:cs typeface="Times New Roman"/>
                          <a:sym typeface="Times New Roman"/>
                        </a:rPr>
                        <a:t>IEEE Communications Surveys &amp; Tutorials)</a:t>
                      </a:r>
                      <a:endParaRPr sz="1300">
                        <a:latin typeface="Times New Roman"/>
                        <a:ea typeface="Times New Roman"/>
                        <a:cs typeface="Times New Roman"/>
                        <a:sym typeface="Times New Roman"/>
                      </a:endParaRPr>
                    </a:p>
                    <a:p>
                      <a:pPr indent="0" lvl="0" marL="0" rtl="0" algn="ctr">
                        <a:spcBef>
                          <a:spcPts val="0"/>
                        </a:spcBef>
                        <a:spcAft>
                          <a:spcPts val="0"/>
                        </a:spcAft>
                        <a:buNone/>
                      </a:pPr>
                      <a:r>
                        <a:rPr lang="en-GB" sz="1300">
                          <a:latin typeface="Times New Roman"/>
                          <a:ea typeface="Times New Roman"/>
                          <a:cs typeface="Times New Roman"/>
                          <a:sym typeface="Times New Roman"/>
                        </a:rPr>
                        <a:t>[6]</a:t>
                      </a:r>
                      <a:endParaRPr sz="1300">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Comprehensive overview of Digital Twin technology</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0"/>
                        </a:spcAft>
                        <a:buSzPts val="1300"/>
                        <a:buFont typeface="Times New Roman"/>
                        <a:buChar char="●"/>
                      </a:pPr>
                      <a:r>
                        <a:rPr lang="en-GB" sz="1300">
                          <a:latin typeface="Times New Roman"/>
                          <a:ea typeface="Times New Roman"/>
                          <a:cs typeface="Times New Roman"/>
                          <a:sym typeface="Times New Roman"/>
                        </a:rPr>
                        <a:t>Analysis of enabling technologies, challenges, and prospects</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0"/>
                        </a:spcAft>
                        <a:buSzPts val="1300"/>
                        <a:buFont typeface="Times New Roman"/>
                        <a:buChar char="●"/>
                      </a:pPr>
                      <a:r>
                        <a:rPr lang="en-GB" sz="1300">
                          <a:latin typeface="Times New Roman"/>
                          <a:ea typeface="Times New Roman"/>
                          <a:cs typeface="Times New Roman"/>
                          <a:sym typeface="Times New Roman"/>
                        </a:rPr>
                        <a:t>Discussion of design goals, objectives, and use cases</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0"/>
                        </a:spcAft>
                        <a:buSzPts val="1300"/>
                        <a:buFont typeface="Times New Roman"/>
                        <a:buChar char="●"/>
                      </a:pPr>
                      <a:r>
                        <a:rPr lang="en-GB" sz="1300">
                          <a:latin typeface="Times New Roman"/>
                          <a:ea typeface="Times New Roman"/>
                          <a:cs typeface="Times New Roman"/>
                          <a:sym typeface="Times New Roman"/>
                        </a:rPr>
                        <a:t>Insight into the Digital Twin ecosystem, including service providers and stakeholders</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Identification of future research directions and roadmap for development</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Limited discussion on the practical implementation of digital twin technology in real-world scenarios.</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Lack of in-depth analysis of specific use cases and their impact on industry outcomes.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11" name="Google Shape;111;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112" name="Google Shape;112;p21"/>
          <p:cNvSpPr txBox="1"/>
          <p:nvPr>
            <p:ph type="title"/>
          </p:nvPr>
        </p:nvSpPr>
        <p:spPr>
          <a:xfrm>
            <a:off x="628650" y="161846"/>
            <a:ext cx="7886700" cy="3963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22"/>
          <p:cNvGraphicFramePr/>
          <p:nvPr/>
        </p:nvGraphicFramePr>
        <p:xfrm>
          <a:off x="637425" y="1178100"/>
          <a:ext cx="3000000" cy="3000000"/>
        </p:xfrm>
        <a:graphic>
          <a:graphicData uri="http://schemas.openxmlformats.org/drawingml/2006/table">
            <a:tbl>
              <a:tblPr>
                <a:noFill/>
                <a:tableStyleId>{49DFFD3B-D88D-40A9-A20D-9BA370159487}</a:tableStyleId>
              </a:tblPr>
              <a:tblGrid>
                <a:gridCol w="2080000"/>
                <a:gridCol w="3562250"/>
                <a:gridCol w="2226900"/>
              </a:tblGrid>
              <a:tr h="325825">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6350">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2020 </a:t>
                      </a:r>
                      <a:r>
                        <a:rPr lang="en-GB" sz="1300">
                          <a:solidFill>
                            <a:schemeClr val="dk1"/>
                          </a:solidFill>
                          <a:latin typeface="Times New Roman"/>
                          <a:ea typeface="Times New Roman"/>
                          <a:cs typeface="Times New Roman"/>
                          <a:sym typeface="Times New Roman"/>
                        </a:rPr>
                        <a:t>(</a:t>
                      </a:r>
                      <a:r>
                        <a:rPr b="1" lang="en-GB" sz="1300">
                          <a:solidFill>
                            <a:schemeClr val="dk1"/>
                          </a:solidFill>
                          <a:latin typeface="Times New Roman"/>
                          <a:ea typeface="Times New Roman"/>
                          <a:cs typeface="Times New Roman"/>
                          <a:sym typeface="Times New Roman"/>
                        </a:rPr>
                        <a:t>Journal</a:t>
                      </a:r>
                      <a:r>
                        <a:rPr lang="en-GB" sz="1300">
                          <a:solidFill>
                            <a:schemeClr val="dk1"/>
                          </a:solidFill>
                          <a:latin typeface="Times New Roman"/>
                          <a:ea typeface="Times New Roman"/>
                          <a:cs typeface="Times New Roman"/>
                          <a:sym typeface="Times New Roman"/>
                        </a:rPr>
                        <a:t> - Elsevier: Journal of Manufacturing Systems)</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1300">
                          <a:solidFill>
                            <a:schemeClr val="dk1"/>
                          </a:solidFill>
                          <a:latin typeface="Times New Roman"/>
                          <a:ea typeface="Times New Roman"/>
                          <a:cs typeface="Times New Roman"/>
                          <a:sym typeface="Times New Roman"/>
                        </a:rPr>
                        <a:t>[7]</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The paper provides an in-depth overview of the rise of digital twin technology, including definitions.</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0"/>
                        </a:spcAft>
                        <a:buSzPts val="1300"/>
                        <a:buFont typeface="Times New Roman"/>
                        <a:buChar char="●"/>
                      </a:pPr>
                      <a:r>
                        <a:rPr lang="en-GB" sz="1300">
                          <a:latin typeface="Times New Roman"/>
                          <a:ea typeface="Times New Roman"/>
                          <a:cs typeface="Times New Roman"/>
                          <a:sym typeface="Times New Roman"/>
                        </a:rPr>
                        <a:t>The paper covers an exhausting 240 white papers in the timeline ranging from 2003 to 2019.</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It further discusses the </a:t>
                      </a:r>
                      <a:r>
                        <a:rPr lang="en-GB" sz="1300">
                          <a:latin typeface="Times New Roman"/>
                          <a:ea typeface="Times New Roman"/>
                          <a:cs typeface="Times New Roman"/>
                          <a:sym typeface="Times New Roman"/>
                        </a:rPr>
                        <a:t>generic</a:t>
                      </a:r>
                      <a:r>
                        <a:rPr lang="en-GB" sz="1300">
                          <a:latin typeface="Times New Roman"/>
                          <a:ea typeface="Times New Roman"/>
                          <a:cs typeface="Times New Roman"/>
                          <a:sym typeface="Times New Roman"/>
                        </a:rPr>
                        <a:t> steps involved in developing a digital twin.</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2549" lvl="0" marL="179999" rtl="0" algn="ctr">
                        <a:spcBef>
                          <a:spcPts val="0"/>
                        </a:spcBef>
                        <a:spcAft>
                          <a:spcPts val="0"/>
                        </a:spcAft>
                        <a:buClr>
                          <a:srgbClr val="0D0D0D"/>
                        </a:buClr>
                        <a:buSzPts val="1300"/>
                        <a:buFont typeface="Times New Roman"/>
                        <a:buChar char="●"/>
                      </a:pPr>
                      <a:r>
                        <a:rPr lang="en-GB" sz="1300">
                          <a:latin typeface="Times New Roman"/>
                          <a:ea typeface="Times New Roman"/>
                          <a:cs typeface="Times New Roman"/>
                          <a:sym typeface="Times New Roman"/>
                        </a:rPr>
                        <a:t>The scope of the applications of digital twin is narrow, considering the main </a:t>
                      </a:r>
                      <a:r>
                        <a:rPr lang="en-GB" sz="1300">
                          <a:latin typeface="Times New Roman"/>
                          <a:ea typeface="Times New Roman"/>
                          <a:cs typeface="Times New Roman"/>
                          <a:sym typeface="Times New Roman"/>
                        </a:rPr>
                        <a:t>industries</a:t>
                      </a:r>
                      <a:r>
                        <a:rPr lang="en-GB" sz="1300">
                          <a:latin typeface="Times New Roman"/>
                          <a:ea typeface="Times New Roman"/>
                          <a:cs typeface="Times New Roman"/>
                          <a:sym typeface="Times New Roman"/>
                        </a:rPr>
                        <a:t>- manufacturing, healthcare, smart cities, and traffic management were not included in the review.</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18" name="Google Shape;118;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119" name="Google Shape;119;p22"/>
          <p:cNvSpPr txBox="1"/>
          <p:nvPr>
            <p:ph type="title"/>
          </p:nvPr>
        </p:nvSpPr>
        <p:spPr>
          <a:xfrm>
            <a:off x="628650" y="145919"/>
            <a:ext cx="7886700" cy="9942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aphicFrame>
        <p:nvGraphicFramePr>
          <p:cNvPr id="124" name="Google Shape;124;p23"/>
          <p:cNvGraphicFramePr/>
          <p:nvPr/>
        </p:nvGraphicFramePr>
        <p:xfrm>
          <a:off x="610450" y="1178100"/>
          <a:ext cx="3000000" cy="3000000"/>
        </p:xfrm>
        <a:graphic>
          <a:graphicData uri="http://schemas.openxmlformats.org/drawingml/2006/table">
            <a:tbl>
              <a:tblPr>
                <a:noFill/>
                <a:tableStyleId>{49DFFD3B-D88D-40A9-A20D-9BA370159487}</a:tableStyleId>
              </a:tblPr>
              <a:tblGrid>
                <a:gridCol w="2094250"/>
                <a:gridCol w="3586700"/>
                <a:gridCol w="2242150"/>
              </a:tblGrid>
              <a:tr h="325825">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Publication Year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Positive points in Paper</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300">
                          <a:latin typeface="Times New Roman"/>
                          <a:ea typeface="Times New Roman"/>
                          <a:cs typeface="Times New Roman"/>
                          <a:sym typeface="Times New Roman"/>
                        </a:rPr>
                        <a:t>Research Gaps</a:t>
                      </a:r>
                      <a:endParaRPr b="1"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06350">
                <a:tc>
                  <a:txBody>
                    <a:bodyPr/>
                    <a:lstStyle/>
                    <a:p>
                      <a:pPr indent="0" lvl="0" marL="0" rtl="0" algn="ctr">
                        <a:spcBef>
                          <a:spcPts val="0"/>
                        </a:spcBef>
                        <a:spcAft>
                          <a:spcPts val="0"/>
                        </a:spcAft>
                        <a:buNone/>
                      </a:pPr>
                      <a:r>
                        <a:rPr lang="en-GB" sz="1300">
                          <a:latin typeface="Times New Roman"/>
                          <a:ea typeface="Times New Roman"/>
                          <a:cs typeface="Times New Roman"/>
                          <a:sym typeface="Times New Roman"/>
                        </a:rPr>
                        <a:t>2023 </a:t>
                      </a:r>
                      <a:r>
                        <a:rPr lang="en-GB" sz="1300">
                          <a:solidFill>
                            <a:schemeClr val="dk1"/>
                          </a:solidFill>
                          <a:latin typeface="Times New Roman"/>
                          <a:ea typeface="Times New Roman"/>
                          <a:cs typeface="Times New Roman"/>
                          <a:sym typeface="Times New Roman"/>
                        </a:rPr>
                        <a:t>(</a:t>
                      </a:r>
                      <a:r>
                        <a:rPr b="1" lang="en-GB" sz="1300">
                          <a:solidFill>
                            <a:schemeClr val="dk1"/>
                          </a:solidFill>
                          <a:latin typeface="Times New Roman"/>
                          <a:ea typeface="Times New Roman"/>
                          <a:cs typeface="Times New Roman"/>
                          <a:sym typeface="Times New Roman"/>
                        </a:rPr>
                        <a:t>Journal</a:t>
                      </a:r>
                      <a:r>
                        <a:rPr lang="en-GB" sz="1300">
                          <a:solidFill>
                            <a:schemeClr val="dk1"/>
                          </a:solidFill>
                          <a:latin typeface="Times New Roman"/>
                          <a:ea typeface="Times New Roman"/>
                          <a:cs typeface="Times New Roman"/>
                          <a:sym typeface="Times New Roman"/>
                        </a:rPr>
                        <a:t>- IEEE Access)</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1300">
                          <a:solidFill>
                            <a:schemeClr val="dk1"/>
                          </a:solidFill>
                          <a:latin typeface="Times New Roman"/>
                          <a:ea typeface="Times New Roman"/>
                          <a:cs typeface="Times New Roman"/>
                          <a:sym typeface="Times New Roman"/>
                        </a:rPr>
                        <a:t>[8]</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It highlights common failures in electronic components and communication cables in subsea systems.</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It also employs ML algorithms like Bayesian networks, neural networks and SVMs for fault diagnosis.</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7800" lvl="0" marL="179999" marR="0" rtl="0" algn="just">
                        <a:lnSpc>
                          <a:spcPct val="100000"/>
                        </a:lnSpc>
                        <a:spcBef>
                          <a:spcPts val="0"/>
                        </a:spcBef>
                        <a:spcAft>
                          <a:spcPts val="0"/>
                        </a:spcAft>
                        <a:buSzPts val="1300"/>
                        <a:buFont typeface="Times New Roman"/>
                        <a:buChar char="●"/>
                      </a:pPr>
                      <a:r>
                        <a:rPr lang="en-GB" sz="1300">
                          <a:latin typeface="Times New Roman"/>
                          <a:ea typeface="Times New Roman"/>
                          <a:cs typeface="Times New Roman"/>
                          <a:sym typeface="Times New Roman"/>
                        </a:rPr>
                        <a:t>The causes of faults are not deeply explored. Only the most obvious faults are discussed.</a:t>
                      </a:r>
                      <a:endParaRPr sz="1300">
                        <a:latin typeface="Times New Roman"/>
                        <a:ea typeface="Times New Roman"/>
                        <a:cs typeface="Times New Roman"/>
                        <a:sym typeface="Times New Roman"/>
                      </a:endParaRPr>
                    </a:p>
                    <a:p>
                      <a:pPr indent="-177800" lvl="0" marL="179999" marR="0" rtl="0" algn="just">
                        <a:lnSpc>
                          <a:spcPct val="100000"/>
                        </a:lnSpc>
                        <a:spcBef>
                          <a:spcPts val="1000"/>
                        </a:spcBef>
                        <a:spcAft>
                          <a:spcPts val="1000"/>
                        </a:spcAft>
                        <a:buSzPts val="1300"/>
                        <a:buFont typeface="Times New Roman"/>
                        <a:buChar char="●"/>
                      </a:pPr>
                      <a:r>
                        <a:rPr lang="en-GB" sz="1300">
                          <a:latin typeface="Times New Roman"/>
                          <a:ea typeface="Times New Roman"/>
                          <a:cs typeface="Times New Roman"/>
                          <a:sym typeface="Times New Roman"/>
                        </a:rPr>
                        <a:t>Further analysis needs to be done, which may reveal  other mechanical faults, which were previously </a:t>
                      </a:r>
                      <a:r>
                        <a:rPr lang="en-GB" sz="1300">
                          <a:latin typeface="Times New Roman"/>
                          <a:ea typeface="Times New Roman"/>
                          <a:cs typeface="Times New Roman"/>
                          <a:sym typeface="Times New Roman"/>
                        </a:rPr>
                        <a:t>undiscovered</a:t>
                      </a:r>
                      <a:r>
                        <a:rPr lang="en-GB"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5" name="Google Shape;125;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b="1" lang="en-GB" sz="1100">
                <a:latin typeface="Times New Roman"/>
                <a:ea typeface="Times New Roman"/>
                <a:cs typeface="Times New Roman"/>
                <a:sym typeface="Times New Roman"/>
              </a:rPr>
              <a:t>‹#›</a:t>
            </a:fld>
            <a:endParaRPr b="1" sz="1100">
              <a:latin typeface="Times New Roman"/>
              <a:ea typeface="Times New Roman"/>
              <a:cs typeface="Times New Roman"/>
              <a:sym typeface="Times New Roman"/>
            </a:endParaRPr>
          </a:p>
        </p:txBody>
      </p:sp>
      <p:sp>
        <p:nvSpPr>
          <p:cNvPr id="126" name="Google Shape;126;p23"/>
          <p:cNvSpPr txBox="1"/>
          <p:nvPr>
            <p:ph type="title"/>
          </p:nvPr>
        </p:nvSpPr>
        <p:spPr>
          <a:xfrm>
            <a:off x="628650" y="145919"/>
            <a:ext cx="7886700" cy="9942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rmAutofit/>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Literature Survey (Cont’d)</a:t>
            </a:r>
            <a:endParaRPr b="1" sz="30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