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842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842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842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66040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0" y="0"/>
                </a:moveTo>
                <a:lnTo>
                  <a:pt x="0" y="2791957"/>
                </a:lnTo>
                <a:lnTo>
                  <a:pt x="447372" y="2791957"/>
                </a:lnTo>
                <a:lnTo>
                  <a:pt x="0" y="0"/>
                </a:lnTo>
                <a:close/>
              </a:path>
            </a:pathLst>
          </a:custGeom>
          <a:solidFill>
            <a:srgbClr val="E84B21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130802" y="4181815"/>
            <a:ext cx="4013200" cy="2676525"/>
          </a:xfrm>
          <a:custGeom>
            <a:avLst/>
            <a:gdLst/>
            <a:ahLst/>
            <a:cxnLst/>
            <a:rect l="l" t="t" r="r" b="b"/>
            <a:pathLst>
              <a:path w="4013200" h="2676525">
                <a:moveTo>
                  <a:pt x="0" y="2676183"/>
                </a:moveTo>
                <a:lnTo>
                  <a:pt x="4013197" y="0"/>
                </a:lnTo>
              </a:path>
            </a:pathLst>
          </a:custGeom>
          <a:ln w="1017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042657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1017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891909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490" y="0"/>
                </a:moveTo>
                <a:lnTo>
                  <a:pt x="0" y="6857998"/>
                </a:lnTo>
                <a:lnTo>
                  <a:pt x="2252090" y="6857998"/>
                </a:lnTo>
                <a:lnTo>
                  <a:pt x="2252090" y="8203"/>
                </a:lnTo>
                <a:lnTo>
                  <a:pt x="2023490" y="0"/>
                </a:lnTo>
                <a:close/>
              </a:path>
            </a:pathLst>
          </a:custGeom>
          <a:solidFill>
            <a:srgbClr val="E84B21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206707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7292" y="0"/>
                </a:moveTo>
                <a:lnTo>
                  <a:pt x="0" y="0"/>
                </a:lnTo>
                <a:lnTo>
                  <a:pt x="1200691" y="6857998"/>
                </a:lnTo>
                <a:lnTo>
                  <a:pt x="1937292" y="6857998"/>
                </a:lnTo>
                <a:lnTo>
                  <a:pt x="1937292" y="0"/>
                </a:lnTo>
                <a:close/>
              </a:path>
            </a:pathLst>
          </a:custGeom>
          <a:solidFill>
            <a:srgbClr val="E84B21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637908" y="3921150"/>
            <a:ext cx="2506345" cy="2936875"/>
          </a:xfrm>
          <a:custGeom>
            <a:avLst/>
            <a:gdLst/>
            <a:ahLst/>
            <a:cxnLst/>
            <a:rect l="l" t="t" r="r" b="b"/>
            <a:pathLst>
              <a:path w="2506345" h="2936875">
                <a:moveTo>
                  <a:pt x="2506091" y="0"/>
                </a:moveTo>
                <a:lnTo>
                  <a:pt x="0" y="2936847"/>
                </a:lnTo>
                <a:lnTo>
                  <a:pt x="2506091" y="2936847"/>
                </a:lnTo>
                <a:lnTo>
                  <a:pt x="2506091" y="0"/>
                </a:lnTo>
                <a:close/>
              </a:path>
            </a:pathLst>
          </a:custGeom>
          <a:solidFill>
            <a:srgbClr val="FFBC46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012700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299" y="0"/>
                </a:moveTo>
                <a:lnTo>
                  <a:pt x="0" y="0"/>
                </a:lnTo>
                <a:lnTo>
                  <a:pt x="1854438" y="6857998"/>
                </a:lnTo>
                <a:lnTo>
                  <a:pt x="2131299" y="6849806"/>
                </a:lnTo>
                <a:lnTo>
                  <a:pt x="2131299" y="0"/>
                </a:lnTo>
                <a:close/>
              </a:path>
            </a:pathLst>
          </a:custGeom>
          <a:solidFill>
            <a:srgbClr val="F49D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295767" y="0"/>
            <a:ext cx="848360" cy="6858000"/>
          </a:xfrm>
          <a:custGeom>
            <a:avLst/>
            <a:gdLst/>
            <a:ahLst/>
            <a:cxnLst/>
            <a:rect l="l" t="t" r="r" b="b"/>
            <a:pathLst>
              <a:path w="848359" h="6858000">
                <a:moveTo>
                  <a:pt x="848232" y="0"/>
                </a:moveTo>
                <a:lnTo>
                  <a:pt x="676197" y="0"/>
                </a:lnTo>
                <a:lnTo>
                  <a:pt x="0" y="6857998"/>
                </a:lnTo>
                <a:lnTo>
                  <a:pt x="848232" y="6857998"/>
                </a:lnTo>
                <a:lnTo>
                  <a:pt x="848232" y="0"/>
                </a:lnTo>
                <a:close/>
              </a:path>
            </a:pathLst>
          </a:custGeom>
          <a:solidFill>
            <a:srgbClr val="F09379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078363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150" y="0"/>
                </a:moveTo>
                <a:lnTo>
                  <a:pt x="0" y="0"/>
                </a:lnTo>
                <a:lnTo>
                  <a:pt x="937493" y="6857998"/>
                </a:lnTo>
                <a:lnTo>
                  <a:pt x="1065382" y="6857998"/>
                </a:lnTo>
                <a:lnTo>
                  <a:pt x="1050989" y="246091"/>
                </a:lnTo>
                <a:lnTo>
                  <a:pt x="1051150" y="0"/>
                </a:lnTo>
                <a:close/>
              </a:path>
            </a:pathLst>
          </a:custGeom>
          <a:solidFill>
            <a:srgbClr val="E84B21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060309" y="4903312"/>
            <a:ext cx="1083945" cy="1955164"/>
          </a:xfrm>
          <a:custGeom>
            <a:avLst/>
            <a:gdLst/>
            <a:ahLst/>
            <a:cxnLst/>
            <a:rect l="l" t="t" r="r" b="b"/>
            <a:pathLst>
              <a:path w="1083945" h="1955165">
                <a:moveTo>
                  <a:pt x="1083690" y="0"/>
                </a:moveTo>
                <a:lnTo>
                  <a:pt x="0" y="1954686"/>
                </a:lnTo>
                <a:lnTo>
                  <a:pt x="1083690" y="1949646"/>
                </a:lnTo>
                <a:lnTo>
                  <a:pt x="1083690" y="0"/>
                </a:lnTo>
                <a:close/>
              </a:path>
            </a:pathLst>
          </a:custGeom>
          <a:solidFill>
            <a:srgbClr val="E84B2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3245" y="175513"/>
            <a:ext cx="413956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842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604010"/>
            <a:ext cx="7416800" cy="344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382000" cy="6858000"/>
            <a:chOff x="0" y="0"/>
            <a:chExt cx="838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4066040"/>
              <a:ext cx="447675" cy="2792095"/>
            </a:xfrm>
            <a:custGeom>
              <a:avLst/>
              <a:gdLst/>
              <a:ahLst/>
              <a:cxnLst/>
              <a:rect l="l" t="t" r="r" b="b"/>
              <a:pathLst>
                <a:path w="447675" h="2792095">
                  <a:moveTo>
                    <a:pt x="0" y="0"/>
                  </a:moveTo>
                  <a:lnTo>
                    <a:pt x="0" y="2791957"/>
                  </a:lnTo>
                  <a:lnTo>
                    <a:pt x="447372" y="2791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4B21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382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28800" y="3665220"/>
              <a:ext cx="6172834" cy="156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125717" y="0"/>
            <a:ext cx="4023995" cy="6868795"/>
            <a:chOff x="5125717" y="0"/>
            <a:chExt cx="4023995" cy="6868795"/>
          </a:xfrm>
        </p:grpSpPr>
        <p:sp>
          <p:nvSpPr>
            <p:cNvPr id="7" name="object 7"/>
            <p:cNvSpPr/>
            <p:nvPr/>
          </p:nvSpPr>
          <p:spPr>
            <a:xfrm>
              <a:off x="5130802" y="4181815"/>
              <a:ext cx="4013200" cy="2676525"/>
            </a:xfrm>
            <a:custGeom>
              <a:avLst/>
              <a:gdLst/>
              <a:ahLst/>
              <a:cxnLst/>
              <a:rect l="l" t="t" r="r" b="b"/>
              <a:pathLst>
                <a:path w="4013200" h="2676525">
                  <a:moveTo>
                    <a:pt x="0" y="2676183"/>
                  </a:moveTo>
                  <a:lnTo>
                    <a:pt x="4013197" y="0"/>
                  </a:lnTo>
                </a:path>
              </a:pathLst>
            </a:custGeom>
            <a:ln w="1017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42657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1017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91909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023490" y="0"/>
                  </a:moveTo>
                  <a:lnTo>
                    <a:pt x="0" y="6857998"/>
                  </a:lnTo>
                  <a:lnTo>
                    <a:pt x="2252090" y="6857998"/>
                  </a:lnTo>
                  <a:lnTo>
                    <a:pt x="2252090" y="8203"/>
                  </a:lnTo>
                  <a:lnTo>
                    <a:pt x="2023490" y="0"/>
                  </a:lnTo>
                  <a:close/>
                </a:path>
              </a:pathLst>
            </a:custGeom>
            <a:solidFill>
              <a:srgbClr val="E84B21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06707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7292" y="0"/>
                  </a:moveTo>
                  <a:lnTo>
                    <a:pt x="0" y="0"/>
                  </a:lnTo>
                  <a:lnTo>
                    <a:pt x="1200691" y="6857998"/>
                  </a:lnTo>
                  <a:lnTo>
                    <a:pt x="1937292" y="6857998"/>
                  </a:lnTo>
                  <a:lnTo>
                    <a:pt x="1937292" y="0"/>
                  </a:lnTo>
                  <a:close/>
                </a:path>
              </a:pathLst>
            </a:custGeom>
            <a:solidFill>
              <a:srgbClr val="E84B2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37908" y="3921150"/>
              <a:ext cx="2506345" cy="2936875"/>
            </a:xfrm>
            <a:custGeom>
              <a:avLst/>
              <a:gdLst/>
              <a:ahLst/>
              <a:cxnLst/>
              <a:rect l="l" t="t" r="r" b="b"/>
              <a:pathLst>
                <a:path w="2506345" h="2936875">
                  <a:moveTo>
                    <a:pt x="2506091" y="0"/>
                  </a:moveTo>
                  <a:lnTo>
                    <a:pt x="0" y="2936847"/>
                  </a:lnTo>
                  <a:lnTo>
                    <a:pt x="2506091" y="2936847"/>
                  </a:lnTo>
                  <a:lnTo>
                    <a:pt x="2506091" y="0"/>
                  </a:lnTo>
                  <a:close/>
                </a:path>
              </a:pathLst>
            </a:custGeom>
            <a:solidFill>
              <a:srgbClr val="FFBC46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12700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2131299" y="0"/>
                  </a:moveTo>
                  <a:lnTo>
                    <a:pt x="0" y="0"/>
                  </a:lnTo>
                  <a:lnTo>
                    <a:pt x="1854438" y="6857998"/>
                  </a:lnTo>
                  <a:lnTo>
                    <a:pt x="2131299" y="6849806"/>
                  </a:lnTo>
                  <a:lnTo>
                    <a:pt x="2131299" y="0"/>
                  </a:lnTo>
                  <a:close/>
                </a:path>
              </a:pathLst>
            </a:custGeom>
            <a:solidFill>
              <a:srgbClr val="F49D0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95767" y="0"/>
              <a:ext cx="848360" cy="6858000"/>
            </a:xfrm>
            <a:custGeom>
              <a:avLst/>
              <a:gdLst/>
              <a:ahLst/>
              <a:cxnLst/>
              <a:rect l="l" t="t" r="r" b="b"/>
              <a:pathLst>
                <a:path w="848359" h="6858000">
                  <a:moveTo>
                    <a:pt x="848232" y="0"/>
                  </a:moveTo>
                  <a:lnTo>
                    <a:pt x="676197" y="0"/>
                  </a:lnTo>
                  <a:lnTo>
                    <a:pt x="0" y="6857998"/>
                  </a:lnTo>
                  <a:lnTo>
                    <a:pt x="848232" y="6857998"/>
                  </a:lnTo>
                  <a:lnTo>
                    <a:pt x="848232" y="0"/>
                  </a:lnTo>
                  <a:close/>
                </a:path>
              </a:pathLst>
            </a:custGeom>
            <a:solidFill>
              <a:srgbClr val="F0937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78363" y="0"/>
              <a:ext cx="1065530" cy="6858000"/>
            </a:xfrm>
            <a:custGeom>
              <a:avLst/>
              <a:gdLst/>
              <a:ahLst/>
              <a:cxnLst/>
              <a:rect l="l" t="t" r="r" b="b"/>
              <a:pathLst>
                <a:path w="1065529" h="6858000">
                  <a:moveTo>
                    <a:pt x="1051150" y="0"/>
                  </a:moveTo>
                  <a:lnTo>
                    <a:pt x="0" y="0"/>
                  </a:lnTo>
                  <a:lnTo>
                    <a:pt x="937493" y="6857998"/>
                  </a:lnTo>
                  <a:lnTo>
                    <a:pt x="1065382" y="6857998"/>
                  </a:lnTo>
                  <a:lnTo>
                    <a:pt x="1050989" y="246091"/>
                  </a:lnTo>
                  <a:lnTo>
                    <a:pt x="1051150" y="0"/>
                  </a:lnTo>
                  <a:close/>
                </a:path>
              </a:pathLst>
            </a:custGeom>
            <a:solidFill>
              <a:srgbClr val="E84B21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60309" y="4903312"/>
              <a:ext cx="1083945" cy="1955164"/>
            </a:xfrm>
            <a:custGeom>
              <a:avLst/>
              <a:gdLst/>
              <a:ahLst/>
              <a:cxnLst/>
              <a:rect l="l" t="t" r="r" b="b"/>
              <a:pathLst>
                <a:path w="1083945" h="1955165">
                  <a:moveTo>
                    <a:pt x="1083690" y="0"/>
                  </a:moveTo>
                  <a:lnTo>
                    <a:pt x="0" y="1954686"/>
                  </a:lnTo>
                  <a:lnTo>
                    <a:pt x="1083690" y="1949646"/>
                  </a:lnTo>
                  <a:lnTo>
                    <a:pt x="1083690" y="0"/>
                  </a:lnTo>
                  <a:close/>
                </a:path>
              </a:pathLst>
            </a:custGeom>
            <a:solidFill>
              <a:srgbClr val="E84B2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277" y="956246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5277" y="1434782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5277" y="1831403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277" y="3022028"/>
            <a:ext cx="325754" cy="254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5277" y="3937952"/>
            <a:ext cx="325754" cy="254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5277" y="4853241"/>
            <a:ext cx="325754" cy="254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277" y="5768975"/>
            <a:ext cx="325754" cy="254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7215" y="745807"/>
            <a:ext cx="7565390" cy="5300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72715">
              <a:lnSpc>
                <a:spcPct val="118500"/>
              </a:lnSpc>
              <a:spcBef>
                <a:spcPts val="100"/>
              </a:spcBef>
              <a:tabLst>
                <a:tab pos="723900" algn="l"/>
                <a:tab pos="1191895" algn="l"/>
                <a:tab pos="2707640" algn="l"/>
                <a:tab pos="3582035" algn="l"/>
              </a:tabLst>
            </a:pP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Subject </a:t>
            </a:r>
            <a:r>
              <a:rPr dirty="0" sz="2650" spc="-60">
                <a:solidFill>
                  <a:srgbClr val="FF8427"/>
                </a:solidFill>
                <a:latin typeface="Georgia"/>
                <a:cs typeface="Georgia"/>
              </a:rPr>
              <a:t>+has/have </a:t>
            </a:r>
            <a:r>
              <a:rPr dirty="0" sz="2650" spc="15">
                <a:solidFill>
                  <a:srgbClr val="FF8427"/>
                </a:solidFill>
                <a:latin typeface="Georgia"/>
                <a:cs typeface="Georgia"/>
              </a:rPr>
              <a:t>+V3 </a:t>
            </a:r>
            <a:r>
              <a:rPr dirty="0" sz="2650" spc="10">
                <a:solidFill>
                  <a:srgbClr val="FF8427"/>
                </a:solidFill>
                <a:latin typeface="Georgia"/>
                <a:cs typeface="Georgia"/>
              </a:rPr>
              <a:t>+Object.  </a:t>
            </a:r>
            <a:r>
              <a:rPr dirty="0" sz="2650" spc="-50">
                <a:solidFill>
                  <a:srgbClr val="B12500"/>
                </a:solidFill>
                <a:latin typeface="Georgia"/>
                <a:cs typeface="Georgia"/>
              </a:rPr>
              <a:t>Has	</a:t>
            </a:r>
            <a:r>
              <a:rPr dirty="0" sz="2650" spc="-100">
                <a:solidFill>
                  <a:srgbClr val="B12500"/>
                </a:solidFill>
                <a:latin typeface="Georgia"/>
                <a:cs typeface="Georgia"/>
              </a:rPr>
              <a:t>-&gt;	</a:t>
            </a:r>
            <a:r>
              <a:rPr dirty="0" sz="2650" spc="-65">
                <a:solidFill>
                  <a:srgbClr val="B12500"/>
                </a:solidFill>
                <a:latin typeface="Georgia"/>
                <a:cs typeface="Georgia"/>
              </a:rPr>
              <a:t>Singular</a:t>
            </a:r>
            <a:r>
              <a:rPr dirty="0" sz="2650" spc="-200">
                <a:solidFill>
                  <a:srgbClr val="B12500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B12500"/>
                </a:solidFill>
                <a:latin typeface="Georgia"/>
                <a:cs typeface="Georgia"/>
              </a:rPr>
              <a:t>,	</a:t>
            </a:r>
            <a:r>
              <a:rPr dirty="0" sz="2650" spc="-65">
                <a:solidFill>
                  <a:srgbClr val="B12500"/>
                </a:solidFill>
                <a:latin typeface="Georgia"/>
                <a:cs typeface="Georgia"/>
              </a:rPr>
              <a:t>Have	</a:t>
            </a:r>
            <a:r>
              <a:rPr dirty="0" sz="2650" spc="-100">
                <a:solidFill>
                  <a:srgbClr val="B12500"/>
                </a:solidFill>
                <a:latin typeface="Georgia"/>
                <a:cs typeface="Georgia"/>
              </a:rPr>
              <a:t>-&gt;</a:t>
            </a:r>
            <a:r>
              <a:rPr dirty="0" sz="2650" spc="-265">
                <a:solidFill>
                  <a:srgbClr val="B12500"/>
                </a:solidFill>
                <a:latin typeface="Georgia"/>
                <a:cs typeface="Georgia"/>
              </a:rPr>
              <a:t> </a:t>
            </a:r>
            <a:r>
              <a:rPr dirty="0" sz="2650" spc="-75">
                <a:solidFill>
                  <a:srgbClr val="B12500"/>
                </a:solidFill>
                <a:latin typeface="Georgia"/>
                <a:cs typeface="Georgia"/>
              </a:rPr>
              <a:t>Plural.</a:t>
            </a:r>
            <a:endParaRPr sz="2650">
              <a:latin typeface="Georgia"/>
              <a:cs typeface="Georgia"/>
            </a:endParaRPr>
          </a:p>
          <a:p>
            <a:pPr marL="12700" marR="5080">
              <a:lnSpc>
                <a:spcPts val="3130"/>
              </a:lnSpc>
              <a:spcBef>
                <a:spcPts val="90"/>
              </a:spcBef>
              <a:tabLst>
                <a:tab pos="5229860" algn="l"/>
                <a:tab pos="6357620" algn="l"/>
              </a:tabLst>
            </a:pP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22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present</a:t>
            </a:r>
            <a:r>
              <a:rPr dirty="0" sz="2650" spc="-265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perfect</a:t>
            </a:r>
            <a:r>
              <a:rPr dirty="0" sz="2650" spc="-26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tense</a:t>
            </a:r>
            <a:r>
              <a:rPr dirty="0" sz="2650" spc="-225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denotes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30">
                <a:latin typeface="Georgia"/>
                <a:cs typeface="Georgia"/>
              </a:rPr>
              <a:t>an</a:t>
            </a:r>
            <a:r>
              <a:rPr dirty="0" sz="2650" spc="-27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action	</a:t>
            </a:r>
            <a:r>
              <a:rPr dirty="0" sz="2650" spc="10">
                <a:latin typeface="Georgia"/>
                <a:cs typeface="Georgia"/>
              </a:rPr>
              <a:t>that</a:t>
            </a:r>
            <a:r>
              <a:rPr dirty="0" sz="2650" spc="-340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was  </a:t>
            </a:r>
            <a:r>
              <a:rPr dirty="0" sz="2650" spc="-10">
                <a:latin typeface="Georgia"/>
                <a:cs typeface="Georgia"/>
              </a:rPr>
              <a:t>started</a:t>
            </a:r>
            <a:r>
              <a:rPr dirty="0" sz="2650" spc="-305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in</a:t>
            </a:r>
            <a:r>
              <a:rPr dirty="0" sz="2650" spc="-19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145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past</a:t>
            </a:r>
            <a:r>
              <a:rPr dirty="0" sz="2650" spc="-105">
                <a:latin typeface="Georgia"/>
                <a:cs typeface="Georgia"/>
              </a:rPr>
              <a:t> </a:t>
            </a:r>
            <a:r>
              <a:rPr dirty="0" sz="2650" spc="15">
                <a:latin typeface="Georgia"/>
                <a:cs typeface="Georgia"/>
              </a:rPr>
              <a:t>and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30">
                <a:latin typeface="Georgia"/>
                <a:cs typeface="Georgia"/>
              </a:rPr>
              <a:t>has</a:t>
            </a:r>
            <a:r>
              <a:rPr dirty="0" sz="2650" spc="-175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justbeen	</a:t>
            </a:r>
            <a:r>
              <a:rPr dirty="0" sz="2650" spc="-10">
                <a:latin typeface="Georgia"/>
                <a:cs typeface="Georgia"/>
              </a:rPr>
              <a:t>completed.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solidFill>
                  <a:srgbClr val="E84B21"/>
                </a:solidFill>
                <a:latin typeface="Georgia"/>
                <a:cs typeface="Georgia"/>
              </a:rPr>
              <a:t>Affirmative</a:t>
            </a:r>
            <a:r>
              <a:rPr dirty="0" sz="2400" spc="-29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400" spc="-33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:</a:t>
            </a:r>
            <a:r>
              <a:rPr dirty="0" sz="2400" spc="-37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I</a:t>
            </a:r>
            <a:r>
              <a:rPr dirty="0" sz="2400" spc="-320">
                <a:latin typeface="Georgia"/>
                <a:cs typeface="Georgia"/>
              </a:rPr>
              <a:t> </a:t>
            </a:r>
            <a:r>
              <a:rPr dirty="0" sz="2400" spc="-35">
                <a:latin typeface="Georgia"/>
                <a:cs typeface="Georgia"/>
              </a:rPr>
              <a:t>haveplayed.</a:t>
            </a:r>
            <a:endParaRPr sz="2400">
              <a:latin typeface="Georgia"/>
              <a:cs typeface="Georgia"/>
            </a:endParaRPr>
          </a:p>
          <a:p>
            <a:pPr marL="12700" marR="2353310">
              <a:lnSpc>
                <a:spcPct val="250300"/>
              </a:lnSpc>
            </a:pPr>
            <a:r>
              <a:rPr dirty="0" sz="2400" spc="-7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400" spc="-5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400">
                <a:latin typeface="Georgia"/>
                <a:cs typeface="Georgia"/>
              </a:rPr>
              <a:t>: I </a:t>
            </a:r>
            <a:r>
              <a:rPr dirty="0" sz="2400" spc="-50">
                <a:latin typeface="Georgia"/>
                <a:cs typeface="Georgia"/>
              </a:rPr>
              <a:t>have </a:t>
            </a:r>
            <a:r>
              <a:rPr dirty="0" sz="2400" spc="-25">
                <a:latin typeface="Georgia"/>
                <a:cs typeface="Georgia"/>
              </a:rPr>
              <a:t>notplayed.  </a:t>
            </a:r>
            <a:r>
              <a:rPr dirty="0" sz="2400" spc="-75">
                <a:solidFill>
                  <a:srgbClr val="E84B21"/>
                </a:solidFill>
                <a:latin typeface="Georgia"/>
                <a:cs typeface="Georgia"/>
              </a:rPr>
              <a:t>Interrogative</a:t>
            </a:r>
            <a:r>
              <a:rPr dirty="0" sz="2400" spc="17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400" spc="-33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:</a:t>
            </a:r>
            <a:r>
              <a:rPr dirty="0" sz="2400" spc="-370">
                <a:latin typeface="Georgia"/>
                <a:cs typeface="Georgia"/>
              </a:rPr>
              <a:t> </a:t>
            </a:r>
            <a:r>
              <a:rPr dirty="0" sz="2400" spc="-70">
                <a:latin typeface="Georgia"/>
                <a:cs typeface="Georgia"/>
              </a:rPr>
              <a:t>Have</a:t>
            </a:r>
            <a:r>
              <a:rPr dirty="0" sz="2400" spc="-14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I</a:t>
            </a:r>
            <a:r>
              <a:rPr dirty="0" sz="2400" spc="-315">
                <a:latin typeface="Georgia"/>
                <a:cs typeface="Georgia"/>
              </a:rPr>
              <a:t> </a:t>
            </a:r>
            <a:r>
              <a:rPr dirty="0" sz="2400" spc="-55">
                <a:latin typeface="Georgia"/>
                <a:cs typeface="Georgia"/>
              </a:rPr>
              <a:t>played</a:t>
            </a:r>
            <a:r>
              <a:rPr dirty="0" sz="2400" spc="-12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?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Georgia"/>
              <a:cs typeface="Georgia"/>
            </a:endParaRPr>
          </a:p>
          <a:p>
            <a:pPr marL="73025">
              <a:lnSpc>
                <a:spcPct val="100000"/>
              </a:lnSpc>
            </a:pPr>
            <a:r>
              <a:rPr dirty="0" sz="2400" spc="-75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400" spc="-7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400" spc="-5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400">
                <a:latin typeface="Georgia"/>
                <a:cs typeface="Georgia"/>
              </a:rPr>
              <a:t>: </a:t>
            </a:r>
            <a:r>
              <a:rPr dirty="0" sz="2400" spc="-70">
                <a:latin typeface="Georgia"/>
                <a:cs typeface="Georgia"/>
              </a:rPr>
              <a:t>Have </a:t>
            </a:r>
            <a:r>
              <a:rPr dirty="0" sz="2400">
                <a:latin typeface="Georgia"/>
                <a:cs typeface="Georgia"/>
              </a:rPr>
              <a:t>I </a:t>
            </a:r>
            <a:r>
              <a:rPr dirty="0" sz="2400" spc="-105">
                <a:latin typeface="Georgia"/>
                <a:cs typeface="Georgia"/>
              </a:rPr>
              <a:t>not </a:t>
            </a:r>
            <a:r>
              <a:rPr dirty="0" sz="2400" spc="-55">
                <a:latin typeface="Georgia"/>
                <a:cs typeface="Georgia"/>
              </a:rPr>
              <a:t>played</a:t>
            </a:r>
            <a:r>
              <a:rPr dirty="0" sz="2400" spc="-32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?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3010" y="175513"/>
            <a:ext cx="540004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PRESENT </a:t>
            </a:r>
            <a:r>
              <a:rPr dirty="0"/>
              <a:t>PERFECT</a:t>
            </a:r>
            <a:r>
              <a:rPr dirty="0" spc="-325"/>
              <a:t> </a:t>
            </a:r>
            <a:r>
              <a:rPr dirty="0" spc="10"/>
              <a:t>TENSE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827" y="1107122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7827" y="1504061"/>
            <a:ext cx="366395" cy="274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7827" y="2389187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7827" y="3345497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827" y="4291901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827" y="5166931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9765" y="972502"/>
            <a:ext cx="7403465" cy="488505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23875">
              <a:lnSpc>
                <a:spcPts val="3130"/>
              </a:lnSpc>
              <a:spcBef>
                <a:spcPts val="235"/>
              </a:spcBef>
              <a:tabLst>
                <a:tab pos="4304665" algn="l"/>
              </a:tabLst>
            </a:pP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Subject </a:t>
            </a:r>
            <a:r>
              <a:rPr dirty="0" sz="2650" spc="-65">
                <a:solidFill>
                  <a:srgbClr val="FF8427"/>
                </a:solidFill>
                <a:latin typeface="Georgia"/>
                <a:cs typeface="Georgia"/>
              </a:rPr>
              <a:t>+has/have </a:t>
            </a:r>
            <a:r>
              <a:rPr dirty="0" sz="2650" spc="10">
                <a:solidFill>
                  <a:srgbClr val="FF8427"/>
                </a:solidFill>
                <a:latin typeface="Georgia"/>
                <a:cs typeface="Georgia"/>
              </a:rPr>
              <a:t>+been </a:t>
            </a:r>
            <a:r>
              <a:rPr dirty="0" sz="2650" spc="-40">
                <a:solidFill>
                  <a:srgbClr val="FF8427"/>
                </a:solidFill>
                <a:latin typeface="Georgia"/>
                <a:cs typeface="Georgia"/>
              </a:rPr>
              <a:t>+V1 </a:t>
            </a:r>
            <a:r>
              <a:rPr dirty="0" sz="2650" spc="40">
                <a:solidFill>
                  <a:srgbClr val="FF8427"/>
                </a:solidFill>
                <a:latin typeface="Georgia"/>
                <a:cs typeface="Georgia"/>
              </a:rPr>
              <a:t>+ing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+ </a:t>
            </a:r>
            <a:r>
              <a:rPr dirty="0" sz="2650" spc="-70">
                <a:solidFill>
                  <a:srgbClr val="FF8427"/>
                </a:solidFill>
                <a:latin typeface="Georgia"/>
                <a:cs typeface="Georgia"/>
              </a:rPr>
              <a:t>Object  </a:t>
            </a:r>
            <a:r>
              <a:rPr dirty="0" sz="2650" spc="5">
                <a:latin typeface="Georgia"/>
                <a:cs typeface="Georgia"/>
              </a:rPr>
              <a:t>The</a:t>
            </a:r>
            <a:r>
              <a:rPr dirty="0" sz="2650" spc="-24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present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perfect</a:t>
            </a:r>
            <a:r>
              <a:rPr dirty="0" sz="2650" spc="-27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tense</a:t>
            </a:r>
            <a:r>
              <a:rPr dirty="0" sz="2650" spc="-215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used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when</a:t>
            </a:r>
            <a:r>
              <a:rPr dirty="0" sz="2650" spc="-195">
                <a:latin typeface="Georgia"/>
                <a:cs typeface="Georgia"/>
              </a:rPr>
              <a:t> </a:t>
            </a:r>
            <a:r>
              <a:rPr dirty="0" sz="2650" spc="-155">
                <a:latin typeface="Georgia"/>
                <a:cs typeface="Georgia"/>
              </a:rPr>
              <a:t>an</a:t>
            </a:r>
            <a:r>
              <a:rPr dirty="0" sz="2650" spc="-36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action  </a:t>
            </a:r>
            <a:r>
              <a:rPr dirty="0" sz="2650" spc="10">
                <a:latin typeface="Georgia"/>
                <a:cs typeface="Georgia"/>
              </a:rPr>
              <a:t>that</a:t>
            </a:r>
            <a:r>
              <a:rPr dirty="0" sz="2650" spc="-27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started</a:t>
            </a:r>
            <a:r>
              <a:rPr dirty="0" sz="2650" spc="-22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in</a:t>
            </a:r>
            <a:r>
              <a:rPr dirty="0" sz="2650" spc="-195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the</a:t>
            </a:r>
            <a:r>
              <a:rPr dirty="0" sz="2650" spc="-150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past</a:t>
            </a:r>
            <a:r>
              <a:rPr dirty="0" sz="2650" spc="-105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</a:t>
            </a:r>
            <a:r>
              <a:rPr dirty="0" sz="2650" spc="-95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still	continuing.</a:t>
            </a:r>
            <a:endParaRPr sz="2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650" spc="-40">
                <a:solidFill>
                  <a:srgbClr val="E84B21"/>
                </a:solidFill>
                <a:latin typeface="Georgia"/>
                <a:cs typeface="Georgia"/>
              </a:rPr>
              <a:t>Affirmative</a:t>
            </a:r>
            <a:r>
              <a:rPr dirty="0" sz="2650" spc="-24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3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32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420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We</a:t>
            </a:r>
            <a:r>
              <a:rPr dirty="0" sz="2650" spc="-80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have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been</a:t>
            </a:r>
            <a:r>
              <a:rPr dirty="0" sz="2650" spc="-114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playing.</a:t>
            </a:r>
            <a:endParaRPr sz="2650">
              <a:latin typeface="Georgia"/>
              <a:cs typeface="Georgia"/>
            </a:endParaRPr>
          </a:p>
          <a:p>
            <a:pPr marL="12700" marR="5080">
              <a:lnSpc>
                <a:spcPct val="234300"/>
              </a:lnSpc>
              <a:spcBef>
                <a:spcPts val="80"/>
              </a:spcBef>
            </a:pP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60">
                <a:latin typeface="Georgia"/>
                <a:cs typeface="Georgia"/>
              </a:rPr>
              <a:t>We </a:t>
            </a:r>
            <a:r>
              <a:rPr dirty="0" sz="2650" spc="-55">
                <a:latin typeface="Georgia"/>
                <a:cs typeface="Georgia"/>
              </a:rPr>
              <a:t>have </a:t>
            </a:r>
            <a:r>
              <a:rPr dirty="0" sz="2650" spc="10">
                <a:latin typeface="Georgia"/>
                <a:cs typeface="Georgia"/>
              </a:rPr>
              <a:t>not </a:t>
            </a:r>
            <a:r>
              <a:rPr dirty="0" sz="2650" spc="-20">
                <a:latin typeface="Georgia"/>
                <a:cs typeface="Georgia"/>
              </a:rPr>
              <a:t>been </a:t>
            </a:r>
            <a:r>
              <a:rPr dirty="0" sz="2650" spc="-70">
                <a:latin typeface="Georgia"/>
                <a:cs typeface="Georgia"/>
              </a:rPr>
              <a:t>playing.  </a:t>
            </a: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70">
                <a:latin typeface="Georgia"/>
                <a:cs typeface="Georgia"/>
              </a:rPr>
              <a:t>Have </a:t>
            </a:r>
            <a:r>
              <a:rPr dirty="0" sz="2650" spc="-60">
                <a:latin typeface="Georgia"/>
                <a:cs typeface="Georgia"/>
              </a:rPr>
              <a:t>we </a:t>
            </a:r>
            <a:r>
              <a:rPr dirty="0" sz="2650" spc="-35">
                <a:latin typeface="Georgia"/>
                <a:cs typeface="Georgia"/>
              </a:rPr>
              <a:t>beenplaying</a:t>
            </a:r>
            <a:r>
              <a:rPr dirty="0" sz="2650" spc="-185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Georgia"/>
              <a:cs typeface="Georgia"/>
            </a:endParaRPr>
          </a:p>
          <a:p>
            <a:pPr marL="12700" marR="5080">
              <a:lnSpc>
                <a:spcPts val="3130"/>
              </a:lnSpc>
            </a:pP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</a:t>
            </a:r>
            <a:r>
              <a:rPr dirty="0" sz="2650" spc="1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</a:t>
            </a:r>
            <a:r>
              <a:rPr dirty="0" sz="2650" spc="-6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1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33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425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Have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we</a:t>
            </a:r>
            <a:r>
              <a:rPr dirty="0" sz="2650" spc="-75">
                <a:latin typeface="Georgia"/>
                <a:cs typeface="Georgia"/>
              </a:rPr>
              <a:t> </a:t>
            </a:r>
            <a:r>
              <a:rPr dirty="0" sz="2650" spc="-95">
                <a:latin typeface="Georgia"/>
                <a:cs typeface="Georgia"/>
              </a:rPr>
              <a:t>not</a:t>
            </a:r>
            <a:r>
              <a:rPr dirty="0" sz="2650" spc="-30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been  </a:t>
            </a:r>
            <a:r>
              <a:rPr dirty="0" sz="2650" spc="-70">
                <a:latin typeface="Georgia"/>
                <a:cs typeface="Georgia"/>
              </a:rPr>
              <a:t>playing</a:t>
            </a:r>
            <a:r>
              <a:rPr dirty="0" sz="2650" spc="-15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375" y="328231"/>
            <a:ext cx="62185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PRESENT </a:t>
            </a:r>
            <a:r>
              <a:rPr dirty="0" sz="2800" spc="-10"/>
              <a:t>PERFECT </a:t>
            </a:r>
            <a:r>
              <a:rPr dirty="0" sz="2800" spc="-5"/>
              <a:t>CONTINOUS</a:t>
            </a:r>
            <a:r>
              <a:rPr dirty="0" sz="2800" spc="-235"/>
              <a:t> </a:t>
            </a:r>
            <a:r>
              <a:rPr dirty="0" sz="2800" spc="-15"/>
              <a:t>TENSE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994" y="1149667"/>
            <a:ext cx="44704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1477" y="1728152"/>
            <a:ext cx="447675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1477" y="2949257"/>
            <a:ext cx="366395" cy="274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1477" y="3925887"/>
            <a:ext cx="366395" cy="274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1477" y="4902771"/>
            <a:ext cx="366395" cy="274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1477" y="5879465"/>
            <a:ext cx="366395" cy="274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3415" y="747755"/>
            <a:ext cx="7367270" cy="5425440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1645"/>
              </a:spcBef>
            </a:pPr>
            <a:r>
              <a:rPr dirty="0" sz="3200" spc="-5">
                <a:solidFill>
                  <a:srgbClr val="FF8427"/>
                </a:solidFill>
                <a:latin typeface="Trebuchet MS"/>
                <a:cs typeface="Trebuchet MS"/>
              </a:rPr>
              <a:t>Subject</a:t>
            </a:r>
            <a:r>
              <a:rPr dirty="0" sz="3200" spc="-215">
                <a:solidFill>
                  <a:srgbClr val="FF8427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8427"/>
                </a:solidFill>
                <a:latin typeface="Trebuchet MS"/>
                <a:cs typeface="Trebuchet MS"/>
              </a:rPr>
              <a:t>+</a:t>
            </a:r>
            <a:r>
              <a:rPr dirty="0" sz="3200" spc="-484">
                <a:solidFill>
                  <a:srgbClr val="FF8427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FF8427"/>
                </a:solidFill>
                <a:latin typeface="Trebuchet MS"/>
                <a:cs typeface="Trebuchet MS"/>
              </a:rPr>
              <a:t>V2</a:t>
            </a:r>
            <a:r>
              <a:rPr dirty="0" sz="3200" spc="-240">
                <a:solidFill>
                  <a:srgbClr val="FF8427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8427"/>
                </a:solidFill>
                <a:latin typeface="Trebuchet MS"/>
                <a:cs typeface="Trebuchet MS"/>
              </a:rPr>
              <a:t>+</a:t>
            </a:r>
            <a:r>
              <a:rPr dirty="0" sz="3200" spc="-405">
                <a:solidFill>
                  <a:srgbClr val="FF8427"/>
                </a:solidFill>
                <a:latin typeface="Trebuchet MS"/>
                <a:cs typeface="Trebuchet MS"/>
              </a:rPr>
              <a:t> </a:t>
            </a:r>
            <a:r>
              <a:rPr dirty="0" sz="3200" spc="-65">
                <a:solidFill>
                  <a:srgbClr val="FF8427"/>
                </a:solidFill>
                <a:latin typeface="Trebuchet MS"/>
                <a:cs typeface="Trebuchet MS"/>
              </a:rPr>
              <a:t>Object.</a:t>
            </a:r>
            <a:endParaRPr sz="3200">
              <a:latin typeface="Trebuchet MS"/>
              <a:cs typeface="Trebuchet MS"/>
            </a:endParaRPr>
          </a:p>
          <a:p>
            <a:pPr marL="12700" marR="235585" indent="50800">
              <a:lnSpc>
                <a:spcPts val="3130"/>
              </a:lnSpc>
              <a:spcBef>
                <a:spcPts val="1410"/>
              </a:spcBef>
              <a:tabLst>
                <a:tab pos="6226175" algn="l"/>
              </a:tabLst>
            </a:pPr>
            <a:r>
              <a:rPr dirty="0" sz="2650" spc="-40">
                <a:latin typeface="Georgia"/>
                <a:cs typeface="Georgia"/>
              </a:rPr>
              <a:t>T</a:t>
            </a:r>
            <a:r>
              <a:rPr dirty="0" sz="2650" spc="55">
                <a:latin typeface="Georgia"/>
                <a:cs typeface="Georgia"/>
              </a:rPr>
              <a:t>h</a:t>
            </a:r>
            <a:r>
              <a:rPr dirty="0" sz="2650" spc="-5">
                <a:latin typeface="Georgia"/>
                <a:cs typeface="Georgia"/>
              </a:rPr>
              <a:t>e</a:t>
            </a:r>
            <a:r>
              <a:rPr dirty="0" sz="2650" spc="-15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s</a:t>
            </a:r>
            <a:r>
              <a:rPr dirty="0" sz="2650" spc="20">
                <a:latin typeface="Georgia"/>
                <a:cs typeface="Georgia"/>
              </a:rPr>
              <a:t>i</a:t>
            </a:r>
            <a:r>
              <a:rPr dirty="0" sz="2650" spc="-10">
                <a:latin typeface="Georgia"/>
                <a:cs typeface="Georgia"/>
              </a:rPr>
              <a:t>m</a:t>
            </a:r>
            <a:r>
              <a:rPr dirty="0" sz="2650">
                <a:latin typeface="Georgia"/>
                <a:cs typeface="Georgia"/>
              </a:rPr>
              <a:t>p</a:t>
            </a:r>
            <a:r>
              <a:rPr dirty="0" sz="2650" spc="-40">
                <a:latin typeface="Georgia"/>
                <a:cs typeface="Georgia"/>
              </a:rPr>
              <a:t>l</a:t>
            </a:r>
            <a:r>
              <a:rPr dirty="0" sz="2650" spc="-5">
                <a:latin typeface="Georgia"/>
                <a:cs typeface="Georgia"/>
              </a:rPr>
              <a:t>e</a:t>
            </a:r>
            <a:r>
              <a:rPr dirty="0" sz="2650" spc="-240">
                <a:latin typeface="Georgia"/>
                <a:cs typeface="Georgia"/>
              </a:rPr>
              <a:t> </a:t>
            </a:r>
            <a:r>
              <a:rPr dirty="0" sz="2650" spc="-75">
                <a:latin typeface="Georgia"/>
                <a:cs typeface="Georgia"/>
              </a:rPr>
              <a:t>p</a:t>
            </a:r>
            <a:r>
              <a:rPr dirty="0" sz="2650" spc="-55">
                <a:latin typeface="Georgia"/>
                <a:cs typeface="Georgia"/>
              </a:rPr>
              <a:t>a</a:t>
            </a:r>
            <a:r>
              <a:rPr dirty="0" sz="2650" spc="-105">
                <a:latin typeface="Georgia"/>
                <a:cs typeface="Georgia"/>
              </a:rPr>
              <a:t>s</a:t>
            </a:r>
            <a:r>
              <a:rPr dirty="0" sz="2650" spc="-5">
                <a:latin typeface="Georgia"/>
                <a:cs typeface="Georgia"/>
              </a:rPr>
              <a:t>t</a:t>
            </a:r>
            <a:r>
              <a:rPr dirty="0" sz="2650" spc="-195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t</a:t>
            </a:r>
            <a:r>
              <a:rPr dirty="0" sz="2650" spc="-10">
                <a:latin typeface="Georgia"/>
                <a:cs typeface="Georgia"/>
              </a:rPr>
              <a:t>e</a:t>
            </a:r>
            <a:r>
              <a:rPr dirty="0" sz="2650" spc="35">
                <a:latin typeface="Georgia"/>
                <a:cs typeface="Georgia"/>
              </a:rPr>
              <a:t>n</a:t>
            </a:r>
            <a:r>
              <a:rPr dirty="0" sz="2650" spc="-25">
                <a:latin typeface="Georgia"/>
                <a:cs typeface="Georgia"/>
              </a:rPr>
              <a:t>s</a:t>
            </a:r>
            <a:r>
              <a:rPr dirty="0" sz="2650" spc="-5">
                <a:latin typeface="Georgia"/>
                <a:cs typeface="Georgia"/>
              </a:rPr>
              <a:t>e</a:t>
            </a:r>
            <a:r>
              <a:rPr dirty="0" sz="2650" spc="-240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i</a:t>
            </a:r>
            <a:r>
              <a:rPr dirty="0" sz="2650" spc="-5">
                <a:latin typeface="Georgia"/>
                <a:cs typeface="Georgia"/>
              </a:rPr>
              <a:t>s</a:t>
            </a:r>
            <a:r>
              <a:rPr dirty="0" sz="2650" spc="-10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u</a:t>
            </a:r>
            <a:r>
              <a:rPr dirty="0" sz="2650" spc="-25">
                <a:latin typeface="Georgia"/>
                <a:cs typeface="Georgia"/>
              </a:rPr>
              <a:t>s</a:t>
            </a:r>
            <a:r>
              <a:rPr dirty="0" sz="2650" spc="-10">
                <a:latin typeface="Georgia"/>
                <a:cs typeface="Georgia"/>
              </a:rPr>
              <a:t>e</a:t>
            </a:r>
            <a:r>
              <a:rPr dirty="0" sz="2650" spc="-5">
                <a:latin typeface="Georgia"/>
                <a:cs typeface="Georgia"/>
              </a:rPr>
              <a:t>d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f</a:t>
            </a:r>
            <a:r>
              <a:rPr dirty="0" sz="2650" spc="-70">
                <a:latin typeface="Georgia"/>
                <a:cs typeface="Georgia"/>
              </a:rPr>
              <a:t>o</a:t>
            </a:r>
            <a:r>
              <a:rPr dirty="0" sz="2650" spc="-5">
                <a:latin typeface="Georgia"/>
                <a:cs typeface="Georgia"/>
              </a:rPr>
              <a:t>r</a:t>
            </a:r>
            <a:r>
              <a:rPr dirty="0" sz="2650" spc="-120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a</a:t>
            </a:r>
            <a:r>
              <a:rPr dirty="0" sz="2650" spc="-5">
                <a:latin typeface="Georgia"/>
                <a:cs typeface="Georgia"/>
              </a:rPr>
              <a:t>n</a:t>
            </a:r>
            <a:r>
              <a:rPr dirty="0" sz="2650" spc="-130">
                <a:latin typeface="Georgia"/>
                <a:cs typeface="Georgia"/>
              </a:rPr>
              <a:t> </a:t>
            </a:r>
            <a:r>
              <a:rPr dirty="0" sz="2650" spc="20">
                <a:latin typeface="Georgia"/>
                <a:cs typeface="Georgia"/>
              </a:rPr>
              <a:t>a</a:t>
            </a:r>
            <a:r>
              <a:rPr dirty="0" sz="2650" spc="-10">
                <a:latin typeface="Georgia"/>
                <a:cs typeface="Georgia"/>
              </a:rPr>
              <a:t>c</a:t>
            </a:r>
            <a:r>
              <a:rPr dirty="0" sz="2650" spc="-35">
                <a:latin typeface="Georgia"/>
                <a:cs typeface="Georgia"/>
              </a:rPr>
              <a:t>t</a:t>
            </a:r>
            <a:r>
              <a:rPr dirty="0" sz="2650" spc="20">
                <a:latin typeface="Georgia"/>
                <a:cs typeface="Georgia"/>
              </a:rPr>
              <a:t>i</a:t>
            </a:r>
            <a:r>
              <a:rPr dirty="0" sz="2650" spc="10">
                <a:latin typeface="Georgia"/>
                <a:cs typeface="Georgia"/>
              </a:rPr>
              <a:t>o</a:t>
            </a:r>
            <a:r>
              <a:rPr dirty="0" sz="2650" spc="-5">
                <a:latin typeface="Georgia"/>
                <a:cs typeface="Georgia"/>
              </a:rPr>
              <a:t>n</a:t>
            </a:r>
            <a:r>
              <a:rPr dirty="0" sz="2650">
                <a:latin typeface="Georgia"/>
                <a:cs typeface="Georgia"/>
              </a:rPr>
              <a:t>	</a:t>
            </a:r>
            <a:r>
              <a:rPr dirty="0" sz="2650" spc="-30">
                <a:latin typeface="Georgia"/>
                <a:cs typeface="Georgia"/>
              </a:rPr>
              <a:t>w</a:t>
            </a:r>
            <a:r>
              <a:rPr dirty="0" sz="2650" spc="55">
                <a:latin typeface="Georgia"/>
                <a:cs typeface="Georgia"/>
              </a:rPr>
              <a:t>h</a:t>
            </a:r>
            <a:r>
              <a:rPr dirty="0" sz="2650" spc="20">
                <a:latin typeface="Georgia"/>
                <a:cs typeface="Georgia"/>
              </a:rPr>
              <a:t>i</a:t>
            </a:r>
            <a:r>
              <a:rPr dirty="0" sz="2650" spc="-10">
                <a:latin typeface="Georgia"/>
                <a:cs typeface="Georgia"/>
              </a:rPr>
              <a:t>ch  </a:t>
            </a:r>
            <a:r>
              <a:rPr dirty="0" sz="2650" spc="-20">
                <a:latin typeface="Georgia"/>
                <a:cs typeface="Georgia"/>
              </a:rPr>
              <a:t>happened</a:t>
            </a:r>
            <a:r>
              <a:rPr dirty="0" sz="2650" spc="-320">
                <a:latin typeface="Georgia"/>
                <a:cs typeface="Georgia"/>
              </a:rPr>
              <a:t> </a:t>
            </a:r>
            <a:r>
              <a:rPr dirty="0" sz="2650" spc="10">
                <a:latin typeface="Georgia"/>
                <a:cs typeface="Georgia"/>
              </a:rPr>
              <a:t>at</a:t>
            </a:r>
            <a:r>
              <a:rPr dirty="0" sz="2650" spc="-19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</a:t>
            </a:r>
            <a:r>
              <a:rPr dirty="0" sz="2650" spc="-215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particular</a:t>
            </a:r>
            <a:r>
              <a:rPr dirty="0" sz="2650" spc="-36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time</a:t>
            </a:r>
            <a:r>
              <a:rPr dirty="0" sz="2650" spc="-25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in</a:t>
            </a:r>
            <a:r>
              <a:rPr dirty="0" sz="2650" spc="-20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thepast.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650" spc="-35">
                <a:solidFill>
                  <a:srgbClr val="E84B21"/>
                </a:solidFill>
                <a:latin typeface="Georgia"/>
                <a:cs typeface="Georgia"/>
              </a:rPr>
              <a:t>Affirmative</a:t>
            </a:r>
            <a:r>
              <a:rPr dirty="0" sz="2650" spc="-24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30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35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425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Iplayed.</a:t>
            </a:r>
            <a:endParaRPr sz="2650">
              <a:latin typeface="Georgia"/>
              <a:cs typeface="Georgia"/>
            </a:endParaRPr>
          </a:p>
          <a:p>
            <a:pPr marL="12700" marR="2221865">
              <a:lnSpc>
                <a:spcPts val="7690"/>
              </a:lnSpc>
              <a:spcBef>
                <a:spcPts val="1005"/>
              </a:spcBef>
            </a:pP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6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I </a:t>
            </a:r>
            <a:r>
              <a:rPr dirty="0" sz="2650">
                <a:latin typeface="Georgia"/>
                <a:cs typeface="Georgia"/>
              </a:rPr>
              <a:t>did </a:t>
            </a:r>
            <a:r>
              <a:rPr dirty="0" sz="2650" spc="-15">
                <a:latin typeface="Georgia"/>
                <a:cs typeface="Georgia"/>
              </a:rPr>
              <a:t>notplay. 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Interrogative</a:t>
            </a:r>
            <a:r>
              <a:rPr dirty="0" sz="2650" spc="-10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2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27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40">
                <a:latin typeface="Georgia"/>
                <a:cs typeface="Georgia"/>
              </a:rPr>
              <a:t>:Did</a:t>
            </a:r>
            <a:r>
              <a:rPr dirty="0" sz="2650" spc="-16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I</a:t>
            </a:r>
            <a:r>
              <a:rPr dirty="0" sz="2650" spc="-310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play</a:t>
            </a:r>
            <a:r>
              <a:rPr dirty="0" sz="2650" spc="-345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Negative</a:t>
            </a:r>
            <a:r>
              <a:rPr dirty="0" sz="2650" spc="-1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Interrogative</a:t>
            </a:r>
            <a:r>
              <a:rPr dirty="0" sz="2650" spc="-9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6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3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350">
                <a:latin typeface="Georgia"/>
                <a:cs typeface="Georgia"/>
              </a:rPr>
              <a:t> </a:t>
            </a:r>
            <a:r>
              <a:rPr dirty="0" sz="2650" spc="10">
                <a:latin typeface="Georgia"/>
                <a:cs typeface="Georgia"/>
              </a:rPr>
              <a:t>Did</a:t>
            </a:r>
            <a:r>
              <a:rPr dirty="0" sz="2650" spc="-16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I</a:t>
            </a:r>
            <a:r>
              <a:rPr dirty="0" sz="2650" spc="-310">
                <a:latin typeface="Georgia"/>
                <a:cs typeface="Georgia"/>
              </a:rPr>
              <a:t> </a:t>
            </a:r>
            <a:r>
              <a:rPr dirty="0" sz="2650" spc="-95">
                <a:latin typeface="Georgia"/>
                <a:cs typeface="Georgia"/>
              </a:rPr>
              <a:t>not</a:t>
            </a:r>
            <a:r>
              <a:rPr dirty="0" sz="2650" spc="-35">
                <a:latin typeface="Georgia"/>
                <a:cs typeface="Georgia"/>
              </a:rPr>
              <a:t> </a:t>
            </a:r>
            <a:r>
              <a:rPr dirty="0" sz="2650" spc="-75">
                <a:latin typeface="Georgia"/>
                <a:cs typeface="Georgia"/>
              </a:rPr>
              <a:t>played</a:t>
            </a:r>
            <a:r>
              <a:rPr dirty="0" sz="2650" spc="-8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SIMPLE </a:t>
            </a:r>
            <a:r>
              <a:rPr dirty="0" spc="-60"/>
              <a:t>PAST</a:t>
            </a:r>
            <a:r>
              <a:rPr dirty="0" spc="-409"/>
              <a:t> </a:t>
            </a:r>
            <a:r>
              <a:rPr dirty="0" spc="10"/>
              <a:t>TENSE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57" y="328231"/>
            <a:ext cx="7366000" cy="5800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85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SINCE </a:t>
            </a:r>
            <a:r>
              <a:rPr dirty="0" u="heavy" sz="185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VS </a:t>
            </a:r>
            <a:r>
              <a:rPr dirty="0" u="heavy" sz="185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FOR </a:t>
            </a:r>
            <a:r>
              <a:rPr dirty="0" u="heavy" sz="185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VS</a:t>
            </a:r>
            <a:r>
              <a:rPr dirty="0" u="heavy" sz="1850" spc="-2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85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FROM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90"/>
              </a:lnSpc>
            </a:pPr>
            <a:r>
              <a:rPr dirty="0" sz="1850" spc="-15">
                <a:latin typeface="Trebuchet MS"/>
                <a:cs typeface="Trebuchet MS"/>
              </a:rPr>
              <a:t>Choose </a:t>
            </a:r>
            <a:r>
              <a:rPr dirty="0" sz="1850">
                <a:latin typeface="Trebuchet MS"/>
                <a:cs typeface="Trebuchet MS"/>
              </a:rPr>
              <a:t>any</a:t>
            </a:r>
            <a:r>
              <a:rPr dirty="0" sz="1850" spc="-30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one:-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190"/>
              </a:lnSpc>
            </a:pPr>
            <a:r>
              <a:rPr dirty="0" sz="1850" spc="-5">
                <a:latin typeface="Trebuchet MS"/>
                <a:cs typeface="Trebuchet MS"/>
              </a:rPr>
              <a:t>I</a:t>
            </a:r>
            <a:r>
              <a:rPr dirty="0" sz="1850" spc="-11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have</a:t>
            </a:r>
            <a:r>
              <a:rPr dirty="0" sz="1850" spc="-120">
                <a:latin typeface="Trebuchet MS"/>
                <a:cs typeface="Trebuchet MS"/>
              </a:rPr>
              <a:t> </a:t>
            </a:r>
            <a:r>
              <a:rPr dirty="0" sz="1850" spc="15">
                <a:latin typeface="Trebuchet MS"/>
                <a:cs typeface="Trebuchet MS"/>
              </a:rPr>
              <a:t>been</a:t>
            </a:r>
            <a:r>
              <a:rPr dirty="0" sz="1850" spc="-120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opening</a:t>
            </a:r>
            <a:r>
              <a:rPr dirty="0" sz="1850" spc="-200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the</a:t>
            </a:r>
            <a:r>
              <a:rPr dirty="0" sz="1850" spc="-120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chocolate</a:t>
            </a:r>
            <a:r>
              <a:rPr dirty="0" sz="1850" spc="-120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wrapper</a:t>
            </a:r>
            <a:r>
              <a:rPr dirty="0" sz="1850" spc="-75">
                <a:latin typeface="Trebuchet MS"/>
                <a:cs typeface="Trebuchet MS"/>
              </a:rPr>
              <a:t> </a:t>
            </a:r>
            <a:r>
              <a:rPr dirty="0" sz="1850" spc="-5">
                <a:solidFill>
                  <a:srgbClr val="FF0000"/>
                </a:solidFill>
                <a:latin typeface="Trebuchet MS"/>
                <a:cs typeface="Trebuchet MS"/>
              </a:rPr>
              <a:t>since/for/from</a:t>
            </a:r>
            <a:r>
              <a:rPr dirty="0" sz="1850" spc="-2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an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-50">
                <a:latin typeface="Trebuchet MS"/>
                <a:cs typeface="Trebuchet MS"/>
              </a:rPr>
              <a:t>hour.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rebuchet MS"/>
              <a:cs typeface="Trebuchet MS"/>
            </a:endParaRPr>
          </a:p>
          <a:p>
            <a:pPr marL="12700" marR="4218305">
              <a:lnSpc>
                <a:spcPts val="2160"/>
              </a:lnSpc>
            </a:pPr>
            <a:r>
              <a:rPr dirty="0" sz="1850" spc="-15">
                <a:latin typeface="Trebuchet MS"/>
                <a:cs typeface="Trebuchet MS"/>
              </a:rPr>
              <a:t>From-</a:t>
            </a:r>
            <a:r>
              <a:rPr dirty="0" sz="1850" spc="-204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start</a:t>
            </a:r>
            <a:r>
              <a:rPr dirty="0" sz="1850" spc="-25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time</a:t>
            </a:r>
            <a:r>
              <a:rPr dirty="0" sz="1850" spc="-130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and</a:t>
            </a:r>
            <a:r>
              <a:rPr dirty="0" sz="1850" spc="-155">
                <a:latin typeface="Trebuchet MS"/>
                <a:cs typeface="Trebuchet MS"/>
              </a:rPr>
              <a:t> </a:t>
            </a:r>
            <a:r>
              <a:rPr dirty="0" sz="1850" spc="15">
                <a:latin typeface="Trebuchet MS"/>
                <a:cs typeface="Trebuchet MS"/>
              </a:rPr>
              <a:t>end</a:t>
            </a:r>
            <a:r>
              <a:rPr dirty="0" sz="1850" spc="-15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time  </a:t>
            </a:r>
            <a:r>
              <a:rPr dirty="0" sz="1850" spc="-20">
                <a:latin typeface="Trebuchet MS"/>
                <a:cs typeface="Trebuchet MS"/>
              </a:rPr>
              <a:t>For</a:t>
            </a:r>
            <a:r>
              <a:rPr dirty="0" sz="1850" spc="-165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–</a:t>
            </a:r>
            <a:r>
              <a:rPr dirty="0" sz="1850" spc="-35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duration</a:t>
            </a:r>
            <a:r>
              <a:rPr dirty="0" sz="1850" spc="-204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–</a:t>
            </a:r>
            <a:r>
              <a:rPr dirty="0" sz="1850" spc="-40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How</a:t>
            </a:r>
            <a:r>
              <a:rPr dirty="0" sz="1850" spc="-90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long????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075"/>
              </a:lnSpc>
            </a:pPr>
            <a:r>
              <a:rPr dirty="0" sz="1850" spc="-15">
                <a:latin typeface="Trebuchet MS"/>
                <a:cs typeface="Trebuchet MS"/>
              </a:rPr>
              <a:t>Eg:-Half</a:t>
            </a:r>
            <a:r>
              <a:rPr dirty="0" sz="1850" spc="-21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an</a:t>
            </a:r>
            <a:r>
              <a:rPr dirty="0" sz="1850" spc="-50">
                <a:latin typeface="Trebuchet MS"/>
                <a:cs typeface="Trebuchet MS"/>
              </a:rPr>
              <a:t> </a:t>
            </a:r>
            <a:r>
              <a:rPr dirty="0" sz="1850" spc="5">
                <a:latin typeface="Trebuchet MS"/>
                <a:cs typeface="Trebuchet MS"/>
              </a:rPr>
              <a:t>hour</a:t>
            </a:r>
            <a:r>
              <a:rPr dirty="0" sz="1850" spc="-155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,</a:t>
            </a:r>
            <a:r>
              <a:rPr dirty="0" sz="1850" spc="-40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for</a:t>
            </a:r>
            <a:r>
              <a:rPr dirty="0" sz="1850" spc="-75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one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-45">
                <a:latin typeface="Trebuchet MS"/>
                <a:cs typeface="Trebuchet MS"/>
              </a:rPr>
              <a:t>hour,</a:t>
            </a:r>
            <a:r>
              <a:rPr dirty="0" sz="1850" spc="-114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for</a:t>
            </a:r>
            <a:r>
              <a:rPr dirty="0" sz="1850" spc="-155">
                <a:latin typeface="Trebuchet MS"/>
                <a:cs typeface="Trebuchet MS"/>
              </a:rPr>
              <a:t> </a:t>
            </a:r>
            <a:r>
              <a:rPr dirty="0" sz="1850" spc="5">
                <a:latin typeface="Trebuchet MS"/>
                <a:cs typeface="Trebuchet MS"/>
              </a:rPr>
              <a:t>three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hours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195"/>
              </a:lnSpc>
            </a:pPr>
            <a:r>
              <a:rPr dirty="0" sz="1850">
                <a:latin typeface="Trebuchet MS"/>
                <a:cs typeface="Trebuchet MS"/>
              </a:rPr>
              <a:t>Since</a:t>
            </a:r>
            <a:r>
              <a:rPr dirty="0" sz="1850" spc="-21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–</a:t>
            </a:r>
            <a:r>
              <a:rPr dirty="0" sz="1850" spc="-35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exact</a:t>
            </a:r>
            <a:r>
              <a:rPr dirty="0" sz="1850" spc="-170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start</a:t>
            </a:r>
            <a:r>
              <a:rPr dirty="0" sz="1850" spc="-90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time;</a:t>
            </a:r>
            <a:r>
              <a:rPr dirty="0" sz="1850" spc="-195">
                <a:latin typeface="Trebuchet MS"/>
                <a:cs typeface="Trebuchet MS"/>
              </a:rPr>
              <a:t> </a:t>
            </a:r>
            <a:r>
              <a:rPr dirty="0" sz="1850" spc="15">
                <a:latin typeface="Trebuchet MS"/>
                <a:cs typeface="Trebuchet MS"/>
              </a:rPr>
              <a:t>When</a:t>
            </a:r>
            <a:r>
              <a:rPr dirty="0" sz="1850" spc="-204">
                <a:latin typeface="Trebuchet MS"/>
                <a:cs typeface="Trebuchet MS"/>
              </a:rPr>
              <a:t> </a:t>
            </a:r>
            <a:r>
              <a:rPr dirty="0" sz="1850" spc="5">
                <a:latin typeface="Trebuchet MS"/>
                <a:cs typeface="Trebuchet MS"/>
              </a:rPr>
              <a:t>did</a:t>
            </a:r>
            <a:r>
              <a:rPr dirty="0" sz="1850" spc="-65">
                <a:latin typeface="Trebuchet MS"/>
                <a:cs typeface="Trebuchet MS"/>
              </a:rPr>
              <a:t> </a:t>
            </a:r>
            <a:r>
              <a:rPr dirty="0" sz="1850" spc="10">
                <a:latin typeface="Trebuchet MS"/>
                <a:cs typeface="Trebuchet MS"/>
              </a:rPr>
              <a:t>it</a:t>
            </a:r>
            <a:r>
              <a:rPr dirty="0" sz="1850" spc="-90">
                <a:latin typeface="Trebuchet MS"/>
                <a:cs typeface="Trebuchet MS"/>
              </a:rPr>
              <a:t> </a:t>
            </a:r>
            <a:r>
              <a:rPr dirty="0" sz="1850" spc="-25">
                <a:latin typeface="Trebuchet MS"/>
                <a:cs typeface="Trebuchet MS"/>
              </a:rPr>
              <a:t>start????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50" spc="-5">
                <a:latin typeface="Trebuchet MS"/>
                <a:cs typeface="Trebuchet MS"/>
              </a:rPr>
              <a:t>I</a:t>
            </a:r>
            <a:r>
              <a:rPr dirty="0" sz="1850" spc="-11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have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15">
                <a:latin typeface="Trebuchet MS"/>
                <a:cs typeface="Trebuchet MS"/>
              </a:rPr>
              <a:t>been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opening</a:t>
            </a:r>
            <a:r>
              <a:rPr dirty="0" sz="1850" spc="-204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the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chocolate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wrapper</a:t>
            </a:r>
            <a:r>
              <a:rPr dirty="0" sz="1850" spc="-75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for</a:t>
            </a:r>
            <a:r>
              <a:rPr dirty="0" sz="1850" spc="-75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an</a:t>
            </a:r>
            <a:r>
              <a:rPr dirty="0" sz="1850" spc="-45">
                <a:latin typeface="Trebuchet MS"/>
                <a:cs typeface="Trebuchet MS"/>
              </a:rPr>
              <a:t> </a:t>
            </a:r>
            <a:r>
              <a:rPr dirty="0" sz="1850" spc="-50">
                <a:latin typeface="Trebuchet MS"/>
                <a:cs typeface="Trebuchet MS"/>
              </a:rPr>
              <a:t>hour.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50" spc="-5">
                <a:latin typeface="Trebuchet MS"/>
                <a:cs typeface="Trebuchet MS"/>
              </a:rPr>
              <a:t>I</a:t>
            </a:r>
            <a:r>
              <a:rPr dirty="0" sz="1850" spc="-11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have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15">
                <a:latin typeface="Trebuchet MS"/>
                <a:cs typeface="Trebuchet MS"/>
              </a:rPr>
              <a:t>been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opening</a:t>
            </a:r>
            <a:r>
              <a:rPr dirty="0" sz="1850" spc="-204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the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chocolate</a:t>
            </a:r>
            <a:r>
              <a:rPr dirty="0" sz="1850" spc="-120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wrapper</a:t>
            </a:r>
            <a:r>
              <a:rPr dirty="0" sz="1850" spc="-75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since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10:30am.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4330"/>
              </a:lnSpc>
              <a:spcBef>
                <a:spcPts val="490"/>
              </a:spcBef>
            </a:pPr>
            <a:r>
              <a:rPr dirty="0" sz="1850" spc="-5">
                <a:latin typeface="Trebuchet MS"/>
                <a:cs typeface="Trebuchet MS"/>
              </a:rPr>
              <a:t>I</a:t>
            </a:r>
            <a:r>
              <a:rPr dirty="0" sz="1850" spc="-11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have</a:t>
            </a:r>
            <a:r>
              <a:rPr dirty="0" sz="1850" spc="-120">
                <a:latin typeface="Trebuchet MS"/>
                <a:cs typeface="Trebuchet MS"/>
              </a:rPr>
              <a:t> </a:t>
            </a:r>
            <a:r>
              <a:rPr dirty="0" sz="1850" spc="15">
                <a:latin typeface="Trebuchet MS"/>
                <a:cs typeface="Trebuchet MS"/>
              </a:rPr>
              <a:t>been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opening</a:t>
            </a:r>
            <a:r>
              <a:rPr dirty="0" sz="1850" spc="-204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the</a:t>
            </a:r>
            <a:r>
              <a:rPr dirty="0" sz="1850" spc="-120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chocolate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wrapper</a:t>
            </a:r>
            <a:r>
              <a:rPr dirty="0" sz="1850" spc="-7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from</a:t>
            </a:r>
            <a:r>
              <a:rPr dirty="0" sz="1850" spc="-80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10:30am</a:t>
            </a:r>
            <a:r>
              <a:rPr dirty="0" sz="1850" spc="-90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to</a:t>
            </a:r>
            <a:r>
              <a:rPr dirty="0" sz="1850" spc="-100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11:00</a:t>
            </a:r>
            <a:r>
              <a:rPr dirty="0" sz="1850" spc="-10">
                <a:latin typeface="Trebuchet MS"/>
                <a:cs typeface="Trebuchet MS"/>
              </a:rPr>
              <a:t> am.  </a:t>
            </a:r>
            <a:r>
              <a:rPr dirty="0" sz="1850" spc="-5">
                <a:latin typeface="Trebuchet MS"/>
                <a:cs typeface="Trebuchet MS"/>
              </a:rPr>
              <a:t>I</a:t>
            </a:r>
            <a:r>
              <a:rPr dirty="0" sz="1850" spc="-110">
                <a:latin typeface="Trebuchet MS"/>
                <a:cs typeface="Trebuchet MS"/>
              </a:rPr>
              <a:t> </a:t>
            </a:r>
            <a:r>
              <a:rPr dirty="0" sz="1850" spc="-15">
                <a:solidFill>
                  <a:srgbClr val="FF0000"/>
                </a:solidFill>
                <a:latin typeface="Trebuchet MS"/>
                <a:cs typeface="Trebuchet MS"/>
              </a:rPr>
              <a:t>completed</a:t>
            </a:r>
            <a:r>
              <a:rPr dirty="0" sz="1850" spc="-1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FF0000"/>
                </a:solidFill>
                <a:latin typeface="Trebuchet MS"/>
                <a:cs typeface="Trebuchet MS"/>
              </a:rPr>
              <a:t>(simple</a:t>
            </a:r>
            <a:r>
              <a:rPr dirty="0" sz="185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-30">
                <a:solidFill>
                  <a:srgbClr val="FF0000"/>
                </a:solidFill>
                <a:latin typeface="Trebuchet MS"/>
                <a:cs typeface="Trebuchet MS"/>
              </a:rPr>
              <a:t>past</a:t>
            </a:r>
            <a:r>
              <a:rPr dirty="0" sz="1850" spc="-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5">
                <a:solidFill>
                  <a:srgbClr val="FF0000"/>
                </a:solidFill>
                <a:latin typeface="Trebuchet MS"/>
                <a:cs typeface="Trebuchet MS"/>
              </a:rPr>
              <a:t>tense)</a:t>
            </a:r>
            <a:r>
              <a:rPr dirty="0" sz="1850" spc="-1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my</a:t>
            </a:r>
            <a:r>
              <a:rPr dirty="0" sz="1850" spc="-25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homework</a:t>
            </a:r>
            <a:r>
              <a:rPr dirty="0" sz="1850" spc="-204">
                <a:latin typeface="Trebuchet MS"/>
                <a:cs typeface="Trebuchet MS"/>
              </a:rPr>
              <a:t> </a:t>
            </a:r>
            <a:r>
              <a:rPr dirty="0" sz="1850" spc="-5">
                <a:solidFill>
                  <a:srgbClr val="FF0000"/>
                </a:solidFill>
                <a:latin typeface="Trebuchet MS"/>
                <a:cs typeface="Trebuchet MS"/>
              </a:rPr>
              <a:t>since</a:t>
            </a:r>
            <a:r>
              <a:rPr dirty="0" sz="185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-35">
                <a:latin typeface="Trebuchet MS"/>
                <a:cs typeface="Trebuchet MS"/>
              </a:rPr>
              <a:t>yesterday.</a:t>
            </a:r>
            <a:r>
              <a:rPr dirty="0" sz="1850" spc="-195">
                <a:latin typeface="Trebuchet MS"/>
                <a:cs typeface="Trebuchet MS"/>
              </a:rPr>
              <a:t> </a:t>
            </a:r>
            <a:r>
              <a:rPr dirty="0" sz="1850" spc="-5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endParaRPr sz="1850">
              <a:latin typeface="Trebuchet MS"/>
              <a:cs typeface="Trebuchet MS"/>
            </a:endParaRPr>
          </a:p>
          <a:p>
            <a:pPr marL="12700" marR="1217930">
              <a:lnSpc>
                <a:spcPts val="2160"/>
              </a:lnSpc>
              <a:spcBef>
                <a:spcPts val="1730"/>
              </a:spcBef>
            </a:pPr>
            <a:r>
              <a:rPr dirty="0" sz="1850" spc="-5">
                <a:latin typeface="Trebuchet MS"/>
                <a:cs typeface="Trebuchet MS"/>
              </a:rPr>
              <a:t>I</a:t>
            </a:r>
            <a:r>
              <a:rPr dirty="0" sz="1850" spc="-11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have</a:t>
            </a:r>
            <a:r>
              <a:rPr dirty="0" sz="1850" spc="-120">
                <a:latin typeface="Trebuchet MS"/>
                <a:cs typeface="Trebuchet MS"/>
              </a:rPr>
              <a:t> </a:t>
            </a:r>
            <a:r>
              <a:rPr dirty="0" sz="1850" spc="15">
                <a:latin typeface="Trebuchet MS"/>
                <a:cs typeface="Trebuchet MS"/>
              </a:rPr>
              <a:t>been</a:t>
            </a:r>
            <a:r>
              <a:rPr dirty="0" sz="1850" spc="-12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completing</a:t>
            </a:r>
            <a:r>
              <a:rPr dirty="0" sz="1850" spc="-20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my</a:t>
            </a:r>
            <a:r>
              <a:rPr dirty="0" sz="1850" spc="-10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homework</a:t>
            </a:r>
            <a:r>
              <a:rPr dirty="0" sz="1850" spc="-20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since</a:t>
            </a:r>
            <a:r>
              <a:rPr dirty="0" sz="1850" spc="-120">
                <a:latin typeface="Trebuchet MS"/>
                <a:cs typeface="Trebuchet MS"/>
              </a:rPr>
              <a:t> </a:t>
            </a:r>
            <a:r>
              <a:rPr dirty="0" sz="1850" spc="-35">
                <a:latin typeface="Trebuchet MS"/>
                <a:cs typeface="Trebuchet MS"/>
              </a:rPr>
              <a:t>yesterday.</a:t>
            </a:r>
            <a:r>
              <a:rPr dirty="0" sz="1850" spc="-195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(OR)  </a:t>
            </a:r>
            <a:r>
              <a:rPr dirty="0" sz="185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I</a:t>
            </a:r>
            <a:r>
              <a:rPr dirty="0" sz="1850" spc="-110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completed</a:t>
            </a:r>
            <a:r>
              <a:rPr dirty="0" sz="1850" spc="-145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my</a:t>
            </a:r>
            <a:r>
              <a:rPr dirty="0" sz="1850" spc="-105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homework</a:t>
            </a:r>
            <a:r>
              <a:rPr dirty="0" sz="1850" spc="-204">
                <a:latin typeface="Trebuchet MS"/>
                <a:cs typeface="Trebuchet MS"/>
              </a:rPr>
              <a:t> </a:t>
            </a:r>
            <a:r>
              <a:rPr dirty="0" sz="1850" spc="-35">
                <a:latin typeface="Trebuchet MS"/>
                <a:cs typeface="Trebuchet MS"/>
              </a:rPr>
              <a:t>yesterday.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dirty="0" sz="1850" spc="-5">
                <a:latin typeface="Trebuchet MS"/>
                <a:cs typeface="Trebuchet MS"/>
              </a:rPr>
              <a:t>I</a:t>
            </a:r>
            <a:r>
              <a:rPr dirty="0" sz="1850" spc="-11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have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worked</a:t>
            </a:r>
            <a:r>
              <a:rPr dirty="0" sz="1850" spc="-145">
                <a:latin typeface="Trebuchet MS"/>
                <a:cs typeface="Trebuchet MS"/>
              </a:rPr>
              <a:t> </a:t>
            </a:r>
            <a:r>
              <a:rPr dirty="0" sz="1850" spc="-20">
                <a:latin typeface="Trebuchet MS"/>
                <a:cs typeface="Trebuchet MS"/>
              </a:rPr>
              <a:t>on</a:t>
            </a:r>
            <a:r>
              <a:rPr dirty="0" sz="1850" spc="-45">
                <a:latin typeface="Trebuchet MS"/>
                <a:cs typeface="Trebuchet MS"/>
              </a:rPr>
              <a:t> </a:t>
            </a:r>
            <a:r>
              <a:rPr dirty="0" sz="1850" spc="5">
                <a:latin typeface="Trebuchet MS"/>
                <a:cs typeface="Trebuchet MS"/>
              </a:rPr>
              <a:t>this</a:t>
            </a:r>
            <a:r>
              <a:rPr dirty="0" sz="1850" spc="-185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robotic</a:t>
            </a:r>
            <a:r>
              <a:rPr dirty="0" sz="1850" spc="-11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model</a:t>
            </a:r>
            <a:r>
              <a:rPr dirty="0" sz="1850" spc="-145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since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-35">
                <a:latin typeface="Trebuchet MS"/>
                <a:cs typeface="Trebuchet MS"/>
              </a:rPr>
              <a:t>January.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994" y="1259839"/>
            <a:ext cx="365760" cy="274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7994" y="1656778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7994" y="2867342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7994" y="3844226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7994" y="4820856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994" y="5797867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9932" y="1124838"/>
            <a:ext cx="8241665" cy="4966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50"/>
              </a:lnSpc>
              <a:spcBef>
                <a:spcPts val="95"/>
              </a:spcBef>
            </a:pPr>
            <a:r>
              <a:rPr dirty="0" sz="2650" spc="-20">
                <a:solidFill>
                  <a:srgbClr val="FF8427"/>
                </a:solidFill>
                <a:latin typeface="Georgia"/>
                <a:cs typeface="Georgia"/>
              </a:rPr>
              <a:t>Subject</a:t>
            </a:r>
            <a:r>
              <a:rPr dirty="0" sz="2650" spc="-26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75">
                <a:solidFill>
                  <a:srgbClr val="FF8427"/>
                </a:solidFill>
                <a:latin typeface="Georgia"/>
                <a:cs typeface="Georgia"/>
              </a:rPr>
              <a:t>+was/were</a:t>
            </a:r>
            <a:r>
              <a:rPr dirty="0" sz="2650" spc="-229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+V1</a:t>
            </a:r>
            <a:r>
              <a:rPr dirty="0" sz="2650" spc="-33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45">
                <a:solidFill>
                  <a:srgbClr val="FF8427"/>
                </a:solidFill>
                <a:latin typeface="Georgia"/>
                <a:cs typeface="Georgia"/>
              </a:rPr>
              <a:t>+ing</a:t>
            </a:r>
            <a:r>
              <a:rPr dirty="0" sz="2650" spc="-21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+Object.</a:t>
            </a:r>
            <a:endParaRPr sz="2650">
              <a:latin typeface="Georgia"/>
              <a:cs typeface="Georgia"/>
            </a:endParaRPr>
          </a:p>
          <a:p>
            <a:pPr marL="12700" marR="523875">
              <a:lnSpc>
                <a:spcPts val="3120"/>
              </a:lnSpc>
              <a:spcBef>
                <a:spcPts val="125"/>
              </a:spcBef>
              <a:tabLst>
                <a:tab pos="5942330" algn="l"/>
                <a:tab pos="6813550" algn="l"/>
              </a:tabLst>
            </a:pPr>
            <a:r>
              <a:rPr dirty="0" sz="2650" spc="-45">
                <a:latin typeface="Georgia"/>
                <a:cs typeface="Georgia"/>
              </a:rPr>
              <a:t>T</a:t>
            </a:r>
            <a:r>
              <a:rPr dirty="0" sz="2650" spc="50">
                <a:latin typeface="Georgia"/>
                <a:cs typeface="Georgia"/>
              </a:rPr>
              <a:t>h</a:t>
            </a:r>
            <a:r>
              <a:rPr dirty="0" sz="2650" spc="-5">
                <a:latin typeface="Georgia"/>
                <a:cs typeface="Georgia"/>
              </a:rPr>
              <a:t>e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80">
                <a:latin typeface="Georgia"/>
                <a:cs typeface="Georgia"/>
              </a:rPr>
              <a:t>p</a:t>
            </a:r>
            <a:r>
              <a:rPr dirty="0" sz="2650" spc="-60">
                <a:latin typeface="Georgia"/>
                <a:cs typeface="Georgia"/>
              </a:rPr>
              <a:t>a</a:t>
            </a:r>
            <a:r>
              <a:rPr dirty="0" sz="2650" spc="-110">
                <a:latin typeface="Georgia"/>
                <a:cs typeface="Georgia"/>
              </a:rPr>
              <a:t>s</a:t>
            </a:r>
            <a:r>
              <a:rPr dirty="0" sz="2650" spc="-5">
                <a:latin typeface="Georgia"/>
                <a:cs typeface="Georgia"/>
              </a:rPr>
              <a:t>t</a:t>
            </a:r>
            <a:r>
              <a:rPr dirty="0" sz="2650" spc="-2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c</a:t>
            </a:r>
            <a:r>
              <a:rPr dirty="0" sz="2650" spc="5">
                <a:latin typeface="Georgia"/>
                <a:cs typeface="Georgia"/>
              </a:rPr>
              <a:t>o</a:t>
            </a:r>
            <a:r>
              <a:rPr dirty="0" sz="2650" spc="25">
                <a:latin typeface="Georgia"/>
                <a:cs typeface="Georgia"/>
              </a:rPr>
              <a:t>n</a:t>
            </a:r>
            <a:r>
              <a:rPr dirty="0" sz="2650" spc="-40">
                <a:latin typeface="Georgia"/>
                <a:cs typeface="Georgia"/>
              </a:rPr>
              <a:t>t</a:t>
            </a:r>
            <a:r>
              <a:rPr dirty="0" sz="2650" spc="15">
                <a:latin typeface="Georgia"/>
                <a:cs typeface="Georgia"/>
              </a:rPr>
              <a:t>i</a:t>
            </a:r>
            <a:r>
              <a:rPr dirty="0" sz="2650" spc="-50">
                <a:latin typeface="Georgia"/>
                <a:cs typeface="Georgia"/>
              </a:rPr>
              <a:t>n</a:t>
            </a:r>
            <a:r>
              <a:rPr dirty="0" sz="2650" spc="-90">
                <a:latin typeface="Georgia"/>
                <a:cs typeface="Georgia"/>
              </a:rPr>
              <a:t>u</a:t>
            </a:r>
            <a:r>
              <a:rPr dirty="0" sz="2650" spc="5">
                <a:latin typeface="Georgia"/>
                <a:cs typeface="Georgia"/>
              </a:rPr>
              <a:t>o</a:t>
            </a:r>
            <a:r>
              <a:rPr dirty="0" sz="2650" spc="-90">
                <a:latin typeface="Georgia"/>
                <a:cs typeface="Georgia"/>
              </a:rPr>
              <a:t>u</a:t>
            </a:r>
            <a:r>
              <a:rPr dirty="0" sz="2650" spc="-5">
                <a:latin typeface="Georgia"/>
                <a:cs typeface="Georgia"/>
              </a:rPr>
              <a:t>s</a:t>
            </a:r>
            <a:r>
              <a:rPr dirty="0" sz="2650" spc="-265">
                <a:latin typeface="Georgia"/>
                <a:cs typeface="Georgia"/>
              </a:rPr>
              <a:t> </a:t>
            </a:r>
            <a:r>
              <a:rPr dirty="0" sz="2650" spc="-40">
                <a:latin typeface="Georgia"/>
                <a:cs typeface="Georgia"/>
              </a:rPr>
              <a:t>t</a:t>
            </a:r>
            <a:r>
              <a:rPr dirty="0" sz="2650" spc="-10">
                <a:latin typeface="Georgia"/>
                <a:cs typeface="Georgia"/>
              </a:rPr>
              <a:t>e</a:t>
            </a:r>
            <a:r>
              <a:rPr dirty="0" sz="2650" spc="30">
                <a:latin typeface="Georgia"/>
                <a:cs typeface="Georgia"/>
              </a:rPr>
              <a:t>n</a:t>
            </a:r>
            <a:r>
              <a:rPr dirty="0" sz="2650" spc="-30">
                <a:latin typeface="Georgia"/>
                <a:cs typeface="Georgia"/>
              </a:rPr>
              <a:t>s</a:t>
            </a:r>
            <a:r>
              <a:rPr dirty="0" sz="2650" spc="-5">
                <a:latin typeface="Georgia"/>
                <a:cs typeface="Georgia"/>
              </a:rPr>
              <a:t>e</a:t>
            </a:r>
            <a:r>
              <a:rPr dirty="0" sz="2650" spc="-200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i</a:t>
            </a:r>
            <a:r>
              <a:rPr dirty="0" sz="2650" spc="-5">
                <a:latin typeface="Georgia"/>
                <a:cs typeface="Georgia"/>
              </a:rPr>
              <a:t>s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u</a:t>
            </a:r>
            <a:r>
              <a:rPr dirty="0" sz="2650" spc="-30">
                <a:latin typeface="Georgia"/>
                <a:cs typeface="Georgia"/>
              </a:rPr>
              <a:t>s</a:t>
            </a:r>
            <a:r>
              <a:rPr dirty="0" sz="2650" spc="-10">
                <a:latin typeface="Georgia"/>
                <a:cs typeface="Georgia"/>
              </a:rPr>
              <a:t>e</a:t>
            </a:r>
            <a:r>
              <a:rPr dirty="0" sz="2650" spc="-5">
                <a:latin typeface="Georgia"/>
                <a:cs typeface="Georgia"/>
              </a:rPr>
              <a:t>d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f</a:t>
            </a:r>
            <a:r>
              <a:rPr dirty="0" sz="2650" spc="-75">
                <a:latin typeface="Georgia"/>
                <a:cs typeface="Georgia"/>
              </a:rPr>
              <a:t>o</a:t>
            </a:r>
            <a:r>
              <a:rPr dirty="0" sz="2650" spc="-5">
                <a:latin typeface="Georgia"/>
                <a:cs typeface="Georgia"/>
              </a:rPr>
              <a:t>r</a:t>
            </a:r>
            <a:r>
              <a:rPr dirty="0" sz="2650" spc="-125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a</a:t>
            </a:r>
            <a:r>
              <a:rPr dirty="0" sz="2650" spc="-5">
                <a:latin typeface="Georgia"/>
                <a:cs typeface="Georgia"/>
              </a:rPr>
              <a:t>n</a:t>
            </a:r>
            <a:r>
              <a:rPr dirty="0" sz="2650" spc="-114">
                <a:latin typeface="Georgia"/>
                <a:cs typeface="Georgia"/>
              </a:rPr>
              <a:t> </a:t>
            </a:r>
            <a:r>
              <a:rPr dirty="0" sz="2650" spc="15">
                <a:latin typeface="Georgia"/>
                <a:cs typeface="Georgia"/>
              </a:rPr>
              <a:t>a</a:t>
            </a:r>
            <a:r>
              <a:rPr dirty="0" sz="2650" spc="-10">
                <a:latin typeface="Georgia"/>
                <a:cs typeface="Georgia"/>
              </a:rPr>
              <a:t>c</a:t>
            </a:r>
            <a:r>
              <a:rPr dirty="0" sz="2650" spc="-40">
                <a:latin typeface="Georgia"/>
                <a:cs typeface="Georgia"/>
              </a:rPr>
              <a:t>t</a:t>
            </a:r>
            <a:r>
              <a:rPr dirty="0" sz="2650" spc="15">
                <a:latin typeface="Georgia"/>
                <a:cs typeface="Georgia"/>
              </a:rPr>
              <a:t>i</a:t>
            </a:r>
            <a:r>
              <a:rPr dirty="0" sz="2650" spc="5">
                <a:latin typeface="Georgia"/>
                <a:cs typeface="Georgia"/>
              </a:rPr>
              <a:t>o</a:t>
            </a:r>
            <a:r>
              <a:rPr dirty="0" sz="2650" spc="-5">
                <a:latin typeface="Georgia"/>
                <a:cs typeface="Georgia"/>
              </a:rPr>
              <a:t>n</a:t>
            </a:r>
            <a:r>
              <a:rPr dirty="0" sz="2650">
                <a:latin typeface="Georgia"/>
                <a:cs typeface="Georgia"/>
              </a:rPr>
              <a:t>	</a:t>
            </a:r>
            <a:r>
              <a:rPr dirty="0" sz="2650" spc="-35">
                <a:latin typeface="Georgia"/>
                <a:cs typeface="Georgia"/>
              </a:rPr>
              <a:t>w</a:t>
            </a:r>
            <a:r>
              <a:rPr dirty="0" sz="2650" spc="50">
                <a:latin typeface="Georgia"/>
                <a:cs typeface="Georgia"/>
              </a:rPr>
              <a:t>h</a:t>
            </a:r>
            <a:r>
              <a:rPr dirty="0" sz="2650" spc="15">
                <a:latin typeface="Georgia"/>
                <a:cs typeface="Georgia"/>
              </a:rPr>
              <a:t>i</a:t>
            </a:r>
            <a:r>
              <a:rPr dirty="0" sz="2650" spc="-10">
                <a:latin typeface="Georgia"/>
                <a:cs typeface="Georgia"/>
              </a:rPr>
              <a:t>ch  </a:t>
            </a:r>
            <a:r>
              <a:rPr dirty="0" sz="2650" spc="-60">
                <a:latin typeface="Georgia"/>
                <a:cs typeface="Georgia"/>
              </a:rPr>
              <a:t>was</a:t>
            </a:r>
            <a:r>
              <a:rPr dirty="0" sz="2650" spc="-250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happening</a:t>
            </a:r>
            <a:r>
              <a:rPr dirty="0" sz="2650" spc="-19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at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</a:t>
            </a:r>
            <a:r>
              <a:rPr dirty="0" sz="2650" spc="-200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particular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time</a:t>
            </a:r>
            <a:r>
              <a:rPr dirty="0" sz="2650" spc="-225">
                <a:latin typeface="Georgia"/>
                <a:cs typeface="Georgia"/>
              </a:rPr>
              <a:t> </a:t>
            </a:r>
            <a:r>
              <a:rPr dirty="0" sz="2650" spc="60">
                <a:latin typeface="Georgia"/>
                <a:cs typeface="Georgia"/>
              </a:rPr>
              <a:t>inthe	</a:t>
            </a:r>
            <a:r>
              <a:rPr dirty="0" sz="2650" spc="-75">
                <a:latin typeface="Georgia"/>
                <a:cs typeface="Georgia"/>
              </a:rPr>
              <a:t>past.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650" spc="-40">
                <a:solidFill>
                  <a:srgbClr val="E84B21"/>
                </a:solidFill>
                <a:latin typeface="Georgia"/>
                <a:cs typeface="Georgia"/>
              </a:rPr>
              <a:t>Affirmative</a:t>
            </a:r>
            <a:r>
              <a:rPr dirty="0" sz="2650" spc="-24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3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30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425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Boys</a:t>
            </a:r>
            <a:r>
              <a:rPr dirty="0" sz="2650" spc="-340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were</a:t>
            </a:r>
            <a:r>
              <a:rPr dirty="0" sz="2650" spc="-70">
                <a:latin typeface="Georgia"/>
                <a:cs typeface="Georgia"/>
              </a:rPr>
              <a:t> playing.</a:t>
            </a:r>
            <a:endParaRPr sz="2650">
              <a:latin typeface="Georgia"/>
              <a:cs typeface="Georgia"/>
            </a:endParaRPr>
          </a:p>
          <a:p>
            <a:pPr marL="12700" marR="1835785">
              <a:lnSpc>
                <a:spcPct val="241800"/>
              </a:lnSpc>
            </a:pP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60">
                <a:latin typeface="Georgia"/>
                <a:cs typeface="Georgia"/>
              </a:rPr>
              <a:t>Boys </a:t>
            </a:r>
            <a:r>
              <a:rPr dirty="0" sz="2650" spc="-65">
                <a:latin typeface="Georgia"/>
                <a:cs typeface="Georgia"/>
              </a:rPr>
              <a:t>were </a:t>
            </a:r>
            <a:r>
              <a:rPr dirty="0" sz="2650" spc="10">
                <a:latin typeface="Georgia"/>
                <a:cs typeface="Georgia"/>
              </a:rPr>
              <a:t>not </a:t>
            </a:r>
            <a:r>
              <a:rPr dirty="0" sz="2650" spc="-70">
                <a:latin typeface="Georgia"/>
                <a:cs typeface="Georgia"/>
              </a:rPr>
              <a:t>playing.  </a:t>
            </a: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650" spc="-2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25">
                <a:latin typeface="Georgia"/>
                <a:cs typeface="Georgia"/>
              </a:rPr>
              <a:t>:Were </a:t>
            </a:r>
            <a:r>
              <a:rPr dirty="0" sz="2650" spc="-80">
                <a:latin typeface="Georgia"/>
                <a:cs typeface="Georgia"/>
              </a:rPr>
              <a:t>boys </a:t>
            </a:r>
            <a:r>
              <a:rPr dirty="0" sz="2650" spc="-70">
                <a:latin typeface="Georgia"/>
                <a:cs typeface="Georgia"/>
              </a:rPr>
              <a:t>playing</a:t>
            </a:r>
            <a:r>
              <a:rPr dirty="0" sz="2650" spc="-18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60">
                <a:latin typeface="Georgia"/>
                <a:cs typeface="Georgia"/>
              </a:rPr>
              <a:t>Were </a:t>
            </a:r>
            <a:r>
              <a:rPr dirty="0" sz="2650" spc="-140">
                <a:latin typeface="Georgia"/>
                <a:cs typeface="Georgia"/>
              </a:rPr>
              <a:t>boys </a:t>
            </a:r>
            <a:r>
              <a:rPr dirty="0" sz="2650" spc="10">
                <a:latin typeface="Georgia"/>
                <a:cs typeface="Georgia"/>
              </a:rPr>
              <a:t>not </a:t>
            </a:r>
            <a:r>
              <a:rPr dirty="0" sz="2650" spc="-70">
                <a:latin typeface="Georgia"/>
                <a:cs typeface="Georgia"/>
              </a:rPr>
              <a:t>playing</a:t>
            </a:r>
            <a:r>
              <a:rPr dirty="0" sz="2650" spc="-295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51863" y="404494"/>
            <a:ext cx="48444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85"/>
              <a:t>PAST </a:t>
            </a:r>
            <a:r>
              <a:rPr dirty="0" sz="3200" spc="-10"/>
              <a:t>CONTINUOUS</a:t>
            </a:r>
            <a:r>
              <a:rPr dirty="0" sz="3200" spc="30"/>
              <a:t> </a:t>
            </a:r>
            <a:r>
              <a:rPr dirty="0" sz="3200" spc="-10"/>
              <a:t>TENSE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277" y="954341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5277" y="1351216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5277" y="3355657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277" y="4332604"/>
            <a:ext cx="366395" cy="27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5277" y="5309171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5277" y="6286182"/>
            <a:ext cx="366395" cy="27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7215" y="819848"/>
            <a:ext cx="8419465" cy="5760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3150"/>
              </a:lnSpc>
              <a:spcBef>
                <a:spcPts val="90"/>
              </a:spcBef>
            </a:pP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Subject</a:t>
            </a:r>
            <a:r>
              <a:rPr dirty="0" sz="2650" spc="-27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10">
                <a:solidFill>
                  <a:srgbClr val="FF8427"/>
                </a:solidFill>
                <a:latin typeface="Georgia"/>
                <a:cs typeface="Georgia"/>
              </a:rPr>
              <a:t>+had</a:t>
            </a:r>
            <a:r>
              <a:rPr dirty="0" sz="2650" spc="-23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+V3</a:t>
            </a:r>
            <a:r>
              <a:rPr dirty="0" sz="2650" spc="-34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20">
                <a:solidFill>
                  <a:srgbClr val="FF8427"/>
                </a:solidFill>
                <a:latin typeface="Georgia"/>
                <a:cs typeface="Georgia"/>
              </a:rPr>
              <a:t>+Object.</a:t>
            </a:r>
            <a:endParaRPr sz="2650">
              <a:latin typeface="Georgia"/>
              <a:cs typeface="Georgia"/>
            </a:endParaRPr>
          </a:p>
          <a:p>
            <a:pPr marL="12700" marR="5080">
              <a:lnSpc>
                <a:spcPts val="3130"/>
              </a:lnSpc>
              <a:spcBef>
                <a:spcPts val="120"/>
              </a:spcBef>
              <a:tabLst>
                <a:tab pos="927735" algn="l"/>
                <a:tab pos="2097405" algn="l"/>
                <a:tab pos="3846829" algn="l"/>
                <a:tab pos="6236970" algn="l"/>
              </a:tabLst>
            </a:pP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past</a:t>
            </a:r>
            <a:r>
              <a:rPr dirty="0" sz="2650" spc="-2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perfect</a:t>
            </a:r>
            <a:r>
              <a:rPr dirty="0" sz="2650" spc="-26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tense</a:t>
            </a:r>
            <a:r>
              <a:rPr dirty="0" sz="2650" spc="-215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</a:t>
            </a:r>
            <a:r>
              <a:rPr dirty="0" sz="2650" spc="-25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used</a:t>
            </a:r>
            <a:r>
              <a:rPr dirty="0" sz="2650" spc="-145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to</a:t>
            </a:r>
            <a:r>
              <a:rPr dirty="0" sz="2650" spc="-50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express</a:t>
            </a:r>
            <a:r>
              <a:rPr dirty="0" sz="2650" spc="-180">
                <a:latin typeface="Georgia"/>
                <a:cs typeface="Georgia"/>
              </a:rPr>
              <a:t> </a:t>
            </a:r>
            <a:r>
              <a:rPr dirty="0" sz="2650" spc="-30">
                <a:latin typeface="Georgia"/>
                <a:cs typeface="Georgia"/>
              </a:rPr>
              <a:t>an	</a:t>
            </a:r>
            <a:r>
              <a:rPr dirty="0" sz="2650">
                <a:latin typeface="Georgia"/>
                <a:cs typeface="Georgia"/>
              </a:rPr>
              <a:t>action </a:t>
            </a:r>
            <a:r>
              <a:rPr dirty="0" sz="2650" spc="5">
                <a:latin typeface="Georgia"/>
                <a:cs typeface="Georgia"/>
              </a:rPr>
              <a:t>that</a:t>
            </a:r>
            <a:r>
              <a:rPr dirty="0" sz="2650" spc="-535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was  </a:t>
            </a:r>
            <a:r>
              <a:rPr dirty="0" sz="2650" spc="-15">
                <a:latin typeface="Georgia"/>
                <a:cs typeface="Georgia"/>
              </a:rPr>
              <a:t>completed</a:t>
            </a:r>
            <a:r>
              <a:rPr dirty="0" sz="2650" spc="-285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before</a:t>
            </a:r>
            <a:r>
              <a:rPr dirty="0" sz="2650" spc="-295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another	</a:t>
            </a:r>
            <a:r>
              <a:rPr dirty="0" sz="2650">
                <a:latin typeface="Georgia"/>
                <a:cs typeface="Georgia"/>
              </a:rPr>
              <a:t>action </a:t>
            </a:r>
            <a:r>
              <a:rPr dirty="0" sz="2650" spc="-20">
                <a:latin typeface="Georgia"/>
                <a:cs typeface="Georgia"/>
              </a:rPr>
              <a:t>started </a:t>
            </a:r>
            <a:r>
              <a:rPr dirty="0" sz="2650" spc="5">
                <a:latin typeface="Georgia"/>
                <a:cs typeface="Georgia"/>
              </a:rPr>
              <a:t>in </a:t>
            </a:r>
            <a:r>
              <a:rPr dirty="0" sz="2650">
                <a:latin typeface="Georgia"/>
                <a:cs typeface="Georgia"/>
              </a:rPr>
              <a:t>the </a:t>
            </a:r>
            <a:r>
              <a:rPr dirty="0" sz="2650" spc="-75">
                <a:latin typeface="Georgia"/>
                <a:cs typeface="Georgia"/>
              </a:rPr>
              <a:t>past. </a:t>
            </a:r>
            <a:r>
              <a:rPr dirty="0" sz="2650" spc="-45">
                <a:latin typeface="Georgia"/>
                <a:cs typeface="Georgia"/>
              </a:rPr>
              <a:t>It </a:t>
            </a:r>
            <a:r>
              <a:rPr dirty="0" sz="2650" spc="-35">
                <a:latin typeface="Georgia"/>
                <a:cs typeface="Georgia"/>
              </a:rPr>
              <a:t>is  </a:t>
            </a:r>
            <a:r>
              <a:rPr dirty="0" sz="2650" spc="-15">
                <a:latin typeface="Georgia"/>
                <a:cs typeface="Georgia"/>
              </a:rPr>
              <a:t>used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with</a:t>
            </a:r>
            <a:r>
              <a:rPr dirty="0" sz="2650" spc="-175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the	</a:t>
            </a:r>
            <a:r>
              <a:rPr dirty="0" sz="2650" spc="-65">
                <a:latin typeface="Georgia"/>
                <a:cs typeface="Georgia"/>
              </a:rPr>
              <a:t>earlier </a:t>
            </a:r>
            <a:r>
              <a:rPr dirty="0" sz="2650">
                <a:latin typeface="Georgia"/>
                <a:cs typeface="Georgia"/>
              </a:rPr>
              <a:t>of </a:t>
            </a:r>
            <a:r>
              <a:rPr dirty="0" sz="2650" spc="5">
                <a:latin typeface="Georgia"/>
                <a:cs typeface="Georgia"/>
              </a:rPr>
              <a:t>the </a:t>
            </a:r>
            <a:r>
              <a:rPr dirty="0" sz="2650" spc="-25">
                <a:latin typeface="Georgia"/>
                <a:cs typeface="Georgia"/>
              </a:rPr>
              <a:t>two </a:t>
            </a:r>
            <a:r>
              <a:rPr dirty="0" sz="2650" spc="-10">
                <a:latin typeface="Georgia"/>
                <a:cs typeface="Georgia"/>
              </a:rPr>
              <a:t>actions. </a:t>
            </a:r>
            <a:r>
              <a:rPr dirty="0" sz="2650" spc="5">
                <a:latin typeface="Georgia"/>
                <a:cs typeface="Georgia"/>
              </a:rPr>
              <a:t>The </a:t>
            </a:r>
            <a:r>
              <a:rPr dirty="0" sz="2650" spc="-10">
                <a:latin typeface="Georgia"/>
                <a:cs typeface="Georgia"/>
              </a:rPr>
              <a:t>simple </a:t>
            </a:r>
            <a:r>
              <a:rPr dirty="0" sz="2650" spc="-60">
                <a:latin typeface="Georgia"/>
                <a:cs typeface="Georgia"/>
              </a:rPr>
              <a:t>past  </a:t>
            </a:r>
            <a:r>
              <a:rPr dirty="0" sz="2650" spc="-10">
                <a:latin typeface="Georgia"/>
                <a:cs typeface="Georgia"/>
              </a:rPr>
              <a:t>tense	</a:t>
            </a:r>
            <a:r>
              <a:rPr dirty="0" sz="2650" spc="-35">
                <a:latin typeface="Georgia"/>
                <a:cs typeface="Georgia"/>
              </a:rPr>
              <a:t>is</a:t>
            </a:r>
            <a:r>
              <a:rPr dirty="0" sz="2650" spc="-265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used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with</a:t>
            </a:r>
            <a:r>
              <a:rPr dirty="0" sz="2650" spc="-10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the</a:t>
            </a:r>
            <a:r>
              <a:rPr dirty="0" sz="2650" spc="-7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otheraction.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50" spc="-35">
                <a:solidFill>
                  <a:srgbClr val="E84B21"/>
                </a:solidFill>
                <a:latin typeface="Georgia"/>
                <a:cs typeface="Georgia"/>
              </a:rPr>
              <a:t>Affirmative</a:t>
            </a:r>
            <a:r>
              <a:rPr dirty="0" sz="2650" spc="-24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3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33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425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Sheila</a:t>
            </a:r>
            <a:r>
              <a:rPr dirty="0" sz="2650" spc="-130">
                <a:latin typeface="Georgia"/>
                <a:cs typeface="Georgia"/>
              </a:rPr>
              <a:t> </a:t>
            </a:r>
            <a:r>
              <a:rPr dirty="0" sz="2650" spc="-30">
                <a:latin typeface="Georgia"/>
                <a:cs typeface="Georgia"/>
              </a:rPr>
              <a:t>hadplayed.</a:t>
            </a:r>
            <a:endParaRPr sz="2650">
              <a:latin typeface="Georgia"/>
              <a:cs typeface="Georgia"/>
            </a:endParaRPr>
          </a:p>
          <a:p>
            <a:pPr marL="12700" marR="2195830">
              <a:lnSpc>
                <a:spcPct val="241800"/>
              </a:lnSpc>
            </a:pP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6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60">
                <a:latin typeface="Georgia"/>
                <a:cs typeface="Georgia"/>
              </a:rPr>
              <a:t>Sheila </a:t>
            </a:r>
            <a:r>
              <a:rPr dirty="0" sz="2650" spc="25">
                <a:latin typeface="Georgia"/>
                <a:cs typeface="Georgia"/>
              </a:rPr>
              <a:t>had </a:t>
            </a:r>
            <a:r>
              <a:rPr dirty="0" sz="2650" spc="-35">
                <a:latin typeface="Georgia"/>
                <a:cs typeface="Georgia"/>
              </a:rPr>
              <a:t>notplayed. 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650" spc="-2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:Had</a:t>
            </a:r>
            <a:r>
              <a:rPr dirty="0" sz="2650" spc="-390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Sheilaplayed?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650" spc="-6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45">
                <a:latin typeface="Georgia"/>
                <a:cs typeface="Georgia"/>
              </a:rPr>
              <a:t>Had </a:t>
            </a:r>
            <a:r>
              <a:rPr dirty="0" sz="2650" spc="-125">
                <a:latin typeface="Georgia"/>
                <a:cs typeface="Georgia"/>
              </a:rPr>
              <a:t>Sheila </a:t>
            </a:r>
            <a:r>
              <a:rPr dirty="0" sz="2650" spc="10">
                <a:latin typeface="Georgia"/>
                <a:cs typeface="Georgia"/>
              </a:rPr>
              <a:t>not </a:t>
            </a:r>
            <a:r>
              <a:rPr dirty="0" sz="2650" spc="-75">
                <a:latin typeface="Georgia"/>
                <a:cs typeface="Georgia"/>
              </a:rPr>
              <a:t>played</a:t>
            </a:r>
            <a:r>
              <a:rPr dirty="0" sz="2650" spc="-409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8063" y="175513"/>
            <a:ext cx="40303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85"/>
              <a:t>PAST </a:t>
            </a:r>
            <a:r>
              <a:rPr dirty="0" sz="3200" spc="-15"/>
              <a:t>PERFECT</a:t>
            </a:r>
            <a:r>
              <a:rPr dirty="0" sz="3200" spc="-70"/>
              <a:t> </a:t>
            </a:r>
            <a:r>
              <a:rPr dirty="0" sz="3200" spc="-10"/>
              <a:t>TENSE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52387"/>
            <a:ext cx="8686800" cy="369570"/>
          </a:xfrm>
          <a:custGeom>
            <a:avLst/>
            <a:gdLst/>
            <a:ahLst/>
            <a:cxnLst/>
            <a:rect l="l" t="t" r="r" b="b"/>
            <a:pathLst>
              <a:path w="8686800" h="369570">
                <a:moveTo>
                  <a:pt x="8686800" y="0"/>
                </a:moveTo>
                <a:lnTo>
                  <a:pt x="0" y="0"/>
                </a:lnTo>
                <a:lnTo>
                  <a:pt x="0" y="369328"/>
                </a:lnTo>
                <a:lnTo>
                  <a:pt x="8686800" y="369328"/>
                </a:lnTo>
                <a:lnTo>
                  <a:pt x="8686800" y="0"/>
                </a:lnTo>
                <a:close/>
              </a:path>
            </a:pathLst>
          </a:custGeom>
          <a:solidFill>
            <a:srgbClr val="BBBB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5257" y="175577"/>
            <a:ext cx="7856220" cy="57854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b="1">
                <a:latin typeface="Trebuchet MS"/>
                <a:cs typeface="Trebuchet MS"/>
              </a:rPr>
              <a:t>Present</a:t>
            </a:r>
            <a:r>
              <a:rPr dirty="0" sz="1850" spc="-250" b="1">
                <a:latin typeface="Trebuchet MS"/>
                <a:cs typeface="Trebuchet MS"/>
              </a:rPr>
              <a:t> </a:t>
            </a:r>
            <a:r>
              <a:rPr dirty="0" sz="1850" spc="-10" b="1">
                <a:latin typeface="Trebuchet MS"/>
                <a:cs typeface="Trebuchet MS"/>
              </a:rPr>
              <a:t>Perfect</a:t>
            </a:r>
            <a:r>
              <a:rPr dirty="0" sz="1850" spc="-250" b="1">
                <a:latin typeface="Trebuchet MS"/>
                <a:cs typeface="Trebuchet MS"/>
              </a:rPr>
              <a:t> </a:t>
            </a:r>
            <a:r>
              <a:rPr dirty="0" sz="1850" spc="-20" b="1">
                <a:latin typeface="Trebuchet MS"/>
                <a:cs typeface="Trebuchet MS"/>
              </a:rPr>
              <a:t>Vs</a:t>
            </a:r>
            <a:r>
              <a:rPr dirty="0" sz="1850" spc="-80" b="1">
                <a:latin typeface="Trebuchet MS"/>
                <a:cs typeface="Trebuchet MS"/>
              </a:rPr>
              <a:t> </a:t>
            </a:r>
            <a:r>
              <a:rPr dirty="0" sz="1850" spc="-25" b="1">
                <a:latin typeface="Trebuchet MS"/>
                <a:cs typeface="Trebuchet MS"/>
              </a:rPr>
              <a:t>Past</a:t>
            </a:r>
            <a:r>
              <a:rPr dirty="0" sz="1850" spc="-90" b="1">
                <a:latin typeface="Trebuchet MS"/>
                <a:cs typeface="Trebuchet MS"/>
              </a:rPr>
              <a:t> </a:t>
            </a:r>
            <a:r>
              <a:rPr dirty="0" sz="1850" spc="-10" b="1">
                <a:latin typeface="Trebuchet MS"/>
                <a:cs typeface="Trebuchet MS"/>
              </a:rPr>
              <a:t>Perfect</a:t>
            </a:r>
            <a:r>
              <a:rPr dirty="0" sz="1850" spc="-250" b="1">
                <a:latin typeface="Trebuchet MS"/>
                <a:cs typeface="Trebuchet MS"/>
              </a:rPr>
              <a:t> </a:t>
            </a:r>
            <a:r>
              <a:rPr dirty="0" sz="1850" spc="-30" b="1">
                <a:latin typeface="Trebuchet MS"/>
                <a:cs typeface="Trebuchet MS"/>
              </a:rPr>
              <a:t>Tense:-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rebuchet MS"/>
              <a:cs typeface="Trebuchet MS"/>
            </a:endParaRPr>
          </a:p>
          <a:p>
            <a:pPr marL="165100">
              <a:lnSpc>
                <a:spcPts val="2195"/>
              </a:lnSpc>
            </a:pPr>
            <a:r>
              <a:rPr dirty="0" sz="1850" spc="-35">
                <a:solidFill>
                  <a:srgbClr val="FF0000"/>
                </a:solidFill>
                <a:latin typeface="Trebuchet MS"/>
                <a:cs typeface="Trebuchet MS"/>
              </a:rPr>
              <a:t>Past </a:t>
            </a:r>
            <a:r>
              <a:rPr dirty="0" sz="1850" spc="-5">
                <a:solidFill>
                  <a:srgbClr val="FF0000"/>
                </a:solidFill>
                <a:latin typeface="Trebuchet MS"/>
                <a:cs typeface="Trebuchet MS"/>
              </a:rPr>
              <a:t>Perfect</a:t>
            </a:r>
            <a:r>
              <a:rPr dirty="0" sz="1850" spc="-3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-40">
                <a:solidFill>
                  <a:srgbClr val="FF0000"/>
                </a:solidFill>
                <a:latin typeface="Trebuchet MS"/>
                <a:cs typeface="Trebuchet MS"/>
              </a:rPr>
              <a:t>Tense:</a:t>
            </a:r>
            <a:endParaRPr sz="1850">
              <a:latin typeface="Trebuchet MS"/>
              <a:cs typeface="Trebuchet MS"/>
            </a:endParaRPr>
          </a:p>
          <a:p>
            <a:pPr marL="165100" marR="5080">
              <a:lnSpc>
                <a:spcPts val="2160"/>
              </a:lnSpc>
              <a:spcBef>
                <a:spcPts val="95"/>
              </a:spcBef>
            </a:pPr>
            <a:r>
              <a:rPr dirty="0" sz="1850" spc="5">
                <a:latin typeface="Trebuchet MS"/>
                <a:cs typeface="Trebuchet MS"/>
              </a:rPr>
              <a:t>Between</a:t>
            </a:r>
            <a:r>
              <a:rPr dirty="0" sz="1850" spc="-204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two</a:t>
            </a:r>
            <a:r>
              <a:rPr dirty="0" sz="1850" spc="-180">
                <a:latin typeface="Trebuchet MS"/>
                <a:cs typeface="Trebuchet MS"/>
              </a:rPr>
              <a:t> </a:t>
            </a:r>
            <a:r>
              <a:rPr dirty="0" sz="1850" spc="-30">
                <a:latin typeface="Trebuchet MS"/>
                <a:cs typeface="Trebuchet MS"/>
              </a:rPr>
              <a:t>past</a:t>
            </a:r>
            <a:r>
              <a:rPr dirty="0" sz="1850" spc="-5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events,</a:t>
            </a:r>
            <a:r>
              <a:rPr dirty="0" sz="1850" spc="-195">
                <a:latin typeface="Trebuchet MS"/>
                <a:cs typeface="Trebuchet MS"/>
              </a:rPr>
              <a:t> </a:t>
            </a:r>
            <a:r>
              <a:rPr dirty="0" sz="1850" spc="-30">
                <a:latin typeface="Trebuchet MS"/>
                <a:cs typeface="Trebuchet MS"/>
              </a:rPr>
              <a:t>past</a:t>
            </a:r>
            <a:r>
              <a:rPr dirty="0" sz="1850" spc="-5">
                <a:latin typeface="Trebuchet MS"/>
                <a:cs typeface="Trebuchet MS"/>
              </a:rPr>
              <a:t> perfect</a:t>
            </a:r>
            <a:r>
              <a:rPr dirty="0" sz="1850" spc="-165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will</a:t>
            </a:r>
            <a:r>
              <a:rPr dirty="0" sz="1850" spc="-140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tell</a:t>
            </a:r>
            <a:r>
              <a:rPr dirty="0" sz="1850" spc="-140">
                <a:latin typeface="Trebuchet MS"/>
                <a:cs typeface="Trebuchet MS"/>
              </a:rPr>
              <a:t> </a:t>
            </a:r>
            <a:r>
              <a:rPr dirty="0" sz="1850" spc="-25">
                <a:latin typeface="Trebuchet MS"/>
                <a:cs typeface="Trebuchet MS"/>
              </a:rPr>
              <a:t>you</a:t>
            </a:r>
            <a:r>
              <a:rPr dirty="0" sz="1850" spc="-40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which</a:t>
            </a:r>
            <a:r>
              <a:rPr dirty="0" sz="1850" spc="-105">
                <a:latin typeface="Trebuchet MS"/>
                <a:cs typeface="Trebuchet MS"/>
              </a:rPr>
              <a:t> </a:t>
            </a:r>
            <a:r>
              <a:rPr dirty="0" sz="1850" spc="10">
                <a:latin typeface="Trebuchet MS"/>
                <a:cs typeface="Trebuchet MS"/>
              </a:rPr>
              <a:t>event</a:t>
            </a:r>
            <a:r>
              <a:rPr dirty="0" sz="1850" spc="-165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happened  </a:t>
            </a:r>
            <a:r>
              <a:rPr dirty="0" sz="1850">
                <a:latin typeface="Trebuchet MS"/>
                <a:cs typeface="Trebuchet MS"/>
              </a:rPr>
              <a:t>first</a:t>
            </a:r>
            <a:r>
              <a:rPr dirty="0" sz="185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rebuchet MS"/>
              <a:cs typeface="Trebuchet MS"/>
            </a:endParaRPr>
          </a:p>
          <a:p>
            <a:pPr marL="429259" indent="-26479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9895" algn="l"/>
              </a:tabLst>
            </a:pPr>
            <a:r>
              <a:rPr dirty="0" sz="1850" spc="-5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1850" spc="-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5">
                <a:solidFill>
                  <a:srgbClr val="FF0000"/>
                </a:solidFill>
                <a:latin typeface="Trebuchet MS"/>
                <a:cs typeface="Trebuchet MS"/>
              </a:rPr>
              <a:t>had</a:t>
            </a:r>
            <a:r>
              <a:rPr dirty="0" sz="1850" spc="-1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-5">
                <a:solidFill>
                  <a:srgbClr val="FF0000"/>
                </a:solidFill>
                <a:latin typeface="Trebuchet MS"/>
                <a:cs typeface="Trebuchet MS"/>
              </a:rPr>
              <a:t>watched</a:t>
            </a:r>
            <a:r>
              <a:rPr dirty="0" sz="1850" spc="40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85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10">
                <a:solidFill>
                  <a:srgbClr val="FF0000"/>
                </a:solidFill>
                <a:latin typeface="Trebuchet MS"/>
                <a:cs typeface="Trebuchet MS"/>
              </a:rPr>
              <a:t>learning</a:t>
            </a:r>
            <a:r>
              <a:rPr dirty="0" sz="1850" spc="-20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5">
                <a:solidFill>
                  <a:srgbClr val="FF0000"/>
                </a:solidFill>
                <a:latin typeface="Trebuchet MS"/>
                <a:cs typeface="Trebuchet MS"/>
              </a:rPr>
              <a:t>video</a:t>
            </a:r>
            <a:r>
              <a:rPr dirty="0" sz="1850" spc="-2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5">
                <a:latin typeface="Trebuchet MS"/>
                <a:cs typeface="Trebuchet MS"/>
              </a:rPr>
              <a:t>before</a:t>
            </a:r>
            <a:r>
              <a:rPr dirty="0" sz="1850" spc="-20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I</a:t>
            </a:r>
            <a:r>
              <a:rPr dirty="0" sz="1850" spc="-114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completed</a:t>
            </a:r>
            <a:r>
              <a:rPr dirty="0" sz="1850" spc="-145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my</a:t>
            </a:r>
            <a:r>
              <a:rPr dirty="0" sz="1850" spc="-3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homework.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1900">
              <a:latin typeface="Trebuchet MS"/>
              <a:cs typeface="Trebuchet MS"/>
            </a:endParaRPr>
          </a:p>
          <a:p>
            <a:pPr marL="165100" marR="2961005">
              <a:lnSpc>
                <a:spcPts val="2160"/>
              </a:lnSpc>
              <a:spcBef>
                <a:spcPts val="5"/>
              </a:spcBef>
              <a:tabLst>
                <a:tab pos="2036445" algn="l"/>
              </a:tabLst>
            </a:pPr>
            <a:r>
              <a:rPr dirty="0" sz="1850" spc="-5">
                <a:latin typeface="Trebuchet MS"/>
                <a:cs typeface="Trebuchet MS"/>
              </a:rPr>
              <a:t>First </a:t>
            </a:r>
            <a:r>
              <a:rPr dirty="0" sz="1850" spc="-35">
                <a:latin typeface="Trebuchet MS"/>
                <a:cs typeface="Trebuchet MS"/>
              </a:rPr>
              <a:t>Past</a:t>
            </a:r>
            <a:r>
              <a:rPr dirty="0" sz="1850" spc="-235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Event</a:t>
            </a:r>
            <a:r>
              <a:rPr dirty="0" sz="1850" spc="-16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-	</a:t>
            </a:r>
            <a:r>
              <a:rPr dirty="0" sz="1850" spc="-10">
                <a:latin typeface="Trebuchet MS"/>
                <a:cs typeface="Trebuchet MS"/>
              </a:rPr>
              <a:t>Watched</a:t>
            </a:r>
            <a:r>
              <a:rPr dirty="0" sz="1850" spc="-245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the</a:t>
            </a:r>
            <a:r>
              <a:rPr dirty="0" sz="1850" spc="-150">
                <a:latin typeface="Trebuchet MS"/>
                <a:cs typeface="Trebuchet MS"/>
              </a:rPr>
              <a:t> </a:t>
            </a:r>
            <a:r>
              <a:rPr dirty="0" sz="1850" spc="10">
                <a:latin typeface="Trebuchet MS"/>
                <a:cs typeface="Trebuchet MS"/>
              </a:rPr>
              <a:t>learning</a:t>
            </a:r>
            <a:r>
              <a:rPr dirty="0" sz="1850" spc="-220">
                <a:latin typeface="Trebuchet MS"/>
                <a:cs typeface="Trebuchet MS"/>
              </a:rPr>
              <a:t> </a:t>
            </a:r>
            <a:r>
              <a:rPr dirty="0" sz="1850" spc="5">
                <a:latin typeface="Trebuchet MS"/>
                <a:cs typeface="Trebuchet MS"/>
              </a:rPr>
              <a:t>video  </a:t>
            </a:r>
            <a:r>
              <a:rPr dirty="0" sz="1850" spc="-5">
                <a:latin typeface="Trebuchet MS"/>
                <a:cs typeface="Trebuchet MS"/>
              </a:rPr>
              <a:t>Second</a:t>
            </a:r>
            <a:r>
              <a:rPr dirty="0" sz="1850" spc="-225">
                <a:latin typeface="Trebuchet MS"/>
                <a:cs typeface="Trebuchet MS"/>
              </a:rPr>
              <a:t> </a:t>
            </a:r>
            <a:r>
              <a:rPr dirty="0" sz="1850" spc="-35">
                <a:latin typeface="Trebuchet MS"/>
                <a:cs typeface="Trebuchet MS"/>
              </a:rPr>
              <a:t>Past</a:t>
            </a:r>
            <a:r>
              <a:rPr dirty="0" sz="1850" spc="-9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Event</a:t>
            </a:r>
            <a:r>
              <a:rPr dirty="0" sz="1850" spc="-175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-</a:t>
            </a:r>
            <a:r>
              <a:rPr dirty="0" sz="1850" spc="-3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Completed</a:t>
            </a:r>
            <a:r>
              <a:rPr dirty="0" sz="1850" spc="-225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my</a:t>
            </a:r>
            <a:r>
              <a:rPr dirty="0" sz="1850" spc="-3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homework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rebuchet MS"/>
              <a:cs typeface="Trebuchet MS"/>
            </a:endParaRPr>
          </a:p>
          <a:p>
            <a:pPr marL="429259" indent="-264795">
              <a:lnSpc>
                <a:spcPct val="100000"/>
              </a:lnSpc>
              <a:buAutoNum type="arabicPeriod" startAt="2"/>
              <a:tabLst>
                <a:tab pos="429895" algn="l"/>
              </a:tabLst>
            </a:pPr>
            <a:r>
              <a:rPr dirty="0" sz="1850">
                <a:latin typeface="Trebuchet MS"/>
                <a:cs typeface="Trebuchet MS"/>
              </a:rPr>
              <a:t>Hansini</a:t>
            </a:r>
            <a:r>
              <a:rPr dirty="0" sz="1850" spc="-204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reached</a:t>
            </a:r>
            <a:r>
              <a:rPr dirty="0" sz="1850" spc="-225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the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station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5">
                <a:latin typeface="Trebuchet MS"/>
                <a:cs typeface="Trebuchet MS"/>
              </a:rPr>
              <a:t>but</a:t>
            </a:r>
            <a:r>
              <a:rPr dirty="0" sz="1850" spc="-90">
                <a:latin typeface="Trebuchet MS"/>
                <a:cs typeface="Trebuchet MS"/>
              </a:rPr>
              <a:t> </a:t>
            </a:r>
            <a:r>
              <a:rPr dirty="0" sz="1850" spc="-5">
                <a:solidFill>
                  <a:srgbClr val="FF0000"/>
                </a:solidFill>
                <a:latin typeface="Trebuchet MS"/>
                <a:cs typeface="Trebuchet MS"/>
              </a:rPr>
              <a:t>train</a:t>
            </a:r>
            <a:r>
              <a:rPr dirty="0" sz="185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0000"/>
                </a:solidFill>
                <a:latin typeface="Trebuchet MS"/>
                <a:cs typeface="Trebuchet MS"/>
              </a:rPr>
              <a:t>had</a:t>
            </a:r>
            <a:r>
              <a:rPr dirty="0" sz="1850" spc="-1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10">
                <a:solidFill>
                  <a:srgbClr val="FF0000"/>
                </a:solidFill>
                <a:latin typeface="Trebuchet MS"/>
                <a:cs typeface="Trebuchet MS"/>
              </a:rPr>
              <a:t>left.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100">
              <a:latin typeface="Trebuchet MS"/>
              <a:cs typeface="Trebuchet MS"/>
            </a:endParaRPr>
          </a:p>
          <a:p>
            <a:pPr marL="429259" indent="-264795">
              <a:lnSpc>
                <a:spcPct val="100000"/>
              </a:lnSpc>
              <a:spcBef>
                <a:spcPts val="1830"/>
              </a:spcBef>
              <a:buAutoNum type="arabicPeriod" startAt="2"/>
              <a:tabLst>
                <a:tab pos="429895" algn="l"/>
              </a:tabLst>
            </a:pPr>
            <a:r>
              <a:rPr dirty="0" sz="1850" spc="-5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1850" spc="-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5">
                <a:solidFill>
                  <a:srgbClr val="FF0000"/>
                </a:solidFill>
                <a:latin typeface="Trebuchet MS"/>
                <a:cs typeface="Trebuchet MS"/>
              </a:rPr>
              <a:t>had</a:t>
            </a:r>
            <a:r>
              <a:rPr dirty="0" sz="1850" spc="-1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0000"/>
                </a:solidFill>
                <a:latin typeface="Trebuchet MS"/>
                <a:cs typeface="Trebuchet MS"/>
              </a:rPr>
              <a:t>met</a:t>
            </a:r>
            <a:r>
              <a:rPr dirty="0" sz="1850" spc="-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0000"/>
                </a:solidFill>
                <a:latin typeface="Trebuchet MS"/>
                <a:cs typeface="Trebuchet MS"/>
              </a:rPr>
              <a:t>my</a:t>
            </a:r>
            <a:r>
              <a:rPr dirty="0" sz="1850" spc="-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0000"/>
                </a:solidFill>
                <a:latin typeface="Trebuchet MS"/>
                <a:cs typeface="Trebuchet MS"/>
              </a:rPr>
              <a:t>grandmother</a:t>
            </a:r>
            <a:r>
              <a:rPr dirty="0" sz="1850" spc="-3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before</a:t>
            </a:r>
            <a:r>
              <a:rPr dirty="0" sz="1850" spc="-20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she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15">
                <a:latin typeface="Trebuchet MS"/>
                <a:cs typeface="Trebuchet MS"/>
              </a:rPr>
              <a:t>left</a:t>
            </a:r>
            <a:r>
              <a:rPr dirty="0" sz="1850" spc="-250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to</a:t>
            </a:r>
            <a:r>
              <a:rPr dirty="0" sz="1850" spc="-30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Mumbai.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rebuchet MS"/>
              <a:cs typeface="Trebuchet MS"/>
            </a:endParaRPr>
          </a:p>
          <a:p>
            <a:pPr marL="165100">
              <a:lnSpc>
                <a:spcPts val="2190"/>
              </a:lnSpc>
            </a:pPr>
            <a:r>
              <a:rPr dirty="0" sz="1850" spc="-5">
                <a:solidFill>
                  <a:srgbClr val="FF0000"/>
                </a:solidFill>
                <a:latin typeface="Trebuchet MS"/>
                <a:cs typeface="Trebuchet MS"/>
              </a:rPr>
              <a:t>Present</a:t>
            </a:r>
            <a:r>
              <a:rPr dirty="0" sz="185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-5">
                <a:solidFill>
                  <a:srgbClr val="FF0000"/>
                </a:solidFill>
                <a:latin typeface="Trebuchet MS"/>
                <a:cs typeface="Trebuchet MS"/>
              </a:rPr>
              <a:t>Perfect</a:t>
            </a:r>
            <a:r>
              <a:rPr dirty="0" sz="185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-40">
                <a:solidFill>
                  <a:srgbClr val="FF0000"/>
                </a:solidFill>
                <a:latin typeface="Trebuchet MS"/>
                <a:cs typeface="Trebuchet MS"/>
              </a:rPr>
              <a:t>Tense:</a:t>
            </a:r>
            <a:r>
              <a:rPr dirty="0" sz="1850" spc="-2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50" spc="-35">
                <a:latin typeface="Trebuchet MS"/>
                <a:cs typeface="Trebuchet MS"/>
              </a:rPr>
              <a:t>We</a:t>
            </a:r>
            <a:r>
              <a:rPr dirty="0" sz="1850" spc="-125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use</a:t>
            </a:r>
            <a:r>
              <a:rPr dirty="0" sz="1850" spc="-45">
                <a:latin typeface="Trebuchet MS"/>
                <a:cs typeface="Trebuchet MS"/>
              </a:rPr>
              <a:t> </a:t>
            </a:r>
            <a:r>
              <a:rPr dirty="0" sz="1850" spc="10">
                <a:latin typeface="Trebuchet MS"/>
                <a:cs typeface="Trebuchet MS"/>
              </a:rPr>
              <a:t>it</a:t>
            </a:r>
            <a:r>
              <a:rPr dirty="0" sz="1850" spc="-90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to</a:t>
            </a:r>
            <a:r>
              <a:rPr dirty="0" sz="1850" spc="-105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talk</a:t>
            </a:r>
            <a:r>
              <a:rPr dirty="0" sz="1850" spc="-5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about</a:t>
            </a:r>
            <a:r>
              <a:rPr dirty="0" sz="1850" spc="-170">
                <a:latin typeface="Trebuchet MS"/>
                <a:cs typeface="Trebuchet MS"/>
              </a:rPr>
              <a:t> </a:t>
            </a:r>
            <a:r>
              <a:rPr dirty="0" sz="1850" spc="-10">
                <a:latin typeface="Trebuchet MS"/>
                <a:cs typeface="Trebuchet MS"/>
              </a:rPr>
              <a:t>actions</a:t>
            </a:r>
            <a:r>
              <a:rPr dirty="0" sz="1850" spc="-18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-</a:t>
            </a:r>
            <a:endParaRPr sz="1850">
              <a:latin typeface="Trebuchet MS"/>
              <a:cs typeface="Trebuchet MS"/>
            </a:endParaRPr>
          </a:p>
          <a:p>
            <a:pPr marL="510540" indent="-346075">
              <a:lnSpc>
                <a:spcPts val="2165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dirty="0" sz="1850" spc="-10">
                <a:latin typeface="Trebuchet MS"/>
                <a:cs typeface="Trebuchet MS"/>
              </a:rPr>
              <a:t>Recently</a:t>
            </a:r>
            <a:r>
              <a:rPr dirty="0" sz="1850" spc="-27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done</a:t>
            </a:r>
            <a:endParaRPr sz="1850">
              <a:latin typeface="Trebuchet MS"/>
              <a:cs typeface="Trebuchet MS"/>
            </a:endParaRPr>
          </a:p>
          <a:p>
            <a:pPr marL="510540" indent="-346075">
              <a:lnSpc>
                <a:spcPts val="2165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dirty="0" sz="1850">
                <a:latin typeface="Trebuchet MS"/>
                <a:cs typeface="Trebuchet MS"/>
              </a:rPr>
              <a:t>Experience</a:t>
            </a:r>
            <a:endParaRPr sz="1850">
              <a:latin typeface="Trebuchet MS"/>
              <a:cs typeface="Trebuchet MS"/>
            </a:endParaRPr>
          </a:p>
          <a:p>
            <a:pPr marL="510540" indent="-346075">
              <a:lnSpc>
                <a:spcPts val="2165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dirty="0" sz="1850" spc="-5">
                <a:latin typeface="Trebuchet MS"/>
                <a:cs typeface="Trebuchet MS"/>
              </a:rPr>
              <a:t>Duration</a:t>
            </a:r>
            <a:r>
              <a:rPr dirty="0" sz="1850" spc="-204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(since-start</a:t>
            </a:r>
            <a:r>
              <a:rPr dirty="0" sz="1850" spc="-245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time,</a:t>
            </a:r>
            <a:r>
              <a:rPr dirty="0" sz="1850" spc="-114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for-duration</a:t>
            </a:r>
            <a:r>
              <a:rPr dirty="0" sz="1850" spc="-20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from</a:t>
            </a:r>
            <a:r>
              <a:rPr dirty="0" sz="1850" spc="-240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start </a:t>
            </a:r>
            <a:r>
              <a:rPr dirty="0" sz="1850" spc="-5">
                <a:latin typeface="Trebuchet MS"/>
                <a:cs typeface="Trebuchet MS"/>
              </a:rPr>
              <a:t>time</a:t>
            </a:r>
            <a:r>
              <a:rPr dirty="0" sz="1850" spc="-120">
                <a:latin typeface="Trebuchet MS"/>
                <a:cs typeface="Trebuchet MS"/>
              </a:rPr>
              <a:t> </a:t>
            </a:r>
            <a:r>
              <a:rPr dirty="0" sz="1850" spc="-15">
                <a:latin typeface="Trebuchet MS"/>
                <a:cs typeface="Trebuchet MS"/>
              </a:rPr>
              <a:t>to</a:t>
            </a:r>
            <a:r>
              <a:rPr dirty="0" sz="1850" spc="-100">
                <a:latin typeface="Trebuchet MS"/>
                <a:cs typeface="Trebuchet MS"/>
              </a:rPr>
              <a:t> </a:t>
            </a:r>
            <a:r>
              <a:rPr dirty="0" sz="1850" spc="15">
                <a:latin typeface="Trebuchet MS"/>
                <a:cs typeface="Trebuchet MS"/>
              </a:rPr>
              <a:t>end</a:t>
            </a:r>
            <a:r>
              <a:rPr dirty="0" sz="1850" spc="-140">
                <a:latin typeface="Trebuchet MS"/>
                <a:cs typeface="Trebuchet MS"/>
              </a:rPr>
              <a:t> </a:t>
            </a:r>
            <a:r>
              <a:rPr dirty="0" sz="1850" spc="-5">
                <a:latin typeface="Trebuchet MS"/>
                <a:cs typeface="Trebuchet MS"/>
              </a:rPr>
              <a:t>time</a:t>
            </a:r>
            <a:endParaRPr sz="1850">
              <a:latin typeface="Trebuchet MS"/>
              <a:cs typeface="Trebuchet MS"/>
            </a:endParaRPr>
          </a:p>
          <a:p>
            <a:pPr marL="510540" indent="-346075">
              <a:lnSpc>
                <a:spcPts val="219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dirty="0" sz="1850" spc="10">
                <a:latin typeface="Trebuchet MS"/>
                <a:cs typeface="Trebuchet MS"/>
              </a:rPr>
              <a:t>Change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877" y="1183322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877" y="1580197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2877" y="2791079"/>
            <a:ext cx="365760" cy="274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2877" y="3767772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2877" y="4744720"/>
            <a:ext cx="365760" cy="27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877" y="5721350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4497" y="1048702"/>
            <a:ext cx="8355965" cy="536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ts val="3150"/>
              </a:lnSpc>
              <a:spcBef>
                <a:spcPts val="90"/>
              </a:spcBef>
            </a:pP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Subject</a:t>
            </a:r>
            <a:r>
              <a:rPr dirty="0" sz="2650" spc="-2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10">
                <a:solidFill>
                  <a:srgbClr val="FF8427"/>
                </a:solidFill>
                <a:latin typeface="Georgia"/>
                <a:cs typeface="Georgia"/>
              </a:rPr>
              <a:t>+had</a:t>
            </a:r>
            <a:r>
              <a:rPr dirty="0" sz="2650" spc="-229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+been</a:t>
            </a:r>
            <a:r>
              <a:rPr dirty="0" sz="2650" spc="-11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+V1</a:t>
            </a:r>
            <a:r>
              <a:rPr dirty="0" sz="2650" spc="-33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>
                <a:solidFill>
                  <a:srgbClr val="FF8427"/>
                </a:solidFill>
                <a:latin typeface="Georgia"/>
                <a:cs typeface="Georgia"/>
              </a:rPr>
              <a:t>+Object.</a:t>
            </a:r>
            <a:endParaRPr sz="2650">
              <a:latin typeface="Georgia"/>
              <a:cs typeface="Georgia"/>
            </a:endParaRPr>
          </a:p>
          <a:p>
            <a:pPr algn="just" marL="12700" marR="5080">
              <a:lnSpc>
                <a:spcPts val="3130"/>
              </a:lnSpc>
              <a:spcBef>
                <a:spcPts val="120"/>
              </a:spcBef>
            </a:pP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past</a:t>
            </a:r>
            <a:r>
              <a:rPr dirty="0" sz="2650" spc="-3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perfect</a:t>
            </a:r>
            <a:r>
              <a:rPr dirty="0" sz="2650" spc="-275">
                <a:latin typeface="Georgia"/>
                <a:cs typeface="Georgia"/>
              </a:rPr>
              <a:t> </a:t>
            </a:r>
            <a:r>
              <a:rPr dirty="0" sz="2650" spc="-30">
                <a:latin typeface="Georgia"/>
                <a:cs typeface="Georgia"/>
              </a:rPr>
              <a:t>continuous</a:t>
            </a:r>
            <a:r>
              <a:rPr dirty="0" sz="2650" spc="-22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tense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used</a:t>
            </a:r>
            <a:r>
              <a:rPr dirty="0" sz="2650" spc="-225">
                <a:latin typeface="Georgia"/>
                <a:cs typeface="Georgia"/>
              </a:rPr>
              <a:t> </a:t>
            </a:r>
            <a:r>
              <a:rPr dirty="0" sz="2650" spc="-45">
                <a:latin typeface="Georgia"/>
                <a:cs typeface="Georgia"/>
              </a:rPr>
              <a:t>for</a:t>
            </a:r>
            <a:r>
              <a:rPr dirty="0" sz="2650" spc="-125">
                <a:latin typeface="Georgia"/>
                <a:cs typeface="Georgia"/>
              </a:rPr>
              <a:t> </a:t>
            </a:r>
            <a:r>
              <a:rPr dirty="0" sz="2650" spc="-155">
                <a:latin typeface="Georgia"/>
                <a:cs typeface="Georgia"/>
              </a:rPr>
              <a:t>an</a:t>
            </a:r>
            <a:r>
              <a:rPr dirty="0" sz="2650" spc="-36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action</a:t>
            </a:r>
            <a:r>
              <a:rPr dirty="0" sz="2650" spc="-21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that  </a:t>
            </a:r>
            <a:r>
              <a:rPr dirty="0" sz="2650" spc="-10">
                <a:latin typeface="Georgia"/>
                <a:cs typeface="Georgia"/>
              </a:rPr>
              <a:t>began</a:t>
            </a:r>
            <a:r>
              <a:rPr dirty="0" sz="2650" spc="-190">
                <a:latin typeface="Georgia"/>
                <a:cs typeface="Georgia"/>
              </a:rPr>
              <a:t> </a:t>
            </a:r>
            <a:r>
              <a:rPr dirty="0" sz="2650" spc="-30">
                <a:latin typeface="Georgia"/>
                <a:cs typeface="Georgia"/>
              </a:rPr>
              <a:t>before</a:t>
            </a:r>
            <a:r>
              <a:rPr dirty="0" sz="2650" spc="-305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</a:t>
            </a:r>
            <a:r>
              <a:rPr dirty="0" sz="2650" spc="-28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certain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point</a:t>
            </a:r>
            <a:r>
              <a:rPr dirty="0" sz="2650" spc="-254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in</a:t>
            </a:r>
            <a:r>
              <a:rPr dirty="0" sz="2650" spc="-19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420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past</a:t>
            </a:r>
            <a:r>
              <a:rPr dirty="0" sz="2650" spc="-20">
                <a:latin typeface="Georgia"/>
                <a:cs typeface="Georgia"/>
              </a:rPr>
              <a:t> </a:t>
            </a:r>
            <a:r>
              <a:rPr dirty="0" sz="2650" spc="10">
                <a:latin typeface="Georgia"/>
                <a:cs typeface="Georgia"/>
              </a:rPr>
              <a:t>and</a:t>
            </a:r>
            <a:r>
              <a:rPr dirty="0" sz="2650" spc="-225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continued</a:t>
            </a:r>
            <a:r>
              <a:rPr dirty="0" sz="2650" spc="-21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up  </a:t>
            </a:r>
            <a:r>
              <a:rPr dirty="0" sz="2650" spc="-20">
                <a:latin typeface="Georgia"/>
                <a:cs typeface="Georgia"/>
              </a:rPr>
              <a:t>to</a:t>
            </a:r>
            <a:r>
              <a:rPr dirty="0" sz="2650" spc="-150">
                <a:latin typeface="Georgia"/>
                <a:cs typeface="Georgia"/>
              </a:rPr>
              <a:t> </a:t>
            </a:r>
            <a:r>
              <a:rPr dirty="0" sz="2650" spc="15">
                <a:latin typeface="Georgia"/>
                <a:cs typeface="Georgia"/>
              </a:rPr>
              <a:t>thatpoint.</a:t>
            </a:r>
            <a:endParaRPr sz="265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</a:pPr>
            <a:r>
              <a:rPr dirty="0" sz="2650" spc="-40">
                <a:solidFill>
                  <a:srgbClr val="E84B21"/>
                </a:solidFill>
                <a:latin typeface="Georgia"/>
                <a:cs typeface="Georgia"/>
              </a:rPr>
              <a:t>Affirmative</a:t>
            </a:r>
            <a:r>
              <a:rPr dirty="0" sz="2650" spc="-21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17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345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Ria</a:t>
            </a:r>
            <a:r>
              <a:rPr dirty="0" sz="2650" spc="-290">
                <a:latin typeface="Georgia"/>
                <a:cs typeface="Georgia"/>
              </a:rPr>
              <a:t> </a:t>
            </a:r>
            <a:r>
              <a:rPr dirty="0" sz="2650" spc="20">
                <a:latin typeface="Georgia"/>
                <a:cs typeface="Georgia"/>
              </a:rPr>
              <a:t>had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been</a:t>
            </a:r>
            <a:r>
              <a:rPr dirty="0" sz="2650" spc="-350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playing.</a:t>
            </a:r>
            <a:endParaRPr sz="2650">
              <a:latin typeface="Georgia"/>
              <a:cs typeface="Georgia"/>
            </a:endParaRPr>
          </a:p>
          <a:p>
            <a:pPr marL="12700" marR="986790">
              <a:lnSpc>
                <a:spcPts val="7690"/>
              </a:lnSpc>
              <a:spcBef>
                <a:spcPts val="1005"/>
              </a:spcBef>
            </a:pP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60">
                <a:latin typeface="Georgia"/>
                <a:cs typeface="Georgia"/>
              </a:rPr>
              <a:t>Ria </a:t>
            </a:r>
            <a:r>
              <a:rPr dirty="0" sz="2650" spc="20">
                <a:latin typeface="Georgia"/>
                <a:cs typeface="Georgia"/>
              </a:rPr>
              <a:t>had </a:t>
            </a:r>
            <a:r>
              <a:rPr dirty="0" sz="2650" spc="5">
                <a:latin typeface="Georgia"/>
                <a:cs typeface="Georgia"/>
              </a:rPr>
              <a:t>not </a:t>
            </a:r>
            <a:r>
              <a:rPr dirty="0" sz="2650" spc="-20">
                <a:latin typeface="Georgia"/>
                <a:cs typeface="Georgia"/>
              </a:rPr>
              <a:t>been </a:t>
            </a:r>
            <a:r>
              <a:rPr dirty="0" sz="2650" spc="-70">
                <a:latin typeface="Georgia"/>
                <a:cs typeface="Georgia"/>
              </a:rPr>
              <a:t>playing.  </a:t>
            </a: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</a:t>
            </a:r>
            <a:r>
              <a:rPr dirty="0" sz="2650" spc="-6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9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50">
                <a:latin typeface="Georgia"/>
                <a:cs typeface="Georgia"/>
              </a:rPr>
              <a:t>Had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Ria</a:t>
            </a:r>
            <a:r>
              <a:rPr dirty="0" sz="2650" spc="-290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been</a:t>
            </a:r>
            <a:r>
              <a:rPr dirty="0" sz="2650" spc="-355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playing?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Georgia"/>
              <a:cs typeface="Georgia"/>
            </a:endParaRPr>
          </a:p>
          <a:p>
            <a:pPr marL="12700" marR="986790" indent="60960">
              <a:lnSpc>
                <a:spcPts val="3130"/>
              </a:lnSpc>
            </a:pP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</a:t>
            </a:r>
            <a:r>
              <a:rPr dirty="0" sz="265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</a:t>
            </a:r>
            <a:r>
              <a:rPr dirty="0" sz="2650" spc="4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340">
                <a:latin typeface="Georgia"/>
                <a:cs typeface="Georgia"/>
              </a:rPr>
              <a:t> </a:t>
            </a:r>
            <a:r>
              <a:rPr dirty="0" sz="2650" spc="-50">
                <a:latin typeface="Georgia"/>
                <a:cs typeface="Georgia"/>
              </a:rPr>
              <a:t>Had</a:t>
            </a:r>
            <a:r>
              <a:rPr dirty="0" sz="2650" spc="-145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Ria</a:t>
            </a:r>
            <a:r>
              <a:rPr dirty="0" sz="2650" spc="-285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not</a:t>
            </a:r>
            <a:r>
              <a:rPr dirty="0" sz="2650" spc="-175">
                <a:latin typeface="Georgia"/>
                <a:cs typeface="Georgia"/>
              </a:rPr>
              <a:t> </a:t>
            </a:r>
            <a:r>
              <a:rPr dirty="0" sz="2650" spc="-140">
                <a:latin typeface="Georgia"/>
                <a:cs typeface="Georgia"/>
              </a:rPr>
              <a:t>been  </a:t>
            </a:r>
            <a:r>
              <a:rPr dirty="0" sz="2650" spc="-70">
                <a:latin typeface="Georgia"/>
                <a:cs typeface="Georgia"/>
              </a:rPr>
              <a:t>playing</a:t>
            </a:r>
            <a:r>
              <a:rPr dirty="0" sz="2650" spc="-6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6810" y="404494"/>
            <a:ext cx="63677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85"/>
              <a:t>PAST </a:t>
            </a:r>
            <a:r>
              <a:rPr dirty="0" sz="3200" spc="-15"/>
              <a:t>PERFECT </a:t>
            </a:r>
            <a:r>
              <a:rPr dirty="0" sz="3200" spc="-10"/>
              <a:t>CONTINOUS</a:t>
            </a:r>
            <a:r>
              <a:rPr dirty="0" sz="3200" spc="80"/>
              <a:t> </a:t>
            </a:r>
            <a:r>
              <a:rPr dirty="0" sz="3200" spc="-10"/>
              <a:t>TENSE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994" y="1259839"/>
            <a:ext cx="365760" cy="274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7994" y="1656778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7994" y="2867342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7994" y="3844226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7994" y="4820856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994" y="5797867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9932" y="1124838"/>
            <a:ext cx="7692390" cy="4966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50"/>
              </a:lnSpc>
              <a:spcBef>
                <a:spcPts val="95"/>
              </a:spcBef>
            </a:pPr>
            <a:r>
              <a:rPr dirty="0" sz="2650" spc="-20">
                <a:solidFill>
                  <a:srgbClr val="FF8427"/>
                </a:solidFill>
                <a:latin typeface="Georgia"/>
                <a:cs typeface="Georgia"/>
              </a:rPr>
              <a:t>Subject </a:t>
            </a:r>
            <a:r>
              <a:rPr dirty="0" sz="2650" spc="-75">
                <a:solidFill>
                  <a:srgbClr val="FF8427"/>
                </a:solidFill>
                <a:latin typeface="Georgia"/>
                <a:cs typeface="Georgia"/>
              </a:rPr>
              <a:t>+will/shall</a:t>
            </a:r>
            <a:r>
              <a:rPr dirty="0" sz="2650" spc="22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+V1 </a:t>
            </a:r>
            <a:r>
              <a:rPr dirty="0" sz="2650" spc="5">
                <a:solidFill>
                  <a:srgbClr val="FF8427"/>
                </a:solidFill>
                <a:latin typeface="Georgia"/>
                <a:cs typeface="Georgia"/>
              </a:rPr>
              <a:t>+Object.</a:t>
            </a:r>
            <a:endParaRPr sz="2650">
              <a:latin typeface="Georgia"/>
              <a:cs typeface="Georgia"/>
            </a:endParaRPr>
          </a:p>
          <a:p>
            <a:pPr marL="12700" marR="132080">
              <a:lnSpc>
                <a:spcPts val="3120"/>
              </a:lnSpc>
              <a:spcBef>
                <a:spcPts val="125"/>
              </a:spcBef>
              <a:tabLst>
                <a:tab pos="5036820" algn="l"/>
              </a:tabLst>
            </a:pP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simple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future</a:t>
            </a:r>
            <a:r>
              <a:rPr dirty="0" sz="2650" spc="-22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tense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used</a:t>
            </a:r>
            <a:r>
              <a:rPr dirty="0" sz="2650" spc="-225">
                <a:latin typeface="Georgia"/>
                <a:cs typeface="Georgia"/>
              </a:rPr>
              <a:t> </a:t>
            </a:r>
            <a:r>
              <a:rPr dirty="0" sz="2650" spc="-50">
                <a:latin typeface="Georgia"/>
                <a:cs typeface="Georgia"/>
              </a:rPr>
              <a:t>for</a:t>
            </a:r>
            <a:r>
              <a:rPr dirty="0" sz="2650" spc="-125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an</a:t>
            </a:r>
            <a:r>
              <a:rPr dirty="0" sz="2650" spc="-114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action</a:t>
            </a:r>
            <a:r>
              <a:rPr dirty="0" sz="2650" spc="21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that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will  </a:t>
            </a:r>
            <a:r>
              <a:rPr dirty="0" sz="2650" spc="-5">
                <a:latin typeface="Georgia"/>
                <a:cs typeface="Georgia"/>
              </a:rPr>
              <a:t>take</a:t>
            </a:r>
            <a:r>
              <a:rPr dirty="0" sz="2650" spc="-22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place</a:t>
            </a:r>
            <a:r>
              <a:rPr dirty="0" sz="2650" spc="-295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at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particular</a:t>
            </a:r>
            <a:r>
              <a:rPr dirty="0" sz="2650" spc="-25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time</a:t>
            </a:r>
            <a:r>
              <a:rPr dirty="0" sz="2650" spc="-225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in</a:t>
            </a:r>
            <a:r>
              <a:rPr dirty="0" sz="2650" spc="-18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	</a:t>
            </a:r>
            <a:r>
              <a:rPr dirty="0" sz="2650" spc="-5">
                <a:latin typeface="Georgia"/>
                <a:cs typeface="Georgia"/>
              </a:rPr>
              <a:t>future.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650" spc="-40">
                <a:solidFill>
                  <a:srgbClr val="E84B21"/>
                </a:solidFill>
                <a:latin typeface="Georgia"/>
                <a:cs typeface="Georgia"/>
              </a:rPr>
              <a:t>Affirmative</a:t>
            </a:r>
            <a:r>
              <a:rPr dirty="0" sz="2650" spc="-24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3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30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425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Ravi</a:t>
            </a:r>
            <a:r>
              <a:rPr dirty="0" sz="2650" spc="-290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willplay.</a:t>
            </a:r>
            <a:endParaRPr sz="2650">
              <a:latin typeface="Georgia"/>
              <a:cs typeface="Georgia"/>
            </a:endParaRPr>
          </a:p>
          <a:p>
            <a:pPr marL="12700" marR="1906905">
              <a:lnSpc>
                <a:spcPct val="241800"/>
              </a:lnSpc>
            </a:pP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70">
                <a:latin typeface="Georgia"/>
                <a:cs typeface="Georgia"/>
              </a:rPr>
              <a:t>Ravi </a:t>
            </a:r>
            <a:r>
              <a:rPr dirty="0" sz="2650" spc="-15">
                <a:latin typeface="Georgia"/>
                <a:cs typeface="Georgia"/>
              </a:rPr>
              <a:t>will </a:t>
            </a:r>
            <a:r>
              <a:rPr dirty="0" sz="2650" spc="-25">
                <a:latin typeface="Georgia"/>
                <a:cs typeface="Georgia"/>
              </a:rPr>
              <a:t>notplay.  </a:t>
            </a: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650" spc="-2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15">
                <a:latin typeface="Georgia"/>
                <a:cs typeface="Georgia"/>
              </a:rPr>
              <a:t>:Will </a:t>
            </a:r>
            <a:r>
              <a:rPr dirty="0" sz="2650" spc="-70">
                <a:latin typeface="Georgia"/>
                <a:cs typeface="Georgia"/>
              </a:rPr>
              <a:t>Ravi</a:t>
            </a:r>
            <a:r>
              <a:rPr dirty="0" sz="2650" spc="-455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play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Georgia"/>
              <a:cs typeface="Georgia"/>
            </a:endParaRPr>
          </a:p>
          <a:p>
            <a:pPr marL="73025">
              <a:lnSpc>
                <a:spcPct val="100000"/>
              </a:lnSpc>
            </a:pP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15">
                <a:latin typeface="Georgia"/>
                <a:cs typeface="Georgia"/>
              </a:rPr>
              <a:t>Will </a:t>
            </a:r>
            <a:r>
              <a:rPr dirty="0" sz="2650" spc="-70">
                <a:latin typeface="Georgia"/>
                <a:cs typeface="Georgia"/>
              </a:rPr>
              <a:t>Ravi </a:t>
            </a:r>
            <a:r>
              <a:rPr dirty="0" sz="2650" spc="-95">
                <a:latin typeface="Georgia"/>
                <a:cs typeface="Georgia"/>
              </a:rPr>
              <a:t>not </a:t>
            </a:r>
            <a:r>
              <a:rPr dirty="0" sz="2650" spc="-65">
                <a:latin typeface="Georgia"/>
                <a:cs typeface="Georgia"/>
              </a:rPr>
              <a:t>play</a:t>
            </a:r>
            <a:r>
              <a:rPr dirty="0" sz="2650" spc="-36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57045" y="480694"/>
            <a:ext cx="42843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/>
              <a:t>SIMPLE </a:t>
            </a:r>
            <a:r>
              <a:rPr dirty="0" sz="3200" spc="-20"/>
              <a:t>FUTURE</a:t>
            </a:r>
            <a:r>
              <a:rPr dirty="0" sz="3200" spc="60"/>
              <a:t> </a:t>
            </a:r>
            <a:r>
              <a:rPr dirty="0" sz="3200" spc="-10"/>
              <a:t>TENSE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877" y="1259839"/>
            <a:ext cx="365760" cy="274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877" y="1656778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2877" y="2867342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2877" y="3844226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2877" y="4820856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877" y="5797867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4497" y="1124838"/>
            <a:ext cx="8352790" cy="4966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50"/>
              </a:lnSpc>
              <a:spcBef>
                <a:spcPts val="95"/>
              </a:spcBef>
            </a:pPr>
            <a:r>
              <a:rPr dirty="0" sz="2650" spc="-20">
                <a:solidFill>
                  <a:srgbClr val="FF8427"/>
                </a:solidFill>
                <a:latin typeface="Georgia"/>
                <a:cs typeface="Georgia"/>
              </a:rPr>
              <a:t>Subject</a:t>
            </a:r>
            <a:r>
              <a:rPr dirty="0" sz="2650" spc="-2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75">
                <a:solidFill>
                  <a:srgbClr val="FF8427"/>
                </a:solidFill>
                <a:latin typeface="Georgia"/>
                <a:cs typeface="Georgia"/>
              </a:rPr>
              <a:t>+will/shall</a:t>
            </a:r>
            <a:r>
              <a:rPr dirty="0" sz="2650" spc="13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25">
                <a:solidFill>
                  <a:srgbClr val="FF8427"/>
                </a:solidFill>
                <a:latin typeface="Georgia"/>
                <a:cs typeface="Georgia"/>
              </a:rPr>
              <a:t>+be</a:t>
            </a:r>
            <a:r>
              <a:rPr dirty="0" sz="2650" spc="-7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120">
                <a:solidFill>
                  <a:srgbClr val="FF8427"/>
                </a:solidFill>
                <a:latin typeface="Georgia"/>
                <a:cs typeface="Georgia"/>
              </a:rPr>
              <a:t>+V1</a:t>
            </a:r>
            <a:r>
              <a:rPr dirty="0" sz="2650" spc="-41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45">
                <a:solidFill>
                  <a:srgbClr val="FF8427"/>
                </a:solidFill>
                <a:latin typeface="Georgia"/>
                <a:cs typeface="Georgia"/>
              </a:rPr>
              <a:t>+ing</a:t>
            </a:r>
            <a:r>
              <a:rPr dirty="0" sz="2650" spc="-21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+</a:t>
            </a:r>
            <a:r>
              <a:rPr dirty="0" sz="2650" spc="-2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Object</a:t>
            </a:r>
            <a:endParaRPr sz="2650">
              <a:latin typeface="Georgia"/>
              <a:cs typeface="Georgia"/>
            </a:endParaRPr>
          </a:p>
          <a:p>
            <a:pPr marL="12700" marR="5080">
              <a:lnSpc>
                <a:spcPts val="3120"/>
              </a:lnSpc>
              <a:spcBef>
                <a:spcPts val="125"/>
              </a:spcBef>
            </a:pPr>
            <a:r>
              <a:rPr dirty="0" sz="2650">
                <a:latin typeface="Georgia"/>
                <a:cs typeface="Georgia"/>
              </a:rPr>
              <a:t>The </a:t>
            </a:r>
            <a:r>
              <a:rPr dirty="0" sz="2650" spc="-5">
                <a:latin typeface="Georgia"/>
                <a:cs typeface="Georgia"/>
              </a:rPr>
              <a:t>future </a:t>
            </a:r>
            <a:r>
              <a:rPr dirty="0" sz="2650" spc="-30">
                <a:latin typeface="Georgia"/>
                <a:cs typeface="Georgia"/>
              </a:rPr>
              <a:t>continuous </a:t>
            </a:r>
            <a:r>
              <a:rPr dirty="0" sz="2650" spc="-10">
                <a:latin typeface="Georgia"/>
                <a:cs typeface="Georgia"/>
              </a:rPr>
              <a:t>tense </a:t>
            </a:r>
            <a:r>
              <a:rPr dirty="0" sz="2650" spc="-35">
                <a:latin typeface="Georgia"/>
                <a:cs typeface="Georgia"/>
              </a:rPr>
              <a:t>is </a:t>
            </a:r>
            <a:r>
              <a:rPr dirty="0" sz="2650" spc="-15">
                <a:latin typeface="Georgia"/>
                <a:cs typeface="Georgia"/>
              </a:rPr>
              <a:t>used </a:t>
            </a:r>
            <a:r>
              <a:rPr dirty="0" sz="2650" spc="-20">
                <a:latin typeface="Georgia"/>
                <a:cs typeface="Georgia"/>
              </a:rPr>
              <a:t>to </a:t>
            </a:r>
            <a:r>
              <a:rPr dirty="0" sz="2650" spc="-135">
                <a:latin typeface="Georgia"/>
                <a:cs typeface="Georgia"/>
              </a:rPr>
              <a:t>express </a:t>
            </a:r>
            <a:r>
              <a:rPr dirty="0" sz="2650" spc="-35">
                <a:latin typeface="Georgia"/>
                <a:cs typeface="Georgia"/>
              </a:rPr>
              <a:t>an </a:t>
            </a:r>
            <a:r>
              <a:rPr dirty="0" sz="2650" spc="-5">
                <a:latin typeface="Georgia"/>
                <a:cs typeface="Georgia"/>
              </a:rPr>
              <a:t>action  </a:t>
            </a:r>
            <a:r>
              <a:rPr dirty="0" sz="2650">
                <a:latin typeface="Georgia"/>
                <a:cs typeface="Georgia"/>
              </a:rPr>
              <a:t>which</a:t>
            </a:r>
            <a:r>
              <a:rPr dirty="0" sz="2650" spc="-245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will</a:t>
            </a:r>
            <a:r>
              <a:rPr dirty="0" sz="2650" spc="-19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be</a:t>
            </a:r>
            <a:r>
              <a:rPr dirty="0" sz="2650" spc="-75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in</a:t>
            </a:r>
            <a:r>
              <a:rPr dirty="0" sz="2650" spc="-120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progress</a:t>
            </a:r>
            <a:r>
              <a:rPr dirty="0" sz="2650" spc="-175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at</a:t>
            </a:r>
            <a:r>
              <a:rPr dirty="0" sz="2650" spc="-11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</a:t>
            </a:r>
            <a:r>
              <a:rPr dirty="0" sz="2650" spc="35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particular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time</a:t>
            </a:r>
            <a:r>
              <a:rPr dirty="0" sz="2650" spc="-24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in</a:t>
            </a:r>
            <a:r>
              <a:rPr dirty="0" sz="2650" spc="-20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31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future.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650" spc="-40">
                <a:solidFill>
                  <a:srgbClr val="E84B21"/>
                </a:solidFill>
                <a:latin typeface="Georgia"/>
                <a:cs typeface="Georgia"/>
              </a:rPr>
              <a:t>Affirmative</a:t>
            </a:r>
            <a:r>
              <a:rPr dirty="0" sz="2650" spc="-21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3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24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60">
                <a:latin typeface="Georgia"/>
                <a:cs typeface="Georgia"/>
              </a:rPr>
              <a:t>:I</a:t>
            </a:r>
            <a:r>
              <a:rPr dirty="0" sz="2650" spc="-310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will</a:t>
            </a:r>
            <a:r>
              <a:rPr dirty="0" sz="2650" spc="-3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be</a:t>
            </a:r>
            <a:r>
              <a:rPr dirty="0" sz="2650" spc="5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playing.</a:t>
            </a:r>
            <a:endParaRPr sz="2650">
              <a:latin typeface="Georgia"/>
              <a:cs typeface="Georgia"/>
            </a:endParaRPr>
          </a:p>
          <a:p>
            <a:pPr marL="12700" marR="2232660">
              <a:lnSpc>
                <a:spcPct val="241800"/>
              </a:lnSpc>
            </a:pP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2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I </a:t>
            </a:r>
            <a:r>
              <a:rPr dirty="0" sz="2650" spc="-15">
                <a:latin typeface="Georgia"/>
                <a:cs typeface="Georgia"/>
              </a:rPr>
              <a:t>will </a:t>
            </a:r>
            <a:r>
              <a:rPr dirty="0" sz="2650" spc="10">
                <a:latin typeface="Georgia"/>
                <a:cs typeface="Georgia"/>
              </a:rPr>
              <a:t>not </a:t>
            </a:r>
            <a:r>
              <a:rPr dirty="0" sz="2650" spc="-45">
                <a:latin typeface="Georgia"/>
                <a:cs typeface="Georgia"/>
              </a:rPr>
              <a:t>beplaying.  </a:t>
            </a: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</a:t>
            </a:r>
            <a:r>
              <a:rPr dirty="0" sz="2650" spc="-6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2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24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425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Shall</a:t>
            </a:r>
            <a:r>
              <a:rPr dirty="0" sz="2650" spc="-185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I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be</a:t>
            </a:r>
            <a:r>
              <a:rPr dirty="0" sz="2650" spc="90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playing?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Georgia"/>
              <a:cs typeface="Georgia"/>
            </a:endParaRPr>
          </a:p>
          <a:p>
            <a:pPr marL="73660">
              <a:lnSpc>
                <a:spcPct val="100000"/>
              </a:lnSpc>
              <a:tabLst>
                <a:tab pos="6552565" algn="l"/>
              </a:tabLst>
            </a:pP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55">
                <a:latin typeface="Georgia"/>
                <a:cs typeface="Georgia"/>
              </a:rPr>
              <a:t>Shall</a:t>
            </a:r>
            <a:r>
              <a:rPr dirty="0" sz="2650" spc="-14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I</a:t>
            </a:r>
            <a:r>
              <a:rPr dirty="0" sz="2650" spc="-220">
                <a:latin typeface="Georgia"/>
                <a:cs typeface="Georgia"/>
              </a:rPr>
              <a:t> </a:t>
            </a:r>
            <a:r>
              <a:rPr dirty="0" sz="2650" spc="10">
                <a:latin typeface="Georgia"/>
                <a:cs typeface="Georgia"/>
              </a:rPr>
              <a:t>not	</a:t>
            </a:r>
            <a:r>
              <a:rPr dirty="0" sz="2650" spc="-30">
                <a:latin typeface="Georgia"/>
                <a:cs typeface="Georgia"/>
              </a:rPr>
              <a:t>be</a:t>
            </a:r>
            <a:r>
              <a:rPr dirty="0" sz="2650" spc="-180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playing?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4092" y="480694"/>
            <a:ext cx="61309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FUTURE </a:t>
            </a:r>
            <a:r>
              <a:rPr dirty="0" spc="20"/>
              <a:t>CONTINUOUS</a:t>
            </a:r>
            <a:r>
              <a:rPr dirty="0" spc="-509"/>
              <a:t> </a:t>
            </a:r>
            <a:r>
              <a:rPr dirty="0" spc="10"/>
              <a:t>TENSE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72" y="1592834"/>
            <a:ext cx="8915400" cy="3971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2225">
              <a:lnSpc>
                <a:spcPts val="2740"/>
              </a:lnSpc>
              <a:spcBef>
                <a:spcPts val="125"/>
              </a:spcBef>
            </a:pPr>
            <a:r>
              <a:rPr dirty="0" sz="2300" spc="-55">
                <a:latin typeface="Georgia"/>
                <a:cs typeface="Georgia"/>
              </a:rPr>
              <a:t>Tenses</a:t>
            </a:r>
            <a:r>
              <a:rPr dirty="0" sz="2300" spc="-285">
                <a:latin typeface="Georgia"/>
                <a:cs typeface="Georgia"/>
              </a:rPr>
              <a:t> </a:t>
            </a:r>
            <a:r>
              <a:rPr dirty="0" sz="2300" spc="-30">
                <a:latin typeface="Georgia"/>
                <a:cs typeface="Georgia"/>
              </a:rPr>
              <a:t>are</a:t>
            </a:r>
            <a:r>
              <a:rPr dirty="0" sz="2300" spc="-165">
                <a:latin typeface="Georgia"/>
                <a:cs typeface="Georgia"/>
              </a:rPr>
              <a:t> </a:t>
            </a:r>
            <a:r>
              <a:rPr dirty="0" sz="2300" spc="10">
                <a:latin typeface="Georgia"/>
                <a:cs typeface="Georgia"/>
              </a:rPr>
              <a:t>the</a:t>
            </a:r>
            <a:r>
              <a:rPr dirty="0" sz="2300" spc="5">
                <a:latin typeface="Georgia"/>
                <a:cs typeface="Georgia"/>
              </a:rPr>
              <a:t> </a:t>
            </a:r>
            <a:r>
              <a:rPr dirty="0" sz="2300" spc="-50">
                <a:latin typeface="Georgia"/>
                <a:cs typeface="Georgia"/>
              </a:rPr>
              <a:t>form</a:t>
            </a:r>
            <a:r>
              <a:rPr dirty="0" sz="2300" spc="-45">
                <a:latin typeface="Georgia"/>
                <a:cs typeface="Georgia"/>
              </a:rPr>
              <a:t> </a:t>
            </a:r>
            <a:r>
              <a:rPr dirty="0" sz="2300" spc="20">
                <a:latin typeface="Georgia"/>
                <a:cs typeface="Georgia"/>
              </a:rPr>
              <a:t>taken</a:t>
            </a:r>
            <a:r>
              <a:rPr dirty="0" sz="2300" spc="-24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by</a:t>
            </a:r>
            <a:r>
              <a:rPr dirty="0" sz="2300" spc="-180">
                <a:latin typeface="Georgia"/>
                <a:cs typeface="Georgia"/>
              </a:rPr>
              <a:t> </a:t>
            </a:r>
            <a:r>
              <a:rPr dirty="0" sz="2300" spc="10">
                <a:latin typeface="Georgia"/>
                <a:cs typeface="Georgia"/>
              </a:rPr>
              <a:t>a</a:t>
            </a:r>
            <a:r>
              <a:rPr dirty="0" sz="2300" spc="-125">
                <a:latin typeface="Georgia"/>
                <a:cs typeface="Georgia"/>
              </a:rPr>
              <a:t> </a:t>
            </a:r>
            <a:r>
              <a:rPr dirty="0" sz="2300" spc="-60">
                <a:latin typeface="Georgia"/>
                <a:cs typeface="Georgia"/>
              </a:rPr>
              <a:t>verb</a:t>
            </a:r>
            <a:r>
              <a:rPr dirty="0" sz="2300" spc="-20">
                <a:latin typeface="Georgia"/>
                <a:cs typeface="Georgia"/>
              </a:rPr>
              <a:t> </a:t>
            </a:r>
            <a:r>
              <a:rPr dirty="0" sz="2300" spc="35">
                <a:latin typeface="Georgia"/>
                <a:cs typeface="Georgia"/>
              </a:rPr>
              <a:t>toshow</a:t>
            </a:r>
            <a:r>
              <a:rPr dirty="0" sz="2300" spc="-265">
                <a:latin typeface="Georgia"/>
                <a:cs typeface="Georgia"/>
              </a:rPr>
              <a:t> </a:t>
            </a:r>
            <a:r>
              <a:rPr dirty="0" sz="2300" spc="10">
                <a:latin typeface="Georgia"/>
                <a:cs typeface="Georgia"/>
              </a:rPr>
              <a:t>the</a:t>
            </a:r>
            <a:r>
              <a:rPr dirty="0" sz="2300" spc="409">
                <a:latin typeface="Georgia"/>
                <a:cs typeface="Georgia"/>
              </a:rPr>
              <a:t> </a:t>
            </a:r>
            <a:r>
              <a:rPr dirty="0" sz="2300" spc="25">
                <a:latin typeface="Georgia"/>
                <a:cs typeface="Georgia"/>
              </a:rPr>
              <a:t>time</a:t>
            </a:r>
            <a:r>
              <a:rPr dirty="0" sz="2300" spc="-310">
                <a:latin typeface="Georgia"/>
                <a:cs typeface="Georgia"/>
              </a:rPr>
              <a:t> </a:t>
            </a:r>
            <a:r>
              <a:rPr dirty="0" sz="2300" spc="20">
                <a:latin typeface="Georgia"/>
                <a:cs typeface="Georgia"/>
              </a:rPr>
              <a:t>of</a:t>
            </a:r>
            <a:r>
              <a:rPr dirty="0" sz="2300" spc="-114">
                <a:latin typeface="Georgia"/>
                <a:cs typeface="Georgia"/>
              </a:rPr>
              <a:t> </a:t>
            </a:r>
            <a:r>
              <a:rPr dirty="0" sz="2300" spc="-15">
                <a:latin typeface="Georgia"/>
                <a:cs typeface="Georgia"/>
              </a:rPr>
              <a:t>an</a:t>
            </a:r>
            <a:r>
              <a:rPr dirty="0" sz="2300" spc="-165">
                <a:latin typeface="Georgia"/>
                <a:cs typeface="Georgia"/>
              </a:rPr>
              <a:t> </a:t>
            </a:r>
            <a:r>
              <a:rPr dirty="0" sz="2300" spc="20">
                <a:latin typeface="Georgia"/>
                <a:cs typeface="Georgia"/>
              </a:rPr>
              <a:t>action</a:t>
            </a:r>
            <a:r>
              <a:rPr dirty="0" sz="2300" spc="-245">
                <a:latin typeface="Georgia"/>
                <a:cs typeface="Georgia"/>
              </a:rPr>
              <a:t> </a:t>
            </a:r>
            <a:r>
              <a:rPr dirty="0" sz="2300" spc="20">
                <a:latin typeface="Georgia"/>
                <a:cs typeface="Georgia"/>
              </a:rPr>
              <a:t>or</a:t>
            </a:r>
            <a:r>
              <a:rPr dirty="0" sz="2300" spc="-229">
                <a:latin typeface="Georgia"/>
                <a:cs typeface="Georgia"/>
              </a:rPr>
              <a:t> </a:t>
            </a:r>
            <a:r>
              <a:rPr dirty="0" sz="2300" spc="10">
                <a:latin typeface="Georgia"/>
                <a:cs typeface="Georgia"/>
              </a:rPr>
              <a:t>the</a:t>
            </a:r>
            <a:endParaRPr sz="2300">
              <a:latin typeface="Georgia"/>
              <a:cs typeface="Georgia"/>
            </a:endParaRPr>
          </a:p>
          <a:p>
            <a:pPr marL="297180">
              <a:lnSpc>
                <a:spcPts val="2740"/>
              </a:lnSpc>
            </a:pPr>
            <a:r>
              <a:rPr dirty="0" sz="2300" spc="15">
                <a:latin typeface="Georgia"/>
                <a:cs typeface="Georgia"/>
              </a:rPr>
              <a:t>state</a:t>
            </a:r>
            <a:r>
              <a:rPr dirty="0" sz="2300" spc="-320">
                <a:latin typeface="Georgia"/>
                <a:cs typeface="Georgia"/>
              </a:rPr>
              <a:t> </a:t>
            </a:r>
            <a:r>
              <a:rPr dirty="0" sz="2300" spc="20">
                <a:latin typeface="Georgia"/>
                <a:cs typeface="Georgia"/>
              </a:rPr>
              <a:t>of</a:t>
            </a:r>
            <a:r>
              <a:rPr dirty="0" sz="2300" spc="-190">
                <a:latin typeface="Georgia"/>
                <a:cs typeface="Georgia"/>
              </a:rPr>
              <a:t> </a:t>
            </a:r>
            <a:r>
              <a:rPr dirty="0" sz="2300" spc="-15">
                <a:latin typeface="Georgia"/>
                <a:cs typeface="Georgia"/>
              </a:rPr>
              <a:t>an</a:t>
            </a:r>
            <a:r>
              <a:rPr dirty="0" sz="2300" spc="-170">
                <a:latin typeface="Georgia"/>
                <a:cs typeface="Georgia"/>
              </a:rPr>
              <a:t> </a:t>
            </a:r>
            <a:r>
              <a:rPr dirty="0" sz="2300" spc="-5">
                <a:latin typeface="Georgia"/>
                <a:cs typeface="Georgia"/>
              </a:rPr>
              <a:t>event.</a:t>
            </a:r>
            <a:endParaRPr sz="2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Georgia"/>
              <a:cs typeface="Georgia"/>
            </a:endParaRPr>
          </a:p>
          <a:p>
            <a:pPr marL="297180" indent="-285115">
              <a:lnSpc>
                <a:spcPct val="100000"/>
              </a:lnSpc>
              <a:buClr>
                <a:srgbClr val="AF3D9A"/>
              </a:buClr>
              <a:buSzPct val="71739"/>
              <a:buFont typeface="Wingdings"/>
              <a:buChar char=""/>
              <a:tabLst>
                <a:tab pos="297815" algn="l"/>
              </a:tabLst>
            </a:pPr>
            <a:r>
              <a:rPr dirty="0" sz="2300" spc="10">
                <a:latin typeface="Georgia"/>
                <a:cs typeface="Georgia"/>
              </a:rPr>
              <a:t>There</a:t>
            </a:r>
            <a:r>
              <a:rPr dirty="0" sz="2300" spc="-240">
                <a:latin typeface="Georgia"/>
                <a:cs typeface="Georgia"/>
              </a:rPr>
              <a:t> </a:t>
            </a:r>
            <a:r>
              <a:rPr dirty="0" sz="2300" spc="-30">
                <a:latin typeface="Georgia"/>
                <a:cs typeface="Georgia"/>
              </a:rPr>
              <a:t>are</a:t>
            </a:r>
            <a:r>
              <a:rPr dirty="0" sz="2300" spc="-325">
                <a:latin typeface="Georgia"/>
                <a:cs typeface="Georgia"/>
              </a:rPr>
              <a:t> </a:t>
            </a:r>
            <a:r>
              <a:rPr dirty="0" sz="2300" spc="10">
                <a:latin typeface="Georgia"/>
                <a:cs typeface="Georgia"/>
              </a:rPr>
              <a:t>three</a:t>
            </a:r>
            <a:r>
              <a:rPr dirty="0" sz="2300" spc="-155">
                <a:latin typeface="Georgia"/>
                <a:cs typeface="Georgia"/>
              </a:rPr>
              <a:t> </a:t>
            </a:r>
            <a:r>
              <a:rPr dirty="0" sz="2300" spc="35">
                <a:latin typeface="Georgia"/>
                <a:cs typeface="Georgia"/>
              </a:rPr>
              <a:t>main</a:t>
            </a:r>
            <a:r>
              <a:rPr dirty="0" sz="2300" spc="-245">
                <a:latin typeface="Georgia"/>
                <a:cs typeface="Georgia"/>
              </a:rPr>
              <a:t> </a:t>
            </a:r>
            <a:r>
              <a:rPr dirty="0" sz="2300" spc="-30">
                <a:latin typeface="Georgia"/>
                <a:cs typeface="Georgia"/>
              </a:rPr>
              <a:t>tenses:(forms</a:t>
            </a:r>
            <a:r>
              <a:rPr dirty="0" sz="2300" spc="-360">
                <a:latin typeface="Georgia"/>
                <a:cs typeface="Georgia"/>
              </a:rPr>
              <a:t> </a:t>
            </a:r>
            <a:r>
              <a:rPr dirty="0" sz="2300" spc="-60">
                <a:latin typeface="Georgia"/>
                <a:cs typeface="Georgia"/>
              </a:rPr>
              <a:t>of</a:t>
            </a:r>
            <a:r>
              <a:rPr dirty="0" sz="2300" spc="-355">
                <a:latin typeface="Georgia"/>
                <a:cs typeface="Georgia"/>
              </a:rPr>
              <a:t> </a:t>
            </a:r>
            <a:r>
              <a:rPr dirty="0" sz="2300" spc="-130">
                <a:latin typeface="Georgia"/>
                <a:cs typeface="Georgia"/>
              </a:rPr>
              <a:t>verbs</a:t>
            </a:r>
            <a:r>
              <a:rPr dirty="0" sz="2300" spc="-280">
                <a:latin typeface="Georgia"/>
                <a:cs typeface="Georgia"/>
              </a:rPr>
              <a:t> </a:t>
            </a:r>
            <a:r>
              <a:rPr dirty="0" sz="2300" spc="5">
                <a:latin typeface="Georgia"/>
                <a:cs typeface="Georgia"/>
              </a:rPr>
              <a:t>)</a:t>
            </a:r>
            <a:endParaRPr sz="23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AF3D9A"/>
              </a:buClr>
              <a:buFont typeface="Wingdings"/>
              <a:buChar char=""/>
            </a:pPr>
            <a:endParaRPr sz="3350">
              <a:latin typeface="Georgia"/>
              <a:cs typeface="Georgia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Clr>
                <a:srgbClr val="AF3D9A"/>
              </a:buClr>
              <a:buSzPct val="71739"/>
              <a:buFont typeface="Wingdings"/>
              <a:buChar char=""/>
              <a:tabLst>
                <a:tab pos="297815" algn="l"/>
              </a:tabLst>
            </a:pPr>
            <a:r>
              <a:rPr dirty="0" sz="2300" spc="15">
                <a:solidFill>
                  <a:srgbClr val="FF8427"/>
                </a:solidFill>
                <a:latin typeface="Georgia"/>
                <a:cs typeface="Georgia"/>
              </a:rPr>
              <a:t>The</a:t>
            </a:r>
            <a:r>
              <a:rPr dirty="0" sz="2300" spc="-16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300" spc="-50">
                <a:solidFill>
                  <a:srgbClr val="FF8427"/>
                </a:solidFill>
                <a:latin typeface="Georgia"/>
                <a:cs typeface="Georgia"/>
              </a:rPr>
              <a:t>Present</a:t>
            </a:r>
            <a:r>
              <a:rPr dirty="0" sz="2300" spc="-8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300" spc="-50">
                <a:solidFill>
                  <a:srgbClr val="FF8427"/>
                </a:solidFill>
                <a:latin typeface="Georgia"/>
                <a:cs typeface="Georgia"/>
              </a:rPr>
              <a:t>Tense</a:t>
            </a:r>
            <a:r>
              <a:rPr dirty="0" sz="2300" spc="-24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300" spc="-45">
                <a:solidFill>
                  <a:srgbClr val="FF8427"/>
                </a:solidFill>
                <a:latin typeface="Georgia"/>
                <a:cs typeface="Georgia"/>
              </a:rPr>
              <a:t>–</a:t>
            </a:r>
            <a:r>
              <a:rPr dirty="0" sz="2300" spc="-45">
                <a:latin typeface="Georgia"/>
                <a:cs typeface="Georgia"/>
              </a:rPr>
              <a:t>the</a:t>
            </a:r>
            <a:r>
              <a:rPr dirty="0" sz="2300" spc="-155">
                <a:latin typeface="Georgia"/>
                <a:cs typeface="Georgia"/>
              </a:rPr>
              <a:t> </a:t>
            </a:r>
            <a:r>
              <a:rPr dirty="0" sz="2300" spc="-35">
                <a:latin typeface="Georgia"/>
                <a:cs typeface="Georgia"/>
              </a:rPr>
              <a:t>time</a:t>
            </a:r>
            <a:r>
              <a:rPr dirty="0" sz="2300" spc="-240">
                <a:latin typeface="Georgia"/>
                <a:cs typeface="Georgia"/>
              </a:rPr>
              <a:t> </a:t>
            </a:r>
            <a:r>
              <a:rPr dirty="0" sz="2300" spc="-45">
                <a:latin typeface="Georgia"/>
                <a:cs typeface="Georgia"/>
              </a:rPr>
              <a:t>that</a:t>
            </a:r>
            <a:r>
              <a:rPr dirty="0" sz="2300" spc="-160">
                <a:latin typeface="Georgia"/>
                <a:cs typeface="Georgia"/>
              </a:rPr>
              <a:t> </a:t>
            </a:r>
            <a:r>
              <a:rPr dirty="0" sz="2300" spc="-15">
                <a:latin typeface="Georgia"/>
                <a:cs typeface="Georgia"/>
              </a:rPr>
              <a:t>is</a:t>
            </a:r>
            <a:r>
              <a:rPr dirty="0" sz="2300" spc="-200">
                <a:latin typeface="Georgia"/>
                <a:cs typeface="Georgia"/>
              </a:rPr>
              <a:t> </a:t>
            </a:r>
            <a:r>
              <a:rPr dirty="0" sz="2300" spc="-35">
                <a:latin typeface="Georgia"/>
                <a:cs typeface="Georgia"/>
              </a:rPr>
              <a:t>passing</a:t>
            </a:r>
            <a:endParaRPr sz="2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F3D9A"/>
              </a:buClr>
              <a:buFont typeface="Wingdings"/>
              <a:buChar char=""/>
            </a:pPr>
            <a:endParaRPr sz="3400">
              <a:latin typeface="Georgia"/>
              <a:cs typeface="Georgia"/>
            </a:endParaRPr>
          </a:p>
          <a:p>
            <a:pPr marL="297180" indent="-285115">
              <a:lnSpc>
                <a:spcPct val="100000"/>
              </a:lnSpc>
              <a:buClr>
                <a:srgbClr val="AF3D9A"/>
              </a:buClr>
              <a:buSzPct val="71739"/>
              <a:buFont typeface="Wingdings"/>
              <a:buChar char=""/>
              <a:tabLst>
                <a:tab pos="297815" algn="l"/>
              </a:tabLst>
            </a:pPr>
            <a:r>
              <a:rPr dirty="0" sz="2300" spc="15">
                <a:solidFill>
                  <a:srgbClr val="FF8427"/>
                </a:solidFill>
                <a:latin typeface="Georgia"/>
                <a:cs typeface="Georgia"/>
              </a:rPr>
              <a:t>The</a:t>
            </a:r>
            <a:r>
              <a:rPr dirty="0" sz="2300" spc="-16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300" spc="-30">
                <a:solidFill>
                  <a:srgbClr val="FF8427"/>
                </a:solidFill>
                <a:latin typeface="Georgia"/>
                <a:cs typeface="Georgia"/>
              </a:rPr>
              <a:t>Past</a:t>
            </a:r>
            <a:r>
              <a:rPr dirty="0" sz="2300" spc="-1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300" spc="-50">
                <a:solidFill>
                  <a:srgbClr val="FF8427"/>
                </a:solidFill>
                <a:latin typeface="Georgia"/>
                <a:cs typeface="Georgia"/>
              </a:rPr>
              <a:t>Tense</a:t>
            </a:r>
            <a:r>
              <a:rPr dirty="0" sz="2300" spc="24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300" spc="-50">
                <a:latin typeface="Georgia"/>
                <a:cs typeface="Georgia"/>
              </a:rPr>
              <a:t>-the</a:t>
            </a:r>
            <a:r>
              <a:rPr dirty="0" sz="2300" spc="-240">
                <a:latin typeface="Georgia"/>
                <a:cs typeface="Georgia"/>
              </a:rPr>
              <a:t> </a:t>
            </a:r>
            <a:r>
              <a:rPr dirty="0" sz="2300" spc="-35">
                <a:latin typeface="Georgia"/>
                <a:cs typeface="Georgia"/>
              </a:rPr>
              <a:t>time</a:t>
            </a:r>
            <a:r>
              <a:rPr dirty="0" sz="2300" spc="-240">
                <a:latin typeface="Georgia"/>
                <a:cs typeface="Georgia"/>
              </a:rPr>
              <a:t> </a:t>
            </a:r>
            <a:r>
              <a:rPr dirty="0" sz="2300" spc="-45">
                <a:latin typeface="Georgia"/>
                <a:cs typeface="Georgia"/>
              </a:rPr>
              <a:t>that</a:t>
            </a:r>
            <a:r>
              <a:rPr dirty="0" sz="2300" spc="-160">
                <a:latin typeface="Georgia"/>
                <a:cs typeface="Georgia"/>
              </a:rPr>
              <a:t> </a:t>
            </a:r>
            <a:r>
              <a:rPr dirty="0" sz="2300" spc="-30">
                <a:latin typeface="Georgia"/>
                <a:cs typeface="Georgia"/>
              </a:rPr>
              <a:t>has</a:t>
            </a:r>
            <a:r>
              <a:rPr dirty="0" sz="2300" spc="-200">
                <a:latin typeface="Georgia"/>
                <a:cs typeface="Georgia"/>
              </a:rPr>
              <a:t> </a:t>
            </a:r>
            <a:r>
              <a:rPr dirty="0" sz="2300" spc="-35">
                <a:latin typeface="Georgia"/>
                <a:cs typeface="Georgia"/>
              </a:rPr>
              <a:t>passed</a:t>
            </a:r>
            <a:endParaRPr sz="2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F3D9A"/>
              </a:buClr>
              <a:buFont typeface="Wingdings"/>
              <a:buChar char=""/>
            </a:pPr>
            <a:endParaRPr sz="3350">
              <a:latin typeface="Georgia"/>
              <a:cs typeface="Georgia"/>
            </a:endParaRPr>
          </a:p>
          <a:p>
            <a:pPr marL="297180" indent="-285115">
              <a:lnSpc>
                <a:spcPct val="100000"/>
              </a:lnSpc>
              <a:buClr>
                <a:srgbClr val="AF3D9A"/>
              </a:buClr>
              <a:buSzPct val="71739"/>
              <a:buFont typeface="Wingdings"/>
              <a:buChar char=""/>
              <a:tabLst>
                <a:tab pos="297815" algn="l"/>
              </a:tabLst>
            </a:pPr>
            <a:r>
              <a:rPr dirty="0" sz="2300" spc="15">
                <a:solidFill>
                  <a:srgbClr val="FF8427"/>
                </a:solidFill>
                <a:latin typeface="Georgia"/>
                <a:cs typeface="Georgia"/>
              </a:rPr>
              <a:t>The</a:t>
            </a:r>
            <a:r>
              <a:rPr dirty="0" sz="2300" spc="-16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300" spc="-55">
                <a:solidFill>
                  <a:srgbClr val="FF8427"/>
                </a:solidFill>
                <a:latin typeface="Georgia"/>
                <a:cs typeface="Georgia"/>
              </a:rPr>
              <a:t>Future</a:t>
            </a:r>
            <a:r>
              <a:rPr dirty="0" sz="2300" spc="-24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300" spc="-50">
                <a:solidFill>
                  <a:srgbClr val="FF8427"/>
                </a:solidFill>
                <a:latin typeface="Georgia"/>
                <a:cs typeface="Georgia"/>
              </a:rPr>
              <a:t>Tense</a:t>
            </a:r>
            <a:r>
              <a:rPr dirty="0" sz="2300" spc="-16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300" spc="10">
                <a:latin typeface="Georgia"/>
                <a:cs typeface="Georgia"/>
              </a:rPr>
              <a:t>–</a:t>
            </a:r>
            <a:r>
              <a:rPr dirty="0" sz="2300" spc="-210">
                <a:latin typeface="Georgia"/>
                <a:cs typeface="Georgia"/>
              </a:rPr>
              <a:t> </a:t>
            </a:r>
            <a:r>
              <a:rPr dirty="0" sz="2300" spc="-45">
                <a:latin typeface="Georgia"/>
                <a:cs typeface="Georgia"/>
              </a:rPr>
              <a:t>the</a:t>
            </a:r>
            <a:r>
              <a:rPr dirty="0" sz="2300" spc="-75">
                <a:latin typeface="Georgia"/>
                <a:cs typeface="Georgia"/>
              </a:rPr>
              <a:t> </a:t>
            </a:r>
            <a:r>
              <a:rPr dirty="0" sz="2300" spc="-35">
                <a:latin typeface="Georgia"/>
                <a:cs typeface="Georgia"/>
              </a:rPr>
              <a:t>time</a:t>
            </a:r>
            <a:r>
              <a:rPr dirty="0" sz="2300" spc="-240">
                <a:latin typeface="Georgia"/>
                <a:cs typeface="Georgia"/>
              </a:rPr>
              <a:t> </a:t>
            </a:r>
            <a:r>
              <a:rPr dirty="0" sz="2300" spc="-35">
                <a:latin typeface="Georgia"/>
                <a:cs typeface="Georgia"/>
              </a:rPr>
              <a:t>to</a:t>
            </a:r>
            <a:r>
              <a:rPr dirty="0" sz="2300" spc="-125">
                <a:latin typeface="Georgia"/>
                <a:cs typeface="Georgia"/>
              </a:rPr>
              <a:t> </a:t>
            </a:r>
            <a:r>
              <a:rPr dirty="0" sz="2300" spc="-35">
                <a:latin typeface="Georgia"/>
                <a:cs typeface="Georgia"/>
              </a:rPr>
              <a:t>come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9826" y="404494"/>
            <a:ext cx="3937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/>
                <a:cs typeface="Times New Roman"/>
              </a:rPr>
              <a:t>TENSES </a:t>
            </a:r>
            <a:r>
              <a:rPr dirty="0" sz="3200">
                <a:latin typeface="Times New Roman"/>
                <a:cs typeface="Times New Roman"/>
              </a:rPr>
              <a:t>:</a:t>
            </a:r>
            <a:r>
              <a:rPr dirty="0" sz="3200" spc="-225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Times New Roman"/>
                <a:cs typeface="Times New Roman"/>
              </a:rPr>
              <a:t>MEANING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177" y="1021778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7177" y="1438846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177" y="2649854"/>
            <a:ext cx="366395" cy="274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7177" y="3626421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7177" y="4603369"/>
            <a:ext cx="366395" cy="27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177" y="5580062"/>
            <a:ext cx="366395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9115" y="887031"/>
            <a:ext cx="8210550" cy="5383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Subject</a:t>
            </a:r>
            <a:r>
              <a:rPr dirty="0" sz="2650" spc="-27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75">
                <a:solidFill>
                  <a:srgbClr val="FF8427"/>
                </a:solidFill>
                <a:latin typeface="Georgia"/>
                <a:cs typeface="Georgia"/>
              </a:rPr>
              <a:t>+shall/will</a:t>
            </a:r>
            <a:r>
              <a:rPr dirty="0" sz="2650" spc="13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+have</a:t>
            </a:r>
            <a:r>
              <a:rPr dirty="0" sz="2650" spc="-23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15">
                <a:solidFill>
                  <a:srgbClr val="FF8427"/>
                </a:solidFill>
                <a:latin typeface="Georgia"/>
                <a:cs typeface="Georgia"/>
              </a:rPr>
              <a:t>+V3</a:t>
            </a:r>
            <a:r>
              <a:rPr dirty="0" sz="2650" spc="-33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10">
                <a:solidFill>
                  <a:srgbClr val="FF8427"/>
                </a:solidFill>
                <a:latin typeface="Georgia"/>
                <a:cs typeface="Georgia"/>
              </a:rPr>
              <a:t>+Object.</a:t>
            </a:r>
            <a:endParaRPr sz="2650">
              <a:latin typeface="Georgia"/>
              <a:cs typeface="Georgia"/>
            </a:endParaRPr>
          </a:p>
          <a:p>
            <a:pPr marL="12700" marR="5080">
              <a:lnSpc>
                <a:spcPts val="3130"/>
              </a:lnSpc>
              <a:spcBef>
                <a:spcPts val="250"/>
              </a:spcBef>
              <a:tabLst>
                <a:tab pos="6186170" algn="l"/>
              </a:tabLst>
            </a:pPr>
            <a:r>
              <a:rPr dirty="0" sz="2650" spc="-70">
                <a:latin typeface="Georgia"/>
                <a:cs typeface="Georgia"/>
              </a:rPr>
              <a:t>Future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perfect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tense</a:t>
            </a:r>
            <a:r>
              <a:rPr dirty="0" sz="2650" spc="-200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</a:t>
            </a:r>
            <a:r>
              <a:rPr dirty="0" sz="2650" spc="-25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used</a:t>
            </a:r>
            <a:r>
              <a:rPr dirty="0" sz="2650" spc="-22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to</a:t>
            </a:r>
            <a:r>
              <a:rPr dirty="0" sz="2650" spc="3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indicate</a:t>
            </a:r>
            <a:r>
              <a:rPr dirty="0" sz="2650" spc="-29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	</a:t>
            </a:r>
            <a:r>
              <a:rPr dirty="0" sz="2650" spc="-10">
                <a:latin typeface="Georgia"/>
                <a:cs typeface="Georgia"/>
              </a:rPr>
              <a:t>completion</a:t>
            </a:r>
            <a:r>
              <a:rPr dirty="0" sz="2650" spc="-32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of  </a:t>
            </a:r>
            <a:r>
              <a:rPr dirty="0" sz="2650" spc="-35">
                <a:latin typeface="Georgia"/>
                <a:cs typeface="Georgia"/>
              </a:rPr>
              <a:t>an</a:t>
            </a:r>
            <a:r>
              <a:rPr dirty="0" sz="2650" spc="-204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action</a:t>
            </a:r>
            <a:r>
              <a:rPr dirty="0" sz="2650" spc="-19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by</a:t>
            </a:r>
            <a:r>
              <a:rPr dirty="0" sz="2650" spc="-185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</a:t>
            </a:r>
            <a:r>
              <a:rPr dirty="0" sz="2650" spc="-13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certain</a:t>
            </a:r>
            <a:r>
              <a:rPr dirty="0" sz="2650" spc="-280">
                <a:latin typeface="Georgia"/>
                <a:cs typeface="Georgia"/>
              </a:rPr>
              <a:t> </a:t>
            </a:r>
            <a:r>
              <a:rPr dirty="0" sz="2650" spc="10">
                <a:latin typeface="Georgia"/>
                <a:cs typeface="Georgia"/>
              </a:rPr>
              <a:t>periodof</a:t>
            </a:r>
            <a:r>
              <a:rPr dirty="0" sz="2650" spc="34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time</a:t>
            </a:r>
            <a:r>
              <a:rPr dirty="0" sz="2650" spc="-245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in</a:t>
            </a:r>
            <a:r>
              <a:rPr dirty="0" sz="2650" spc="-20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future.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Georgia"/>
              <a:cs typeface="Georgia"/>
            </a:endParaRPr>
          </a:p>
          <a:p>
            <a:pPr marL="73025">
              <a:lnSpc>
                <a:spcPct val="100000"/>
              </a:lnSpc>
            </a:pPr>
            <a:r>
              <a:rPr dirty="0" sz="2650" spc="-25">
                <a:solidFill>
                  <a:srgbClr val="E84B21"/>
                </a:solidFill>
                <a:latin typeface="Georgia"/>
                <a:cs typeface="Georgia"/>
              </a:rPr>
              <a:t>Affirmative</a:t>
            </a:r>
            <a:r>
              <a:rPr dirty="0" sz="2650" spc="-32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3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24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15">
                <a:latin typeface="Georgia"/>
                <a:cs typeface="Georgia"/>
              </a:rPr>
              <a:t>:She</a:t>
            </a:r>
            <a:r>
              <a:rPr dirty="0" sz="2650" spc="-16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will</a:t>
            </a:r>
            <a:r>
              <a:rPr dirty="0" sz="2650" spc="-110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have</a:t>
            </a:r>
            <a:r>
              <a:rPr dirty="0" sz="2650" spc="-240">
                <a:latin typeface="Georgia"/>
                <a:cs typeface="Georgia"/>
              </a:rPr>
              <a:t> </a:t>
            </a:r>
            <a:r>
              <a:rPr dirty="0" sz="2650" spc="-80">
                <a:latin typeface="Georgia"/>
                <a:cs typeface="Georgia"/>
              </a:rPr>
              <a:t>played.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</a:t>
            </a:r>
            <a:r>
              <a:rPr dirty="0" sz="2650" spc="-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345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She</a:t>
            </a:r>
            <a:r>
              <a:rPr dirty="0" sz="2650" spc="-24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will</a:t>
            </a:r>
            <a:r>
              <a:rPr dirty="0" sz="2650" spc="-114">
                <a:latin typeface="Georgia"/>
                <a:cs typeface="Georgia"/>
              </a:rPr>
              <a:t> </a:t>
            </a:r>
            <a:r>
              <a:rPr dirty="0" sz="2650" spc="10">
                <a:latin typeface="Georgia"/>
                <a:cs typeface="Georgia"/>
              </a:rPr>
              <a:t>not</a:t>
            </a:r>
            <a:r>
              <a:rPr dirty="0" sz="2650" spc="-190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have</a:t>
            </a:r>
            <a:r>
              <a:rPr dirty="0" sz="2650" spc="-150">
                <a:latin typeface="Georgia"/>
                <a:cs typeface="Georgia"/>
              </a:rPr>
              <a:t> </a:t>
            </a:r>
            <a:r>
              <a:rPr dirty="0" sz="2650" spc="-80">
                <a:latin typeface="Georgia"/>
                <a:cs typeface="Georgia"/>
              </a:rPr>
              <a:t>played.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Interrogative</a:t>
            </a: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25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-254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15">
                <a:latin typeface="Georgia"/>
                <a:cs typeface="Georgia"/>
              </a:rPr>
              <a:t>:Will</a:t>
            </a:r>
            <a:r>
              <a:rPr dirty="0" sz="2650" spc="5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she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have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80">
                <a:latin typeface="Georgia"/>
                <a:cs typeface="Georgia"/>
              </a:rPr>
              <a:t>played?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Georgia"/>
              <a:cs typeface="Georgia"/>
            </a:endParaRPr>
          </a:p>
          <a:p>
            <a:pPr marL="12700" marR="786130" indent="60960">
              <a:lnSpc>
                <a:spcPts val="3130"/>
              </a:lnSpc>
            </a:pP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15">
                <a:latin typeface="Georgia"/>
                <a:cs typeface="Georgia"/>
              </a:rPr>
              <a:t>Will </a:t>
            </a:r>
            <a:r>
              <a:rPr dirty="0" sz="2650" spc="5">
                <a:latin typeface="Georgia"/>
                <a:cs typeface="Georgia"/>
              </a:rPr>
              <a:t>she </a:t>
            </a:r>
            <a:r>
              <a:rPr dirty="0" sz="2650" spc="-95">
                <a:latin typeface="Georgia"/>
                <a:cs typeface="Georgia"/>
              </a:rPr>
              <a:t>not</a:t>
            </a:r>
            <a:r>
              <a:rPr dirty="0" sz="2650" spc="-270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have  </a:t>
            </a:r>
            <a:r>
              <a:rPr dirty="0" sz="2650" spc="-80">
                <a:latin typeface="Georgia"/>
                <a:cs typeface="Georgia"/>
              </a:rPr>
              <a:t>played?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06144" y="282193"/>
            <a:ext cx="522605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FUTURE </a:t>
            </a:r>
            <a:r>
              <a:rPr dirty="0"/>
              <a:t>PERFECT</a:t>
            </a:r>
            <a:r>
              <a:rPr dirty="0" spc="-335"/>
              <a:t> </a:t>
            </a:r>
            <a:r>
              <a:rPr dirty="0" spc="10"/>
              <a:t>TENSE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877" y="878141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877" y="1855152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2877" y="3076257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2877" y="3961066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2877" y="4856416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877" y="5741670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4497" y="743648"/>
            <a:ext cx="7540625" cy="5648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Subject</a:t>
            </a:r>
            <a:r>
              <a:rPr dirty="0" sz="2650" spc="30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75">
                <a:solidFill>
                  <a:srgbClr val="FF8427"/>
                </a:solidFill>
                <a:latin typeface="Georgia"/>
                <a:cs typeface="Georgia"/>
              </a:rPr>
              <a:t>+shall/will</a:t>
            </a:r>
            <a:r>
              <a:rPr dirty="0" sz="2650" spc="22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65">
                <a:solidFill>
                  <a:srgbClr val="FF8427"/>
                </a:solidFill>
                <a:latin typeface="Georgia"/>
                <a:cs typeface="Georgia"/>
              </a:rPr>
              <a:t>+have</a:t>
            </a:r>
            <a:r>
              <a:rPr dirty="0" sz="2650" spc="-39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20">
                <a:solidFill>
                  <a:srgbClr val="FF8427"/>
                </a:solidFill>
                <a:latin typeface="Georgia"/>
                <a:cs typeface="Georgia"/>
              </a:rPr>
              <a:t>been</a:t>
            </a:r>
            <a:r>
              <a:rPr dirty="0" sz="2650" spc="-19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15">
                <a:solidFill>
                  <a:srgbClr val="FF8427"/>
                </a:solidFill>
                <a:latin typeface="Georgia"/>
                <a:cs typeface="Georgia"/>
              </a:rPr>
              <a:t>+V1</a:t>
            </a:r>
            <a:r>
              <a:rPr dirty="0" sz="2650" spc="-33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40">
                <a:solidFill>
                  <a:srgbClr val="FF8427"/>
                </a:solidFill>
                <a:latin typeface="Georgia"/>
                <a:cs typeface="Georgia"/>
              </a:rPr>
              <a:t>+ing</a:t>
            </a:r>
            <a:r>
              <a:rPr dirty="0" sz="2650" spc="-21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+</a:t>
            </a:r>
            <a:r>
              <a:rPr dirty="0" sz="2650" spc="-10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10">
                <a:solidFill>
                  <a:srgbClr val="FF8427"/>
                </a:solidFill>
                <a:latin typeface="Georgia"/>
                <a:cs typeface="Georgia"/>
              </a:rPr>
              <a:t>Object.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Georgia"/>
              <a:cs typeface="Georgia"/>
            </a:endParaRPr>
          </a:p>
          <a:p>
            <a:pPr marL="12700" marR="159385">
              <a:lnSpc>
                <a:spcPts val="3120"/>
              </a:lnSpc>
              <a:tabLst>
                <a:tab pos="5840730" algn="l"/>
              </a:tabLst>
            </a:pP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future</a:t>
            </a:r>
            <a:r>
              <a:rPr dirty="0" sz="2650" spc="-225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perfect</a:t>
            </a:r>
            <a:r>
              <a:rPr dirty="0" sz="2650" spc="-27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tense</a:t>
            </a:r>
            <a:r>
              <a:rPr dirty="0" sz="2650" spc="-210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used</a:t>
            </a:r>
            <a:r>
              <a:rPr dirty="0" sz="2650" spc="-15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when</a:t>
            </a:r>
            <a:r>
              <a:rPr dirty="0" sz="2650" spc="-195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an</a:t>
            </a:r>
            <a:r>
              <a:rPr dirty="0" sz="2650" spc="-200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action</a:t>
            </a:r>
            <a:r>
              <a:rPr dirty="0" sz="2650" spc="210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</a:t>
            </a:r>
            <a:r>
              <a:rPr dirty="0" sz="2650" spc="-340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to  </a:t>
            </a:r>
            <a:r>
              <a:rPr dirty="0" sz="2650" spc="-10">
                <a:latin typeface="Georgia"/>
                <a:cs typeface="Georgia"/>
              </a:rPr>
              <a:t>continue</a:t>
            </a:r>
            <a:r>
              <a:rPr dirty="0" sz="2650" spc="-29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up</a:t>
            </a:r>
            <a:r>
              <a:rPr dirty="0" sz="2650" spc="-22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to</a:t>
            </a:r>
            <a:r>
              <a:rPr dirty="0" sz="2650" spc="3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</a:t>
            </a:r>
            <a:r>
              <a:rPr dirty="0" sz="2650" spc="-204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certain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point</a:t>
            </a:r>
            <a:r>
              <a:rPr dirty="0" sz="2650" spc="-254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of</a:t>
            </a:r>
            <a:r>
              <a:rPr dirty="0" sz="2650" spc="-204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time</a:t>
            </a:r>
            <a:r>
              <a:rPr dirty="0" sz="2650" spc="-145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in	</a:t>
            </a: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315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future.</a:t>
            </a:r>
            <a:endParaRPr sz="2650">
              <a:latin typeface="Georgia"/>
              <a:cs typeface="Georgia"/>
            </a:endParaRPr>
          </a:p>
          <a:p>
            <a:pPr marL="12700" marR="311785">
              <a:lnSpc>
                <a:spcPts val="6970"/>
              </a:lnSpc>
              <a:spcBef>
                <a:spcPts val="290"/>
              </a:spcBef>
            </a:pPr>
            <a:r>
              <a:rPr dirty="0" sz="2650" spc="-40">
                <a:solidFill>
                  <a:srgbClr val="E84B21"/>
                </a:solidFill>
                <a:latin typeface="Georgia"/>
                <a:cs typeface="Georgia"/>
              </a:rPr>
              <a:t>Affirmative </a:t>
            </a:r>
            <a:r>
              <a:rPr dirty="0" sz="2650" spc="-3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55">
                <a:latin typeface="Georgia"/>
                <a:cs typeface="Georgia"/>
              </a:rPr>
              <a:t>Raj </a:t>
            </a:r>
            <a:r>
              <a:rPr dirty="0" sz="2650" spc="-20">
                <a:latin typeface="Georgia"/>
                <a:cs typeface="Georgia"/>
              </a:rPr>
              <a:t>will </a:t>
            </a:r>
            <a:r>
              <a:rPr dirty="0" sz="2650" spc="-55">
                <a:latin typeface="Georgia"/>
                <a:cs typeface="Georgia"/>
              </a:rPr>
              <a:t>have </a:t>
            </a:r>
            <a:r>
              <a:rPr dirty="0" sz="2650" spc="-140">
                <a:latin typeface="Georgia"/>
                <a:cs typeface="Georgia"/>
              </a:rPr>
              <a:t>been </a:t>
            </a:r>
            <a:r>
              <a:rPr dirty="0" sz="2650" spc="-70">
                <a:latin typeface="Georgia"/>
                <a:cs typeface="Georgia"/>
              </a:rPr>
              <a:t>playing.  </a:t>
            </a: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</a:t>
            </a:r>
            <a:r>
              <a:rPr dirty="0" sz="2650" spc="-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650" spc="1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340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Raj</a:t>
            </a:r>
            <a:r>
              <a:rPr dirty="0" sz="2650" spc="-370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will</a:t>
            </a:r>
            <a:r>
              <a:rPr dirty="0" sz="2650" spc="-11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not</a:t>
            </a:r>
            <a:r>
              <a:rPr dirty="0" sz="2650" spc="-180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have</a:t>
            </a:r>
            <a:r>
              <a:rPr dirty="0" sz="2650" spc="-225">
                <a:latin typeface="Georgia"/>
                <a:cs typeface="Georgia"/>
              </a:rPr>
              <a:t> </a:t>
            </a:r>
            <a:r>
              <a:rPr dirty="0" sz="2650" spc="-140">
                <a:latin typeface="Georgia"/>
                <a:cs typeface="Georgia"/>
              </a:rPr>
              <a:t>been</a:t>
            </a:r>
            <a:r>
              <a:rPr dirty="0" sz="2650" spc="120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playing.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Georgia"/>
              <a:cs typeface="Georgia"/>
            </a:endParaRPr>
          </a:p>
          <a:p>
            <a:pPr marL="73660" indent="-61594">
              <a:lnSpc>
                <a:spcPct val="100000"/>
              </a:lnSpc>
              <a:spcBef>
                <a:spcPts val="5"/>
              </a:spcBef>
            </a:pP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15">
                <a:latin typeface="Georgia"/>
                <a:cs typeface="Georgia"/>
              </a:rPr>
              <a:t>Will </a:t>
            </a:r>
            <a:r>
              <a:rPr dirty="0" sz="2650" spc="-55">
                <a:latin typeface="Georgia"/>
                <a:cs typeface="Georgia"/>
              </a:rPr>
              <a:t>Raj have </a:t>
            </a:r>
            <a:r>
              <a:rPr dirty="0" sz="2650" spc="-135">
                <a:latin typeface="Georgia"/>
                <a:cs typeface="Georgia"/>
              </a:rPr>
              <a:t>been </a:t>
            </a:r>
            <a:r>
              <a:rPr dirty="0" sz="2650" spc="-70">
                <a:latin typeface="Georgia"/>
                <a:cs typeface="Georgia"/>
              </a:rPr>
              <a:t>playing</a:t>
            </a:r>
            <a:r>
              <a:rPr dirty="0" sz="2650" spc="-385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Georgia"/>
              <a:cs typeface="Georgia"/>
            </a:endParaRPr>
          </a:p>
          <a:p>
            <a:pPr marL="12700" marR="156210" indent="60960">
              <a:lnSpc>
                <a:spcPts val="2800"/>
              </a:lnSpc>
            </a:pPr>
            <a:r>
              <a:rPr dirty="0" sz="2650" spc="-75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650" spc="-80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650" spc="-70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-15">
                <a:latin typeface="Georgia"/>
                <a:cs typeface="Georgia"/>
              </a:rPr>
              <a:t>Will </a:t>
            </a:r>
            <a:r>
              <a:rPr dirty="0" sz="2650" spc="-55">
                <a:latin typeface="Georgia"/>
                <a:cs typeface="Georgia"/>
              </a:rPr>
              <a:t>Raj </a:t>
            </a:r>
            <a:r>
              <a:rPr dirty="0" sz="2650" spc="-95">
                <a:latin typeface="Georgia"/>
                <a:cs typeface="Georgia"/>
              </a:rPr>
              <a:t>not</a:t>
            </a:r>
            <a:r>
              <a:rPr dirty="0" sz="2650" spc="-355">
                <a:latin typeface="Georgia"/>
                <a:cs typeface="Georgia"/>
              </a:rPr>
              <a:t> </a:t>
            </a:r>
            <a:r>
              <a:rPr dirty="0" sz="2650" spc="-55">
                <a:latin typeface="Georgia"/>
                <a:cs typeface="Georgia"/>
              </a:rPr>
              <a:t>have  </a:t>
            </a:r>
            <a:r>
              <a:rPr dirty="0" sz="2650" spc="-20">
                <a:latin typeface="Georgia"/>
                <a:cs typeface="Georgia"/>
              </a:rPr>
              <a:t>been </a:t>
            </a:r>
            <a:r>
              <a:rPr dirty="0" sz="2650" spc="-70">
                <a:latin typeface="Georgia"/>
                <a:cs typeface="Georgia"/>
              </a:rPr>
              <a:t>playing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4965" y="112394"/>
            <a:ext cx="72434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/>
              <a:t>FUTURE </a:t>
            </a:r>
            <a:r>
              <a:rPr dirty="0" sz="3200" spc="-15"/>
              <a:t>PERFECT </a:t>
            </a:r>
            <a:r>
              <a:rPr dirty="0" sz="3200" spc="-10"/>
              <a:t>CONTINUOUS</a:t>
            </a:r>
            <a:r>
              <a:rPr dirty="0" sz="3200" spc="90"/>
              <a:t> </a:t>
            </a:r>
            <a:r>
              <a:rPr dirty="0" sz="3200" spc="-10"/>
              <a:t>TENSE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002" y="23495"/>
            <a:ext cx="7914640" cy="833755"/>
            <a:chOff x="474002" y="23495"/>
            <a:chExt cx="7914640" cy="833755"/>
          </a:xfrm>
        </p:grpSpPr>
        <p:sp>
          <p:nvSpPr>
            <p:cNvPr id="3" name="object 3"/>
            <p:cNvSpPr/>
            <p:nvPr/>
          </p:nvSpPr>
          <p:spPr>
            <a:xfrm>
              <a:off x="480352" y="29895"/>
              <a:ext cx="7901940" cy="808355"/>
            </a:xfrm>
            <a:custGeom>
              <a:avLst/>
              <a:gdLst/>
              <a:ahLst/>
              <a:cxnLst/>
              <a:rect l="l" t="t" r="r" b="b"/>
              <a:pathLst>
                <a:path w="7901940" h="808355">
                  <a:moveTo>
                    <a:pt x="7901685" y="0"/>
                  </a:moveTo>
                  <a:lnTo>
                    <a:pt x="0" y="0"/>
                  </a:lnTo>
                  <a:lnTo>
                    <a:pt x="0" y="808304"/>
                  </a:lnTo>
                  <a:lnTo>
                    <a:pt x="7901685" y="808304"/>
                  </a:lnTo>
                  <a:lnTo>
                    <a:pt x="7901685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0352" y="23495"/>
              <a:ext cx="7901940" cy="833755"/>
            </a:xfrm>
            <a:custGeom>
              <a:avLst/>
              <a:gdLst/>
              <a:ahLst/>
              <a:cxnLst/>
              <a:rect l="l" t="t" r="r" b="b"/>
              <a:pathLst>
                <a:path w="7901940" h="833755">
                  <a:moveTo>
                    <a:pt x="0" y="0"/>
                  </a:moveTo>
                  <a:lnTo>
                    <a:pt x="0" y="833754"/>
                  </a:lnTo>
                </a:path>
                <a:path w="7901940" h="833755">
                  <a:moveTo>
                    <a:pt x="7901647" y="0"/>
                  </a:moveTo>
                  <a:lnTo>
                    <a:pt x="7901647" y="83375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4002" y="23495"/>
              <a:ext cx="7914640" cy="12700"/>
            </a:xfrm>
            <a:custGeom>
              <a:avLst/>
              <a:gdLst/>
              <a:ahLst/>
              <a:cxnLst/>
              <a:rect l="l" t="t" r="r" b="b"/>
              <a:pathLst>
                <a:path w="7914640" h="12700">
                  <a:moveTo>
                    <a:pt x="0" y="12700"/>
                  </a:moveTo>
                  <a:lnTo>
                    <a:pt x="7914347" y="12700"/>
                  </a:lnTo>
                  <a:lnTo>
                    <a:pt x="791434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002" y="838200"/>
              <a:ext cx="7914640" cy="0"/>
            </a:xfrm>
            <a:custGeom>
              <a:avLst/>
              <a:gdLst/>
              <a:ahLst/>
              <a:cxnLst/>
              <a:rect l="l" t="t" r="r" b="b"/>
              <a:pathLst>
                <a:path w="7914640" h="0">
                  <a:moveTo>
                    <a:pt x="0" y="0"/>
                  </a:moveTo>
                  <a:lnTo>
                    <a:pt x="7914347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702" y="53086"/>
            <a:ext cx="7889240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37565">
              <a:lnSpc>
                <a:spcPct val="100000"/>
              </a:lnSpc>
              <a:spcBef>
                <a:spcPts val="105"/>
              </a:spcBef>
            </a:pPr>
            <a:r>
              <a:rPr dirty="0" sz="4000" spc="15">
                <a:solidFill>
                  <a:srgbClr val="FFFFFF"/>
                </a:solidFill>
              </a:rPr>
              <a:t>Challenge</a:t>
            </a:r>
            <a:r>
              <a:rPr dirty="0" sz="4000" spc="-240">
                <a:solidFill>
                  <a:srgbClr val="FFFFFF"/>
                </a:solidFill>
              </a:rPr>
              <a:t> </a:t>
            </a:r>
            <a:r>
              <a:rPr dirty="0" sz="4000" spc="-40">
                <a:solidFill>
                  <a:srgbClr val="FFFFFF"/>
                </a:solidFill>
              </a:rPr>
              <a:t>Yourself?</a:t>
            </a:r>
            <a:endParaRPr sz="40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71691" y="1007491"/>
          <a:ext cx="2228850" cy="578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11197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Answers:-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50" spc="10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dirty="0" sz="1850" spc="-210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0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visited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97790" marR="585470">
                        <a:lnSpc>
                          <a:spcPts val="2160"/>
                        </a:lnSpc>
                        <a:spcBef>
                          <a:spcPts val="430"/>
                        </a:spcBef>
                      </a:pPr>
                      <a:r>
                        <a:rPr dirty="0" sz="1850" spc="10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Had</a:t>
                      </a:r>
                      <a:r>
                        <a:rPr dirty="0" sz="1850" spc="-280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watched,  </a:t>
                      </a:r>
                      <a:r>
                        <a:rPr dirty="0" sz="1850" spc="-10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completed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50" spc="-15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Left, </a:t>
                      </a:r>
                      <a:r>
                        <a:rPr dirty="0" sz="1850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had</a:t>
                      </a:r>
                      <a:r>
                        <a:rPr dirty="0" sz="1850" spc="-335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watched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114299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50" spc="10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Have</a:t>
                      </a:r>
                      <a:r>
                        <a:rPr dirty="0" sz="1850" spc="-225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 b="1" i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watched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74002" y="1007491"/>
          <a:ext cx="5558790" cy="5827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9740"/>
              </a:tblGrid>
              <a:tr h="11501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Fill 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dirty="0" sz="24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2400" spc="-1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blanks:-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</a:tr>
              <a:tr h="11659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3138805" algn="l"/>
                        </a:tabLst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1.</a:t>
                      </a:r>
                      <a:r>
                        <a:rPr dirty="0" sz="18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She</a:t>
                      </a:r>
                      <a:r>
                        <a:rPr dirty="0" u="heavy" sz="185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(visited)</a:t>
                      </a:r>
                      <a:r>
                        <a:rPr dirty="0" sz="18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Goa.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1166114">
                <a:tc>
                  <a:txBody>
                    <a:bodyPr/>
                    <a:lstStyle/>
                    <a:p>
                      <a:pPr marL="92075">
                        <a:lnSpc>
                          <a:spcPts val="2190"/>
                        </a:lnSpc>
                        <a:spcBef>
                          <a:spcPts val="310"/>
                        </a:spcBef>
                        <a:tabLst>
                          <a:tab pos="2245360" algn="l"/>
                        </a:tabLst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2.</a:t>
                      </a:r>
                      <a:r>
                        <a:rPr dirty="0" sz="18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u="heavy" sz="1850" spc="-5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dirty="0" sz="1850" spc="-20">
                          <a:latin typeface="Trebuchet MS"/>
                          <a:cs typeface="Trebuchet MS"/>
                        </a:rPr>
                        <a:t>(watch)</a:t>
                      </a:r>
                      <a:r>
                        <a:rPr dirty="0" sz="18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5">
                          <a:latin typeface="Trebuchet MS"/>
                          <a:cs typeface="Trebuchet MS"/>
                        </a:rPr>
                        <a:t>video</a:t>
                      </a:r>
                      <a:r>
                        <a:rPr dirty="0" sz="18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before</a:t>
                      </a:r>
                      <a:r>
                        <a:rPr dirty="0" sz="18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I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ts val="2190"/>
                        </a:lnSpc>
                        <a:tabLst>
                          <a:tab pos="1959610" algn="l"/>
                        </a:tabLst>
                      </a:pPr>
                      <a:r>
                        <a:rPr dirty="0" u="heavy" sz="185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heavy" sz="185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850" spc="-20">
                          <a:latin typeface="Trebuchet MS"/>
                          <a:cs typeface="Trebuchet MS"/>
                        </a:rPr>
                        <a:t>(complete)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my</a:t>
                      </a:r>
                      <a:r>
                        <a:rPr dirty="0" sz="18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homework.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1165999">
                <a:tc>
                  <a:txBody>
                    <a:bodyPr/>
                    <a:lstStyle/>
                    <a:p>
                      <a:pPr marL="92075" marR="383540">
                        <a:lnSpc>
                          <a:spcPts val="2160"/>
                        </a:lnSpc>
                        <a:spcBef>
                          <a:spcPts val="445"/>
                        </a:spcBef>
                        <a:tabLst>
                          <a:tab pos="1980564" algn="l"/>
                          <a:tab pos="3159125" algn="l"/>
                        </a:tabLst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3.</a:t>
                      </a:r>
                      <a:r>
                        <a:rPr dirty="0" sz="18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Geeta</a:t>
                      </a:r>
                      <a:r>
                        <a:rPr dirty="0" u="heavy" sz="1850" spc="1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		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(leave)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50" spc="-2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theater  after</a:t>
                      </a:r>
                      <a:r>
                        <a:rPr dirty="0" sz="18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she</a:t>
                      </a:r>
                      <a:r>
                        <a:rPr dirty="0" u="heavy" sz="1850" spc="-5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dirty="0" sz="1850" spc="-20">
                          <a:latin typeface="Trebuchet MS"/>
                          <a:cs typeface="Trebuchet MS"/>
                        </a:rPr>
                        <a:t>(watch)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movie.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11660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3209290" algn="l"/>
                        </a:tabLst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4.</a:t>
                      </a:r>
                      <a:r>
                        <a:rPr dirty="0" sz="18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u="heavy" sz="1850" spc="-5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dirty="0" sz="1850" spc="-20">
                          <a:latin typeface="Trebuchet MS"/>
                          <a:cs typeface="Trebuchet MS"/>
                        </a:rPr>
                        <a:t>.(watch)</a:t>
                      </a:r>
                      <a:r>
                        <a:rPr dirty="0" sz="18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5">
                          <a:latin typeface="Trebuchet MS"/>
                          <a:cs typeface="Trebuchet MS"/>
                        </a:rPr>
                        <a:t>Bahubaali.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250" y="215900"/>
            <a:ext cx="8543290" cy="861060"/>
            <a:chOff x="222250" y="215900"/>
            <a:chExt cx="8543290" cy="861060"/>
          </a:xfrm>
        </p:grpSpPr>
        <p:sp>
          <p:nvSpPr>
            <p:cNvPr id="3" name="object 3"/>
            <p:cNvSpPr/>
            <p:nvPr/>
          </p:nvSpPr>
          <p:spPr>
            <a:xfrm>
              <a:off x="228600" y="228600"/>
              <a:ext cx="8530590" cy="822960"/>
            </a:xfrm>
            <a:custGeom>
              <a:avLst/>
              <a:gdLst/>
              <a:ahLst/>
              <a:cxnLst/>
              <a:rect l="l" t="t" r="r" b="b"/>
              <a:pathLst>
                <a:path w="8530590" h="822960">
                  <a:moveTo>
                    <a:pt x="8530590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8530590" y="822960"/>
                  </a:lnTo>
                  <a:lnTo>
                    <a:pt x="853059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8600" y="222250"/>
              <a:ext cx="8530590" cy="848360"/>
            </a:xfrm>
            <a:custGeom>
              <a:avLst/>
              <a:gdLst/>
              <a:ahLst/>
              <a:cxnLst/>
              <a:rect l="l" t="t" r="r" b="b"/>
              <a:pathLst>
                <a:path w="8530590" h="848360">
                  <a:moveTo>
                    <a:pt x="0" y="829310"/>
                  </a:moveTo>
                  <a:lnTo>
                    <a:pt x="0" y="848360"/>
                  </a:lnTo>
                </a:path>
                <a:path w="8530590" h="848360">
                  <a:moveTo>
                    <a:pt x="0" y="0"/>
                  </a:moveTo>
                  <a:lnTo>
                    <a:pt x="0" y="829310"/>
                  </a:lnTo>
                </a:path>
                <a:path w="8530590" h="848360">
                  <a:moveTo>
                    <a:pt x="8530590" y="829310"/>
                  </a:moveTo>
                  <a:lnTo>
                    <a:pt x="8530590" y="848360"/>
                  </a:lnTo>
                </a:path>
                <a:path w="8530590" h="848360">
                  <a:moveTo>
                    <a:pt x="8530590" y="0"/>
                  </a:moveTo>
                  <a:lnTo>
                    <a:pt x="8530590" y="82931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2250" y="222249"/>
              <a:ext cx="8543290" cy="829310"/>
            </a:xfrm>
            <a:custGeom>
              <a:avLst/>
              <a:gdLst/>
              <a:ahLst/>
              <a:cxnLst/>
              <a:rect l="l" t="t" r="r" b="b"/>
              <a:pathLst>
                <a:path w="8543290" h="829310">
                  <a:moveTo>
                    <a:pt x="8543290" y="810260"/>
                  </a:moveTo>
                  <a:lnTo>
                    <a:pt x="0" y="810260"/>
                  </a:lnTo>
                  <a:lnTo>
                    <a:pt x="0" y="829310"/>
                  </a:lnTo>
                  <a:lnTo>
                    <a:pt x="8543290" y="829310"/>
                  </a:lnTo>
                  <a:lnTo>
                    <a:pt x="8543290" y="810260"/>
                  </a:lnTo>
                  <a:close/>
                </a:path>
                <a:path w="8543290" h="829310">
                  <a:moveTo>
                    <a:pt x="854329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543290" y="12700"/>
                  </a:lnTo>
                  <a:lnTo>
                    <a:pt x="8543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1972" y="251713"/>
            <a:ext cx="790384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400" spc="-20">
                <a:solidFill>
                  <a:srgbClr val="FFFFFF"/>
                </a:solidFill>
              </a:rPr>
              <a:t>Decide </a:t>
            </a:r>
            <a:r>
              <a:rPr dirty="0" sz="2400" spc="-5">
                <a:solidFill>
                  <a:srgbClr val="FFFFFF"/>
                </a:solidFill>
              </a:rPr>
              <a:t>if </a:t>
            </a:r>
            <a:r>
              <a:rPr dirty="0" sz="2400" spc="5">
                <a:solidFill>
                  <a:srgbClr val="FFFFFF"/>
                </a:solidFill>
              </a:rPr>
              <a:t>the </a:t>
            </a:r>
            <a:r>
              <a:rPr dirty="0" sz="2400" spc="-10">
                <a:solidFill>
                  <a:srgbClr val="FFFFFF"/>
                </a:solidFill>
              </a:rPr>
              <a:t>verbs </a:t>
            </a:r>
            <a:r>
              <a:rPr dirty="0" sz="2400" spc="5">
                <a:solidFill>
                  <a:srgbClr val="FFFFFF"/>
                </a:solidFill>
              </a:rPr>
              <a:t>should </a:t>
            </a:r>
            <a:r>
              <a:rPr dirty="0" sz="2400" spc="-15">
                <a:solidFill>
                  <a:srgbClr val="FFFFFF"/>
                </a:solidFill>
              </a:rPr>
              <a:t>be </a:t>
            </a:r>
            <a:r>
              <a:rPr dirty="0" sz="2400" spc="-5">
                <a:solidFill>
                  <a:srgbClr val="FFFFFF"/>
                </a:solidFill>
              </a:rPr>
              <a:t>in </a:t>
            </a:r>
            <a:r>
              <a:rPr dirty="0" sz="2400" spc="5">
                <a:solidFill>
                  <a:srgbClr val="FFFFFF"/>
                </a:solidFill>
              </a:rPr>
              <a:t>the </a:t>
            </a:r>
            <a:r>
              <a:rPr dirty="0" sz="2400" spc="-15">
                <a:solidFill>
                  <a:srgbClr val="FFFFFF"/>
                </a:solidFill>
              </a:rPr>
              <a:t>Past </a:t>
            </a:r>
            <a:r>
              <a:rPr dirty="0" sz="2400" spc="-10">
                <a:solidFill>
                  <a:srgbClr val="FFFFFF"/>
                </a:solidFill>
              </a:rPr>
              <a:t>Simple </a:t>
            </a:r>
            <a:r>
              <a:rPr dirty="0" sz="2400">
                <a:solidFill>
                  <a:srgbClr val="FFFFFF"/>
                </a:solidFill>
              </a:rPr>
              <a:t>or</a:t>
            </a:r>
            <a:r>
              <a:rPr dirty="0" sz="2400" spc="-30">
                <a:solidFill>
                  <a:srgbClr val="FFFFFF"/>
                </a:solidFill>
              </a:rPr>
              <a:t> </a:t>
            </a:r>
            <a:r>
              <a:rPr dirty="0" sz="2400" spc="-15">
                <a:solidFill>
                  <a:srgbClr val="FFFFFF"/>
                </a:solidFill>
              </a:rPr>
              <a:t>Past</a:t>
            </a:r>
            <a:endParaRPr sz="2400"/>
          </a:p>
          <a:p>
            <a:pPr algn="ctr" marL="13335">
              <a:lnSpc>
                <a:spcPct val="100000"/>
              </a:lnSpc>
            </a:pPr>
            <a:r>
              <a:rPr dirty="0" sz="2400" spc="5">
                <a:solidFill>
                  <a:srgbClr val="FFFFFF"/>
                </a:solidFill>
              </a:rPr>
              <a:t>Continuous</a:t>
            </a:r>
            <a:r>
              <a:rPr dirty="0" sz="2400" spc="-165">
                <a:solidFill>
                  <a:srgbClr val="FFFFFF"/>
                </a:solidFill>
              </a:rPr>
              <a:t> </a:t>
            </a:r>
            <a:r>
              <a:rPr dirty="0" sz="2400">
                <a:solidFill>
                  <a:srgbClr val="FFFFFF"/>
                </a:solidFill>
              </a:rPr>
              <a:t>:</a:t>
            </a:r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222250" y="1045210"/>
            <a:ext cx="8543290" cy="5681980"/>
            <a:chOff x="222250" y="1045210"/>
            <a:chExt cx="8543290" cy="5681980"/>
          </a:xfrm>
        </p:grpSpPr>
        <p:sp>
          <p:nvSpPr>
            <p:cNvPr id="8" name="object 8"/>
            <p:cNvSpPr/>
            <p:nvPr/>
          </p:nvSpPr>
          <p:spPr>
            <a:xfrm>
              <a:off x="228600" y="1051560"/>
              <a:ext cx="8530590" cy="5669280"/>
            </a:xfrm>
            <a:custGeom>
              <a:avLst/>
              <a:gdLst/>
              <a:ahLst/>
              <a:cxnLst/>
              <a:rect l="l" t="t" r="r" b="b"/>
              <a:pathLst>
                <a:path w="8530590" h="5669280">
                  <a:moveTo>
                    <a:pt x="8530590" y="0"/>
                  </a:moveTo>
                  <a:lnTo>
                    <a:pt x="0" y="0"/>
                  </a:lnTo>
                  <a:lnTo>
                    <a:pt x="0" y="5669280"/>
                  </a:lnTo>
                  <a:lnTo>
                    <a:pt x="8530590" y="5669280"/>
                  </a:lnTo>
                  <a:lnTo>
                    <a:pt x="8530590" y="0"/>
                  </a:lnTo>
                  <a:close/>
                </a:path>
              </a:pathLst>
            </a:custGeom>
            <a:solidFill>
              <a:srgbClr val="FAE9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8600" y="1045210"/>
              <a:ext cx="8530590" cy="5681980"/>
            </a:xfrm>
            <a:custGeom>
              <a:avLst/>
              <a:gdLst/>
              <a:ahLst/>
              <a:cxnLst/>
              <a:rect l="l" t="t" r="r" b="b"/>
              <a:pathLst>
                <a:path w="8530590" h="5681980">
                  <a:moveTo>
                    <a:pt x="0" y="0"/>
                  </a:moveTo>
                  <a:lnTo>
                    <a:pt x="0" y="5681980"/>
                  </a:lnTo>
                </a:path>
                <a:path w="8530590" h="5681980">
                  <a:moveTo>
                    <a:pt x="8530590" y="0"/>
                  </a:moveTo>
                  <a:lnTo>
                    <a:pt x="8530590" y="5681980"/>
                  </a:lnTo>
                </a:path>
              </a:pathLst>
            </a:custGeom>
            <a:ln w="12700">
              <a:solidFill>
                <a:srgbClr val="E84B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2250" y="1045210"/>
              <a:ext cx="8543290" cy="12700"/>
            </a:xfrm>
            <a:custGeom>
              <a:avLst/>
              <a:gdLst/>
              <a:ahLst/>
              <a:cxnLst/>
              <a:rect l="l" t="t" r="r" b="b"/>
              <a:pathLst>
                <a:path w="8543290" h="12700">
                  <a:moveTo>
                    <a:pt x="0" y="12700"/>
                  </a:moveTo>
                  <a:lnTo>
                    <a:pt x="8543290" y="12700"/>
                  </a:lnTo>
                  <a:lnTo>
                    <a:pt x="854329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2250" y="6720839"/>
              <a:ext cx="8543290" cy="0"/>
            </a:xfrm>
            <a:custGeom>
              <a:avLst/>
              <a:gdLst/>
              <a:ahLst/>
              <a:cxnLst/>
              <a:rect l="l" t="t" r="r" b="b"/>
              <a:pathLst>
                <a:path w="8543290" h="0">
                  <a:moveTo>
                    <a:pt x="0" y="0"/>
                  </a:moveTo>
                  <a:lnTo>
                    <a:pt x="8543290" y="0"/>
                  </a:lnTo>
                </a:path>
              </a:pathLst>
            </a:custGeom>
            <a:ln w="12700">
              <a:solidFill>
                <a:srgbClr val="E84B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7657" y="1076007"/>
            <a:ext cx="8368030" cy="5337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2225">
              <a:lnSpc>
                <a:spcPct val="100000"/>
              </a:lnSpc>
              <a:spcBef>
                <a:spcPts val="90"/>
              </a:spcBef>
            </a:pPr>
            <a:r>
              <a:rPr dirty="0" sz="1850" spc="-5" b="1">
                <a:latin typeface="Trebuchet MS"/>
                <a:cs typeface="Trebuchet MS"/>
              </a:rPr>
              <a:t>Story</a:t>
            </a:r>
            <a:r>
              <a:rPr dirty="0" sz="1850" spc="-185" b="1">
                <a:latin typeface="Trebuchet MS"/>
                <a:cs typeface="Trebuchet MS"/>
              </a:rPr>
              <a:t> </a:t>
            </a:r>
            <a:r>
              <a:rPr dirty="0" sz="1850" spc="-5" b="1">
                <a:latin typeface="Trebuchet MS"/>
                <a:cs typeface="Trebuchet MS"/>
              </a:rPr>
              <a:t>1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9588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rebuchet MS"/>
                <a:cs typeface="Trebuchet MS"/>
              </a:rPr>
              <a:t>It </a:t>
            </a:r>
            <a:r>
              <a:rPr dirty="0" sz="2000" spc="5">
                <a:latin typeface="Trebuchet MS"/>
                <a:cs typeface="Trebuchet MS"/>
              </a:rPr>
              <a:t>was </a:t>
            </a:r>
            <a:r>
              <a:rPr dirty="0" sz="2000">
                <a:latin typeface="Trebuchet MS"/>
                <a:cs typeface="Trebuchet MS"/>
              </a:rPr>
              <a:t>a </a:t>
            </a:r>
            <a:r>
              <a:rPr dirty="0" sz="2000" spc="-5">
                <a:latin typeface="Trebuchet MS"/>
                <a:cs typeface="Trebuchet MS"/>
              </a:rPr>
              <a:t>hot </a:t>
            </a:r>
            <a:r>
              <a:rPr dirty="0" sz="2000" spc="-70">
                <a:latin typeface="Trebuchet MS"/>
                <a:cs typeface="Trebuchet MS"/>
              </a:rPr>
              <a:t>day, </a:t>
            </a:r>
            <a:r>
              <a:rPr dirty="0" sz="2000" spc="-5">
                <a:latin typeface="Trebuchet MS"/>
                <a:cs typeface="Trebuchet MS"/>
              </a:rPr>
              <a:t>so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15">
                <a:latin typeface="Trebuchet MS"/>
                <a:cs typeface="Trebuchet MS"/>
              </a:rPr>
              <a:t>—— </a:t>
            </a:r>
            <a:r>
              <a:rPr dirty="0" sz="2000">
                <a:latin typeface="Trebuchet MS"/>
                <a:cs typeface="Trebuchet MS"/>
              </a:rPr>
              <a:t>(decide) to </a:t>
            </a:r>
            <a:r>
              <a:rPr dirty="0" sz="2000" spc="10">
                <a:latin typeface="Trebuchet MS"/>
                <a:cs typeface="Trebuchet MS"/>
              </a:rPr>
              <a:t>prepare </a:t>
            </a:r>
            <a:r>
              <a:rPr dirty="0" sz="2000" spc="-15">
                <a:latin typeface="Trebuchet MS"/>
                <a:cs typeface="Trebuchet MS"/>
              </a:rPr>
              <a:t>salad </a:t>
            </a:r>
            <a:r>
              <a:rPr dirty="0" sz="2000" spc="-20">
                <a:latin typeface="Trebuchet MS"/>
                <a:cs typeface="Trebuchet MS"/>
              </a:rPr>
              <a:t>for </a:t>
            </a:r>
            <a:r>
              <a:rPr dirty="0" sz="2000">
                <a:latin typeface="Trebuchet MS"/>
                <a:cs typeface="Trebuchet MS"/>
              </a:rPr>
              <a:t>lunch. </a:t>
            </a:r>
            <a:r>
              <a:rPr dirty="0" sz="2000" spc="5">
                <a:latin typeface="Trebuchet MS"/>
                <a:cs typeface="Trebuchet MS"/>
              </a:rPr>
              <a:t>Outside,  </a:t>
            </a:r>
            <a:r>
              <a:rPr dirty="0" sz="2000" spc="10">
                <a:latin typeface="Trebuchet MS"/>
                <a:cs typeface="Trebuchet MS"/>
              </a:rPr>
              <a:t>the </a:t>
            </a:r>
            <a:r>
              <a:rPr dirty="0" sz="2000">
                <a:latin typeface="Trebuchet MS"/>
                <a:cs typeface="Trebuchet MS"/>
              </a:rPr>
              <a:t>children </a:t>
            </a:r>
            <a:r>
              <a:rPr dirty="0" sz="2000" spc="-25">
                <a:latin typeface="Trebuchet MS"/>
                <a:cs typeface="Trebuchet MS"/>
              </a:rPr>
              <a:t>——- </a:t>
            </a:r>
            <a:r>
              <a:rPr dirty="0" sz="2000" spc="-15">
                <a:latin typeface="Trebuchet MS"/>
                <a:cs typeface="Trebuchet MS"/>
              </a:rPr>
              <a:t>(play) </a:t>
            </a:r>
            <a:r>
              <a:rPr dirty="0" sz="2000" spc="-10">
                <a:latin typeface="Trebuchet MS"/>
                <a:cs typeface="Trebuchet MS"/>
              </a:rPr>
              <a:t>in </a:t>
            </a:r>
            <a:r>
              <a:rPr dirty="0" sz="2000" spc="10">
                <a:latin typeface="Trebuchet MS"/>
                <a:cs typeface="Trebuchet MS"/>
              </a:rPr>
              <a:t>the </a:t>
            </a:r>
            <a:r>
              <a:rPr dirty="0" sz="2000" spc="15">
                <a:latin typeface="Trebuchet MS"/>
                <a:cs typeface="Trebuchet MS"/>
              </a:rPr>
              <a:t>garden. </a:t>
            </a:r>
            <a:r>
              <a:rPr dirty="0" sz="2000" spc="5">
                <a:latin typeface="Trebuchet MS"/>
                <a:cs typeface="Trebuchet MS"/>
              </a:rPr>
              <a:t>Suddenly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20">
                <a:latin typeface="Trebuchet MS"/>
                <a:cs typeface="Trebuchet MS"/>
              </a:rPr>
              <a:t>—- </a:t>
            </a:r>
            <a:r>
              <a:rPr dirty="0" sz="2000" spc="5">
                <a:latin typeface="Trebuchet MS"/>
                <a:cs typeface="Trebuchet MS"/>
              </a:rPr>
              <a:t>(hear) </a:t>
            </a:r>
            <a:r>
              <a:rPr dirty="0" sz="2000">
                <a:latin typeface="Trebuchet MS"/>
                <a:cs typeface="Trebuchet MS"/>
              </a:rPr>
              <a:t>a </a:t>
            </a:r>
            <a:r>
              <a:rPr dirty="0" sz="2000" spc="-10">
                <a:latin typeface="Trebuchet MS"/>
                <a:cs typeface="Trebuchet MS"/>
              </a:rPr>
              <a:t>loud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noise,  </a:t>
            </a:r>
            <a:r>
              <a:rPr dirty="0" sz="2000" spc="-15">
                <a:latin typeface="Trebuchet MS"/>
                <a:cs typeface="Trebuchet MS"/>
              </a:rPr>
              <a:t>followed </a:t>
            </a:r>
            <a:r>
              <a:rPr dirty="0" sz="2000">
                <a:latin typeface="Trebuchet MS"/>
                <a:cs typeface="Trebuchet MS"/>
              </a:rPr>
              <a:t>by a scream. I </a:t>
            </a:r>
            <a:r>
              <a:rPr dirty="0" sz="2000" spc="-15">
                <a:latin typeface="Trebuchet MS"/>
                <a:cs typeface="Trebuchet MS"/>
              </a:rPr>
              <a:t>—– </a:t>
            </a:r>
            <a:r>
              <a:rPr dirty="0" sz="2000" spc="10">
                <a:latin typeface="Trebuchet MS"/>
                <a:cs typeface="Trebuchet MS"/>
              </a:rPr>
              <a:t>(run) </a:t>
            </a:r>
            <a:r>
              <a:rPr dirty="0" sz="2000" spc="-5">
                <a:latin typeface="Trebuchet MS"/>
                <a:cs typeface="Trebuchet MS"/>
              </a:rPr>
              <a:t>outside </a:t>
            </a:r>
            <a:r>
              <a:rPr dirty="0" sz="2000">
                <a:latin typeface="Trebuchet MS"/>
                <a:cs typeface="Trebuchet MS"/>
              </a:rPr>
              <a:t>to </a:t>
            </a:r>
            <a:r>
              <a:rPr dirty="0" sz="2000" spc="5">
                <a:latin typeface="Trebuchet MS"/>
                <a:cs typeface="Trebuchet MS"/>
              </a:rPr>
              <a:t>see </a:t>
            </a:r>
            <a:r>
              <a:rPr dirty="0" sz="2000" spc="10">
                <a:latin typeface="Trebuchet MS"/>
                <a:cs typeface="Trebuchet MS"/>
              </a:rPr>
              <a:t>what </a:t>
            </a:r>
            <a:r>
              <a:rPr dirty="0" sz="2000" spc="-15">
                <a:latin typeface="Trebuchet MS"/>
                <a:cs typeface="Trebuchet MS"/>
              </a:rPr>
              <a:t>——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(happen).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algn="ctr" marL="22225">
              <a:lnSpc>
                <a:spcPct val="100000"/>
              </a:lnSpc>
              <a:spcBef>
                <a:spcPts val="1650"/>
              </a:spcBef>
            </a:pPr>
            <a:r>
              <a:rPr dirty="0" sz="1850" spc="-5" b="1">
                <a:latin typeface="Trebuchet MS"/>
                <a:cs typeface="Trebuchet MS"/>
              </a:rPr>
              <a:t>Story</a:t>
            </a:r>
            <a:r>
              <a:rPr dirty="0" sz="1850" spc="-185" b="1">
                <a:latin typeface="Trebuchet MS"/>
                <a:cs typeface="Trebuchet MS"/>
              </a:rPr>
              <a:t> </a:t>
            </a:r>
            <a:r>
              <a:rPr dirty="0" sz="1850" spc="-5" b="1">
                <a:latin typeface="Trebuchet MS"/>
                <a:cs typeface="Trebuchet MS"/>
              </a:rPr>
              <a:t>2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5">
                <a:latin typeface="Trebuchet MS"/>
                <a:cs typeface="Trebuchet MS"/>
              </a:rPr>
              <a:t>On my </a:t>
            </a:r>
            <a:r>
              <a:rPr dirty="0" sz="2000" spc="-5">
                <a:latin typeface="Trebuchet MS"/>
                <a:cs typeface="Trebuchet MS"/>
              </a:rPr>
              <a:t>first day at </a:t>
            </a:r>
            <a:r>
              <a:rPr dirty="0" sz="2000">
                <a:latin typeface="Trebuchet MS"/>
                <a:cs typeface="Trebuchet MS"/>
              </a:rPr>
              <a:t>work I </a:t>
            </a:r>
            <a:r>
              <a:rPr dirty="0" sz="2000" spc="5">
                <a:latin typeface="Trebuchet MS"/>
                <a:cs typeface="Trebuchet MS"/>
              </a:rPr>
              <a:t>was </a:t>
            </a:r>
            <a:r>
              <a:rPr dirty="0" sz="2000">
                <a:latin typeface="Trebuchet MS"/>
                <a:cs typeface="Trebuchet MS"/>
              </a:rPr>
              <a:t>a </a:t>
            </a:r>
            <a:r>
              <a:rPr dirty="0" sz="2000" spc="-5">
                <a:latin typeface="Trebuchet MS"/>
                <a:cs typeface="Trebuchet MS"/>
              </a:rPr>
              <a:t>bit </a:t>
            </a:r>
            <a:r>
              <a:rPr dirty="0" sz="2000" spc="10">
                <a:latin typeface="Trebuchet MS"/>
                <a:cs typeface="Trebuchet MS"/>
              </a:rPr>
              <a:t>nervous.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15">
                <a:latin typeface="Trebuchet MS"/>
                <a:cs typeface="Trebuchet MS"/>
              </a:rPr>
              <a:t>—- </a:t>
            </a:r>
            <a:r>
              <a:rPr dirty="0" sz="2000" spc="10">
                <a:latin typeface="Trebuchet MS"/>
                <a:cs typeface="Trebuchet MS"/>
              </a:rPr>
              <a:t>(get) up </a:t>
            </a:r>
            <a:r>
              <a:rPr dirty="0" sz="2000" spc="-45">
                <a:latin typeface="Trebuchet MS"/>
                <a:cs typeface="Trebuchet MS"/>
              </a:rPr>
              <a:t>early, </a:t>
            </a:r>
            <a:r>
              <a:rPr dirty="0" sz="2000" spc="-15">
                <a:latin typeface="Trebuchet MS"/>
                <a:cs typeface="Trebuchet MS"/>
              </a:rPr>
              <a:t>—-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(have)  </a:t>
            </a:r>
            <a:r>
              <a:rPr dirty="0" sz="2000">
                <a:latin typeface="Trebuchet MS"/>
                <a:cs typeface="Trebuchet MS"/>
              </a:rPr>
              <a:t>a </a:t>
            </a:r>
            <a:r>
              <a:rPr dirty="0" sz="2000" spc="-40">
                <a:latin typeface="Trebuchet MS"/>
                <a:cs typeface="Trebuchet MS"/>
              </a:rPr>
              <a:t>shower, </a:t>
            </a:r>
            <a:r>
              <a:rPr dirty="0" sz="2000" spc="5">
                <a:latin typeface="Trebuchet MS"/>
                <a:cs typeface="Trebuchet MS"/>
              </a:rPr>
              <a:t>and </a:t>
            </a:r>
            <a:r>
              <a:rPr dirty="0" sz="2000" spc="-20">
                <a:latin typeface="Trebuchet MS"/>
                <a:cs typeface="Trebuchet MS"/>
              </a:rPr>
              <a:t>—- </a:t>
            </a:r>
            <a:r>
              <a:rPr dirty="0" sz="2000" spc="5">
                <a:latin typeface="Trebuchet MS"/>
                <a:cs typeface="Trebuchet MS"/>
              </a:rPr>
              <a:t>(drink) </a:t>
            </a:r>
            <a:r>
              <a:rPr dirty="0" sz="2000" spc="-10">
                <a:latin typeface="Trebuchet MS"/>
                <a:cs typeface="Trebuchet MS"/>
              </a:rPr>
              <a:t>some coffee.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5">
                <a:latin typeface="Trebuchet MS"/>
                <a:cs typeface="Trebuchet MS"/>
              </a:rPr>
              <a:t>was </a:t>
            </a:r>
            <a:r>
              <a:rPr dirty="0" sz="2000" spc="-10">
                <a:latin typeface="Trebuchet MS"/>
                <a:cs typeface="Trebuchet MS"/>
              </a:rPr>
              <a:t>too </a:t>
            </a:r>
            <a:r>
              <a:rPr dirty="0" sz="2000" spc="15">
                <a:latin typeface="Trebuchet MS"/>
                <a:cs typeface="Trebuchet MS"/>
              </a:rPr>
              <a:t>nervous </a:t>
            </a:r>
            <a:r>
              <a:rPr dirty="0" sz="2000">
                <a:latin typeface="Trebuchet MS"/>
                <a:cs typeface="Trebuchet MS"/>
              </a:rPr>
              <a:t>to </a:t>
            </a:r>
            <a:r>
              <a:rPr dirty="0" sz="2000" spc="5">
                <a:latin typeface="Trebuchet MS"/>
                <a:cs typeface="Trebuchet MS"/>
              </a:rPr>
              <a:t>eat.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15">
                <a:latin typeface="Trebuchet MS"/>
                <a:cs typeface="Trebuchet MS"/>
              </a:rPr>
              <a:t>—-  </a:t>
            </a:r>
            <a:r>
              <a:rPr dirty="0" sz="2000" spc="5">
                <a:latin typeface="Trebuchet MS"/>
                <a:cs typeface="Trebuchet MS"/>
              </a:rPr>
              <a:t>(think)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15">
                <a:latin typeface="Trebuchet MS"/>
                <a:cs typeface="Trebuchet MS"/>
              </a:rPr>
              <a:t>—– (look) </a:t>
            </a:r>
            <a:r>
              <a:rPr dirty="0" sz="2000" spc="25">
                <a:latin typeface="Trebuchet MS"/>
                <a:cs typeface="Trebuchet MS"/>
              </a:rPr>
              <a:t>very </a:t>
            </a:r>
            <a:r>
              <a:rPr dirty="0" sz="2000">
                <a:latin typeface="Trebuchet MS"/>
                <a:cs typeface="Trebuchet MS"/>
              </a:rPr>
              <a:t>smart. I </a:t>
            </a:r>
            <a:r>
              <a:rPr dirty="0" sz="2000" spc="-20">
                <a:latin typeface="Trebuchet MS"/>
                <a:cs typeface="Trebuchet MS"/>
              </a:rPr>
              <a:t>—– </a:t>
            </a:r>
            <a:r>
              <a:rPr dirty="0" sz="2000" spc="5">
                <a:latin typeface="Trebuchet MS"/>
                <a:cs typeface="Trebuchet MS"/>
              </a:rPr>
              <a:t>(wear) </a:t>
            </a:r>
            <a:r>
              <a:rPr dirty="0" sz="2000">
                <a:latin typeface="Trebuchet MS"/>
                <a:cs typeface="Trebuchet MS"/>
              </a:rPr>
              <a:t>a suit </a:t>
            </a:r>
            <a:r>
              <a:rPr dirty="0" sz="2000" spc="5">
                <a:latin typeface="Trebuchet MS"/>
                <a:cs typeface="Trebuchet MS"/>
              </a:rPr>
              <a:t>and my best </a:t>
            </a:r>
            <a:r>
              <a:rPr dirty="0" sz="2000">
                <a:latin typeface="Trebuchet MS"/>
                <a:cs typeface="Trebuchet MS"/>
              </a:rPr>
              <a:t>shoes. I </a:t>
            </a:r>
            <a:r>
              <a:rPr dirty="0" sz="2000" spc="-15">
                <a:latin typeface="Trebuchet MS"/>
                <a:cs typeface="Trebuchet MS"/>
              </a:rPr>
              <a:t>—-  </a:t>
            </a:r>
            <a:r>
              <a:rPr dirty="0" sz="2000">
                <a:latin typeface="Trebuchet MS"/>
                <a:cs typeface="Trebuchet MS"/>
              </a:rPr>
              <a:t>(walk) to </a:t>
            </a:r>
            <a:r>
              <a:rPr dirty="0" sz="2000" spc="10">
                <a:latin typeface="Trebuchet MS"/>
                <a:cs typeface="Trebuchet MS"/>
              </a:rPr>
              <a:t>the bus </a:t>
            </a:r>
            <a:r>
              <a:rPr dirty="0" sz="2000" spc="-10">
                <a:latin typeface="Trebuchet MS"/>
                <a:cs typeface="Trebuchet MS"/>
              </a:rPr>
              <a:t>stop </a:t>
            </a:r>
            <a:r>
              <a:rPr dirty="0" sz="2000" spc="5">
                <a:latin typeface="Trebuchet MS"/>
                <a:cs typeface="Trebuchet MS"/>
              </a:rPr>
              <a:t>and </a:t>
            </a:r>
            <a:r>
              <a:rPr dirty="0" sz="2000" spc="-20">
                <a:latin typeface="Trebuchet MS"/>
                <a:cs typeface="Trebuchet MS"/>
              </a:rPr>
              <a:t>—- </a:t>
            </a:r>
            <a:r>
              <a:rPr dirty="0" sz="2000" spc="-5">
                <a:latin typeface="Trebuchet MS"/>
                <a:cs typeface="Trebuchet MS"/>
              </a:rPr>
              <a:t>(wait) </a:t>
            </a:r>
            <a:r>
              <a:rPr dirty="0" sz="2000" spc="-20">
                <a:latin typeface="Trebuchet MS"/>
                <a:cs typeface="Trebuchet MS"/>
              </a:rPr>
              <a:t>for </a:t>
            </a:r>
            <a:r>
              <a:rPr dirty="0" sz="2000" spc="10">
                <a:latin typeface="Trebuchet MS"/>
                <a:cs typeface="Trebuchet MS"/>
              </a:rPr>
              <a:t>the </a:t>
            </a:r>
            <a:r>
              <a:rPr dirty="0" sz="2000" spc="5">
                <a:latin typeface="Trebuchet MS"/>
                <a:cs typeface="Trebuchet MS"/>
              </a:rPr>
              <a:t>bus. </a:t>
            </a:r>
            <a:r>
              <a:rPr dirty="0" sz="2000" spc="-10">
                <a:latin typeface="Trebuchet MS"/>
                <a:cs typeface="Trebuchet MS"/>
              </a:rPr>
              <a:t>While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15">
                <a:latin typeface="Trebuchet MS"/>
                <a:cs typeface="Trebuchet MS"/>
              </a:rPr>
              <a:t>—- </a:t>
            </a:r>
            <a:r>
              <a:rPr dirty="0" sz="2000" spc="-5">
                <a:latin typeface="Trebuchet MS"/>
                <a:cs typeface="Trebuchet MS"/>
              </a:rPr>
              <a:t>(wait),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15">
                <a:latin typeface="Trebuchet MS"/>
                <a:cs typeface="Trebuchet MS"/>
              </a:rPr>
              <a:t>—–  </a:t>
            </a:r>
            <a:r>
              <a:rPr dirty="0" sz="2000" spc="-5">
                <a:latin typeface="Trebuchet MS"/>
                <a:cs typeface="Trebuchet MS"/>
              </a:rPr>
              <a:t>(notice) </a:t>
            </a:r>
            <a:r>
              <a:rPr dirty="0" sz="2000">
                <a:latin typeface="Trebuchet MS"/>
                <a:cs typeface="Trebuchet MS"/>
              </a:rPr>
              <a:t>that </a:t>
            </a:r>
            <a:r>
              <a:rPr dirty="0" sz="2000" spc="-5">
                <a:latin typeface="Trebuchet MS"/>
                <a:cs typeface="Trebuchet MS"/>
              </a:rPr>
              <a:t>people </a:t>
            </a:r>
            <a:r>
              <a:rPr dirty="0" sz="2000" spc="-15">
                <a:latin typeface="Trebuchet MS"/>
                <a:cs typeface="Trebuchet MS"/>
              </a:rPr>
              <a:t>—– (look) </a:t>
            </a:r>
            <a:r>
              <a:rPr dirty="0" sz="2000" spc="-10">
                <a:latin typeface="Trebuchet MS"/>
                <a:cs typeface="Trebuchet MS"/>
              </a:rPr>
              <a:t>at </a:t>
            </a:r>
            <a:r>
              <a:rPr dirty="0" sz="2000" spc="10">
                <a:latin typeface="Trebuchet MS"/>
                <a:cs typeface="Trebuchet MS"/>
              </a:rPr>
              <a:t>me </a:t>
            </a:r>
            <a:r>
              <a:rPr dirty="0" sz="2000" spc="-10">
                <a:latin typeface="Trebuchet MS"/>
                <a:cs typeface="Trebuchet MS"/>
              </a:rPr>
              <a:t>in </a:t>
            </a:r>
            <a:r>
              <a:rPr dirty="0" sz="2000">
                <a:latin typeface="Trebuchet MS"/>
                <a:cs typeface="Trebuchet MS"/>
              </a:rPr>
              <a:t>a </a:t>
            </a:r>
            <a:r>
              <a:rPr dirty="0" sz="2000" spc="5">
                <a:latin typeface="Trebuchet MS"/>
                <a:cs typeface="Trebuchet MS"/>
              </a:rPr>
              <a:t>strange </a:t>
            </a:r>
            <a:r>
              <a:rPr dirty="0" sz="2000" spc="-65">
                <a:latin typeface="Trebuchet MS"/>
                <a:cs typeface="Trebuchet MS"/>
              </a:rPr>
              <a:t>way.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15">
                <a:latin typeface="Trebuchet MS"/>
                <a:cs typeface="Trebuchet MS"/>
              </a:rPr>
              <a:t>—- </a:t>
            </a:r>
            <a:r>
              <a:rPr dirty="0" sz="2000" spc="-5">
                <a:latin typeface="Trebuchet MS"/>
                <a:cs typeface="Trebuchet MS"/>
              </a:rPr>
              <a:t>(try) </a:t>
            </a:r>
            <a:r>
              <a:rPr dirty="0" sz="2000">
                <a:latin typeface="Trebuchet MS"/>
                <a:cs typeface="Trebuchet MS"/>
              </a:rPr>
              <a:t>to </a:t>
            </a:r>
            <a:r>
              <a:rPr dirty="0" sz="2000" spc="5">
                <a:latin typeface="Trebuchet MS"/>
                <a:cs typeface="Trebuchet MS"/>
              </a:rPr>
              <a:t>ignore  </a:t>
            </a:r>
            <a:r>
              <a:rPr dirty="0" sz="2000" spc="15">
                <a:latin typeface="Trebuchet MS"/>
                <a:cs typeface="Trebuchet MS"/>
              </a:rPr>
              <a:t>them, </a:t>
            </a:r>
            <a:r>
              <a:rPr dirty="0" sz="2000" spc="5">
                <a:latin typeface="Trebuchet MS"/>
                <a:cs typeface="Trebuchet MS"/>
              </a:rPr>
              <a:t>and </a:t>
            </a:r>
            <a:r>
              <a:rPr dirty="0" sz="2000" spc="20">
                <a:latin typeface="Trebuchet MS"/>
                <a:cs typeface="Trebuchet MS"/>
              </a:rPr>
              <a:t>when </a:t>
            </a:r>
            <a:r>
              <a:rPr dirty="0" sz="2000" spc="5">
                <a:latin typeface="Trebuchet MS"/>
                <a:cs typeface="Trebuchet MS"/>
              </a:rPr>
              <a:t>my </a:t>
            </a:r>
            <a:r>
              <a:rPr dirty="0" sz="2000" spc="10">
                <a:latin typeface="Trebuchet MS"/>
                <a:cs typeface="Trebuchet MS"/>
              </a:rPr>
              <a:t>bus </a:t>
            </a:r>
            <a:r>
              <a:rPr dirty="0" sz="2000" spc="-20">
                <a:latin typeface="Trebuchet MS"/>
                <a:cs typeface="Trebuchet MS"/>
              </a:rPr>
              <a:t>—- </a:t>
            </a:r>
            <a:r>
              <a:rPr dirty="0" sz="2000" spc="10">
                <a:latin typeface="Trebuchet MS"/>
                <a:cs typeface="Trebuchet MS"/>
              </a:rPr>
              <a:t>(arrive)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20">
                <a:latin typeface="Trebuchet MS"/>
                <a:cs typeface="Trebuchet MS"/>
              </a:rPr>
              <a:t>—- </a:t>
            </a:r>
            <a:r>
              <a:rPr dirty="0" sz="2000" spc="10">
                <a:latin typeface="Trebuchet MS"/>
                <a:cs typeface="Trebuchet MS"/>
              </a:rPr>
              <a:t>(get) </a:t>
            </a:r>
            <a:r>
              <a:rPr dirty="0" sz="2000" spc="-20">
                <a:latin typeface="Trebuchet MS"/>
                <a:cs typeface="Trebuchet MS"/>
              </a:rPr>
              <a:t>on </a:t>
            </a:r>
            <a:r>
              <a:rPr dirty="0" sz="2000" spc="5">
                <a:latin typeface="Trebuchet MS"/>
                <a:cs typeface="Trebuchet MS"/>
              </a:rPr>
              <a:t>and </a:t>
            </a:r>
            <a:r>
              <a:rPr dirty="0" sz="2000" spc="-15">
                <a:latin typeface="Trebuchet MS"/>
                <a:cs typeface="Trebuchet MS"/>
              </a:rPr>
              <a:t>—- </a:t>
            </a:r>
            <a:r>
              <a:rPr dirty="0" sz="2000" spc="-5">
                <a:latin typeface="Trebuchet MS"/>
                <a:cs typeface="Trebuchet MS"/>
              </a:rPr>
              <a:t>(find) </a:t>
            </a:r>
            <a:r>
              <a:rPr dirty="0" sz="2000">
                <a:latin typeface="Trebuchet MS"/>
                <a:cs typeface="Trebuchet MS"/>
              </a:rPr>
              <a:t>a seat. </a:t>
            </a:r>
            <a:r>
              <a:rPr dirty="0" sz="2000" spc="-5">
                <a:latin typeface="Trebuchet MS"/>
                <a:cs typeface="Trebuchet MS"/>
              </a:rPr>
              <a:t>30  </a:t>
            </a:r>
            <a:r>
              <a:rPr dirty="0" sz="2000" spc="10">
                <a:latin typeface="Trebuchet MS"/>
                <a:cs typeface="Trebuchet MS"/>
              </a:rPr>
              <a:t>minutes </a:t>
            </a:r>
            <a:r>
              <a:rPr dirty="0" sz="2000" spc="-55">
                <a:latin typeface="Trebuchet MS"/>
                <a:cs typeface="Trebuchet MS"/>
              </a:rPr>
              <a:t>later,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15">
                <a:latin typeface="Trebuchet MS"/>
                <a:cs typeface="Trebuchet MS"/>
              </a:rPr>
              <a:t>—- </a:t>
            </a:r>
            <a:r>
              <a:rPr dirty="0" sz="2000" spc="10">
                <a:latin typeface="Trebuchet MS"/>
                <a:cs typeface="Trebuchet MS"/>
              </a:rPr>
              <a:t>(arrive) </a:t>
            </a:r>
            <a:r>
              <a:rPr dirty="0" sz="2000" spc="-5">
                <a:latin typeface="Trebuchet MS"/>
                <a:cs typeface="Trebuchet MS"/>
              </a:rPr>
              <a:t>at </a:t>
            </a:r>
            <a:r>
              <a:rPr dirty="0" sz="2000" spc="5">
                <a:latin typeface="Trebuchet MS"/>
                <a:cs typeface="Trebuchet MS"/>
              </a:rPr>
              <a:t>my </a:t>
            </a:r>
            <a:r>
              <a:rPr dirty="0" sz="2000" spc="-15">
                <a:latin typeface="Trebuchet MS"/>
                <a:cs typeface="Trebuchet MS"/>
              </a:rPr>
              <a:t>office. </a:t>
            </a:r>
            <a:r>
              <a:rPr dirty="0" sz="2000" spc="5">
                <a:latin typeface="Trebuchet MS"/>
                <a:cs typeface="Trebuchet MS"/>
              </a:rPr>
              <a:t>Just </a:t>
            </a:r>
            <a:r>
              <a:rPr dirty="0" sz="2000" spc="-5">
                <a:latin typeface="Trebuchet MS"/>
                <a:cs typeface="Trebuchet MS"/>
              </a:rPr>
              <a:t>as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15">
                <a:latin typeface="Trebuchet MS"/>
                <a:cs typeface="Trebuchet MS"/>
              </a:rPr>
              <a:t>—- </a:t>
            </a:r>
            <a:r>
              <a:rPr dirty="0" sz="2000" spc="10">
                <a:latin typeface="Trebuchet MS"/>
                <a:cs typeface="Trebuchet MS"/>
              </a:rPr>
              <a:t>(get) </a:t>
            </a:r>
            <a:r>
              <a:rPr dirty="0" sz="2000" spc="-20">
                <a:latin typeface="Trebuchet MS"/>
                <a:cs typeface="Trebuchet MS"/>
              </a:rPr>
              <a:t>off </a:t>
            </a:r>
            <a:r>
              <a:rPr dirty="0" sz="2000" spc="10">
                <a:latin typeface="Trebuchet MS"/>
                <a:cs typeface="Trebuchet MS"/>
              </a:rPr>
              <a:t>the </a:t>
            </a:r>
            <a:r>
              <a:rPr dirty="0" sz="2000" spc="5">
                <a:latin typeface="Trebuchet MS"/>
                <a:cs typeface="Trebuchet MS"/>
              </a:rPr>
              <a:t>bus,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</a:t>
            </a:r>
            <a:endParaRPr sz="2000">
              <a:latin typeface="Trebuchet MS"/>
              <a:cs typeface="Trebuchet MS"/>
            </a:endParaRPr>
          </a:p>
          <a:p>
            <a:pPr marL="12700" marR="801370">
              <a:lnSpc>
                <a:spcPct val="100000"/>
              </a:lnSpc>
              <a:spcBef>
                <a:spcPts val="25"/>
              </a:spcBef>
            </a:pPr>
            <a:r>
              <a:rPr dirty="0" sz="2000" spc="-15">
                <a:latin typeface="Trebuchet MS"/>
                <a:cs typeface="Trebuchet MS"/>
              </a:rPr>
              <a:t>—- (look) </a:t>
            </a:r>
            <a:r>
              <a:rPr dirty="0" sz="2000">
                <a:latin typeface="Trebuchet MS"/>
                <a:cs typeface="Trebuchet MS"/>
              </a:rPr>
              <a:t>down </a:t>
            </a:r>
            <a:r>
              <a:rPr dirty="0" sz="2000" spc="5">
                <a:latin typeface="Trebuchet MS"/>
                <a:cs typeface="Trebuchet MS"/>
              </a:rPr>
              <a:t>and </a:t>
            </a:r>
            <a:r>
              <a:rPr dirty="0" sz="2000" spc="-15">
                <a:latin typeface="Trebuchet MS"/>
                <a:cs typeface="Trebuchet MS"/>
              </a:rPr>
              <a:t>—- </a:t>
            </a:r>
            <a:r>
              <a:rPr dirty="0" sz="2000" spc="-5">
                <a:latin typeface="Trebuchet MS"/>
                <a:cs typeface="Trebuchet MS"/>
              </a:rPr>
              <a:t>(realise) </a:t>
            </a:r>
            <a:r>
              <a:rPr dirty="0" sz="2000" spc="5">
                <a:latin typeface="Trebuchet MS"/>
                <a:cs typeface="Trebuchet MS"/>
              </a:rPr>
              <a:t>that </a:t>
            </a:r>
            <a:r>
              <a:rPr dirty="0" sz="2000">
                <a:latin typeface="Trebuchet MS"/>
                <a:cs typeface="Trebuchet MS"/>
              </a:rPr>
              <a:t>I </a:t>
            </a:r>
            <a:r>
              <a:rPr dirty="0" sz="2000" spc="-15">
                <a:latin typeface="Trebuchet MS"/>
                <a:cs typeface="Trebuchet MS"/>
              </a:rPr>
              <a:t>—- </a:t>
            </a:r>
            <a:r>
              <a:rPr dirty="0" sz="2000" spc="5">
                <a:latin typeface="Trebuchet MS"/>
                <a:cs typeface="Trebuchet MS"/>
              </a:rPr>
              <a:t>(wear) </a:t>
            </a:r>
            <a:r>
              <a:rPr dirty="0" sz="2000">
                <a:latin typeface="Trebuchet MS"/>
                <a:cs typeface="Trebuchet MS"/>
              </a:rPr>
              <a:t>shoes </a:t>
            </a:r>
            <a:r>
              <a:rPr dirty="0" sz="2000" spc="-20">
                <a:latin typeface="Trebuchet MS"/>
                <a:cs typeface="Trebuchet MS"/>
              </a:rPr>
              <a:t>of </a:t>
            </a:r>
            <a:r>
              <a:rPr dirty="0" sz="2000" spc="5">
                <a:latin typeface="Trebuchet MS"/>
                <a:cs typeface="Trebuchet MS"/>
              </a:rPr>
              <a:t>different  </a:t>
            </a:r>
            <a:r>
              <a:rPr dirty="0" sz="2000" spc="-15">
                <a:latin typeface="Trebuchet MS"/>
                <a:cs typeface="Trebuchet MS"/>
              </a:rPr>
              <a:t>colours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050" y="527050"/>
          <a:ext cx="8934450" cy="351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9800"/>
                <a:gridCol w="1312545"/>
                <a:gridCol w="1583054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Edit</a:t>
                      </a:r>
                      <a:r>
                        <a:rPr dirty="0" sz="1850" spc="-1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50" spc="-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following</a:t>
                      </a:r>
                      <a:r>
                        <a:rPr dirty="0" sz="1850" spc="-2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Sentences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Sentences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BBB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Error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BBB1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Correction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BBB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1.</a:t>
                      </a:r>
                      <a:r>
                        <a:rPr dirty="0" sz="18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am</a:t>
                      </a:r>
                      <a:r>
                        <a:rPr dirty="0" sz="18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5">
                          <a:latin typeface="Trebuchet MS"/>
                          <a:cs typeface="Trebuchet MS"/>
                        </a:rPr>
                        <a:t>having</a:t>
                      </a:r>
                      <a:r>
                        <a:rPr dirty="0" sz="185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two</a:t>
                      </a:r>
                      <a:r>
                        <a:rPr dirty="0" sz="18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brothers</a:t>
                      </a:r>
                      <a:r>
                        <a:rPr dirty="0" sz="1850" spc="-2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one</a:t>
                      </a:r>
                      <a:r>
                        <a:rPr dirty="0" sz="18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40">
                          <a:latin typeface="Trebuchet MS"/>
                          <a:cs typeface="Trebuchet MS"/>
                        </a:rPr>
                        <a:t>sister.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50" spc="5">
                          <a:latin typeface="Trebuchet MS"/>
                          <a:cs typeface="Trebuchet MS"/>
                        </a:rPr>
                        <a:t>Am</a:t>
                      </a:r>
                      <a:r>
                        <a:rPr dirty="0" sz="18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Having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have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2.</a:t>
                      </a:r>
                      <a:r>
                        <a:rPr dirty="0" sz="18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have</a:t>
                      </a:r>
                      <a:r>
                        <a:rPr dirty="0" sz="18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5">
                          <a:latin typeface="Trebuchet MS"/>
                          <a:cs typeface="Trebuchet MS"/>
                        </a:rPr>
                        <a:t>knew</a:t>
                      </a:r>
                      <a:r>
                        <a:rPr dirty="0" sz="18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my</a:t>
                      </a:r>
                      <a:r>
                        <a:rPr dirty="0" sz="18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uncle</a:t>
                      </a:r>
                      <a:r>
                        <a:rPr dirty="0" sz="18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8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many</a:t>
                      </a:r>
                      <a:r>
                        <a:rPr dirty="0" sz="18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years.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-20">
                          <a:latin typeface="Trebuchet MS"/>
                          <a:cs typeface="Trebuchet MS"/>
                        </a:rPr>
                        <a:t>Knew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known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3.</a:t>
                      </a:r>
                      <a:r>
                        <a:rPr dirty="0" sz="18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5">
                          <a:latin typeface="Trebuchet MS"/>
                          <a:cs typeface="Trebuchet MS"/>
                        </a:rPr>
                        <a:t>Our</a:t>
                      </a:r>
                      <a:r>
                        <a:rPr dirty="0" sz="18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2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dirty="0" sz="18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assembly</a:t>
                      </a:r>
                      <a:r>
                        <a:rPr dirty="0" sz="18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been</a:t>
                      </a:r>
                      <a:r>
                        <a:rPr dirty="0" sz="18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5">
                          <a:latin typeface="Trebuchet MS"/>
                          <a:cs typeface="Trebuchet MS"/>
                        </a:rPr>
                        <a:t>great</a:t>
                      </a:r>
                      <a:r>
                        <a:rPr dirty="0" sz="18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20">
                          <a:latin typeface="Trebuchet MS"/>
                          <a:cs typeface="Trebuchet MS"/>
                        </a:rPr>
                        <a:t>success.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50" spc="-40">
                          <a:latin typeface="Trebuchet MS"/>
                          <a:cs typeface="Trebuchet MS"/>
                        </a:rPr>
                        <a:t>Is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50">
                          <a:latin typeface="Trebuchet MS"/>
                          <a:cs typeface="Trebuchet MS"/>
                        </a:rPr>
                        <a:t>has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4.</a:t>
                      </a:r>
                      <a:r>
                        <a:rPr dirty="0" sz="18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2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my</a:t>
                      </a:r>
                      <a:r>
                        <a:rPr dirty="0" sz="18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20">
                          <a:latin typeface="Trebuchet MS"/>
                          <a:cs typeface="Trebuchet MS"/>
                        </a:rPr>
                        <a:t>room,</a:t>
                      </a:r>
                      <a:r>
                        <a:rPr dirty="0" sz="18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dirty="0" sz="18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books</a:t>
                      </a:r>
                      <a:r>
                        <a:rPr dirty="0" sz="18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dirty="0" sz="18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lying</a:t>
                      </a:r>
                      <a:r>
                        <a:rPr dirty="0" sz="18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scattered.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Was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50">
                          <a:latin typeface="Trebuchet MS"/>
                          <a:cs typeface="Trebuchet MS"/>
                        </a:rPr>
                        <a:t>were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285750">
                        <a:lnSpc>
                          <a:spcPts val="2160"/>
                        </a:lnSpc>
                        <a:spcBef>
                          <a:spcPts val="425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5.</a:t>
                      </a:r>
                      <a:r>
                        <a:rPr dirty="0" sz="18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5"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dirty="0" sz="185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had</a:t>
                      </a:r>
                      <a:r>
                        <a:rPr dirty="0" sz="18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reached</a:t>
                      </a:r>
                      <a:r>
                        <a:rPr dirty="0" sz="18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station,</a:t>
                      </a:r>
                      <a:r>
                        <a:rPr dirty="0" sz="18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train</a:t>
                      </a:r>
                      <a:r>
                        <a:rPr dirty="0" sz="18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had</a:t>
                      </a:r>
                      <a:r>
                        <a:rPr dirty="0" sz="18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5">
                          <a:latin typeface="Trebuchet MS"/>
                          <a:cs typeface="Trebuchet MS"/>
                        </a:rPr>
                        <a:t>left.</a:t>
                      </a:r>
                      <a:r>
                        <a:rPr dirty="0" sz="18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I  </a:t>
                      </a:r>
                      <a:r>
                        <a:rPr dirty="0" sz="1850" spc="15">
                          <a:latin typeface="Trebuchet MS"/>
                          <a:cs typeface="Trebuchet MS"/>
                        </a:rPr>
                        <a:t>need</a:t>
                      </a:r>
                      <a:r>
                        <a:rPr dirty="0" sz="18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20">
                          <a:latin typeface="Trebuchet MS"/>
                          <a:cs typeface="Trebuchet MS"/>
                        </a:rPr>
                        <a:t>work</a:t>
                      </a:r>
                      <a:r>
                        <a:rPr dirty="0" sz="18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2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8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my</a:t>
                      </a:r>
                      <a:r>
                        <a:rPr dirty="0" sz="18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time</a:t>
                      </a:r>
                      <a:r>
                        <a:rPr dirty="0" sz="18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5">
                          <a:latin typeface="Trebuchet MS"/>
                          <a:cs typeface="Trebuchet MS"/>
                        </a:rPr>
                        <a:t>management</a:t>
                      </a:r>
                      <a:r>
                        <a:rPr dirty="0" sz="1850" spc="-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skills.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54965">
                        <a:lnSpc>
                          <a:spcPts val="2160"/>
                        </a:lnSpc>
                        <a:spcBef>
                          <a:spcPts val="425"/>
                        </a:spcBef>
                      </a:pPr>
                      <a:r>
                        <a:rPr dirty="0" sz="1850" spc="-15">
                          <a:latin typeface="Trebuchet MS"/>
                          <a:cs typeface="Trebuchet MS"/>
                        </a:rPr>
                        <a:t>Had 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50" spc="3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50" spc="-3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50" spc="30"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50">
                          <a:latin typeface="Trebuchet MS"/>
                          <a:cs typeface="Trebuchet MS"/>
                        </a:rPr>
                        <a:t>reached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6.</a:t>
                      </a:r>
                      <a:r>
                        <a:rPr dirty="0" sz="18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am</a:t>
                      </a:r>
                      <a:r>
                        <a:rPr dirty="0" sz="18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waiting</a:t>
                      </a:r>
                      <a:r>
                        <a:rPr dirty="0" sz="185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8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dirty="0" sz="18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two</a:t>
                      </a:r>
                      <a:r>
                        <a:rPr dirty="0" sz="18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hours</a:t>
                      </a:r>
                      <a:r>
                        <a:rPr dirty="0" sz="18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8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my</a:t>
                      </a:r>
                      <a:r>
                        <a:rPr dirty="0" sz="18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bus.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429259">
                        <a:lnSpc>
                          <a:spcPts val="2160"/>
                        </a:lnSpc>
                        <a:spcBef>
                          <a:spcPts val="434"/>
                        </a:spcBef>
                      </a:pPr>
                      <a:r>
                        <a:rPr dirty="0" sz="1850" spc="5">
                          <a:latin typeface="Trebuchet MS"/>
                          <a:cs typeface="Trebuchet MS"/>
                        </a:rPr>
                        <a:t>Am 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50" spc="3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50" spc="3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g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383540">
                        <a:lnSpc>
                          <a:spcPts val="2160"/>
                        </a:lnSpc>
                        <a:spcBef>
                          <a:spcPts val="434"/>
                        </a:spcBef>
                      </a:pPr>
                      <a:r>
                        <a:rPr dirty="0" sz="1850" spc="-15">
                          <a:latin typeface="Trebuchet MS"/>
                          <a:cs typeface="Trebuchet MS"/>
                        </a:rPr>
                        <a:t>Have</a:t>
                      </a:r>
                      <a:r>
                        <a:rPr dirty="0" sz="18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been 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waiting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7600" y="1005839"/>
            <a:ext cx="4287520" cy="119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8853" y="1204849"/>
            <a:ext cx="14230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200" spc="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200" spc="2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200" spc="-4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200" spc="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0" y="2763520"/>
            <a:ext cx="2722880" cy="1503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5180" y="3137280"/>
            <a:ext cx="149479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3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20720" y="2712720"/>
            <a:ext cx="2560320" cy="1503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71645" y="3082924"/>
            <a:ext cx="83185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21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2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5" b="1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87440" y="2712720"/>
            <a:ext cx="2560319" cy="1503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75475" y="3082924"/>
            <a:ext cx="13468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5" b="1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9525" y="4714875"/>
            <a:ext cx="3115945" cy="1924050"/>
            <a:chOff x="-9525" y="4714875"/>
            <a:chExt cx="3115945" cy="1924050"/>
          </a:xfrm>
        </p:grpSpPr>
        <p:sp>
          <p:nvSpPr>
            <p:cNvPr id="11" name="object 11"/>
            <p:cNvSpPr/>
            <p:nvPr/>
          </p:nvSpPr>
          <p:spPr>
            <a:xfrm>
              <a:off x="0" y="4724400"/>
              <a:ext cx="3096895" cy="1905000"/>
            </a:xfrm>
            <a:custGeom>
              <a:avLst/>
              <a:gdLst/>
              <a:ahLst/>
              <a:cxnLst/>
              <a:rect l="l" t="t" r="r" b="b"/>
              <a:pathLst>
                <a:path w="3096895" h="1905000">
                  <a:moveTo>
                    <a:pt x="2779395" y="0"/>
                  </a:moveTo>
                  <a:lnTo>
                    <a:pt x="317500" y="0"/>
                  </a:lnTo>
                  <a:lnTo>
                    <a:pt x="270582" y="3441"/>
                  </a:lnTo>
                  <a:lnTo>
                    <a:pt x="225802" y="13439"/>
                  </a:lnTo>
                  <a:lnTo>
                    <a:pt x="183650" y="29503"/>
                  </a:lnTo>
                  <a:lnTo>
                    <a:pt x="144618" y="51141"/>
                  </a:lnTo>
                  <a:lnTo>
                    <a:pt x="109197" y="77865"/>
                  </a:lnTo>
                  <a:lnTo>
                    <a:pt x="77877" y="109181"/>
                  </a:lnTo>
                  <a:lnTo>
                    <a:pt x="51151" y="144601"/>
                  </a:lnTo>
                  <a:lnTo>
                    <a:pt x="29509" y="183634"/>
                  </a:lnTo>
                  <a:lnTo>
                    <a:pt x="13442" y="225788"/>
                  </a:lnTo>
                  <a:lnTo>
                    <a:pt x="3442" y="270573"/>
                  </a:lnTo>
                  <a:lnTo>
                    <a:pt x="0" y="317500"/>
                  </a:lnTo>
                  <a:lnTo>
                    <a:pt x="0" y="1587487"/>
                  </a:lnTo>
                  <a:lnTo>
                    <a:pt x="3442" y="1634407"/>
                  </a:lnTo>
                  <a:lnTo>
                    <a:pt x="13442" y="1679190"/>
                  </a:lnTo>
                  <a:lnTo>
                    <a:pt x="29509" y="1721344"/>
                  </a:lnTo>
                  <a:lnTo>
                    <a:pt x="51151" y="1760378"/>
                  </a:lnTo>
                  <a:lnTo>
                    <a:pt x="77877" y="1795800"/>
                  </a:lnTo>
                  <a:lnTo>
                    <a:pt x="109197" y="1827120"/>
                  </a:lnTo>
                  <a:lnTo>
                    <a:pt x="144618" y="1853847"/>
                  </a:lnTo>
                  <a:lnTo>
                    <a:pt x="183650" y="1875490"/>
                  </a:lnTo>
                  <a:lnTo>
                    <a:pt x="225802" y="1891557"/>
                  </a:lnTo>
                  <a:lnTo>
                    <a:pt x="270582" y="1901557"/>
                  </a:lnTo>
                  <a:lnTo>
                    <a:pt x="317500" y="1905000"/>
                  </a:lnTo>
                  <a:lnTo>
                    <a:pt x="2779395" y="1905000"/>
                  </a:lnTo>
                  <a:lnTo>
                    <a:pt x="2826321" y="1901557"/>
                  </a:lnTo>
                  <a:lnTo>
                    <a:pt x="2871106" y="1891557"/>
                  </a:lnTo>
                  <a:lnTo>
                    <a:pt x="2913260" y="1875490"/>
                  </a:lnTo>
                  <a:lnTo>
                    <a:pt x="2952293" y="1853847"/>
                  </a:lnTo>
                  <a:lnTo>
                    <a:pt x="2987713" y="1827120"/>
                  </a:lnTo>
                  <a:lnTo>
                    <a:pt x="3019029" y="1795800"/>
                  </a:lnTo>
                  <a:lnTo>
                    <a:pt x="3045753" y="1760378"/>
                  </a:lnTo>
                  <a:lnTo>
                    <a:pt x="3067391" y="1721344"/>
                  </a:lnTo>
                  <a:lnTo>
                    <a:pt x="3083455" y="1679190"/>
                  </a:lnTo>
                  <a:lnTo>
                    <a:pt x="3093453" y="1634407"/>
                  </a:lnTo>
                  <a:lnTo>
                    <a:pt x="3096895" y="1587487"/>
                  </a:lnTo>
                  <a:lnTo>
                    <a:pt x="3096895" y="317500"/>
                  </a:lnTo>
                  <a:lnTo>
                    <a:pt x="3093453" y="270573"/>
                  </a:lnTo>
                  <a:lnTo>
                    <a:pt x="3083455" y="225788"/>
                  </a:lnTo>
                  <a:lnTo>
                    <a:pt x="3067391" y="183634"/>
                  </a:lnTo>
                  <a:lnTo>
                    <a:pt x="3045753" y="144601"/>
                  </a:lnTo>
                  <a:lnTo>
                    <a:pt x="3019029" y="109181"/>
                  </a:lnTo>
                  <a:lnTo>
                    <a:pt x="2987713" y="77865"/>
                  </a:lnTo>
                  <a:lnTo>
                    <a:pt x="2952293" y="51141"/>
                  </a:lnTo>
                  <a:lnTo>
                    <a:pt x="2913260" y="29503"/>
                  </a:lnTo>
                  <a:lnTo>
                    <a:pt x="2871106" y="13439"/>
                  </a:lnTo>
                  <a:lnTo>
                    <a:pt x="2826321" y="3441"/>
                  </a:lnTo>
                  <a:lnTo>
                    <a:pt x="2779395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724400"/>
              <a:ext cx="3096895" cy="1905000"/>
            </a:xfrm>
            <a:custGeom>
              <a:avLst/>
              <a:gdLst/>
              <a:ahLst/>
              <a:cxnLst/>
              <a:rect l="l" t="t" r="r" b="b"/>
              <a:pathLst>
                <a:path w="3096895" h="1905000">
                  <a:moveTo>
                    <a:pt x="0" y="317500"/>
                  </a:moveTo>
                  <a:lnTo>
                    <a:pt x="3442" y="270573"/>
                  </a:lnTo>
                  <a:lnTo>
                    <a:pt x="13442" y="225788"/>
                  </a:lnTo>
                  <a:lnTo>
                    <a:pt x="29509" y="183634"/>
                  </a:lnTo>
                  <a:lnTo>
                    <a:pt x="51151" y="144601"/>
                  </a:lnTo>
                  <a:lnTo>
                    <a:pt x="77877" y="109181"/>
                  </a:lnTo>
                  <a:lnTo>
                    <a:pt x="109197" y="77865"/>
                  </a:lnTo>
                  <a:lnTo>
                    <a:pt x="144618" y="51141"/>
                  </a:lnTo>
                  <a:lnTo>
                    <a:pt x="183650" y="29503"/>
                  </a:lnTo>
                  <a:lnTo>
                    <a:pt x="225802" y="13439"/>
                  </a:lnTo>
                  <a:lnTo>
                    <a:pt x="270582" y="3441"/>
                  </a:lnTo>
                  <a:lnTo>
                    <a:pt x="317500" y="0"/>
                  </a:lnTo>
                  <a:lnTo>
                    <a:pt x="2779395" y="0"/>
                  </a:lnTo>
                  <a:lnTo>
                    <a:pt x="2826321" y="3441"/>
                  </a:lnTo>
                  <a:lnTo>
                    <a:pt x="2871106" y="13439"/>
                  </a:lnTo>
                  <a:lnTo>
                    <a:pt x="2913260" y="29503"/>
                  </a:lnTo>
                  <a:lnTo>
                    <a:pt x="2952293" y="51141"/>
                  </a:lnTo>
                  <a:lnTo>
                    <a:pt x="2987713" y="77865"/>
                  </a:lnTo>
                  <a:lnTo>
                    <a:pt x="3019029" y="109181"/>
                  </a:lnTo>
                  <a:lnTo>
                    <a:pt x="3045753" y="144601"/>
                  </a:lnTo>
                  <a:lnTo>
                    <a:pt x="3067391" y="183634"/>
                  </a:lnTo>
                  <a:lnTo>
                    <a:pt x="3083455" y="225788"/>
                  </a:lnTo>
                  <a:lnTo>
                    <a:pt x="3093453" y="270573"/>
                  </a:lnTo>
                  <a:lnTo>
                    <a:pt x="3096895" y="317500"/>
                  </a:lnTo>
                  <a:lnTo>
                    <a:pt x="3096895" y="1587487"/>
                  </a:lnTo>
                  <a:lnTo>
                    <a:pt x="3093453" y="1634407"/>
                  </a:lnTo>
                  <a:lnTo>
                    <a:pt x="3083455" y="1679190"/>
                  </a:lnTo>
                  <a:lnTo>
                    <a:pt x="3067391" y="1721344"/>
                  </a:lnTo>
                  <a:lnTo>
                    <a:pt x="3045753" y="1760378"/>
                  </a:lnTo>
                  <a:lnTo>
                    <a:pt x="3019029" y="1795800"/>
                  </a:lnTo>
                  <a:lnTo>
                    <a:pt x="2987713" y="1827120"/>
                  </a:lnTo>
                  <a:lnTo>
                    <a:pt x="2952293" y="1853847"/>
                  </a:lnTo>
                  <a:lnTo>
                    <a:pt x="2913260" y="1875490"/>
                  </a:lnTo>
                  <a:lnTo>
                    <a:pt x="2871106" y="1891557"/>
                  </a:lnTo>
                  <a:lnTo>
                    <a:pt x="2826321" y="1901557"/>
                  </a:lnTo>
                  <a:lnTo>
                    <a:pt x="2779395" y="1905000"/>
                  </a:lnTo>
                  <a:lnTo>
                    <a:pt x="317500" y="1905000"/>
                  </a:lnTo>
                  <a:lnTo>
                    <a:pt x="270582" y="1901557"/>
                  </a:lnTo>
                  <a:lnTo>
                    <a:pt x="225802" y="1891557"/>
                  </a:lnTo>
                  <a:lnTo>
                    <a:pt x="183650" y="1875490"/>
                  </a:lnTo>
                  <a:lnTo>
                    <a:pt x="144618" y="1853847"/>
                  </a:lnTo>
                  <a:lnTo>
                    <a:pt x="109197" y="1827120"/>
                  </a:lnTo>
                  <a:lnTo>
                    <a:pt x="77877" y="1795800"/>
                  </a:lnTo>
                  <a:lnTo>
                    <a:pt x="51151" y="1760378"/>
                  </a:lnTo>
                  <a:lnTo>
                    <a:pt x="29509" y="1721344"/>
                  </a:lnTo>
                  <a:lnTo>
                    <a:pt x="13442" y="1679190"/>
                  </a:lnTo>
                  <a:lnTo>
                    <a:pt x="3442" y="1634407"/>
                  </a:lnTo>
                  <a:lnTo>
                    <a:pt x="0" y="1587487"/>
                  </a:lnTo>
                  <a:lnTo>
                    <a:pt x="0" y="317500"/>
                  </a:lnTo>
                  <a:close/>
                </a:path>
              </a:pathLst>
            </a:custGeom>
            <a:ln w="19050">
              <a:solidFill>
                <a:srgbClr val="AA351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72085" y="5112956"/>
            <a:ext cx="2568575" cy="11303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222250">
              <a:lnSpc>
                <a:spcPts val="2160"/>
              </a:lnSpc>
              <a:spcBef>
                <a:spcPts val="215"/>
              </a:spcBef>
            </a:pPr>
            <a:r>
              <a:rPr dirty="0" sz="1850" spc="-15">
                <a:solidFill>
                  <a:srgbClr val="FFFFFF"/>
                </a:solidFill>
                <a:latin typeface="Trebuchet MS"/>
                <a:cs typeface="Trebuchet MS"/>
              </a:rPr>
              <a:t>PRESNT SIMPLE 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PRESENT</a:t>
            </a:r>
            <a:r>
              <a:rPr dirty="0" sz="1850" spc="-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CONTINUOUS  </a:t>
            </a:r>
            <a:r>
              <a:rPr dirty="0" sz="1850" spc="-15">
                <a:solidFill>
                  <a:srgbClr val="FFFFFF"/>
                </a:solidFill>
                <a:latin typeface="Trebuchet MS"/>
                <a:cs typeface="Trebuchet MS"/>
              </a:rPr>
              <a:t>PRESNT</a:t>
            </a:r>
            <a:r>
              <a:rPr dirty="0" sz="185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PERFECT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PRESENT PERFECT</a:t>
            </a:r>
            <a:r>
              <a:rPr dirty="0" sz="185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65">
                <a:solidFill>
                  <a:srgbClr val="FFFFFF"/>
                </a:solidFill>
                <a:latin typeface="Trebuchet MS"/>
                <a:cs typeface="Trebuchet MS"/>
              </a:rPr>
              <a:t>CONT.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77285" y="4714875"/>
            <a:ext cx="3004820" cy="1924050"/>
            <a:chOff x="3177285" y="4714875"/>
            <a:chExt cx="3004820" cy="1924050"/>
          </a:xfrm>
        </p:grpSpPr>
        <p:sp>
          <p:nvSpPr>
            <p:cNvPr id="15" name="object 15"/>
            <p:cNvSpPr/>
            <p:nvPr/>
          </p:nvSpPr>
          <p:spPr>
            <a:xfrm>
              <a:off x="3186810" y="4724400"/>
              <a:ext cx="2985770" cy="1905000"/>
            </a:xfrm>
            <a:custGeom>
              <a:avLst/>
              <a:gdLst/>
              <a:ahLst/>
              <a:cxnLst/>
              <a:rect l="l" t="t" r="r" b="b"/>
              <a:pathLst>
                <a:path w="2985770" h="1905000">
                  <a:moveTo>
                    <a:pt x="2667889" y="0"/>
                  </a:moveTo>
                  <a:lnTo>
                    <a:pt x="317500" y="0"/>
                  </a:lnTo>
                  <a:lnTo>
                    <a:pt x="270573" y="3441"/>
                  </a:lnTo>
                  <a:lnTo>
                    <a:pt x="225788" y="13439"/>
                  </a:lnTo>
                  <a:lnTo>
                    <a:pt x="183634" y="29503"/>
                  </a:lnTo>
                  <a:lnTo>
                    <a:pt x="144601" y="51141"/>
                  </a:lnTo>
                  <a:lnTo>
                    <a:pt x="109181" y="77865"/>
                  </a:lnTo>
                  <a:lnTo>
                    <a:pt x="77865" y="109181"/>
                  </a:lnTo>
                  <a:lnTo>
                    <a:pt x="51141" y="144601"/>
                  </a:lnTo>
                  <a:lnTo>
                    <a:pt x="29503" y="183634"/>
                  </a:lnTo>
                  <a:lnTo>
                    <a:pt x="13439" y="225788"/>
                  </a:lnTo>
                  <a:lnTo>
                    <a:pt x="3441" y="270573"/>
                  </a:lnTo>
                  <a:lnTo>
                    <a:pt x="0" y="317500"/>
                  </a:lnTo>
                  <a:lnTo>
                    <a:pt x="0" y="1587487"/>
                  </a:lnTo>
                  <a:lnTo>
                    <a:pt x="3441" y="1634407"/>
                  </a:lnTo>
                  <a:lnTo>
                    <a:pt x="13439" y="1679190"/>
                  </a:lnTo>
                  <a:lnTo>
                    <a:pt x="29503" y="1721344"/>
                  </a:lnTo>
                  <a:lnTo>
                    <a:pt x="51141" y="1760378"/>
                  </a:lnTo>
                  <a:lnTo>
                    <a:pt x="77865" y="1795800"/>
                  </a:lnTo>
                  <a:lnTo>
                    <a:pt x="109181" y="1827120"/>
                  </a:lnTo>
                  <a:lnTo>
                    <a:pt x="144601" y="1853847"/>
                  </a:lnTo>
                  <a:lnTo>
                    <a:pt x="183634" y="1875490"/>
                  </a:lnTo>
                  <a:lnTo>
                    <a:pt x="225788" y="1891557"/>
                  </a:lnTo>
                  <a:lnTo>
                    <a:pt x="270573" y="1901557"/>
                  </a:lnTo>
                  <a:lnTo>
                    <a:pt x="317500" y="1905000"/>
                  </a:lnTo>
                  <a:lnTo>
                    <a:pt x="2667889" y="1905000"/>
                  </a:lnTo>
                  <a:lnTo>
                    <a:pt x="2714815" y="1901557"/>
                  </a:lnTo>
                  <a:lnTo>
                    <a:pt x="2759600" y="1891557"/>
                  </a:lnTo>
                  <a:lnTo>
                    <a:pt x="2801754" y="1875490"/>
                  </a:lnTo>
                  <a:lnTo>
                    <a:pt x="2840787" y="1853847"/>
                  </a:lnTo>
                  <a:lnTo>
                    <a:pt x="2876207" y="1827120"/>
                  </a:lnTo>
                  <a:lnTo>
                    <a:pt x="2907523" y="1795800"/>
                  </a:lnTo>
                  <a:lnTo>
                    <a:pt x="2934247" y="1760378"/>
                  </a:lnTo>
                  <a:lnTo>
                    <a:pt x="2955885" y="1721344"/>
                  </a:lnTo>
                  <a:lnTo>
                    <a:pt x="2971949" y="1679190"/>
                  </a:lnTo>
                  <a:lnTo>
                    <a:pt x="2981947" y="1634407"/>
                  </a:lnTo>
                  <a:lnTo>
                    <a:pt x="2985389" y="1587487"/>
                  </a:lnTo>
                  <a:lnTo>
                    <a:pt x="2985389" y="317500"/>
                  </a:lnTo>
                  <a:lnTo>
                    <a:pt x="2981947" y="270573"/>
                  </a:lnTo>
                  <a:lnTo>
                    <a:pt x="2971949" y="225788"/>
                  </a:lnTo>
                  <a:lnTo>
                    <a:pt x="2955885" y="183634"/>
                  </a:lnTo>
                  <a:lnTo>
                    <a:pt x="2934247" y="144601"/>
                  </a:lnTo>
                  <a:lnTo>
                    <a:pt x="2907523" y="109181"/>
                  </a:lnTo>
                  <a:lnTo>
                    <a:pt x="2876207" y="77865"/>
                  </a:lnTo>
                  <a:lnTo>
                    <a:pt x="2840787" y="51141"/>
                  </a:lnTo>
                  <a:lnTo>
                    <a:pt x="2801754" y="29503"/>
                  </a:lnTo>
                  <a:lnTo>
                    <a:pt x="2759600" y="13439"/>
                  </a:lnTo>
                  <a:lnTo>
                    <a:pt x="2714815" y="3441"/>
                  </a:lnTo>
                  <a:lnTo>
                    <a:pt x="266788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86810" y="4724400"/>
              <a:ext cx="2985770" cy="1905000"/>
            </a:xfrm>
            <a:custGeom>
              <a:avLst/>
              <a:gdLst/>
              <a:ahLst/>
              <a:cxnLst/>
              <a:rect l="l" t="t" r="r" b="b"/>
              <a:pathLst>
                <a:path w="2985770" h="1905000">
                  <a:moveTo>
                    <a:pt x="0" y="317500"/>
                  </a:moveTo>
                  <a:lnTo>
                    <a:pt x="3441" y="270573"/>
                  </a:lnTo>
                  <a:lnTo>
                    <a:pt x="13439" y="225788"/>
                  </a:lnTo>
                  <a:lnTo>
                    <a:pt x="29503" y="183634"/>
                  </a:lnTo>
                  <a:lnTo>
                    <a:pt x="51141" y="144601"/>
                  </a:lnTo>
                  <a:lnTo>
                    <a:pt x="77865" y="109181"/>
                  </a:lnTo>
                  <a:lnTo>
                    <a:pt x="109181" y="77865"/>
                  </a:lnTo>
                  <a:lnTo>
                    <a:pt x="144601" y="51141"/>
                  </a:lnTo>
                  <a:lnTo>
                    <a:pt x="183634" y="29503"/>
                  </a:lnTo>
                  <a:lnTo>
                    <a:pt x="225788" y="13439"/>
                  </a:lnTo>
                  <a:lnTo>
                    <a:pt x="270573" y="3441"/>
                  </a:lnTo>
                  <a:lnTo>
                    <a:pt x="317500" y="0"/>
                  </a:lnTo>
                  <a:lnTo>
                    <a:pt x="2667889" y="0"/>
                  </a:lnTo>
                  <a:lnTo>
                    <a:pt x="2714815" y="3441"/>
                  </a:lnTo>
                  <a:lnTo>
                    <a:pt x="2759600" y="13439"/>
                  </a:lnTo>
                  <a:lnTo>
                    <a:pt x="2801754" y="29503"/>
                  </a:lnTo>
                  <a:lnTo>
                    <a:pt x="2840787" y="51141"/>
                  </a:lnTo>
                  <a:lnTo>
                    <a:pt x="2876207" y="77865"/>
                  </a:lnTo>
                  <a:lnTo>
                    <a:pt x="2907523" y="109181"/>
                  </a:lnTo>
                  <a:lnTo>
                    <a:pt x="2934247" y="144601"/>
                  </a:lnTo>
                  <a:lnTo>
                    <a:pt x="2955885" y="183634"/>
                  </a:lnTo>
                  <a:lnTo>
                    <a:pt x="2971949" y="225788"/>
                  </a:lnTo>
                  <a:lnTo>
                    <a:pt x="2981947" y="270573"/>
                  </a:lnTo>
                  <a:lnTo>
                    <a:pt x="2985389" y="317500"/>
                  </a:lnTo>
                  <a:lnTo>
                    <a:pt x="2985389" y="1587487"/>
                  </a:lnTo>
                  <a:lnTo>
                    <a:pt x="2981947" y="1634407"/>
                  </a:lnTo>
                  <a:lnTo>
                    <a:pt x="2971949" y="1679190"/>
                  </a:lnTo>
                  <a:lnTo>
                    <a:pt x="2955885" y="1721344"/>
                  </a:lnTo>
                  <a:lnTo>
                    <a:pt x="2934247" y="1760378"/>
                  </a:lnTo>
                  <a:lnTo>
                    <a:pt x="2907523" y="1795800"/>
                  </a:lnTo>
                  <a:lnTo>
                    <a:pt x="2876207" y="1827120"/>
                  </a:lnTo>
                  <a:lnTo>
                    <a:pt x="2840787" y="1853847"/>
                  </a:lnTo>
                  <a:lnTo>
                    <a:pt x="2801754" y="1875490"/>
                  </a:lnTo>
                  <a:lnTo>
                    <a:pt x="2759600" y="1891557"/>
                  </a:lnTo>
                  <a:lnTo>
                    <a:pt x="2714815" y="1901557"/>
                  </a:lnTo>
                  <a:lnTo>
                    <a:pt x="2667889" y="1905000"/>
                  </a:lnTo>
                  <a:lnTo>
                    <a:pt x="317500" y="1905000"/>
                  </a:lnTo>
                  <a:lnTo>
                    <a:pt x="270573" y="1901557"/>
                  </a:lnTo>
                  <a:lnTo>
                    <a:pt x="225788" y="1891557"/>
                  </a:lnTo>
                  <a:lnTo>
                    <a:pt x="183634" y="1875490"/>
                  </a:lnTo>
                  <a:lnTo>
                    <a:pt x="144601" y="1853847"/>
                  </a:lnTo>
                  <a:lnTo>
                    <a:pt x="109181" y="1827120"/>
                  </a:lnTo>
                  <a:lnTo>
                    <a:pt x="77865" y="1795800"/>
                  </a:lnTo>
                  <a:lnTo>
                    <a:pt x="51141" y="1760378"/>
                  </a:lnTo>
                  <a:lnTo>
                    <a:pt x="29503" y="1721344"/>
                  </a:lnTo>
                  <a:lnTo>
                    <a:pt x="13439" y="1679190"/>
                  </a:lnTo>
                  <a:lnTo>
                    <a:pt x="3441" y="1634407"/>
                  </a:lnTo>
                  <a:lnTo>
                    <a:pt x="0" y="1587487"/>
                  </a:lnTo>
                  <a:lnTo>
                    <a:pt x="0" y="317500"/>
                  </a:lnTo>
                  <a:close/>
                </a:path>
              </a:pathLst>
            </a:custGeom>
            <a:ln w="19050">
              <a:solidFill>
                <a:srgbClr val="AA351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362325" y="5112956"/>
            <a:ext cx="2152015" cy="1130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dirty="0" sz="1850" spc="-60">
                <a:solidFill>
                  <a:srgbClr val="FFFFFF"/>
                </a:solidFill>
                <a:latin typeface="Trebuchet MS"/>
                <a:cs typeface="Trebuchet MS"/>
              </a:rPr>
              <a:t>PAST</a:t>
            </a:r>
            <a:r>
              <a:rPr dirty="0" sz="185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5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endParaRPr sz="1850">
              <a:latin typeface="Trebuchet MS"/>
              <a:cs typeface="Trebuchet MS"/>
            </a:endParaRPr>
          </a:p>
          <a:p>
            <a:pPr marL="12700" marR="222250">
              <a:lnSpc>
                <a:spcPts val="2160"/>
              </a:lnSpc>
              <a:spcBef>
                <a:spcPts val="95"/>
              </a:spcBef>
            </a:pPr>
            <a:r>
              <a:rPr dirty="0" sz="1850" spc="-60">
                <a:solidFill>
                  <a:srgbClr val="FFFFFF"/>
                </a:solidFill>
                <a:latin typeface="Trebuchet MS"/>
                <a:cs typeface="Trebuchet MS"/>
              </a:rPr>
              <a:t>PAST</a:t>
            </a:r>
            <a:r>
              <a:rPr dirty="0" sz="1850" spc="-3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CONTINUOUS  </a:t>
            </a:r>
            <a:r>
              <a:rPr dirty="0" sz="1850" spc="-60">
                <a:solidFill>
                  <a:srgbClr val="FFFFFF"/>
                </a:solidFill>
                <a:latin typeface="Trebuchet MS"/>
                <a:cs typeface="Trebuchet MS"/>
              </a:rPr>
              <a:t>PAST</a:t>
            </a:r>
            <a:r>
              <a:rPr dirty="0" sz="185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PERFECT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dirty="0" sz="1850" spc="-60">
                <a:solidFill>
                  <a:srgbClr val="FFFFFF"/>
                </a:solidFill>
                <a:latin typeface="Trebuchet MS"/>
                <a:cs typeface="Trebuchet MS"/>
              </a:rPr>
              <a:t>PAST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PERFECT</a:t>
            </a:r>
            <a:r>
              <a:rPr dirty="0" sz="185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65">
                <a:solidFill>
                  <a:srgbClr val="FFFFFF"/>
                </a:solidFill>
                <a:latin typeface="Trebuchet MS"/>
                <a:cs typeface="Trebuchet MS"/>
              </a:rPr>
              <a:t>CONT.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52464" y="4714875"/>
            <a:ext cx="2901315" cy="2000250"/>
            <a:chOff x="6252464" y="4714875"/>
            <a:chExt cx="2901315" cy="2000250"/>
          </a:xfrm>
        </p:grpSpPr>
        <p:sp>
          <p:nvSpPr>
            <p:cNvPr id="19" name="object 19"/>
            <p:cNvSpPr/>
            <p:nvPr/>
          </p:nvSpPr>
          <p:spPr>
            <a:xfrm>
              <a:off x="6261989" y="4724400"/>
              <a:ext cx="2882265" cy="1981200"/>
            </a:xfrm>
            <a:custGeom>
              <a:avLst/>
              <a:gdLst/>
              <a:ahLst/>
              <a:cxnLst/>
              <a:rect l="l" t="t" r="r" b="b"/>
              <a:pathLst>
                <a:path w="2882265" h="1981200">
                  <a:moveTo>
                    <a:pt x="2551811" y="0"/>
                  </a:moveTo>
                  <a:lnTo>
                    <a:pt x="330327" y="0"/>
                  </a:lnTo>
                  <a:lnTo>
                    <a:pt x="281527" y="3580"/>
                  </a:lnTo>
                  <a:lnTo>
                    <a:pt x="234947" y="13979"/>
                  </a:lnTo>
                  <a:lnTo>
                    <a:pt x="191096" y="30688"/>
                  </a:lnTo>
                  <a:lnTo>
                    <a:pt x="150488" y="53195"/>
                  </a:lnTo>
                  <a:lnTo>
                    <a:pt x="113633" y="80989"/>
                  </a:lnTo>
                  <a:lnTo>
                    <a:pt x="81044" y="113561"/>
                  </a:lnTo>
                  <a:lnTo>
                    <a:pt x="53233" y="150399"/>
                  </a:lnTo>
                  <a:lnTo>
                    <a:pt x="30711" y="190992"/>
                  </a:lnTo>
                  <a:lnTo>
                    <a:pt x="13990" y="234831"/>
                  </a:lnTo>
                  <a:lnTo>
                    <a:pt x="3583" y="281403"/>
                  </a:lnTo>
                  <a:lnTo>
                    <a:pt x="0" y="330200"/>
                  </a:lnTo>
                  <a:lnTo>
                    <a:pt x="0" y="1650987"/>
                  </a:lnTo>
                  <a:lnTo>
                    <a:pt x="3583" y="1699783"/>
                  </a:lnTo>
                  <a:lnTo>
                    <a:pt x="13990" y="1746357"/>
                  </a:lnTo>
                  <a:lnTo>
                    <a:pt x="30711" y="1790196"/>
                  </a:lnTo>
                  <a:lnTo>
                    <a:pt x="53233" y="1830791"/>
                  </a:lnTo>
                  <a:lnTo>
                    <a:pt x="81044" y="1867631"/>
                  </a:lnTo>
                  <a:lnTo>
                    <a:pt x="113633" y="1900204"/>
                  </a:lnTo>
                  <a:lnTo>
                    <a:pt x="150488" y="1928000"/>
                  </a:lnTo>
                  <a:lnTo>
                    <a:pt x="191096" y="1950509"/>
                  </a:lnTo>
                  <a:lnTo>
                    <a:pt x="234947" y="1967219"/>
                  </a:lnTo>
                  <a:lnTo>
                    <a:pt x="281527" y="1977619"/>
                  </a:lnTo>
                  <a:lnTo>
                    <a:pt x="330327" y="1981200"/>
                  </a:lnTo>
                  <a:lnTo>
                    <a:pt x="2551811" y="1981200"/>
                  </a:lnTo>
                  <a:lnTo>
                    <a:pt x="2600607" y="1977619"/>
                  </a:lnTo>
                  <a:lnTo>
                    <a:pt x="2647179" y="1967219"/>
                  </a:lnTo>
                  <a:lnTo>
                    <a:pt x="2691018" y="1950509"/>
                  </a:lnTo>
                  <a:lnTo>
                    <a:pt x="2731611" y="1928000"/>
                  </a:lnTo>
                  <a:lnTo>
                    <a:pt x="2768449" y="1900204"/>
                  </a:lnTo>
                  <a:lnTo>
                    <a:pt x="2801021" y="1867631"/>
                  </a:lnTo>
                  <a:lnTo>
                    <a:pt x="2828815" y="1830791"/>
                  </a:lnTo>
                  <a:lnTo>
                    <a:pt x="2851322" y="1790196"/>
                  </a:lnTo>
                  <a:lnTo>
                    <a:pt x="2868031" y="1746357"/>
                  </a:lnTo>
                  <a:lnTo>
                    <a:pt x="2878430" y="1699783"/>
                  </a:lnTo>
                  <a:lnTo>
                    <a:pt x="2882011" y="1650987"/>
                  </a:lnTo>
                  <a:lnTo>
                    <a:pt x="2882011" y="330200"/>
                  </a:lnTo>
                  <a:lnTo>
                    <a:pt x="2878430" y="281403"/>
                  </a:lnTo>
                  <a:lnTo>
                    <a:pt x="2868031" y="234831"/>
                  </a:lnTo>
                  <a:lnTo>
                    <a:pt x="2851322" y="190992"/>
                  </a:lnTo>
                  <a:lnTo>
                    <a:pt x="2828815" y="150399"/>
                  </a:lnTo>
                  <a:lnTo>
                    <a:pt x="2801021" y="113561"/>
                  </a:lnTo>
                  <a:lnTo>
                    <a:pt x="2768449" y="80989"/>
                  </a:lnTo>
                  <a:lnTo>
                    <a:pt x="2731611" y="53195"/>
                  </a:lnTo>
                  <a:lnTo>
                    <a:pt x="2691018" y="30688"/>
                  </a:lnTo>
                  <a:lnTo>
                    <a:pt x="2647179" y="13979"/>
                  </a:lnTo>
                  <a:lnTo>
                    <a:pt x="2600607" y="3580"/>
                  </a:lnTo>
                  <a:lnTo>
                    <a:pt x="2551811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61989" y="4724400"/>
              <a:ext cx="2882265" cy="1981200"/>
            </a:xfrm>
            <a:custGeom>
              <a:avLst/>
              <a:gdLst/>
              <a:ahLst/>
              <a:cxnLst/>
              <a:rect l="l" t="t" r="r" b="b"/>
              <a:pathLst>
                <a:path w="2882265" h="1981200">
                  <a:moveTo>
                    <a:pt x="0" y="330200"/>
                  </a:moveTo>
                  <a:lnTo>
                    <a:pt x="3583" y="281403"/>
                  </a:lnTo>
                  <a:lnTo>
                    <a:pt x="13990" y="234831"/>
                  </a:lnTo>
                  <a:lnTo>
                    <a:pt x="30711" y="190992"/>
                  </a:lnTo>
                  <a:lnTo>
                    <a:pt x="53233" y="150399"/>
                  </a:lnTo>
                  <a:lnTo>
                    <a:pt x="81044" y="113561"/>
                  </a:lnTo>
                  <a:lnTo>
                    <a:pt x="113633" y="80989"/>
                  </a:lnTo>
                  <a:lnTo>
                    <a:pt x="150488" y="53195"/>
                  </a:lnTo>
                  <a:lnTo>
                    <a:pt x="191096" y="30688"/>
                  </a:lnTo>
                  <a:lnTo>
                    <a:pt x="234947" y="13979"/>
                  </a:lnTo>
                  <a:lnTo>
                    <a:pt x="281527" y="3580"/>
                  </a:lnTo>
                  <a:lnTo>
                    <a:pt x="330327" y="0"/>
                  </a:lnTo>
                  <a:lnTo>
                    <a:pt x="2551811" y="0"/>
                  </a:lnTo>
                  <a:lnTo>
                    <a:pt x="2600607" y="3580"/>
                  </a:lnTo>
                  <a:lnTo>
                    <a:pt x="2647179" y="13979"/>
                  </a:lnTo>
                  <a:lnTo>
                    <a:pt x="2691018" y="30688"/>
                  </a:lnTo>
                  <a:lnTo>
                    <a:pt x="2731611" y="53195"/>
                  </a:lnTo>
                  <a:lnTo>
                    <a:pt x="2768449" y="80989"/>
                  </a:lnTo>
                  <a:lnTo>
                    <a:pt x="2801021" y="113561"/>
                  </a:lnTo>
                  <a:lnTo>
                    <a:pt x="2828815" y="150399"/>
                  </a:lnTo>
                  <a:lnTo>
                    <a:pt x="2851322" y="190992"/>
                  </a:lnTo>
                  <a:lnTo>
                    <a:pt x="2868031" y="234831"/>
                  </a:lnTo>
                  <a:lnTo>
                    <a:pt x="2878430" y="281403"/>
                  </a:lnTo>
                  <a:lnTo>
                    <a:pt x="2882011" y="330200"/>
                  </a:lnTo>
                  <a:lnTo>
                    <a:pt x="2882011" y="1650987"/>
                  </a:lnTo>
                  <a:lnTo>
                    <a:pt x="2878430" y="1699783"/>
                  </a:lnTo>
                  <a:lnTo>
                    <a:pt x="2868031" y="1746357"/>
                  </a:lnTo>
                  <a:lnTo>
                    <a:pt x="2851322" y="1790196"/>
                  </a:lnTo>
                  <a:lnTo>
                    <a:pt x="2828815" y="1830791"/>
                  </a:lnTo>
                  <a:lnTo>
                    <a:pt x="2801021" y="1867631"/>
                  </a:lnTo>
                  <a:lnTo>
                    <a:pt x="2768449" y="1900204"/>
                  </a:lnTo>
                  <a:lnTo>
                    <a:pt x="2731611" y="1928000"/>
                  </a:lnTo>
                  <a:lnTo>
                    <a:pt x="2691018" y="1950509"/>
                  </a:lnTo>
                  <a:lnTo>
                    <a:pt x="2647179" y="1967219"/>
                  </a:lnTo>
                  <a:lnTo>
                    <a:pt x="2600607" y="1977619"/>
                  </a:lnTo>
                  <a:lnTo>
                    <a:pt x="2551811" y="1981200"/>
                  </a:lnTo>
                  <a:lnTo>
                    <a:pt x="330327" y="1981200"/>
                  </a:lnTo>
                  <a:lnTo>
                    <a:pt x="281527" y="1977619"/>
                  </a:lnTo>
                  <a:lnTo>
                    <a:pt x="234947" y="1967219"/>
                  </a:lnTo>
                  <a:lnTo>
                    <a:pt x="191096" y="1950509"/>
                  </a:lnTo>
                  <a:lnTo>
                    <a:pt x="150488" y="1928000"/>
                  </a:lnTo>
                  <a:lnTo>
                    <a:pt x="113633" y="1900204"/>
                  </a:lnTo>
                  <a:lnTo>
                    <a:pt x="81044" y="1867631"/>
                  </a:lnTo>
                  <a:lnTo>
                    <a:pt x="53233" y="1830791"/>
                  </a:lnTo>
                  <a:lnTo>
                    <a:pt x="30711" y="1790196"/>
                  </a:lnTo>
                  <a:lnTo>
                    <a:pt x="13990" y="1746357"/>
                  </a:lnTo>
                  <a:lnTo>
                    <a:pt x="3583" y="1699783"/>
                  </a:lnTo>
                  <a:lnTo>
                    <a:pt x="0" y="1650987"/>
                  </a:lnTo>
                  <a:lnTo>
                    <a:pt x="0" y="330200"/>
                  </a:lnTo>
                  <a:close/>
                </a:path>
              </a:pathLst>
            </a:custGeom>
            <a:ln w="19050">
              <a:solidFill>
                <a:srgbClr val="AA351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444615" y="5151056"/>
            <a:ext cx="2476500" cy="113093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45"/>
              </a:spcBef>
            </a:pP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FUTURE </a:t>
            </a:r>
            <a:r>
              <a:rPr dirty="0" sz="1850" spc="-15">
                <a:solidFill>
                  <a:srgbClr val="FFFFFF"/>
                </a:solidFill>
                <a:latin typeface="Trebuchet MS"/>
                <a:cs typeface="Trebuchet MS"/>
              </a:rPr>
              <a:t>SIMPLE 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FUTURE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CONTINUOUS 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FUTURE PERFECT  FUTURE PERFECT</a:t>
            </a:r>
            <a:r>
              <a:rPr dirty="0" sz="185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65">
                <a:solidFill>
                  <a:srgbClr val="FFFFFF"/>
                </a:solidFill>
                <a:latin typeface="Trebuchet MS"/>
                <a:cs typeface="Trebuchet MS"/>
              </a:rPr>
              <a:t>CONT.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22400" y="1889760"/>
            <a:ext cx="6421120" cy="2987040"/>
            <a:chOff x="1422400" y="1889760"/>
            <a:chExt cx="6421120" cy="2987040"/>
          </a:xfrm>
        </p:grpSpPr>
        <p:sp>
          <p:nvSpPr>
            <p:cNvPr id="23" name="object 23"/>
            <p:cNvSpPr/>
            <p:nvPr/>
          </p:nvSpPr>
          <p:spPr>
            <a:xfrm>
              <a:off x="1422400" y="2306320"/>
              <a:ext cx="6421120" cy="162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98092" y="2362200"/>
              <a:ext cx="6264275" cy="0"/>
            </a:xfrm>
            <a:custGeom>
              <a:avLst/>
              <a:gdLst/>
              <a:ahLst/>
              <a:cxnLst/>
              <a:rect l="l" t="t" r="r" b="b"/>
              <a:pathLst>
                <a:path w="6264275" h="0">
                  <a:moveTo>
                    <a:pt x="0" y="0"/>
                  </a:moveTo>
                  <a:lnTo>
                    <a:pt x="6264021" y="0"/>
                  </a:lnTo>
                </a:path>
              </a:pathLst>
            </a:custGeom>
            <a:ln w="57150">
              <a:solidFill>
                <a:srgbClr val="B64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83360" y="2346960"/>
              <a:ext cx="132080" cy="5384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48511" y="2383790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w="0" h="414019">
                  <a:moveTo>
                    <a:pt x="0" y="0"/>
                  </a:moveTo>
                  <a:lnTo>
                    <a:pt x="0" y="413638"/>
                  </a:lnTo>
                </a:path>
              </a:pathLst>
            </a:custGeom>
            <a:ln w="25400">
              <a:solidFill>
                <a:srgbClr val="B64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612639" y="2326640"/>
              <a:ext cx="132079" cy="508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679441" y="2362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w="0"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5400">
              <a:solidFill>
                <a:srgbClr val="B64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579359" y="2326640"/>
              <a:ext cx="132079" cy="508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644510" y="2362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w="0"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5400">
              <a:solidFill>
                <a:srgbClr val="B64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422400" y="3921760"/>
              <a:ext cx="254000" cy="9550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10410" y="3949700"/>
              <a:ext cx="76200" cy="774700"/>
            </a:xfrm>
            <a:custGeom>
              <a:avLst/>
              <a:gdLst/>
              <a:ahLst/>
              <a:cxnLst/>
              <a:rect l="l" t="t" r="r" b="b"/>
              <a:pathLst>
                <a:path w="76200" h="774700">
                  <a:moveTo>
                    <a:pt x="25400" y="698500"/>
                  </a:moveTo>
                  <a:lnTo>
                    <a:pt x="0" y="698500"/>
                  </a:lnTo>
                  <a:lnTo>
                    <a:pt x="38100" y="774700"/>
                  </a:lnTo>
                  <a:lnTo>
                    <a:pt x="63500" y="723900"/>
                  </a:lnTo>
                  <a:lnTo>
                    <a:pt x="30987" y="723900"/>
                  </a:lnTo>
                  <a:lnTo>
                    <a:pt x="25400" y="718185"/>
                  </a:lnTo>
                  <a:lnTo>
                    <a:pt x="25400" y="698500"/>
                  </a:lnTo>
                  <a:close/>
                </a:path>
                <a:path w="76200" h="774700">
                  <a:moveTo>
                    <a:pt x="45084" y="0"/>
                  </a:moveTo>
                  <a:lnTo>
                    <a:pt x="30987" y="0"/>
                  </a:lnTo>
                  <a:lnTo>
                    <a:pt x="25400" y="5714"/>
                  </a:lnTo>
                  <a:lnTo>
                    <a:pt x="25400" y="718185"/>
                  </a:lnTo>
                  <a:lnTo>
                    <a:pt x="30987" y="723900"/>
                  </a:lnTo>
                  <a:lnTo>
                    <a:pt x="45084" y="723900"/>
                  </a:lnTo>
                  <a:lnTo>
                    <a:pt x="50800" y="718185"/>
                  </a:lnTo>
                  <a:lnTo>
                    <a:pt x="50800" y="5714"/>
                  </a:lnTo>
                  <a:lnTo>
                    <a:pt x="45084" y="0"/>
                  </a:lnTo>
                  <a:close/>
                </a:path>
                <a:path w="76200" h="774700">
                  <a:moveTo>
                    <a:pt x="76200" y="698500"/>
                  </a:moveTo>
                  <a:lnTo>
                    <a:pt x="50800" y="698500"/>
                  </a:lnTo>
                  <a:lnTo>
                    <a:pt x="50800" y="718185"/>
                  </a:lnTo>
                  <a:lnTo>
                    <a:pt x="45084" y="723900"/>
                  </a:lnTo>
                  <a:lnTo>
                    <a:pt x="63500" y="723900"/>
                  </a:lnTo>
                  <a:lnTo>
                    <a:pt x="76200" y="698500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551679" y="3850639"/>
              <a:ext cx="254000" cy="10261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641342" y="3873500"/>
              <a:ext cx="76200" cy="850900"/>
            </a:xfrm>
            <a:custGeom>
              <a:avLst/>
              <a:gdLst/>
              <a:ahLst/>
              <a:cxnLst/>
              <a:rect l="l" t="t" r="r" b="b"/>
              <a:pathLst>
                <a:path w="76200" h="850900">
                  <a:moveTo>
                    <a:pt x="25400" y="774700"/>
                  </a:moveTo>
                  <a:lnTo>
                    <a:pt x="0" y="774700"/>
                  </a:lnTo>
                  <a:lnTo>
                    <a:pt x="38100" y="850900"/>
                  </a:lnTo>
                  <a:lnTo>
                    <a:pt x="63500" y="800100"/>
                  </a:lnTo>
                  <a:lnTo>
                    <a:pt x="31115" y="800100"/>
                  </a:lnTo>
                  <a:lnTo>
                    <a:pt x="25400" y="794385"/>
                  </a:lnTo>
                  <a:lnTo>
                    <a:pt x="25400" y="774700"/>
                  </a:lnTo>
                  <a:close/>
                </a:path>
                <a:path w="76200" h="850900">
                  <a:moveTo>
                    <a:pt x="45085" y="0"/>
                  </a:moveTo>
                  <a:lnTo>
                    <a:pt x="31115" y="0"/>
                  </a:lnTo>
                  <a:lnTo>
                    <a:pt x="25400" y="5714"/>
                  </a:lnTo>
                  <a:lnTo>
                    <a:pt x="25400" y="794385"/>
                  </a:lnTo>
                  <a:lnTo>
                    <a:pt x="31115" y="800100"/>
                  </a:lnTo>
                  <a:lnTo>
                    <a:pt x="45085" y="800100"/>
                  </a:lnTo>
                  <a:lnTo>
                    <a:pt x="50800" y="794385"/>
                  </a:lnTo>
                  <a:lnTo>
                    <a:pt x="50800" y="5714"/>
                  </a:lnTo>
                  <a:lnTo>
                    <a:pt x="45085" y="0"/>
                  </a:lnTo>
                  <a:close/>
                </a:path>
                <a:path w="76200" h="850900">
                  <a:moveTo>
                    <a:pt x="76200" y="774700"/>
                  </a:moveTo>
                  <a:lnTo>
                    <a:pt x="50800" y="774700"/>
                  </a:lnTo>
                  <a:lnTo>
                    <a:pt x="50800" y="794385"/>
                  </a:lnTo>
                  <a:lnTo>
                    <a:pt x="45085" y="800100"/>
                  </a:lnTo>
                  <a:lnTo>
                    <a:pt x="63500" y="800100"/>
                  </a:lnTo>
                  <a:lnTo>
                    <a:pt x="76200" y="774700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518400" y="3850639"/>
              <a:ext cx="254000" cy="1026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606410" y="3873500"/>
              <a:ext cx="76200" cy="850900"/>
            </a:xfrm>
            <a:custGeom>
              <a:avLst/>
              <a:gdLst/>
              <a:ahLst/>
              <a:cxnLst/>
              <a:rect l="l" t="t" r="r" b="b"/>
              <a:pathLst>
                <a:path w="76200" h="850900">
                  <a:moveTo>
                    <a:pt x="25400" y="774700"/>
                  </a:moveTo>
                  <a:lnTo>
                    <a:pt x="0" y="774700"/>
                  </a:lnTo>
                  <a:lnTo>
                    <a:pt x="38100" y="850900"/>
                  </a:lnTo>
                  <a:lnTo>
                    <a:pt x="63500" y="800100"/>
                  </a:lnTo>
                  <a:lnTo>
                    <a:pt x="31115" y="800100"/>
                  </a:lnTo>
                  <a:lnTo>
                    <a:pt x="25400" y="794385"/>
                  </a:lnTo>
                  <a:lnTo>
                    <a:pt x="25400" y="774700"/>
                  </a:lnTo>
                  <a:close/>
                </a:path>
                <a:path w="76200" h="850900">
                  <a:moveTo>
                    <a:pt x="45212" y="0"/>
                  </a:moveTo>
                  <a:lnTo>
                    <a:pt x="31115" y="0"/>
                  </a:lnTo>
                  <a:lnTo>
                    <a:pt x="25400" y="5714"/>
                  </a:lnTo>
                  <a:lnTo>
                    <a:pt x="25400" y="794385"/>
                  </a:lnTo>
                  <a:lnTo>
                    <a:pt x="31115" y="800100"/>
                  </a:lnTo>
                  <a:lnTo>
                    <a:pt x="45212" y="800100"/>
                  </a:lnTo>
                  <a:lnTo>
                    <a:pt x="50800" y="794385"/>
                  </a:lnTo>
                  <a:lnTo>
                    <a:pt x="50800" y="5714"/>
                  </a:lnTo>
                  <a:lnTo>
                    <a:pt x="45212" y="0"/>
                  </a:lnTo>
                  <a:close/>
                </a:path>
                <a:path w="76200" h="850900">
                  <a:moveTo>
                    <a:pt x="76200" y="774700"/>
                  </a:moveTo>
                  <a:lnTo>
                    <a:pt x="50800" y="774700"/>
                  </a:lnTo>
                  <a:lnTo>
                    <a:pt x="50800" y="794385"/>
                  </a:lnTo>
                  <a:lnTo>
                    <a:pt x="45212" y="800100"/>
                  </a:lnTo>
                  <a:lnTo>
                    <a:pt x="63500" y="800100"/>
                  </a:lnTo>
                  <a:lnTo>
                    <a:pt x="76200" y="774700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551679" y="1889760"/>
              <a:ext cx="254000" cy="6299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643754" y="1914017"/>
              <a:ext cx="76200" cy="448309"/>
            </a:xfrm>
            <a:custGeom>
              <a:avLst/>
              <a:gdLst/>
              <a:ahLst/>
              <a:cxnLst/>
              <a:rect l="l" t="t" r="r" b="b"/>
              <a:pathLst>
                <a:path w="76200" h="448310">
                  <a:moveTo>
                    <a:pt x="0" y="370840"/>
                  </a:moveTo>
                  <a:lnTo>
                    <a:pt x="35687" y="448183"/>
                  </a:lnTo>
                  <a:lnTo>
                    <a:pt x="63016" y="397637"/>
                  </a:lnTo>
                  <a:lnTo>
                    <a:pt x="44323" y="397637"/>
                  </a:lnTo>
                  <a:lnTo>
                    <a:pt x="30353" y="397129"/>
                  </a:lnTo>
                  <a:lnTo>
                    <a:pt x="24765" y="391287"/>
                  </a:lnTo>
                  <a:lnTo>
                    <a:pt x="25019" y="384302"/>
                  </a:lnTo>
                  <a:lnTo>
                    <a:pt x="25412" y="371644"/>
                  </a:lnTo>
                  <a:lnTo>
                    <a:pt x="0" y="370840"/>
                  </a:lnTo>
                  <a:close/>
                </a:path>
                <a:path w="76200" h="448310">
                  <a:moveTo>
                    <a:pt x="25412" y="371644"/>
                  </a:moveTo>
                  <a:lnTo>
                    <a:pt x="24991" y="385063"/>
                  </a:lnTo>
                  <a:lnTo>
                    <a:pt x="24765" y="391287"/>
                  </a:lnTo>
                  <a:lnTo>
                    <a:pt x="30353" y="397129"/>
                  </a:lnTo>
                  <a:lnTo>
                    <a:pt x="44323" y="397637"/>
                  </a:lnTo>
                  <a:lnTo>
                    <a:pt x="50165" y="392175"/>
                  </a:lnTo>
                  <a:lnTo>
                    <a:pt x="50442" y="384302"/>
                  </a:lnTo>
                  <a:lnTo>
                    <a:pt x="50811" y="372449"/>
                  </a:lnTo>
                  <a:lnTo>
                    <a:pt x="25412" y="371644"/>
                  </a:lnTo>
                  <a:close/>
                </a:path>
                <a:path w="76200" h="448310">
                  <a:moveTo>
                    <a:pt x="50811" y="372449"/>
                  </a:moveTo>
                  <a:lnTo>
                    <a:pt x="50419" y="385063"/>
                  </a:lnTo>
                  <a:lnTo>
                    <a:pt x="50165" y="392175"/>
                  </a:lnTo>
                  <a:lnTo>
                    <a:pt x="44323" y="397637"/>
                  </a:lnTo>
                  <a:lnTo>
                    <a:pt x="63016" y="397637"/>
                  </a:lnTo>
                  <a:lnTo>
                    <a:pt x="76200" y="373253"/>
                  </a:lnTo>
                  <a:lnTo>
                    <a:pt x="50811" y="372449"/>
                  </a:lnTo>
                  <a:close/>
                </a:path>
                <a:path w="76200" h="448310">
                  <a:moveTo>
                    <a:pt x="42672" y="0"/>
                  </a:moveTo>
                  <a:lnTo>
                    <a:pt x="36830" y="5587"/>
                  </a:lnTo>
                  <a:lnTo>
                    <a:pt x="36552" y="13335"/>
                  </a:lnTo>
                  <a:lnTo>
                    <a:pt x="25412" y="371644"/>
                  </a:lnTo>
                  <a:lnTo>
                    <a:pt x="50811" y="372449"/>
                  </a:lnTo>
                  <a:lnTo>
                    <a:pt x="62003" y="12573"/>
                  </a:lnTo>
                  <a:lnTo>
                    <a:pt x="62230" y="6350"/>
                  </a:lnTo>
                  <a:lnTo>
                    <a:pt x="56769" y="508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64184" y="197485"/>
            <a:ext cx="621792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solidFill>
                  <a:srgbClr val="FF0000"/>
                </a:solidFill>
              </a:rPr>
              <a:t>THERE </a:t>
            </a:r>
            <a:r>
              <a:rPr dirty="0" sz="2800" spc="-15">
                <a:solidFill>
                  <a:srgbClr val="FF0000"/>
                </a:solidFill>
              </a:rPr>
              <a:t>ARE </a:t>
            </a:r>
            <a:r>
              <a:rPr dirty="0" sz="2800" spc="-45">
                <a:solidFill>
                  <a:srgbClr val="FF0000"/>
                </a:solidFill>
              </a:rPr>
              <a:t>TWELVE </a:t>
            </a:r>
            <a:r>
              <a:rPr dirty="0" sz="2800" spc="10">
                <a:solidFill>
                  <a:srgbClr val="FF0000"/>
                </a:solidFill>
              </a:rPr>
              <a:t>POSSIBLE</a:t>
            </a:r>
            <a:r>
              <a:rPr dirty="0" sz="2800" spc="-300">
                <a:solidFill>
                  <a:srgbClr val="FF0000"/>
                </a:solidFill>
              </a:rPr>
              <a:t> </a:t>
            </a:r>
            <a:r>
              <a:rPr dirty="0" sz="2800" spc="-10">
                <a:solidFill>
                  <a:srgbClr val="FF0000"/>
                </a:solidFill>
              </a:rPr>
              <a:t>TENSES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0098" y="76200"/>
          <a:ext cx="8858250" cy="660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05"/>
                <a:gridCol w="1845945"/>
                <a:gridCol w="2293620"/>
                <a:gridCol w="1890395"/>
                <a:gridCol w="1768475"/>
              </a:tblGrid>
              <a:tr h="533400">
                <a:tc gridSpan="5">
                  <a:txBody>
                    <a:bodyPr/>
                    <a:lstStyle/>
                    <a:p>
                      <a:pPr algn="ctr" marR="450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627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Tenses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Simple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Continuous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Perfect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406400">
                        <a:lnSpc>
                          <a:spcPts val="2160"/>
                        </a:lnSpc>
                        <a:spcBef>
                          <a:spcPts val="400"/>
                        </a:spcBef>
                      </a:pPr>
                      <a:r>
                        <a:rPr dirty="0" sz="1850" spc="5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Perfect  </a:t>
                      </a:r>
                      <a:r>
                        <a:rPr dirty="0" sz="185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50" spc="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5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5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50" spc="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5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50" spc="1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</a:tr>
              <a:tr h="17566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-65" b="1">
                          <a:latin typeface="Trebuchet MS"/>
                          <a:cs typeface="Trebuchet MS"/>
                        </a:rPr>
                        <a:t>Present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60">
                          <a:latin typeface="Trebuchet MS"/>
                          <a:cs typeface="Trebuchet MS"/>
                        </a:rPr>
                        <a:t>Play.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50">
                          <a:latin typeface="Trebuchet MS"/>
                          <a:cs typeface="Trebuchet MS"/>
                        </a:rPr>
                        <a:t>He/She</a:t>
                      </a:r>
                      <a:r>
                        <a:rPr dirty="0" sz="185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25">
                          <a:latin typeface="Trebuchet MS"/>
                          <a:cs typeface="Trebuchet MS"/>
                        </a:rPr>
                        <a:t>plays.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am</a:t>
                      </a:r>
                      <a:r>
                        <a:rPr dirty="0" sz="185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playing.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 marL="94615" marR="418465">
                        <a:lnSpc>
                          <a:spcPct val="194800"/>
                        </a:lnSpc>
                        <a:spcBef>
                          <a:spcPts val="5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He/she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50" spc="-3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playing 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They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dirty="0" sz="1850" spc="-3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playing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have</a:t>
                      </a:r>
                      <a:r>
                        <a:rPr dirty="0" sz="1850" spc="-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played.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7155" marR="632460">
                        <a:lnSpc>
                          <a:spcPts val="2160"/>
                        </a:lnSpc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He/she</a:t>
                      </a:r>
                      <a:r>
                        <a:rPr dirty="0" sz="1850" spc="-2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has 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played.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255904">
                        <a:lnSpc>
                          <a:spcPts val="2160"/>
                        </a:lnSpc>
                        <a:spcBef>
                          <a:spcPts val="414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 </a:t>
                      </a:r>
                      <a:r>
                        <a:rPr dirty="0" sz="1850" spc="-25">
                          <a:latin typeface="Trebuchet MS"/>
                          <a:cs typeface="Trebuchet MS"/>
                        </a:rPr>
                        <a:t>/you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have 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been</a:t>
                      </a:r>
                      <a:r>
                        <a:rPr dirty="0" sz="1850" spc="-2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playing.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9695" marR="255904">
                        <a:lnSpc>
                          <a:spcPts val="2160"/>
                        </a:lnSpc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He/she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has 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been</a:t>
                      </a:r>
                      <a:r>
                        <a:rPr dirty="0" sz="1850" spc="-2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playing.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14843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50" spc="-80" b="1">
                          <a:latin typeface="Trebuchet MS"/>
                          <a:cs typeface="Trebuchet MS"/>
                        </a:rPr>
                        <a:t>Past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played.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He /she</a:t>
                      </a:r>
                      <a:r>
                        <a:rPr dirty="0" sz="1850" spc="-2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played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dirty="0" sz="18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playing.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 marL="94615" marR="133985">
                        <a:lnSpc>
                          <a:spcPct val="194800"/>
                        </a:lnSpc>
                        <a:spcBef>
                          <a:spcPts val="5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He /she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dirty="0" sz="1850" spc="-40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playing  </a:t>
                      </a:r>
                      <a:r>
                        <a:rPr dirty="0" sz="1850" spc="-100">
                          <a:latin typeface="Trebuchet MS"/>
                          <a:cs typeface="Trebuchet MS"/>
                        </a:rPr>
                        <a:t>You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were</a:t>
                      </a:r>
                      <a:r>
                        <a:rPr dirty="0" sz="18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playing.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had</a:t>
                      </a:r>
                      <a:r>
                        <a:rPr dirty="0" sz="1850" spc="-2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played.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7155" marR="535940">
                        <a:lnSpc>
                          <a:spcPts val="2160"/>
                        </a:lnSpc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He /she</a:t>
                      </a:r>
                      <a:r>
                        <a:rPr dirty="0" sz="1850" spc="-3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had 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played.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579120">
                        <a:lnSpc>
                          <a:spcPts val="2160"/>
                        </a:lnSpc>
                        <a:spcBef>
                          <a:spcPts val="430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had</a:t>
                      </a:r>
                      <a:r>
                        <a:rPr dirty="0" sz="1850" spc="-3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been 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playing.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9695" marR="255904">
                        <a:lnSpc>
                          <a:spcPts val="2160"/>
                        </a:lnSpc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He /she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had 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been</a:t>
                      </a:r>
                      <a:r>
                        <a:rPr dirty="0" sz="1850" spc="-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playing.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17627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50" spc="-80" b="1">
                          <a:latin typeface="Trebuchet MS"/>
                          <a:cs typeface="Trebuchet MS"/>
                        </a:rPr>
                        <a:t>Future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 shall</a:t>
                      </a:r>
                      <a:r>
                        <a:rPr dirty="0" sz="1850" spc="-2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75">
                          <a:latin typeface="Trebuchet MS"/>
                          <a:cs typeface="Trebuchet MS"/>
                        </a:rPr>
                        <a:t>play.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2710" marR="497205">
                        <a:lnSpc>
                          <a:spcPts val="2160"/>
                        </a:lnSpc>
                        <a:spcBef>
                          <a:spcPts val="5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He /she</a:t>
                      </a:r>
                      <a:r>
                        <a:rPr dirty="0" sz="1850" spc="-3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will  </a:t>
                      </a:r>
                      <a:r>
                        <a:rPr dirty="0" sz="1850" spc="-75">
                          <a:latin typeface="Trebuchet MS"/>
                          <a:cs typeface="Trebuchet MS"/>
                        </a:rPr>
                        <a:t>play.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 shall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1850" spc="-3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playing.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4615" marR="631825">
                        <a:lnSpc>
                          <a:spcPts val="2160"/>
                        </a:lnSpc>
                        <a:spcBef>
                          <a:spcPts val="5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dirty="0" sz="18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/she</a:t>
                      </a:r>
                      <a:r>
                        <a:rPr dirty="0" sz="18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dirty="0" sz="18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be 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playing.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630555">
                        <a:lnSpc>
                          <a:spcPts val="2160"/>
                        </a:lnSpc>
                        <a:spcBef>
                          <a:spcPts val="450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 shall</a:t>
                      </a:r>
                      <a:r>
                        <a:rPr dirty="0" sz="1850" spc="-3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have 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played.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7155" marR="468630">
                        <a:lnSpc>
                          <a:spcPts val="2160"/>
                        </a:lnSpc>
                        <a:spcBef>
                          <a:spcPts val="5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He /she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will 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have</a:t>
                      </a:r>
                      <a:r>
                        <a:rPr dirty="0" sz="1850" spc="-25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5">
                          <a:latin typeface="Trebuchet MS"/>
                          <a:cs typeface="Trebuchet MS"/>
                        </a:rPr>
                        <a:t>played.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255904">
                        <a:lnSpc>
                          <a:spcPts val="2160"/>
                        </a:lnSpc>
                        <a:spcBef>
                          <a:spcPts val="450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I shall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have 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been</a:t>
                      </a:r>
                      <a:r>
                        <a:rPr dirty="0" sz="1850" spc="-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playing.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9695" marR="474980">
                        <a:lnSpc>
                          <a:spcPts val="2160"/>
                        </a:lnSpc>
                        <a:spcBef>
                          <a:spcPts val="5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He/she</a:t>
                      </a:r>
                      <a:r>
                        <a:rPr dirty="0" sz="1850" spc="-2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>
                          <a:latin typeface="Trebuchet MS"/>
                          <a:cs typeface="Trebuchet MS"/>
                        </a:rPr>
                        <a:t>will  </a:t>
                      </a:r>
                      <a:r>
                        <a:rPr dirty="0" sz="1850" spc="-10"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been  </a:t>
                      </a:r>
                      <a:r>
                        <a:rPr dirty="0" sz="1850" spc="-5">
                          <a:latin typeface="Trebuchet MS"/>
                          <a:cs typeface="Trebuchet MS"/>
                        </a:rPr>
                        <a:t>playing.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034" y="526033"/>
            <a:ext cx="8002270" cy="494601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87020" marR="760730" indent="-274955">
              <a:lnSpc>
                <a:spcPts val="3120"/>
              </a:lnSpc>
              <a:spcBef>
                <a:spcPts val="250"/>
              </a:spcBef>
              <a:buClr>
                <a:srgbClr val="AF3D9A"/>
              </a:buClr>
              <a:buSzPct val="71698"/>
              <a:buFont typeface="Courier New"/>
              <a:buChar char="o"/>
              <a:tabLst>
                <a:tab pos="287655" algn="l"/>
              </a:tabLst>
            </a:pPr>
            <a:r>
              <a:rPr dirty="0" sz="2650" spc="5">
                <a:latin typeface="Georgia"/>
                <a:cs typeface="Georgia"/>
              </a:rPr>
              <a:t>The</a:t>
            </a:r>
            <a:r>
              <a:rPr dirty="0" sz="2650" spc="-32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u="heavy" sz="2650" spc="10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Simple</a:t>
            </a:r>
            <a:r>
              <a:rPr dirty="0" u="heavy" sz="2650" spc="1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Tense</a:t>
            </a:r>
            <a:r>
              <a:rPr dirty="0" sz="2650" spc="-70" b="1">
                <a:solidFill>
                  <a:srgbClr val="E84B21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Georgia"/>
                <a:cs typeface="Georgia"/>
              </a:rPr>
              <a:t>does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10">
                <a:latin typeface="Georgia"/>
                <a:cs typeface="Georgia"/>
              </a:rPr>
              <a:t>not</a:t>
            </a:r>
            <a:r>
              <a:rPr dirty="0" sz="2650" spc="-19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indicate</a:t>
            </a:r>
            <a:r>
              <a:rPr dirty="0" sz="2650" spc="-31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whether</a:t>
            </a:r>
            <a:r>
              <a:rPr dirty="0" sz="2650" spc="-36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the  </a:t>
            </a:r>
            <a:r>
              <a:rPr dirty="0" sz="2650" spc="-5">
                <a:latin typeface="Georgia"/>
                <a:cs typeface="Georgia"/>
              </a:rPr>
              <a:t>action</a:t>
            </a:r>
            <a:r>
              <a:rPr dirty="0" sz="2650" spc="-195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</a:t>
            </a:r>
            <a:r>
              <a:rPr dirty="0" sz="2650" spc="-26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complete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45">
                <a:latin typeface="Georgia"/>
                <a:cs typeface="Georgia"/>
              </a:rPr>
              <a:t>ornot.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F3D9A"/>
              </a:buClr>
              <a:buFont typeface="Courier New"/>
              <a:buChar char="o"/>
            </a:pPr>
            <a:endParaRPr sz="4000">
              <a:latin typeface="Georgia"/>
              <a:cs typeface="Georgia"/>
            </a:endParaRPr>
          </a:p>
          <a:p>
            <a:pPr marL="287020" marR="5080" indent="-274955">
              <a:lnSpc>
                <a:spcPts val="3130"/>
              </a:lnSpc>
              <a:buClr>
                <a:srgbClr val="AF3D9A"/>
              </a:buClr>
              <a:buSzPct val="71698"/>
              <a:buFont typeface="Courier New"/>
              <a:buChar char="o"/>
              <a:tabLst>
                <a:tab pos="287655" algn="l"/>
              </a:tabLst>
            </a:pP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24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u="heavy" sz="2650" spc="13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Continuous</a:t>
            </a:r>
            <a:r>
              <a:rPr dirty="0" u="heavy" sz="2650" spc="-145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 spc="12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(Imperfect)</a:t>
            </a:r>
            <a:r>
              <a:rPr dirty="0" u="heavy" sz="2650" spc="-15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 spc="1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Tense</a:t>
            </a:r>
            <a:r>
              <a:rPr dirty="0" sz="2650" spc="-225" b="1">
                <a:solidFill>
                  <a:srgbClr val="E84B21"/>
                </a:solidFill>
                <a:latin typeface="Times New Roman"/>
                <a:cs typeface="Times New Roman"/>
              </a:rPr>
              <a:t> </a:t>
            </a:r>
            <a:r>
              <a:rPr dirty="0" sz="2650" spc="5">
                <a:latin typeface="Georgia"/>
                <a:cs typeface="Georgia"/>
              </a:rPr>
              <a:t>that</a:t>
            </a:r>
            <a:r>
              <a:rPr dirty="0" sz="2650" spc="-26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action</a:t>
            </a:r>
            <a:r>
              <a:rPr dirty="0" sz="2650" spc="-190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  </a:t>
            </a:r>
            <a:r>
              <a:rPr dirty="0" sz="2650" spc="-20">
                <a:latin typeface="Georgia"/>
                <a:cs typeface="Georgia"/>
              </a:rPr>
              <a:t>still </a:t>
            </a:r>
            <a:r>
              <a:rPr dirty="0" sz="2650" spc="10">
                <a:latin typeface="Georgia"/>
                <a:cs typeface="Georgia"/>
              </a:rPr>
              <a:t>going</a:t>
            </a:r>
            <a:r>
              <a:rPr dirty="0" sz="2650" spc="-470">
                <a:latin typeface="Georgia"/>
                <a:cs typeface="Georgia"/>
              </a:rPr>
              <a:t> </a:t>
            </a:r>
            <a:r>
              <a:rPr dirty="0" sz="2650" spc="10">
                <a:latin typeface="Georgia"/>
                <a:cs typeface="Georgia"/>
              </a:rPr>
              <a:t>on.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F3D9A"/>
              </a:buClr>
              <a:buFont typeface="Courier New"/>
              <a:buChar char="o"/>
            </a:pPr>
            <a:endParaRPr sz="4000">
              <a:latin typeface="Georgia"/>
              <a:cs typeface="Georgia"/>
            </a:endParaRPr>
          </a:p>
          <a:p>
            <a:pPr marL="287020" marR="1266190" indent="-274955">
              <a:lnSpc>
                <a:spcPts val="3130"/>
              </a:lnSpc>
              <a:buClr>
                <a:srgbClr val="AF3D9A"/>
              </a:buClr>
              <a:buSzPct val="71698"/>
              <a:buFont typeface="Courier New"/>
              <a:buChar char="o"/>
              <a:tabLst>
                <a:tab pos="287655" algn="l"/>
              </a:tabLst>
            </a:pP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31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u="heavy" sz="2650" spc="7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Perfect</a:t>
            </a:r>
            <a:r>
              <a:rPr dirty="0" u="heavy" sz="2650" spc="-75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 spc="1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Tense</a:t>
            </a:r>
            <a:r>
              <a:rPr dirty="0" sz="2650" spc="-60" b="1">
                <a:solidFill>
                  <a:srgbClr val="E84B21"/>
                </a:solidFill>
                <a:latin typeface="Times New Roman"/>
                <a:cs typeface="Times New Roman"/>
              </a:rPr>
              <a:t> </a:t>
            </a:r>
            <a:r>
              <a:rPr dirty="0" sz="2650" spc="-15">
                <a:latin typeface="Georgia"/>
                <a:cs typeface="Georgia"/>
              </a:rPr>
              <a:t>indicates</a:t>
            </a:r>
            <a:r>
              <a:rPr dirty="0" sz="2650" spc="-330">
                <a:latin typeface="Georgia"/>
                <a:cs typeface="Georgia"/>
              </a:rPr>
              <a:t> </a:t>
            </a:r>
            <a:r>
              <a:rPr dirty="0" sz="2650" spc="45">
                <a:latin typeface="Georgia"/>
                <a:cs typeface="Georgia"/>
              </a:rPr>
              <a:t>thatthe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action</a:t>
            </a:r>
            <a:r>
              <a:rPr dirty="0" sz="2650" spc="-270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  </a:t>
            </a:r>
            <a:r>
              <a:rPr dirty="0" sz="2650" spc="-15">
                <a:latin typeface="Georgia"/>
                <a:cs typeface="Georgia"/>
              </a:rPr>
              <a:t>complete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,</a:t>
            </a:r>
            <a:r>
              <a:rPr dirty="0" sz="2650" spc="-23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finished</a:t>
            </a:r>
            <a:r>
              <a:rPr dirty="0" sz="2650" spc="-22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or</a:t>
            </a:r>
            <a:r>
              <a:rPr dirty="0" sz="2650" spc="-28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perfect.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F3D9A"/>
              </a:buClr>
              <a:buFont typeface="Courier New"/>
              <a:buChar char="o"/>
            </a:pPr>
            <a:endParaRPr sz="4000">
              <a:latin typeface="Georgia"/>
              <a:cs typeface="Georgia"/>
            </a:endParaRPr>
          </a:p>
          <a:p>
            <a:pPr marL="287020" marR="617855" indent="-274955">
              <a:lnSpc>
                <a:spcPts val="3120"/>
              </a:lnSpc>
              <a:buClr>
                <a:srgbClr val="AF3D9A"/>
              </a:buClr>
              <a:buSzPct val="71698"/>
              <a:buFont typeface="Courier New"/>
              <a:buChar char="o"/>
              <a:tabLst>
                <a:tab pos="287655" algn="l"/>
              </a:tabLst>
            </a:pPr>
            <a:r>
              <a:rPr dirty="0" sz="2650" spc="5">
                <a:latin typeface="Georgia"/>
                <a:cs typeface="Georgia"/>
              </a:rPr>
              <a:t>The</a:t>
            </a:r>
            <a:r>
              <a:rPr dirty="0" sz="2650" spc="-32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u="heavy" sz="2650" spc="7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Perfect</a:t>
            </a:r>
            <a:r>
              <a:rPr dirty="0" u="heavy" sz="265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 spc="13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Continuous</a:t>
            </a:r>
            <a:r>
              <a:rPr dirty="0" u="heavy" sz="2650" spc="-229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 spc="10" b="1">
                <a:solidFill>
                  <a:srgbClr val="E84B2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Tense</a:t>
            </a:r>
            <a:r>
              <a:rPr dirty="0" sz="2650" spc="-70" b="1">
                <a:solidFill>
                  <a:srgbClr val="E84B21"/>
                </a:solidFill>
                <a:latin typeface="Times New Roman"/>
                <a:cs typeface="Times New Roman"/>
              </a:rPr>
              <a:t> </a:t>
            </a:r>
            <a:r>
              <a:rPr dirty="0" sz="2650" spc="-15">
                <a:latin typeface="Georgia"/>
                <a:cs typeface="Georgia"/>
              </a:rPr>
              <a:t>indicates</a:t>
            </a:r>
            <a:r>
              <a:rPr dirty="0" sz="2650" spc="-330">
                <a:latin typeface="Georgia"/>
                <a:cs typeface="Georgia"/>
              </a:rPr>
              <a:t> </a:t>
            </a:r>
            <a:r>
              <a:rPr dirty="0" sz="2650" spc="45">
                <a:latin typeface="Georgia"/>
                <a:cs typeface="Georgia"/>
              </a:rPr>
              <a:t>thatthe  </a:t>
            </a:r>
            <a:r>
              <a:rPr dirty="0" sz="2650" spc="-5">
                <a:latin typeface="Georgia"/>
                <a:cs typeface="Georgia"/>
              </a:rPr>
              <a:t>action</a:t>
            </a:r>
            <a:r>
              <a:rPr dirty="0" sz="2650" spc="-19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began</a:t>
            </a:r>
            <a:r>
              <a:rPr dirty="0" sz="2650" spc="-28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in</a:t>
            </a:r>
            <a:r>
              <a:rPr dirty="0" sz="2650" spc="-19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150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past</a:t>
            </a:r>
            <a:r>
              <a:rPr dirty="0" sz="2650" spc="-114">
                <a:latin typeface="Georgia"/>
                <a:cs typeface="Georgia"/>
              </a:rPr>
              <a:t> </a:t>
            </a:r>
            <a:r>
              <a:rPr dirty="0" sz="2650" spc="15">
                <a:latin typeface="Georgia"/>
                <a:cs typeface="Georgia"/>
              </a:rPr>
              <a:t>and</a:t>
            </a:r>
            <a:r>
              <a:rPr dirty="0" sz="2650" spc="-229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is</a:t>
            </a:r>
            <a:r>
              <a:rPr dirty="0" sz="2650" spc="-180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still</a:t>
            </a:r>
            <a:r>
              <a:rPr dirty="0" sz="2650" spc="-350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continuing.</a:t>
            </a:r>
            <a:endParaRPr sz="2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0606" y="153415"/>
          <a:ext cx="8629650" cy="655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8980"/>
                <a:gridCol w="3189605"/>
                <a:gridCol w="3422015"/>
              </a:tblGrid>
              <a:tr h="584326">
                <a:tc gridSpan="3"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3200" spc="-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Let’s </a:t>
                      </a:r>
                      <a:r>
                        <a:rPr dirty="0" sz="32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 </a:t>
                      </a:r>
                      <a:r>
                        <a:rPr dirty="0" sz="32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dirty="0" sz="32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Verb </a:t>
                      </a:r>
                      <a:r>
                        <a:rPr dirty="0" sz="32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dirty="0" sz="3200" spc="-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2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here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57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Present</a:t>
                      </a:r>
                      <a:r>
                        <a:rPr dirty="0" sz="1850" spc="-25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V1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83629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5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Past</a:t>
                      </a:r>
                      <a:r>
                        <a:rPr dirty="0" sz="1850" spc="-1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V2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51130">
                        <a:lnSpc>
                          <a:spcPts val="2160"/>
                        </a:lnSpc>
                        <a:spcBef>
                          <a:spcPts val="545"/>
                        </a:spcBef>
                      </a:pPr>
                      <a:r>
                        <a:rPr dirty="0" sz="185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Past</a:t>
                      </a:r>
                      <a:r>
                        <a:rPr dirty="0" sz="1850" spc="-1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Participle</a:t>
                      </a:r>
                      <a:r>
                        <a:rPr dirty="0" sz="1850" spc="-2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V3</a:t>
                      </a:r>
                      <a:r>
                        <a:rPr dirty="0" sz="1850" spc="-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(All</a:t>
                      </a:r>
                      <a:r>
                        <a:rPr dirty="0" sz="1850" spc="-1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Perfect  </a:t>
                      </a:r>
                      <a:r>
                        <a:rPr dirty="0" sz="185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Tenses)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5" b="1">
                          <a:latin typeface="Trebuchet MS"/>
                          <a:cs typeface="Trebuchet MS"/>
                        </a:rPr>
                        <a:t>Be form </a:t>
                      </a:r>
                      <a:r>
                        <a:rPr dirty="0" sz="1850" spc="-30" b="1">
                          <a:latin typeface="Trebuchet MS"/>
                          <a:cs typeface="Trebuchet MS"/>
                        </a:rPr>
                        <a:t>(Is</a:t>
                      </a:r>
                      <a:r>
                        <a:rPr dirty="0" sz="1850" spc="-3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 b="1">
                          <a:latin typeface="Trebuchet MS"/>
                          <a:cs typeface="Trebuchet MS"/>
                        </a:rPr>
                        <a:t>/are)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-15" b="1">
                          <a:latin typeface="Trebuchet MS"/>
                          <a:cs typeface="Trebuchet MS"/>
                        </a:rPr>
                        <a:t>Was/were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-25" b="1">
                          <a:latin typeface="Trebuchet MS"/>
                          <a:cs typeface="Trebuchet MS"/>
                        </a:rPr>
                        <a:t>been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throw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threw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50" spc="10" b="1">
                          <a:latin typeface="Trebuchet MS"/>
                          <a:cs typeface="Trebuchet MS"/>
                        </a:rPr>
                        <a:t>thrown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807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50" spc="-15" b="1">
                          <a:latin typeface="Trebuchet MS"/>
                          <a:cs typeface="Trebuchet MS"/>
                        </a:rPr>
                        <a:t>Fly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50" b="1">
                          <a:latin typeface="Trebuchet MS"/>
                          <a:cs typeface="Trebuchet MS"/>
                        </a:rPr>
                        <a:t>flew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50" spc="20" b="1">
                          <a:latin typeface="Trebuchet MS"/>
                          <a:cs typeface="Trebuchet MS"/>
                        </a:rPr>
                        <a:t>flown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3808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50" spc="-20" b="1">
                          <a:latin typeface="Trebuchet MS"/>
                          <a:cs typeface="Trebuchet MS"/>
                        </a:rPr>
                        <a:t>eat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50" spc="-15" b="1">
                          <a:latin typeface="Trebuchet MS"/>
                          <a:cs typeface="Trebuchet MS"/>
                        </a:rPr>
                        <a:t>ate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50" spc="-20" b="1">
                          <a:latin typeface="Trebuchet MS"/>
                          <a:cs typeface="Trebuchet MS"/>
                        </a:rPr>
                        <a:t>eaten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80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50" b="1">
                          <a:latin typeface="Trebuchet MS"/>
                          <a:cs typeface="Trebuchet MS"/>
                        </a:rPr>
                        <a:t>come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came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50" b="1">
                          <a:latin typeface="Trebuchet MS"/>
                          <a:cs typeface="Trebuchet MS"/>
                        </a:rPr>
                        <a:t>come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3807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50" spc="10" b="1">
                          <a:latin typeface="Trebuchet MS"/>
                          <a:cs typeface="Trebuchet MS"/>
                        </a:rPr>
                        <a:t>write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50" spc="10" b="1">
                          <a:latin typeface="Trebuchet MS"/>
                          <a:cs typeface="Trebuchet MS"/>
                        </a:rPr>
                        <a:t>wrote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50" b="1">
                          <a:latin typeface="Trebuchet MS"/>
                          <a:cs typeface="Trebuchet MS"/>
                        </a:rPr>
                        <a:t>written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80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50" spc="-35" b="1">
                          <a:latin typeface="Trebuchet MS"/>
                          <a:cs typeface="Trebuchet MS"/>
                        </a:rPr>
                        <a:t>draw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50" spc="-15" b="1">
                          <a:latin typeface="Trebuchet MS"/>
                          <a:cs typeface="Trebuchet MS"/>
                        </a:rPr>
                        <a:t>drew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50" spc="-15" b="1">
                          <a:latin typeface="Trebuchet MS"/>
                          <a:cs typeface="Trebuchet MS"/>
                        </a:rPr>
                        <a:t>drawn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3808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50" spc="5" b="1">
                          <a:latin typeface="Trebuchet MS"/>
                          <a:cs typeface="Trebuchet MS"/>
                        </a:rPr>
                        <a:t>sing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sang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50" spc="10" b="1">
                          <a:latin typeface="Trebuchet MS"/>
                          <a:cs typeface="Trebuchet MS"/>
                        </a:rPr>
                        <a:t>sung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80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jump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50" spc="-15" b="1">
                          <a:latin typeface="Trebuchet MS"/>
                          <a:cs typeface="Trebuchet MS"/>
                        </a:rPr>
                        <a:t>jumped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50" spc="-15" b="1">
                          <a:latin typeface="Trebuchet MS"/>
                          <a:cs typeface="Trebuchet MS"/>
                        </a:rPr>
                        <a:t>jumped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3807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50" spc="-20" b="1">
                          <a:latin typeface="Trebuchet MS"/>
                          <a:cs typeface="Trebuchet MS"/>
                        </a:rPr>
                        <a:t>break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broke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50" spc="-10" b="1">
                          <a:latin typeface="Trebuchet MS"/>
                          <a:cs typeface="Trebuchet MS"/>
                        </a:rPr>
                        <a:t>broken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80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50" spc="-35" b="1">
                          <a:latin typeface="Trebuchet MS"/>
                          <a:cs typeface="Trebuchet MS"/>
                        </a:rPr>
                        <a:t>do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50" spc="-15" b="1">
                          <a:latin typeface="Trebuchet MS"/>
                          <a:cs typeface="Trebuchet MS"/>
                        </a:rPr>
                        <a:t>did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done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3808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understand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understood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understood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807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50" spc="-5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*</a:t>
                      </a:r>
                      <a:r>
                        <a:rPr dirty="0" sz="1850" spc="-16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10" b="1">
                          <a:latin typeface="Trebuchet MS"/>
                          <a:cs typeface="Trebuchet MS"/>
                        </a:rPr>
                        <a:t>have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had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50" spc="-5" b="1">
                          <a:latin typeface="Trebuchet MS"/>
                          <a:cs typeface="Trebuchet MS"/>
                        </a:rPr>
                        <a:t>had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</a:tr>
              <a:tr h="3807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50" spc="-5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*</a:t>
                      </a:r>
                      <a:r>
                        <a:rPr dirty="0" sz="1850" spc="-16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0" b="1">
                          <a:latin typeface="Trebuchet MS"/>
                          <a:cs typeface="Trebuchet MS"/>
                        </a:rPr>
                        <a:t>cut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50" spc="10" b="1">
                          <a:latin typeface="Trebuchet MS"/>
                          <a:cs typeface="Trebuchet MS"/>
                        </a:rPr>
                        <a:t>cut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50" spc="10" b="1">
                          <a:latin typeface="Trebuchet MS"/>
                          <a:cs typeface="Trebuchet MS"/>
                        </a:rPr>
                        <a:t>cut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1798447"/>
            <a:ext cx="152400" cy="16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3600" y="1604010"/>
            <a:ext cx="6385560" cy="34404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dirty="0" sz="2650" spc="-20">
                <a:solidFill>
                  <a:srgbClr val="FF8427"/>
                </a:solidFill>
                <a:latin typeface="Georgia"/>
                <a:cs typeface="Georgia"/>
              </a:rPr>
              <a:t>Subject </a:t>
            </a:r>
            <a:r>
              <a:rPr dirty="0" sz="2650" spc="-120">
                <a:solidFill>
                  <a:srgbClr val="FF8427"/>
                </a:solidFill>
                <a:latin typeface="Georgia"/>
                <a:cs typeface="Georgia"/>
              </a:rPr>
              <a:t>+Verb1</a:t>
            </a:r>
            <a:r>
              <a:rPr dirty="0" sz="2650" spc="-409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25">
                <a:solidFill>
                  <a:srgbClr val="FF8427"/>
                </a:solidFill>
                <a:latin typeface="Georgia"/>
                <a:cs typeface="Georgia"/>
              </a:rPr>
              <a:t>+Object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Georgia"/>
              <a:cs typeface="Georgia"/>
            </a:endParaRPr>
          </a:p>
          <a:p>
            <a:pPr marL="144780" marR="5080">
              <a:lnSpc>
                <a:spcPts val="3130"/>
              </a:lnSpc>
            </a:pPr>
            <a:r>
              <a:rPr dirty="0" sz="2650" spc="-70">
                <a:latin typeface="Georgia"/>
                <a:cs typeface="Georgia"/>
              </a:rPr>
              <a:t>Expresses</a:t>
            </a:r>
            <a:r>
              <a:rPr dirty="0" sz="2650" spc="-409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</a:t>
            </a:r>
            <a:r>
              <a:rPr dirty="0" sz="2650" spc="-210">
                <a:latin typeface="Georgia"/>
                <a:cs typeface="Georgia"/>
              </a:rPr>
              <a:t> </a:t>
            </a:r>
            <a:r>
              <a:rPr dirty="0" sz="2650" spc="-60">
                <a:latin typeface="Georgia"/>
                <a:cs typeface="Georgia"/>
              </a:rPr>
              <a:t>general</a:t>
            </a:r>
            <a:r>
              <a:rPr dirty="0" sz="2650" spc="-11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truth</a:t>
            </a:r>
            <a:r>
              <a:rPr dirty="0" sz="2650" spc="-17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or</a:t>
            </a:r>
            <a:r>
              <a:rPr dirty="0" sz="2650" spc="-200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an</a:t>
            </a:r>
            <a:r>
              <a:rPr dirty="0" sz="2650" spc="-114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action</a:t>
            </a:r>
            <a:r>
              <a:rPr dirty="0" sz="2650" spc="-204">
                <a:latin typeface="Georgia"/>
                <a:cs typeface="Georgia"/>
              </a:rPr>
              <a:t> </a:t>
            </a:r>
            <a:r>
              <a:rPr dirty="0" sz="2650" spc="20">
                <a:latin typeface="Georgia"/>
                <a:cs typeface="Georgia"/>
              </a:rPr>
              <a:t>thatis  </a:t>
            </a:r>
            <a:r>
              <a:rPr dirty="0" sz="2650" spc="-30">
                <a:latin typeface="Georgia"/>
                <a:cs typeface="Georgia"/>
              </a:rPr>
              <a:t>occurring</a:t>
            </a:r>
            <a:r>
              <a:rPr dirty="0" sz="2650" spc="-295">
                <a:latin typeface="Georgia"/>
                <a:cs typeface="Georgia"/>
              </a:rPr>
              <a:t> </a:t>
            </a:r>
            <a:r>
              <a:rPr dirty="0" sz="2650" spc="10">
                <a:latin typeface="Georgia"/>
                <a:cs typeface="Georgia"/>
              </a:rPr>
              <a:t>now</a:t>
            </a:r>
            <a:endParaRPr sz="2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650" spc="-30">
                <a:latin typeface="Georgia"/>
                <a:cs typeface="Georgia"/>
              </a:rPr>
              <a:t>Eg</a:t>
            </a:r>
            <a:r>
              <a:rPr dirty="0" sz="2650" spc="-39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34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15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sun</a:t>
            </a:r>
            <a:r>
              <a:rPr dirty="0" sz="2650" spc="-200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rises</a:t>
            </a:r>
            <a:r>
              <a:rPr dirty="0" sz="2650" spc="-100">
                <a:latin typeface="Georgia"/>
                <a:cs typeface="Georgia"/>
              </a:rPr>
              <a:t> </a:t>
            </a:r>
            <a:r>
              <a:rPr dirty="0" sz="2650" spc="-50">
                <a:latin typeface="Georgia"/>
                <a:cs typeface="Georgia"/>
              </a:rPr>
              <a:t>from</a:t>
            </a:r>
            <a:r>
              <a:rPr dirty="0" sz="2650" spc="-16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150">
                <a:latin typeface="Georgia"/>
                <a:cs typeface="Georgia"/>
              </a:rPr>
              <a:t> </a:t>
            </a:r>
            <a:r>
              <a:rPr dirty="0" sz="2650" spc="-15">
                <a:latin typeface="Georgia"/>
                <a:cs typeface="Georgia"/>
              </a:rPr>
              <a:t>east.</a:t>
            </a:r>
            <a:endParaRPr sz="2650">
              <a:latin typeface="Georgia"/>
              <a:cs typeface="Georgia"/>
            </a:endParaRPr>
          </a:p>
          <a:p>
            <a:pPr marL="144780" marR="135255">
              <a:lnSpc>
                <a:spcPts val="3120"/>
              </a:lnSpc>
              <a:spcBef>
                <a:spcPts val="415"/>
              </a:spcBef>
            </a:pPr>
            <a:r>
              <a:rPr dirty="0" sz="2650" spc="-70">
                <a:latin typeface="Georgia"/>
                <a:cs typeface="Georgia"/>
              </a:rPr>
              <a:t>Expresses</a:t>
            </a:r>
            <a:r>
              <a:rPr dirty="0" sz="2650" spc="-425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an</a:t>
            </a:r>
            <a:r>
              <a:rPr dirty="0" sz="2650" spc="-204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action</a:t>
            </a:r>
            <a:r>
              <a:rPr dirty="0" sz="2650" spc="-220">
                <a:latin typeface="Georgia"/>
                <a:cs typeface="Georgia"/>
              </a:rPr>
              <a:t> </a:t>
            </a:r>
            <a:r>
              <a:rPr dirty="0" sz="2650" spc="5">
                <a:latin typeface="Georgia"/>
                <a:cs typeface="Georgia"/>
              </a:rPr>
              <a:t>that</a:t>
            </a:r>
            <a:r>
              <a:rPr dirty="0" sz="2650" spc="-17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occurs</a:t>
            </a:r>
            <a:r>
              <a:rPr dirty="0" sz="2650" spc="-254">
                <a:latin typeface="Georgia"/>
                <a:cs typeface="Georgia"/>
              </a:rPr>
              <a:t> </a:t>
            </a:r>
            <a:r>
              <a:rPr dirty="0" sz="2650" spc="-45">
                <a:latin typeface="Georgia"/>
                <a:cs typeface="Georgia"/>
              </a:rPr>
              <a:t>regularlyor  </a:t>
            </a:r>
            <a:r>
              <a:rPr dirty="0" sz="2650" spc="-25">
                <a:latin typeface="Georgia"/>
                <a:cs typeface="Georgia"/>
              </a:rPr>
              <a:t>habitually</a:t>
            </a:r>
            <a:endParaRPr sz="2650">
              <a:latin typeface="Georgia"/>
              <a:cs typeface="Georgia"/>
            </a:endParaRPr>
          </a:p>
          <a:p>
            <a:pPr marL="93980">
              <a:lnSpc>
                <a:spcPct val="100000"/>
              </a:lnSpc>
              <a:spcBef>
                <a:spcPts val="175"/>
              </a:spcBef>
            </a:pPr>
            <a:r>
              <a:rPr dirty="0" sz="2650" spc="-30">
                <a:latin typeface="Georgia"/>
                <a:cs typeface="Georgia"/>
              </a:rPr>
              <a:t>Eg</a:t>
            </a:r>
            <a:r>
              <a:rPr dirty="0" sz="2650" spc="-385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:</a:t>
            </a:r>
            <a:r>
              <a:rPr dirty="0" sz="2650" spc="-345">
                <a:latin typeface="Georgia"/>
                <a:cs typeface="Georgia"/>
              </a:rPr>
              <a:t> </a:t>
            </a:r>
            <a:r>
              <a:rPr dirty="0" sz="2650" spc="-30">
                <a:latin typeface="Georgia"/>
                <a:cs typeface="Georgia"/>
              </a:rPr>
              <a:t>She</a:t>
            </a:r>
            <a:r>
              <a:rPr dirty="0" sz="2650" spc="-15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goes</a:t>
            </a:r>
            <a:r>
              <a:rPr dirty="0" sz="2650" spc="-25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to</a:t>
            </a:r>
            <a:r>
              <a:rPr dirty="0" sz="2650" spc="-15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</a:t>
            </a:r>
            <a:r>
              <a:rPr dirty="0" sz="2650" spc="-6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school</a:t>
            </a:r>
            <a:r>
              <a:rPr dirty="0" sz="2650" spc="-265">
                <a:latin typeface="Georgia"/>
                <a:cs typeface="Georgia"/>
              </a:rPr>
              <a:t> </a:t>
            </a:r>
            <a:r>
              <a:rPr dirty="0" sz="2650" spc="-80">
                <a:latin typeface="Georgia"/>
                <a:cs typeface="Georgia"/>
              </a:rPr>
              <a:t>regularly.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" y="2670175"/>
            <a:ext cx="152400" cy="16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3938142"/>
            <a:ext cx="152400" cy="16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4092" y="404494"/>
            <a:ext cx="45815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Simple </a:t>
            </a:r>
            <a:r>
              <a:rPr dirty="0" spc="-5"/>
              <a:t>Present</a:t>
            </a:r>
            <a:r>
              <a:rPr dirty="0" spc="-125"/>
              <a:t> </a:t>
            </a:r>
            <a:r>
              <a:rPr dirty="0" spc="-70"/>
              <a:t>Tense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194" y="878141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4194" y="2272093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4194" y="3645915"/>
            <a:ext cx="365760" cy="27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4194" y="5019738"/>
            <a:ext cx="36576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6132" y="743648"/>
            <a:ext cx="6180455" cy="53632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34620" marR="38100" indent="-121920">
              <a:lnSpc>
                <a:spcPts val="3279"/>
              </a:lnSpc>
              <a:spcBef>
                <a:spcPts val="114"/>
              </a:spcBef>
            </a:pPr>
            <a:r>
              <a:rPr dirty="0" sz="2650" spc="-25">
                <a:latin typeface="Georgia"/>
                <a:cs typeface="Georgia"/>
              </a:rPr>
              <a:t>Positive</a:t>
            </a:r>
            <a:r>
              <a:rPr dirty="0" sz="2650" spc="-315">
                <a:latin typeface="Georgia"/>
                <a:cs typeface="Georgia"/>
              </a:rPr>
              <a:t> </a:t>
            </a:r>
            <a:r>
              <a:rPr dirty="0" sz="2650" spc="-40">
                <a:latin typeface="Georgia"/>
                <a:cs typeface="Georgia"/>
              </a:rPr>
              <a:t>/Affirmative</a:t>
            </a:r>
            <a:r>
              <a:rPr dirty="0" sz="2650" spc="-315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Sentences</a:t>
            </a:r>
            <a:r>
              <a:rPr dirty="0" sz="2650" spc="-225">
                <a:latin typeface="Georgia"/>
                <a:cs typeface="Georgia"/>
              </a:rPr>
              <a:t> </a:t>
            </a:r>
            <a:r>
              <a:rPr dirty="0" sz="2650" spc="25">
                <a:latin typeface="Georgia"/>
                <a:cs typeface="Georgia"/>
              </a:rPr>
              <a:t>:They</a:t>
            </a:r>
            <a:r>
              <a:rPr dirty="0" sz="2650" spc="-240">
                <a:latin typeface="Georgia"/>
                <a:cs typeface="Georgia"/>
              </a:rPr>
              <a:t> </a:t>
            </a:r>
            <a:r>
              <a:rPr dirty="0" sz="2650" spc="-75">
                <a:latin typeface="Georgia"/>
                <a:cs typeface="Georgia"/>
              </a:rPr>
              <a:t>play.  </a:t>
            </a:r>
            <a:r>
              <a:rPr dirty="0" sz="2650" spc="10">
                <a:solidFill>
                  <a:srgbClr val="FF8427"/>
                </a:solidFill>
                <a:latin typeface="Georgia"/>
                <a:cs typeface="Georgia"/>
              </a:rPr>
              <a:t>Sub+</a:t>
            </a:r>
            <a:r>
              <a:rPr dirty="0" sz="2650" spc="-18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0">
                <a:solidFill>
                  <a:srgbClr val="FF8427"/>
                </a:solidFill>
                <a:latin typeface="Georgia"/>
                <a:cs typeface="Georgia"/>
              </a:rPr>
              <a:t>V1</a:t>
            </a:r>
            <a:r>
              <a:rPr dirty="0" sz="2650" spc="-34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5">
                <a:solidFill>
                  <a:srgbClr val="FF8427"/>
                </a:solidFill>
                <a:latin typeface="Georgia"/>
                <a:cs typeface="Georgia"/>
              </a:rPr>
              <a:t>+s</a:t>
            </a:r>
            <a:r>
              <a:rPr dirty="0" sz="2650" spc="29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40">
                <a:solidFill>
                  <a:srgbClr val="FF8427"/>
                </a:solidFill>
                <a:latin typeface="Georgia"/>
                <a:cs typeface="Georgia"/>
              </a:rPr>
              <a:t>or</a:t>
            </a:r>
            <a:r>
              <a:rPr dirty="0" sz="2650" spc="27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45">
                <a:solidFill>
                  <a:srgbClr val="FF8427"/>
                </a:solidFill>
                <a:latin typeface="Georgia"/>
                <a:cs typeface="Georgia"/>
              </a:rPr>
              <a:t>es</a:t>
            </a:r>
            <a:r>
              <a:rPr dirty="0" sz="2650" spc="-34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70">
                <a:solidFill>
                  <a:srgbClr val="FF8427"/>
                </a:solidFill>
                <a:latin typeface="Georgia"/>
                <a:cs typeface="Georgia"/>
              </a:rPr>
              <a:t>(V1</a:t>
            </a:r>
            <a:r>
              <a:rPr dirty="0" sz="2650" spc="-2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40">
                <a:solidFill>
                  <a:srgbClr val="FF8427"/>
                </a:solidFill>
                <a:latin typeface="Georgia"/>
                <a:cs typeface="Georgia"/>
              </a:rPr>
              <a:t>or</a:t>
            </a:r>
            <a:r>
              <a:rPr dirty="0" sz="2650" spc="-29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0">
                <a:solidFill>
                  <a:srgbClr val="FF8427"/>
                </a:solidFill>
                <a:latin typeface="Georgia"/>
                <a:cs typeface="Georgia"/>
              </a:rPr>
              <a:t>V5</a:t>
            </a:r>
            <a:r>
              <a:rPr dirty="0" sz="2650" spc="-28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10">
                <a:solidFill>
                  <a:srgbClr val="FF8427"/>
                </a:solidFill>
                <a:latin typeface="Georgia"/>
                <a:cs typeface="Georgia"/>
              </a:rPr>
              <a:t>formof</a:t>
            </a:r>
            <a:r>
              <a:rPr dirty="0" sz="2650" spc="18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a</a:t>
            </a:r>
            <a:r>
              <a:rPr dirty="0" sz="2650" spc="-21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65">
                <a:solidFill>
                  <a:srgbClr val="FF8427"/>
                </a:solidFill>
                <a:latin typeface="Georgia"/>
                <a:cs typeface="Georgia"/>
              </a:rPr>
              <a:t>verb</a:t>
            </a:r>
            <a:r>
              <a:rPr dirty="0" sz="2650" spc="-36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)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Georgia"/>
              <a:cs typeface="Georgia"/>
            </a:endParaRPr>
          </a:p>
          <a:p>
            <a:pPr marL="63500" marR="760730" indent="-50800">
              <a:lnSpc>
                <a:spcPts val="3130"/>
              </a:lnSpc>
            </a:pPr>
            <a:r>
              <a:rPr dirty="0" sz="2650" spc="-80">
                <a:latin typeface="Georgia"/>
                <a:cs typeface="Georgia"/>
              </a:rPr>
              <a:t>Negative</a:t>
            </a:r>
            <a:r>
              <a:rPr dirty="0" sz="2650" spc="-15">
                <a:latin typeface="Georgia"/>
                <a:cs typeface="Georgia"/>
              </a:rPr>
              <a:t> </a:t>
            </a:r>
            <a:r>
              <a:rPr dirty="0" sz="2650" spc="-70">
                <a:latin typeface="Georgia"/>
                <a:cs typeface="Georgia"/>
              </a:rPr>
              <a:t>Sentences</a:t>
            </a:r>
            <a:r>
              <a:rPr dirty="0" sz="2650" spc="-5">
                <a:latin typeface="Georgia"/>
                <a:cs typeface="Georgia"/>
              </a:rPr>
              <a:t> :</a:t>
            </a:r>
            <a:r>
              <a:rPr dirty="0" sz="2650" spc="-34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They</a:t>
            </a:r>
            <a:r>
              <a:rPr dirty="0" sz="2650" spc="-254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do</a:t>
            </a:r>
            <a:r>
              <a:rPr dirty="0" sz="2650" spc="-70">
                <a:latin typeface="Georgia"/>
                <a:cs typeface="Georgia"/>
              </a:rPr>
              <a:t> </a:t>
            </a:r>
            <a:r>
              <a:rPr dirty="0" sz="2650" spc="10">
                <a:latin typeface="Georgia"/>
                <a:cs typeface="Georgia"/>
              </a:rPr>
              <a:t>not</a:t>
            </a:r>
            <a:r>
              <a:rPr dirty="0" sz="2650" spc="-270">
                <a:latin typeface="Georgia"/>
                <a:cs typeface="Georgia"/>
              </a:rPr>
              <a:t> </a:t>
            </a:r>
            <a:r>
              <a:rPr dirty="0" sz="2650" spc="-75">
                <a:latin typeface="Georgia"/>
                <a:cs typeface="Georgia"/>
              </a:rPr>
              <a:t>play.  </a:t>
            </a:r>
            <a:r>
              <a:rPr dirty="0" sz="2650" spc="-50">
                <a:solidFill>
                  <a:srgbClr val="FF8427"/>
                </a:solidFill>
                <a:latin typeface="Georgia"/>
                <a:cs typeface="Georgia"/>
              </a:rPr>
              <a:t>Sub</a:t>
            </a:r>
            <a:r>
              <a:rPr dirty="0" sz="2650" spc="-36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+</a:t>
            </a:r>
            <a:r>
              <a:rPr dirty="0" sz="2650" spc="-2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45">
                <a:solidFill>
                  <a:srgbClr val="FF8427"/>
                </a:solidFill>
                <a:latin typeface="Georgia"/>
                <a:cs typeface="Georgia"/>
              </a:rPr>
              <a:t>do</a:t>
            </a:r>
            <a:r>
              <a:rPr dirty="0" sz="2650" spc="-30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45">
                <a:solidFill>
                  <a:srgbClr val="FF8427"/>
                </a:solidFill>
                <a:latin typeface="Georgia"/>
                <a:cs typeface="Georgia"/>
              </a:rPr>
              <a:t>not</a:t>
            </a:r>
            <a:r>
              <a:rPr dirty="0" sz="2650" spc="-35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/</a:t>
            </a:r>
            <a:r>
              <a:rPr dirty="0" sz="2650" spc="-20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25">
                <a:solidFill>
                  <a:srgbClr val="FF8427"/>
                </a:solidFill>
                <a:latin typeface="Georgia"/>
                <a:cs typeface="Georgia"/>
              </a:rPr>
              <a:t>doesnot</a:t>
            </a:r>
            <a:r>
              <a:rPr dirty="0" sz="2650" spc="-3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+</a:t>
            </a:r>
            <a:r>
              <a:rPr dirty="0" sz="2650" spc="-2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45">
                <a:solidFill>
                  <a:srgbClr val="FF8427"/>
                </a:solidFill>
                <a:latin typeface="Georgia"/>
                <a:cs typeface="Georgia"/>
              </a:rPr>
              <a:t>V1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Georgia"/>
              <a:cs typeface="Georgia"/>
            </a:endParaRPr>
          </a:p>
          <a:p>
            <a:pPr marL="53340" marR="588010" indent="-40640">
              <a:lnSpc>
                <a:spcPts val="3130"/>
              </a:lnSpc>
            </a:pPr>
            <a:r>
              <a:rPr dirty="0" sz="2650" spc="-75">
                <a:latin typeface="Georgia"/>
                <a:cs typeface="Georgia"/>
              </a:rPr>
              <a:t>Interrogative</a:t>
            </a:r>
            <a:r>
              <a:rPr dirty="0" sz="2650" spc="-70">
                <a:latin typeface="Georgia"/>
                <a:cs typeface="Georgia"/>
              </a:rPr>
              <a:t> </a:t>
            </a:r>
            <a:r>
              <a:rPr dirty="0" sz="2650" spc="-25">
                <a:latin typeface="Georgia"/>
                <a:cs typeface="Georgia"/>
              </a:rPr>
              <a:t>Sentences</a:t>
            </a:r>
            <a:r>
              <a:rPr dirty="0" sz="2650" spc="-250">
                <a:latin typeface="Georgia"/>
                <a:cs typeface="Georgia"/>
              </a:rPr>
              <a:t> </a:t>
            </a:r>
            <a:r>
              <a:rPr dirty="0" sz="2650" spc="45">
                <a:latin typeface="Georgia"/>
                <a:cs typeface="Georgia"/>
              </a:rPr>
              <a:t>:Do</a:t>
            </a:r>
            <a:r>
              <a:rPr dirty="0" sz="2650" spc="-7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they</a:t>
            </a:r>
            <a:r>
              <a:rPr dirty="0" sz="2650" spc="-175">
                <a:latin typeface="Georgia"/>
                <a:cs typeface="Georgia"/>
              </a:rPr>
              <a:t> </a:t>
            </a:r>
            <a:r>
              <a:rPr dirty="0" sz="2650" spc="-65">
                <a:latin typeface="Georgia"/>
                <a:cs typeface="Georgia"/>
              </a:rPr>
              <a:t>play</a:t>
            </a:r>
            <a:r>
              <a:rPr dirty="0" sz="2650" spc="-18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  </a:t>
            </a:r>
            <a:r>
              <a:rPr dirty="0" sz="2650" spc="-35">
                <a:solidFill>
                  <a:srgbClr val="FF8427"/>
                </a:solidFill>
                <a:latin typeface="Georgia"/>
                <a:cs typeface="Georgia"/>
              </a:rPr>
              <a:t>Do</a:t>
            </a:r>
            <a:r>
              <a:rPr dirty="0" sz="2650" spc="-39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/</a:t>
            </a:r>
            <a:r>
              <a:rPr dirty="0" sz="2650" spc="-20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Does+</a:t>
            </a:r>
            <a:r>
              <a:rPr dirty="0" sz="2650" spc="-34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70">
                <a:solidFill>
                  <a:srgbClr val="FF8427"/>
                </a:solidFill>
                <a:latin typeface="Georgia"/>
                <a:cs typeface="Georgia"/>
              </a:rPr>
              <a:t>sub</a:t>
            </a:r>
            <a:r>
              <a:rPr dirty="0" sz="2650" spc="-36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+</a:t>
            </a:r>
            <a:r>
              <a:rPr dirty="0" sz="2650" spc="-2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0">
                <a:solidFill>
                  <a:srgbClr val="FF8427"/>
                </a:solidFill>
                <a:latin typeface="Georgia"/>
                <a:cs typeface="Georgia"/>
              </a:rPr>
              <a:t>V1</a:t>
            </a:r>
            <a:r>
              <a:rPr dirty="0" sz="2650" spc="-34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+</a:t>
            </a:r>
            <a:r>
              <a:rPr dirty="0" sz="2650" spc="-26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Georgia"/>
              <a:cs typeface="Georgia"/>
            </a:endParaRPr>
          </a:p>
          <a:p>
            <a:pPr marL="12700" marR="5080" indent="60960">
              <a:lnSpc>
                <a:spcPts val="3130"/>
              </a:lnSpc>
              <a:tabLst>
                <a:tab pos="2066925" algn="l"/>
              </a:tabLst>
            </a:pPr>
            <a:r>
              <a:rPr dirty="0" sz="2650" spc="-75">
                <a:latin typeface="Georgia"/>
                <a:cs typeface="Georgia"/>
              </a:rPr>
              <a:t>Interrogative	</a:t>
            </a:r>
            <a:r>
              <a:rPr dirty="0" sz="2650" spc="-80">
                <a:latin typeface="Georgia"/>
                <a:cs typeface="Georgia"/>
              </a:rPr>
              <a:t>Negative </a:t>
            </a:r>
            <a:r>
              <a:rPr dirty="0" sz="2650" spc="-70">
                <a:latin typeface="Georgia"/>
                <a:cs typeface="Georgia"/>
              </a:rPr>
              <a:t>Sentences </a:t>
            </a:r>
            <a:r>
              <a:rPr dirty="0" sz="2650" spc="-5">
                <a:latin typeface="Georgia"/>
                <a:cs typeface="Georgia"/>
              </a:rPr>
              <a:t>: </a:t>
            </a:r>
            <a:r>
              <a:rPr dirty="0" sz="2650" spc="5">
                <a:latin typeface="Georgia"/>
                <a:cs typeface="Georgia"/>
              </a:rPr>
              <a:t>Do</a:t>
            </a:r>
            <a:r>
              <a:rPr dirty="0" sz="2650" spc="-31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they  </a:t>
            </a:r>
            <a:r>
              <a:rPr dirty="0" sz="2650" spc="-95">
                <a:latin typeface="Georgia"/>
                <a:cs typeface="Georgia"/>
              </a:rPr>
              <a:t>not </a:t>
            </a:r>
            <a:r>
              <a:rPr dirty="0" sz="2650" spc="-65">
                <a:latin typeface="Georgia"/>
                <a:cs typeface="Georgia"/>
              </a:rPr>
              <a:t>play</a:t>
            </a:r>
            <a:r>
              <a:rPr dirty="0" sz="2650" spc="-200">
                <a:latin typeface="Georgia"/>
                <a:cs typeface="Georgia"/>
              </a:rPr>
              <a:t> </a:t>
            </a:r>
            <a:r>
              <a:rPr dirty="0" sz="2650" spc="-5"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  <a:p>
            <a:pPr marL="53340">
              <a:lnSpc>
                <a:spcPts val="3025"/>
              </a:lnSpc>
            </a:pPr>
            <a:r>
              <a:rPr dirty="0" sz="2650" spc="-35">
                <a:solidFill>
                  <a:srgbClr val="FF8427"/>
                </a:solidFill>
                <a:latin typeface="Georgia"/>
                <a:cs typeface="Georgia"/>
              </a:rPr>
              <a:t>Do</a:t>
            </a:r>
            <a:r>
              <a:rPr dirty="0" sz="2650" spc="-39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/</a:t>
            </a:r>
            <a:r>
              <a:rPr dirty="0" sz="2650" spc="-20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Does+</a:t>
            </a:r>
            <a:r>
              <a:rPr dirty="0" sz="2650" spc="-34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70">
                <a:solidFill>
                  <a:srgbClr val="FF8427"/>
                </a:solidFill>
                <a:latin typeface="Georgia"/>
                <a:cs typeface="Georgia"/>
              </a:rPr>
              <a:t>sub</a:t>
            </a:r>
            <a:r>
              <a:rPr dirty="0" sz="2650" spc="-365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+</a:t>
            </a:r>
            <a:r>
              <a:rPr dirty="0" sz="2650" spc="-2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15">
                <a:solidFill>
                  <a:srgbClr val="FF8427"/>
                </a:solidFill>
                <a:latin typeface="Georgia"/>
                <a:cs typeface="Georgia"/>
              </a:rPr>
              <a:t>not+</a:t>
            </a:r>
            <a:r>
              <a:rPr dirty="0" sz="2650" spc="-2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0">
                <a:solidFill>
                  <a:srgbClr val="FF8427"/>
                </a:solidFill>
                <a:latin typeface="Georgia"/>
                <a:cs typeface="Georgia"/>
              </a:rPr>
              <a:t>V1</a:t>
            </a:r>
            <a:r>
              <a:rPr dirty="0" sz="2650" spc="-34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+</a:t>
            </a:r>
            <a:r>
              <a:rPr dirty="0" sz="2650" spc="-26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650" spc="-5">
                <a:solidFill>
                  <a:srgbClr val="FF8427"/>
                </a:solidFill>
                <a:latin typeface="Georgia"/>
                <a:cs typeface="Georgia"/>
              </a:rPr>
              <a:t>?</a:t>
            </a:r>
            <a:endParaRPr sz="2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775" y="3149028"/>
            <a:ext cx="325119" cy="254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9775" y="4064952"/>
            <a:ext cx="325119" cy="254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9775" y="4980685"/>
            <a:ext cx="325119" cy="254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9775" y="5896292"/>
            <a:ext cx="325119" cy="254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7075" y="1132363"/>
            <a:ext cx="7566025" cy="504126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400" spc="-50">
                <a:solidFill>
                  <a:srgbClr val="FF8427"/>
                </a:solidFill>
                <a:latin typeface="Georgia"/>
                <a:cs typeface="Georgia"/>
              </a:rPr>
              <a:t>Subject </a:t>
            </a:r>
            <a:r>
              <a:rPr dirty="0" sz="2400" spc="-150">
                <a:solidFill>
                  <a:srgbClr val="FF8427"/>
                </a:solidFill>
                <a:latin typeface="Georgia"/>
                <a:cs typeface="Georgia"/>
              </a:rPr>
              <a:t>+Is/Am/Are </a:t>
            </a:r>
            <a:r>
              <a:rPr dirty="0" sz="2400" spc="-60">
                <a:solidFill>
                  <a:srgbClr val="FF8427"/>
                </a:solidFill>
                <a:latin typeface="Georgia"/>
                <a:cs typeface="Georgia"/>
              </a:rPr>
              <a:t>+V1+ing</a:t>
            </a:r>
            <a:r>
              <a:rPr dirty="0" sz="2400" spc="-180">
                <a:solidFill>
                  <a:srgbClr val="FF8427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FF8427"/>
                </a:solidFill>
                <a:latin typeface="Georgia"/>
                <a:cs typeface="Georgia"/>
              </a:rPr>
              <a:t>+Object.</a:t>
            </a:r>
            <a:endParaRPr sz="2400">
              <a:latin typeface="Georgia"/>
              <a:cs typeface="Georgia"/>
            </a:endParaRPr>
          </a:p>
          <a:p>
            <a:pPr marL="12700" marR="123825">
              <a:lnSpc>
                <a:spcPct val="89700"/>
              </a:lnSpc>
              <a:spcBef>
                <a:spcPts val="540"/>
              </a:spcBef>
            </a:pPr>
            <a:r>
              <a:rPr dirty="0" sz="2400" spc="25">
                <a:latin typeface="Georgia"/>
                <a:cs typeface="Georgia"/>
              </a:rPr>
              <a:t>The</a:t>
            </a:r>
            <a:r>
              <a:rPr dirty="0" sz="2400" spc="-225">
                <a:latin typeface="Georgia"/>
                <a:cs typeface="Georgia"/>
              </a:rPr>
              <a:t> </a:t>
            </a:r>
            <a:r>
              <a:rPr dirty="0" sz="2400" spc="-60">
                <a:latin typeface="Georgia"/>
                <a:cs typeface="Georgia"/>
              </a:rPr>
              <a:t>present</a:t>
            </a:r>
            <a:r>
              <a:rPr dirty="0" sz="2400" spc="-50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continuous</a:t>
            </a:r>
            <a:r>
              <a:rPr dirty="0" sz="2400" spc="-240">
                <a:latin typeface="Georgia"/>
                <a:cs typeface="Georgia"/>
              </a:rPr>
              <a:t> </a:t>
            </a:r>
            <a:r>
              <a:rPr dirty="0" sz="2400" spc="-60">
                <a:latin typeface="Georgia"/>
                <a:cs typeface="Georgia"/>
              </a:rPr>
              <a:t>tense</a:t>
            </a:r>
            <a:r>
              <a:rPr dirty="0" sz="2400" spc="-140">
                <a:latin typeface="Georgia"/>
                <a:cs typeface="Georgia"/>
              </a:rPr>
              <a:t> </a:t>
            </a:r>
            <a:r>
              <a:rPr dirty="0" sz="2400" spc="-35">
                <a:latin typeface="Georgia"/>
                <a:cs typeface="Georgia"/>
              </a:rPr>
              <a:t>is</a:t>
            </a:r>
            <a:r>
              <a:rPr dirty="0" sz="2400" spc="295">
                <a:latin typeface="Georgia"/>
                <a:cs typeface="Georgia"/>
              </a:rPr>
              <a:t> </a:t>
            </a:r>
            <a:r>
              <a:rPr dirty="0" sz="2400" spc="-35">
                <a:latin typeface="Georgia"/>
                <a:cs typeface="Georgia"/>
              </a:rPr>
              <a:t>used</a:t>
            </a:r>
            <a:r>
              <a:rPr dirty="0" sz="2400" spc="-114">
                <a:latin typeface="Georgia"/>
                <a:cs typeface="Georgia"/>
              </a:rPr>
              <a:t> </a:t>
            </a:r>
            <a:r>
              <a:rPr dirty="0" sz="2400" spc="-15">
                <a:latin typeface="Georgia"/>
                <a:cs typeface="Georgia"/>
              </a:rPr>
              <a:t>to</a:t>
            </a:r>
            <a:r>
              <a:rPr dirty="0" sz="2400" spc="-40">
                <a:latin typeface="Georgia"/>
                <a:cs typeface="Georgia"/>
              </a:rPr>
              <a:t> </a:t>
            </a:r>
            <a:r>
              <a:rPr dirty="0" sz="2400" spc="-65">
                <a:latin typeface="Georgia"/>
                <a:cs typeface="Georgia"/>
              </a:rPr>
              <a:t>express</a:t>
            </a:r>
            <a:r>
              <a:rPr dirty="0" sz="2400" spc="-260">
                <a:latin typeface="Georgia"/>
                <a:cs typeface="Georgia"/>
              </a:rPr>
              <a:t> </a:t>
            </a:r>
            <a:r>
              <a:rPr dirty="0" sz="2400" spc="-45">
                <a:latin typeface="Georgia"/>
                <a:cs typeface="Georgia"/>
              </a:rPr>
              <a:t>an</a:t>
            </a:r>
            <a:r>
              <a:rPr dirty="0" sz="2400" spc="-80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action  </a:t>
            </a:r>
            <a:r>
              <a:rPr dirty="0" sz="2400" spc="30">
                <a:latin typeface="Georgia"/>
                <a:cs typeface="Georgia"/>
              </a:rPr>
              <a:t>whichis </a:t>
            </a:r>
            <a:r>
              <a:rPr dirty="0" sz="2400" spc="-65">
                <a:latin typeface="Georgia"/>
                <a:cs typeface="Georgia"/>
              </a:rPr>
              <a:t>happening </a:t>
            </a:r>
            <a:r>
              <a:rPr dirty="0" sz="2400" spc="-10">
                <a:latin typeface="Georgia"/>
                <a:cs typeface="Georgia"/>
              </a:rPr>
              <a:t>at </a:t>
            </a:r>
            <a:r>
              <a:rPr dirty="0" sz="2400">
                <a:latin typeface="Georgia"/>
                <a:cs typeface="Georgia"/>
              </a:rPr>
              <a:t>a </a:t>
            </a:r>
            <a:r>
              <a:rPr dirty="0" sz="2400" spc="-70">
                <a:latin typeface="Georgia"/>
                <a:cs typeface="Georgia"/>
              </a:rPr>
              <a:t>particular </a:t>
            </a:r>
            <a:r>
              <a:rPr dirty="0" sz="2400" spc="-15">
                <a:latin typeface="Georgia"/>
                <a:cs typeface="Georgia"/>
              </a:rPr>
              <a:t>time </a:t>
            </a:r>
            <a:r>
              <a:rPr dirty="0" sz="2400" spc="-35">
                <a:latin typeface="Georgia"/>
                <a:cs typeface="Georgia"/>
              </a:rPr>
              <a:t>in </a:t>
            </a:r>
            <a:r>
              <a:rPr dirty="0" sz="2400">
                <a:latin typeface="Georgia"/>
                <a:cs typeface="Georgia"/>
              </a:rPr>
              <a:t>the </a:t>
            </a:r>
            <a:r>
              <a:rPr dirty="0" sz="2400" spc="-65">
                <a:latin typeface="Georgia"/>
                <a:cs typeface="Georgia"/>
              </a:rPr>
              <a:t>present </a:t>
            </a:r>
            <a:r>
              <a:rPr dirty="0" sz="2400" spc="-50">
                <a:latin typeface="Georgia"/>
                <a:cs typeface="Georgia"/>
              </a:rPr>
              <a:t>or  </a:t>
            </a:r>
            <a:r>
              <a:rPr dirty="0" sz="2400" spc="-15">
                <a:latin typeface="Georgia"/>
                <a:cs typeface="Georgia"/>
              </a:rPr>
              <a:t>extending </a:t>
            </a:r>
            <a:r>
              <a:rPr dirty="0" sz="2400" spc="-55">
                <a:latin typeface="Georgia"/>
                <a:cs typeface="Georgia"/>
              </a:rPr>
              <a:t>over </a:t>
            </a:r>
            <a:r>
              <a:rPr dirty="0" sz="2400">
                <a:latin typeface="Georgia"/>
                <a:cs typeface="Georgia"/>
              </a:rPr>
              <a:t>a </a:t>
            </a:r>
            <a:r>
              <a:rPr dirty="0" sz="2400" spc="-70">
                <a:latin typeface="Georgia"/>
                <a:cs typeface="Georgia"/>
              </a:rPr>
              <a:t>period </a:t>
            </a:r>
            <a:r>
              <a:rPr dirty="0" sz="2400" spc="-10">
                <a:latin typeface="Georgia"/>
                <a:cs typeface="Georgia"/>
              </a:rPr>
              <a:t>of </a:t>
            </a:r>
            <a:r>
              <a:rPr dirty="0" sz="2400" spc="-65">
                <a:latin typeface="Georgia"/>
                <a:cs typeface="Georgia"/>
              </a:rPr>
              <a:t>present</a:t>
            </a:r>
            <a:r>
              <a:rPr dirty="0" sz="2400" spc="-95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time</a:t>
            </a:r>
            <a:r>
              <a:rPr dirty="0" sz="2800" spc="-5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</a:pPr>
            <a:r>
              <a:rPr dirty="0" sz="2400" spc="-15">
                <a:solidFill>
                  <a:srgbClr val="E84B21"/>
                </a:solidFill>
                <a:latin typeface="Georgia"/>
                <a:cs typeface="Georgia"/>
              </a:rPr>
              <a:t>Affirmative</a:t>
            </a:r>
            <a:r>
              <a:rPr dirty="0" sz="2400" spc="-300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E84B21"/>
                </a:solidFill>
                <a:latin typeface="Georgia"/>
                <a:cs typeface="Georgia"/>
              </a:rPr>
              <a:t>Sentences</a:t>
            </a:r>
            <a:r>
              <a:rPr dirty="0" sz="2400" spc="-305">
                <a:solidFill>
                  <a:srgbClr val="E84B21"/>
                </a:solidFill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:</a:t>
            </a:r>
            <a:r>
              <a:rPr dirty="0" sz="2400" spc="-370">
                <a:latin typeface="Georgia"/>
                <a:cs typeface="Georgia"/>
              </a:rPr>
              <a:t> </a:t>
            </a:r>
            <a:r>
              <a:rPr dirty="0" sz="2400" spc="-75">
                <a:latin typeface="Georgia"/>
                <a:cs typeface="Georgia"/>
              </a:rPr>
              <a:t>You</a:t>
            </a:r>
            <a:r>
              <a:rPr dirty="0" sz="2400" spc="-195">
                <a:latin typeface="Georgia"/>
                <a:cs typeface="Georgia"/>
              </a:rPr>
              <a:t> </a:t>
            </a:r>
            <a:r>
              <a:rPr dirty="0" sz="2400" spc="-70">
                <a:latin typeface="Georgia"/>
                <a:cs typeface="Georgia"/>
              </a:rPr>
              <a:t>are</a:t>
            </a:r>
            <a:r>
              <a:rPr dirty="0" sz="2400" spc="20">
                <a:latin typeface="Georgia"/>
                <a:cs typeface="Georgia"/>
              </a:rPr>
              <a:t> </a:t>
            </a:r>
            <a:r>
              <a:rPr dirty="0" sz="2400" spc="-70">
                <a:latin typeface="Georgia"/>
                <a:cs typeface="Georgia"/>
              </a:rPr>
              <a:t>playing.</a:t>
            </a:r>
            <a:endParaRPr sz="2400">
              <a:latin typeface="Georgia"/>
              <a:cs typeface="Georgia"/>
            </a:endParaRPr>
          </a:p>
          <a:p>
            <a:pPr marL="287020" marR="1753870">
              <a:lnSpc>
                <a:spcPct val="250300"/>
              </a:lnSpc>
              <a:spcBef>
                <a:spcPts val="5"/>
              </a:spcBef>
            </a:pPr>
            <a:r>
              <a:rPr dirty="0" sz="2400" spc="-75">
                <a:solidFill>
                  <a:srgbClr val="E84B21"/>
                </a:solidFill>
                <a:latin typeface="Georgia"/>
                <a:cs typeface="Georgia"/>
              </a:rPr>
              <a:t>Negative </a:t>
            </a:r>
            <a:r>
              <a:rPr dirty="0" sz="2400" spc="-5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400">
                <a:latin typeface="Georgia"/>
                <a:cs typeface="Georgia"/>
              </a:rPr>
              <a:t>: </a:t>
            </a:r>
            <a:r>
              <a:rPr dirty="0" sz="2400" spc="-75">
                <a:latin typeface="Georgia"/>
                <a:cs typeface="Georgia"/>
              </a:rPr>
              <a:t>You </a:t>
            </a:r>
            <a:r>
              <a:rPr dirty="0" sz="2400" spc="-65">
                <a:latin typeface="Georgia"/>
                <a:cs typeface="Georgia"/>
              </a:rPr>
              <a:t>are </a:t>
            </a:r>
            <a:r>
              <a:rPr dirty="0" sz="2400">
                <a:latin typeface="Georgia"/>
                <a:cs typeface="Georgia"/>
              </a:rPr>
              <a:t>not </a:t>
            </a:r>
            <a:r>
              <a:rPr dirty="0" sz="2400" spc="-70">
                <a:latin typeface="Georgia"/>
                <a:cs typeface="Georgia"/>
              </a:rPr>
              <a:t>playing.  </a:t>
            </a:r>
            <a:r>
              <a:rPr dirty="0" sz="2400" spc="-75">
                <a:solidFill>
                  <a:srgbClr val="E84B21"/>
                </a:solidFill>
                <a:latin typeface="Georgia"/>
                <a:cs typeface="Georgia"/>
              </a:rPr>
              <a:t>Interrogative </a:t>
            </a:r>
            <a:r>
              <a:rPr dirty="0" sz="2400" spc="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400">
                <a:latin typeface="Georgia"/>
                <a:cs typeface="Georgia"/>
              </a:rPr>
              <a:t>: </a:t>
            </a:r>
            <a:r>
              <a:rPr dirty="0" sz="2400" spc="-65">
                <a:latin typeface="Georgia"/>
                <a:cs typeface="Georgia"/>
              </a:rPr>
              <a:t>Are </a:t>
            </a:r>
            <a:r>
              <a:rPr dirty="0" sz="2400" spc="-5">
                <a:latin typeface="Georgia"/>
                <a:cs typeface="Georgia"/>
              </a:rPr>
              <a:t>you </a:t>
            </a:r>
            <a:r>
              <a:rPr dirty="0" sz="2400" spc="-60">
                <a:latin typeface="Georgia"/>
                <a:cs typeface="Georgia"/>
              </a:rPr>
              <a:t>playing</a:t>
            </a:r>
            <a:r>
              <a:rPr dirty="0" sz="2400" spc="-35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?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Georgia"/>
              <a:cs typeface="Georgia"/>
            </a:endParaRPr>
          </a:p>
          <a:p>
            <a:pPr marL="347980">
              <a:lnSpc>
                <a:spcPct val="100000"/>
              </a:lnSpc>
            </a:pPr>
            <a:r>
              <a:rPr dirty="0" sz="2400" spc="-75">
                <a:solidFill>
                  <a:srgbClr val="E84B21"/>
                </a:solidFill>
                <a:latin typeface="Georgia"/>
                <a:cs typeface="Georgia"/>
              </a:rPr>
              <a:t>Interrogative Negative </a:t>
            </a:r>
            <a:r>
              <a:rPr dirty="0" sz="2400" spc="-55">
                <a:solidFill>
                  <a:srgbClr val="E84B21"/>
                </a:solidFill>
                <a:latin typeface="Georgia"/>
                <a:cs typeface="Georgia"/>
              </a:rPr>
              <a:t>Sentences </a:t>
            </a:r>
            <a:r>
              <a:rPr dirty="0" sz="2400">
                <a:latin typeface="Georgia"/>
                <a:cs typeface="Georgia"/>
              </a:rPr>
              <a:t>: </a:t>
            </a:r>
            <a:r>
              <a:rPr dirty="0" sz="2400" spc="-65">
                <a:latin typeface="Georgia"/>
                <a:cs typeface="Georgia"/>
              </a:rPr>
              <a:t>Are </a:t>
            </a:r>
            <a:r>
              <a:rPr dirty="0" sz="2400" spc="-5">
                <a:latin typeface="Georgia"/>
                <a:cs typeface="Georgia"/>
              </a:rPr>
              <a:t>you </a:t>
            </a:r>
            <a:r>
              <a:rPr dirty="0" sz="2400" spc="-110">
                <a:latin typeface="Georgia"/>
                <a:cs typeface="Georgia"/>
              </a:rPr>
              <a:t>not </a:t>
            </a:r>
            <a:r>
              <a:rPr dirty="0" sz="2400" spc="-65">
                <a:latin typeface="Georgia"/>
                <a:cs typeface="Georgia"/>
              </a:rPr>
              <a:t>playing</a:t>
            </a:r>
            <a:r>
              <a:rPr dirty="0" sz="2400" spc="-34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?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9463" y="328231"/>
            <a:ext cx="465391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PRESENT </a:t>
            </a:r>
            <a:r>
              <a:rPr dirty="0" sz="2800" spc="-10"/>
              <a:t>CONTINOUS</a:t>
            </a:r>
            <a:r>
              <a:rPr dirty="0" sz="2800" spc="-140"/>
              <a:t> </a:t>
            </a:r>
            <a:r>
              <a:rPr dirty="0" sz="2800" spc="-15"/>
              <a:t>TENSE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2021-08-13T09:45:55Z</dcterms:created>
  <dcterms:modified xsi:type="dcterms:W3CDTF">2021-08-13T09:45:55Z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2021-08-13T00:00:00Z</vt:filetime>
  </property>
  <property fmtid="{D5CDD505-2E9C-101B-9397-08002B2CF9AE}" pid="3" name="Creator">
    <vt:lpwstr>PDFium</vt:lpwstr>
  </property>
  <property fmtid="{D5CDD505-2E9C-101B-9397-08002B2CF9AE}" pid="4" name="LastSaved">
    <vt:filetime>2021-08-13T00:00:00Z</vt:filetime>
  </property>
</Properties>
</file>