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512071"/>
            <a:ext cx="6253317" cy="1371591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Title:</a:t>
            </a:r>
            <a:r>
              <a:rPr lang="en-US" sz="2800" dirty="0"/>
              <a:t> IML Project Report</a:t>
            </a:r>
            <a:br>
              <a:rPr lang="en-US" sz="2800" dirty="0"/>
            </a:br>
            <a:r>
              <a:rPr lang="en-US" sz="2800" b="1" dirty="0"/>
              <a:t>Subtitle:</a:t>
            </a:r>
            <a:r>
              <a:rPr lang="en-US" sz="2800" dirty="0"/>
              <a:t> Sentiment Analysis On Movie Reviews using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2267712"/>
            <a:ext cx="6269347" cy="342652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Members:</a:t>
            </a:r>
          </a:p>
          <a:p>
            <a:pPr algn="ctr"/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Tushar Yadav(B23BB1043)</a:t>
            </a:r>
          </a:p>
          <a:p>
            <a:pPr algn="ctr"/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Uttla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Tanvi Kumari (B23BB1044)</a:t>
            </a:r>
          </a:p>
          <a:p>
            <a:pPr algn="ctr"/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Vatsal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Kumar(B23BB1045)</a:t>
            </a:r>
          </a:p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Yogendra(b23bb1046)</a:t>
            </a:r>
          </a:p>
          <a:p>
            <a:pPr algn="ctr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7087-71FB-05CE-C0C2-0A55865F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52337"/>
            <a:ext cx="10058400" cy="1941095"/>
          </a:xfrm>
        </p:spPr>
        <p:txBody>
          <a:bodyPr/>
          <a:lstStyle/>
          <a:p>
            <a:r>
              <a:rPr lang="en-IN" dirty="0"/>
              <a:t>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ED56-E94D-9A8F-0B9C-E1BDAF811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                                                                  Mentor: </a:t>
            </a:r>
            <a:r>
              <a:rPr lang="en-IN" dirty="0" err="1"/>
              <a:t>Shashwat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53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520B6-C7BD-596B-7E8F-E4F942BD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243584"/>
            <a:ext cx="10058400" cy="1645920"/>
          </a:xfrm>
        </p:spPr>
        <p:txBody>
          <a:bodyPr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Sentiment analysis on movie reviews.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Train and test data in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format, later converted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.csv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Classify reviews into 3 sentiment classes: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Positive (1), Negative (2), Neutral (3). </a:t>
            </a:r>
            <a:endParaRPr lang="en-IN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02C5C-768C-977A-40EF-5CB3B6D487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400" dirty="0">
                <a:solidFill>
                  <a:schemeClr val="accent3">
                    <a:lumMod val="75000"/>
                  </a:schemeClr>
                </a:solidFill>
              </a:rPr>
              <a:t>Project Overview</a:t>
            </a:r>
            <a:endParaRPr lang="en-US" sz="2400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20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70965-34DF-17B8-3C7C-C44A86CA4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Libraries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21F97A-2C5E-CE85-461E-CC1EC1D66D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manipulation, CSV loading, and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&amp; Seaborn: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transformations and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NLTK: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Text preprocessing (stopwords removal).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 &amp; setuptools: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package management. </a:t>
            </a:r>
          </a:p>
        </p:txBody>
      </p:sp>
    </p:spTree>
    <p:extLst>
      <p:ext uri="{BB962C8B-B14F-4D97-AF65-F5344CB8AC3E}">
        <p14:creationId xmlns:p14="http://schemas.microsoft.com/office/powerpoint/2010/main" val="103281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6A1FD-F376-B4CD-C67C-59BD7DD9B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D0D0D"/>
                </a:solidFill>
                <a:latin typeface="ui-sans-serif"/>
              </a:rPr>
              <a:t>Training Data (</a:t>
            </a:r>
            <a:r>
              <a:rPr lang="en-IN" sz="2800" b="1" dirty="0" err="1">
                <a:solidFill>
                  <a:srgbClr val="0D0D0D"/>
                </a:solidFill>
                <a:latin typeface="ui-sans-serif"/>
              </a:rPr>
              <a:t>train.tsv</a:t>
            </a:r>
            <a:r>
              <a:rPr lang="en-IN" sz="2800" b="1" dirty="0">
                <a:solidFill>
                  <a:srgbClr val="0D0D0D"/>
                </a:solidFill>
                <a:latin typeface="ui-sans-serif"/>
              </a:rPr>
              <a:t>):</a:t>
            </a:r>
            <a:r>
              <a:rPr lang="en-IN" sz="2800" dirty="0">
                <a:solidFill>
                  <a:srgbClr val="0D0D0D"/>
                </a:solidFill>
                <a:latin typeface="ui-sans-serif"/>
              </a:rPr>
              <a:t> 156060 samples, 4 features (Phrase, Sentiment).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r>
              <a:rPr lang="en-IN" sz="2800" b="1" dirty="0">
                <a:solidFill>
                  <a:srgbClr val="0D0D0D"/>
                </a:solidFill>
                <a:latin typeface="ui-sans-serif"/>
              </a:rPr>
              <a:t>Preprocessing steps applied to the "Phrase" feature: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r>
              <a:rPr lang="en-IN" sz="2800" dirty="0">
                <a:solidFill>
                  <a:srgbClr val="0D0D0D"/>
                </a:solidFill>
                <a:latin typeface="ui-sans-serif"/>
              </a:rPr>
              <a:t>Lowercasing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r>
              <a:rPr lang="en-IN" sz="2800" dirty="0">
                <a:solidFill>
                  <a:srgbClr val="0D0D0D"/>
                </a:solidFill>
                <a:latin typeface="ui-sans-serif"/>
              </a:rPr>
              <a:t>Removing HTML tags, URLs, and punctuation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r>
              <a:rPr lang="en-IN" sz="2800" dirty="0">
                <a:solidFill>
                  <a:srgbClr val="0D0D0D"/>
                </a:solidFill>
                <a:latin typeface="ui-sans-serif"/>
              </a:rPr>
              <a:t>Stop word removal using NLTK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r>
              <a:rPr lang="en-IN" sz="2800" b="1" dirty="0">
                <a:solidFill>
                  <a:srgbClr val="0D0D0D"/>
                </a:solidFill>
                <a:latin typeface="ui-sans-serif"/>
              </a:rPr>
              <a:t>Sentiment Classes:</a:t>
            </a:r>
            <a:r>
              <a:rPr lang="en-IN" sz="2800" dirty="0">
                <a:solidFill>
                  <a:srgbClr val="0D0D0D"/>
                </a:solidFill>
                <a:latin typeface="ui-sans-serif"/>
              </a:rPr>
              <a:t> 1 (Positive), 2 (Negative), 3 (Neutral).</a:t>
            </a:r>
            <a:br>
              <a:rPr lang="en-IN" sz="2800" dirty="0">
                <a:solidFill>
                  <a:srgbClr val="0D0D0D"/>
                </a:solidFill>
                <a:latin typeface="ui-sans-serif"/>
              </a:rPr>
            </a:b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DEF4-B690-B9B9-75BA-C08904B09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Data Loading &amp; Preprocessing</a:t>
            </a:r>
          </a:p>
        </p:txBody>
      </p:sp>
    </p:spTree>
    <p:extLst>
      <p:ext uri="{BB962C8B-B14F-4D97-AF65-F5344CB8AC3E}">
        <p14:creationId xmlns:p14="http://schemas.microsoft.com/office/powerpoint/2010/main" val="92038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C9ED-4FAF-B3BC-87BA-EAA6E49CF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Text Representation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58AEBE3-0873-2C26-4822-1A5CCFEF7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Bag of Words (BoW):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text into numerical vectors based on word frequency.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Ignores word order and context, leading to potential information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 word frequency based on how rare or common the word is across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better representation than BoW for distinguishing terms.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Word2Vec: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Neural network-based technique to learn word representations.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Models: CBOW (faster, for smaller datasets) and Skip-gram (better for rare 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87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92F8-5EF7-CDA4-8DC0-84BCC891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171074"/>
            <a:ext cx="10058400" cy="3154038"/>
          </a:xfrm>
        </p:spPr>
        <p:txBody>
          <a:bodyPr>
            <a:noAutofit/>
          </a:bodyPr>
          <a:lstStyle/>
          <a:p>
            <a:r>
              <a:rPr lang="en-IN" sz="2400" b="1" dirty="0"/>
              <a:t>Logistic Regression:</a:t>
            </a:r>
            <a:br>
              <a:rPr lang="en-IN" sz="2400" dirty="0"/>
            </a:br>
            <a:r>
              <a:rPr lang="en-IN" sz="2400" dirty="0"/>
              <a:t>Accuracy: 68.22%.</a:t>
            </a:r>
            <a:br>
              <a:rPr lang="en-IN" sz="2400" dirty="0"/>
            </a:br>
            <a:r>
              <a:rPr lang="en-IN" sz="2400" b="1" dirty="0"/>
              <a:t>Decision Tree Classifier:</a:t>
            </a:r>
            <a:br>
              <a:rPr lang="en-IN" sz="2400" dirty="0"/>
            </a:br>
            <a:r>
              <a:rPr lang="en-IN" sz="2400" dirty="0"/>
              <a:t>Accuracy: 85.23%.</a:t>
            </a:r>
            <a:br>
              <a:rPr lang="en-IN" sz="2400" dirty="0"/>
            </a:br>
            <a:r>
              <a:rPr lang="en-IN" sz="2400" dirty="0"/>
              <a:t>Predicted most classes accurately.</a:t>
            </a:r>
            <a:br>
              <a:rPr lang="en-IN" sz="2400" dirty="0"/>
            </a:br>
            <a:r>
              <a:rPr lang="en-IN" sz="2400" b="1" dirty="0"/>
              <a:t>Confusion Matrix:</a:t>
            </a:r>
            <a:r>
              <a:rPr lang="en-IN" sz="2400" dirty="0"/>
              <a:t> High accuracy for classes ‘1’, ‘2’, and ‘3’.</a:t>
            </a:r>
            <a:br>
              <a:rPr lang="en-IN" sz="2400" dirty="0"/>
            </a:br>
            <a:r>
              <a:rPr lang="en-IN" sz="2400" b="1" dirty="0" err="1"/>
              <a:t>XGBoost</a:t>
            </a:r>
            <a:r>
              <a:rPr lang="en-IN" sz="2400" b="1" dirty="0"/>
              <a:t> Classifier:</a:t>
            </a:r>
            <a:br>
              <a:rPr lang="en-IN" sz="2400" dirty="0"/>
            </a:br>
            <a:r>
              <a:rPr lang="en-IN" sz="2400" dirty="0"/>
              <a:t>Accuracy: 60.06%.</a:t>
            </a:r>
            <a:br>
              <a:rPr lang="en-IN" sz="2400" dirty="0"/>
            </a:br>
            <a:r>
              <a:rPr lang="en-IN" sz="2400" b="1" dirty="0"/>
              <a:t>Confusion Matrix:</a:t>
            </a:r>
            <a:r>
              <a:rPr lang="en-IN" sz="2400" dirty="0"/>
              <a:t> Moderate accuracy, but improved with larger datasets.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70AB8-A0E3-912B-DA15-008B24D26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Model Training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235435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B8E6-6AEB-5F5F-2833-62076D666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More Models &amp;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F21805-A362-1A6E-FFB4-EFD7F0638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Classifier: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85.22%.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Predicted most classes correctly, with a slightly better performance than Decision Tree.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62.95%.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 &amp; Recall: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‘2’ has the highest recall.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‘0’ shows lower recall, indicating difficulties in predicting certain sentiments.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051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61605-6E1A-6A73-8725-5A1817670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Confusion Matrices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290646-7722-72DA-B93F-A60DF81213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Confusion Matrix: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classes 1, 2, and 3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 Confusion Matrix: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 spread across classes, showing the model’s limitation with imbalanced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Confusion Matrix: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Showed a similar pattern as Decision Tree but with more balanced predictions.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2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1565335-3DF0-AA71-9E54-2306FAC6E3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D54736-CD6D-59D2-46B3-B25234D3BA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Performing Model: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and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Difficulties with class 0 prediction in SVM.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Exploring additional deep learning models (e.g., LSTM).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imbalanced data with resampling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939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schemas.openxmlformats.org/package/2006/metadata/core-properties"/>
    <ds:schemaRef ds:uri="http://purl.org/dc/terms/"/>
    <ds:schemaRef ds:uri="71af3243-3dd4-4a8d-8c0d-dd76da1f02a5"/>
    <ds:schemaRef ds:uri="http://schemas.microsoft.com/office/2006/metadata/properties"/>
    <ds:schemaRef ds:uri="16c05727-aa75-4e4a-9b5f-8a80a1165891"/>
    <ds:schemaRef ds:uri="http://purl.org/dc/dcmitype/"/>
    <ds:schemaRef ds:uri="http://www.w3.org/XML/1998/namespace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{BFF6B52C-5099-44F1-B380-7A1BB9EFB003}tf56160789_win32</Template>
  <TotalTime>14</TotalTime>
  <Words>544</Words>
  <Application>Microsoft Office PowerPoint</Application>
  <PresentationFormat>Widescreen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Unicode MS</vt:lpstr>
      <vt:lpstr>Bookman Old Style</vt:lpstr>
      <vt:lpstr>Calibri</vt:lpstr>
      <vt:lpstr>Franklin Gothic Book</vt:lpstr>
      <vt:lpstr>ui-sans-serif</vt:lpstr>
      <vt:lpstr>Custom</vt:lpstr>
      <vt:lpstr>Title: IML Project Report Subtitle: Sentiment Analysis On Movie Reviews using Machine Learning</vt:lpstr>
      <vt:lpstr>Objective: Sentiment analysis on movie reviews. Data:      Train and test data in .tsv format, later converted to .csv. Output:  Classify reviews into 3 sentiment classes:              Positive (1), Negative (2), Neutral (3). </vt:lpstr>
      <vt:lpstr>Pandas: Data manipulation, CSV loading, and preprocessing. Matplotlib &amp; Seaborn: Data visualization. NumPy: Data transformations and calculations. NLTK: Text preprocessing (stopwords removal). Sklearn: Machine learning models. TensorFlow: Deep learning models. pip &amp; setuptools: Python package management. </vt:lpstr>
      <vt:lpstr>Training Data (train.tsv): 156060 samples, 4 features (Phrase, Sentiment). Preprocessing steps applied to the "Phrase" feature: Lowercasing Removing HTML tags, URLs, and punctuation Stop word removal using NLTK Sentiment Classes: 1 (Positive), 2 (Negative), 3 (Neutral). </vt:lpstr>
      <vt:lpstr>Bag of Words (BoW): Converts text into numerical vectors based on word frequency. Ignores word order and context, leading to potential information loss. TF-IDF: Adjusts word frequency based on how rare or common the word is across documents. Provides better representation than BoW for distinguishing terms. Word2Vec: Neural network-based technique to learn word representations. Models: CBOW (faster, for smaller datasets) and Skip-gram (better for rare words) </vt:lpstr>
      <vt:lpstr>Logistic Regression: Accuracy: 68.22%. Decision Tree Classifier: Accuracy: 85.23%. Predicted most classes accurately. Confusion Matrix: High accuracy for classes ‘1’, ‘2’, and ‘3’. XGBoost Classifier: Accuracy: 60.06%. Confusion Matrix: Moderate accuracy, but improved with larger datasets.</vt:lpstr>
      <vt:lpstr>Random Forest Classifier: Accuracy: 85.22%. Confusion Matrix: Predicted most classes correctly, with a slightly better performance than Decision Tree. Support Vector Machine (SVM): Accuracy: 62.95%. Precision &amp; Recall: Class ‘2’ has the highest recall. Class ‘0’ shows lower recall, indicating difficulties in predicting certain sentiments. </vt:lpstr>
      <vt:lpstr>Decision Tree Confusion Matrix: Predicted classes 1, 2, and 3 with high accuracy. XGBoost Confusion Matrix: Accuracy spread across classes, showing the model’s limitation with imbalanced data. Random Forest Confusion Matrix: Showed a similar pattern as Decision Tree but with more balanced predictions. </vt:lpstr>
      <vt:lpstr>Best Performing Model: Decision Tree and Random Forest. Challenges: Class imbalance. Difficulties with class 0 prediction in SVM. Future Work: Fine-tuning models. Exploring additional deep learning models (e.g., LSTM). Handling imbalanced data with resampling techniques. </vt:lpstr>
      <vt:lpstr>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 KUMARI UTTLA</dc:creator>
  <cp:lastModifiedBy>TANVI KUMARI UTTLA</cp:lastModifiedBy>
  <cp:revision>4</cp:revision>
  <dcterms:created xsi:type="dcterms:W3CDTF">2024-11-05T17:55:08Z</dcterms:created>
  <dcterms:modified xsi:type="dcterms:W3CDTF">2024-11-05T18:09:39Z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