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2"/>
  </p:notesMasterIdLst>
  <p:sldIdLst>
    <p:sldId id="256" r:id="rId2"/>
    <p:sldId id="257" r:id="rId3"/>
    <p:sldId id="258" r:id="rId4"/>
    <p:sldId id="260" r:id="rId5"/>
    <p:sldId id="263" r:id="rId6"/>
    <p:sldId id="267" r:id="rId7"/>
    <p:sldId id="264" r:id="rId8"/>
    <p:sldId id="265" r:id="rId9"/>
    <p:sldId id="262"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B7A981-5629-41B7-91F9-FB6D62546BFE}" type="datetimeFigureOut">
              <a:rPr lang="en-US" smtClean="0"/>
              <a:pPr/>
              <a:t>8/8/2025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20E99-0375-47F5-A444-2A827BC672EC}" type="slidenum">
              <a:rPr lang="en-US" smtClean="0"/>
              <a:pPr/>
              <a:t>‹#›</a:t>
            </a:fld>
            <a:endParaRPr lang="en-US"/>
          </a:p>
        </p:txBody>
      </p:sp>
    </p:spTree>
    <p:extLst>
      <p:ext uri="{BB962C8B-B14F-4D97-AF65-F5344CB8AC3E}">
        <p14:creationId xmlns:p14="http://schemas.microsoft.com/office/powerpoint/2010/main" val="2605055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3A1395F-B805-4739-9295-F9A37B4E9B47}" type="datetime1">
              <a:rPr lang="en-US" smtClean="0"/>
              <a:pPr/>
              <a:t>8/8/2025</a:t>
            </a:fld>
            <a:endParaRPr lang="en-US"/>
          </a:p>
        </p:txBody>
      </p:sp>
      <p:sp>
        <p:nvSpPr>
          <p:cNvPr id="5" name="Footer Placeholder 4"/>
          <p:cNvSpPr>
            <a:spLocks noGrp="1"/>
          </p:cNvSpPr>
          <p:nvPr>
            <p:ph type="ftr" sz="quarter" idx="11"/>
          </p:nvPr>
        </p:nvSpPr>
        <p:spPr/>
        <p:txBody>
          <a:bodyPr/>
          <a:lstStyle/>
          <a:p>
            <a:r>
              <a:rPr lang="nl-NL"/>
              <a:t>Computer Engineering Dept.  JSPM NTC</a:t>
            </a:r>
            <a:endParaRPr lang="en-US"/>
          </a:p>
        </p:txBody>
      </p:sp>
      <p:sp>
        <p:nvSpPr>
          <p:cNvPr id="6" name="Slide Number Placeholder 5"/>
          <p:cNvSpPr>
            <a:spLocks noGrp="1"/>
          </p:cNvSpPr>
          <p:nvPr>
            <p:ph type="sldNum" sz="quarter" idx="12"/>
          </p:nvPr>
        </p:nvSpPr>
        <p:spPr/>
        <p:txBody>
          <a:bodyPr/>
          <a:lstStyle/>
          <a:p>
            <a:fld id="{C7C0369B-4B01-4AA3-877F-9BA2E2E89311}" type="slidenum">
              <a:rPr lang="en-US" smtClean="0"/>
              <a:pPr/>
              <a:t>‹#›</a:t>
            </a:fld>
            <a:endParaRPr lang="en-US"/>
          </a:p>
        </p:txBody>
      </p:sp>
    </p:spTree>
    <p:extLst>
      <p:ext uri="{BB962C8B-B14F-4D97-AF65-F5344CB8AC3E}">
        <p14:creationId xmlns:p14="http://schemas.microsoft.com/office/powerpoint/2010/main" val="1927568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407464A-0DB7-4EDC-9EBE-7A92FA443F1B}" type="datetime1">
              <a:rPr lang="en-US" smtClean="0"/>
              <a:pPr/>
              <a:t>8/8/2025</a:t>
            </a:fld>
            <a:endParaRPr lang="en-US"/>
          </a:p>
        </p:txBody>
      </p:sp>
      <p:sp>
        <p:nvSpPr>
          <p:cNvPr id="5" name="Footer Placeholder 4"/>
          <p:cNvSpPr>
            <a:spLocks noGrp="1"/>
          </p:cNvSpPr>
          <p:nvPr>
            <p:ph type="ftr" sz="quarter" idx="11"/>
          </p:nvPr>
        </p:nvSpPr>
        <p:spPr/>
        <p:txBody>
          <a:bodyPr/>
          <a:lstStyle/>
          <a:p>
            <a:r>
              <a:rPr lang="nl-NL"/>
              <a:t>Computer Engineering Dept.  JSPM NTC</a:t>
            </a:r>
            <a:endParaRPr lang="en-US"/>
          </a:p>
        </p:txBody>
      </p:sp>
      <p:sp>
        <p:nvSpPr>
          <p:cNvPr id="6" name="Slide Number Placeholder 5"/>
          <p:cNvSpPr>
            <a:spLocks noGrp="1"/>
          </p:cNvSpPr>
          <p:nvPr>
            <p:ph type="sldNum" sz="quarter" idx="12"/>
          </p:nvPr>
        </p:nvSpPr>
        <p:spPr/>
        <p:txBody>
          <a:bodyPr/>
          <a:lstStyle/>
          <a:p>
            <a:fld id="{C7C0369B-4B01-4AA3-877F-9BA2E2E89311}" type="slidenum">
              <a:rPr lang="en-US" smtClean="0"/>
              <a:pPr/>
              <a:t>‹#›</a:t>
            </a:fld>
            <a:endParaRPr lang="en-US"/>
          </a:p>
        </p:txBody>
      </p:sp>
    </p:spTree>
    <p:extLst>
      <p:ext uri="{BB962C8B-B14F-4D97-AF65-F5344CB8AC3E}">
        <p14:creationId xmlns:p14="http://schemas.microsoft.com/office/powerpoint/2010/main" val="66877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03BE99C-6CFB-4E4C-9855-B04795B6A053}" type="datetime1">
              <a:rPr lang="en-US" smtClean="0"/>
              <a:pPr/>
              <a:t>8/8/2025</a:t>
            </a:fld>
            <a:endParaRPr lang="en-US"/>
          </a:p>
        </p:txBody>
      </p:sp>
      <p:sp>
        <p:nvSpPr>
          <p:cNvPr id="5" name="Footer Placeholder 4"/>
          <p:cNvSpPr>
            <a:spLocks noGrp="1"/>
          </p:cNvSpPr>
          <p:nvPr>
            <p:ph type="ftr" sz="quarter" idx="11"/>
          </p:nvPr>
        </p:nvSpPr>
        <p:spPr/>
        <p:txBody>
          <a:bodyPr/>
          <a:lstStyle/>
          <a:p>
            <a:r>
              <a:rPr lang="nl-NL"/>
              <a:t>Computer Engineering Dept.  JSPM NTC</a:t>
            </a:r>
            <a:endParaRPr lang="en-US"/>
          </a:p>
        </p:txBody>
      </p:sp>
      <p:sp>
        <p:nvSpPr>
          <p:cNvPr id="6" name="Slide Number Placeholder 5"/>
          <p:cNvSpPr>
            <a:spLocks noGrp="1"/>
          </p:cNvSpPr>
          <p:nvPr>
            <p:ph type="sldNum" sz="quarter" idx="12"/>
          </p:nvPr>
        </p:nvSpPr>
        <p:spPr/>
        <p:txBody>
          <a:bodyPr/>
          <a:lstStyle/>
          <a:p>
            <a:fld id="{C7C0369B-4B01-4AA3-877F-9BA2E2E89311}" type="slidenum">
              <a:rPr lang="en-US" smtClean="0"/>
              <a:pPr/>
              <a:t>‹#›</a:t>
            </a:fld>
            <a:endParaRPr lang="en-US"/>
          </a:p>
        </p:txBody>
      </p:sp>
    </p:spTree>
    <p:extLst>
      <p:ext uri="{BB962C8B-B14F-4D97-AF65-F5344CB8AC3E}">
        <p14:creationId xmlns:p14="http://schemas.microsoft.com/office/powerpoint/2010/main" val="1714178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6550CF5-2DB6-43C4-B042-06D1F9FD0451}" type="datetime1">
              <a:rPr lang="en-US" smtClean="0"/>
              <a:pPr/>
              <a:t>8/8/2025</a:t>
            </a:fld>
            <a:endParaRPr lang="en-US"/>
          </a:p>
        </p:txBody>
      </p:sp>
      <p:sp>
        <p:nvSpPr>
          <p:cNvPr id="5" name="Footer Placeholder 4"/>
          <p:cNvSpPr>
            <a:spLocks noGrp="1"/>
          </p:cNvSpPr>
          <p:nvPr>
            <p:ph type="ftr" sz="quarter" idx="11"/>
          </p:nvPr>
        </p:nvSpPr>
        <p:spPr/>
        <p:txBody>
          <a:bodyPr/>
          <a:lstStyle/>
          <a:p>
            <a:r>
              <a:rPr lang="nl-NL"/>
              <a:t>Computer Engineering Dept.  JSPM NTC</a:t>
            </a:r>
            <a:endParaRPr lang="en-US"/>
          </a:p>
        </p:txBody>
      </p:sp>
      <p:sp>
        <p:nvSpPr>
          <p:cNvPr id="6" name="Slide Number Placeholder 5"/>
          <p:cNvSpPr>
            <a:spLocks noGrp="1"/>
          </p:cNvSpPr>
          <p:nvPr>
            <p:ph type="sldNum" sz="quarter" idx="12"/>
          </p:nvPr>
        </p:nvSpPr>
        <p:spPr/>
        <p:txBody>
          <a:bodyPr/>
          <a:lstStyle/>
          <a:p>
            <a:fld id="{C7C0369B-4B01-4AA3-877F-9BA2E2E89311}" type="slidenum">
              <a:rPr lang="en-US" smtClean="0"/>
              <a:pPr/>
              <a:t>‹#›</a:t>
            </a:fld>
            <a:endParaRPr lang="en-US"/>
          </a:p>
        </p:txBody>
      </p:sp>
    </p:spTree>
    <p:extLst>
      <p:ext uri="{BB962C8B-B14F-4D97-AF65-F5344CB8AC3E}">
        <p14:creationId xmlns:p14="http://schemas.microsoft.com/office/powerpoint/2010/main" val="289682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72757E-2D9B-4D33-BFF2-877F33E132EB}" type="datetime1">
              <a:rPr lang="en-US" smtClean="0"/>
              <a:pPr/>
              <a:t>8/8/2025</a:t>
            </a:fld>
            <a:endParaRPr lang="en-US"/>
          </a:p>
        </p:txBody>
      </p:sp>
      <p:sp>
        <p:nvSpPr>
          <p:cNvPr id="5" name="Footer Placeholder 4"/>
          <p:cNvSpPr>
            <a:spLocks noGrp="1"/>
          </p:cNvSpPr>
          <p:nvPr>
            <p:ph type="ftr" sz="quarter" idx="11"/>
          </p:nvPr>
        </p:nvSpPr>
        <p:spPr/>
        <p:txBody>
          <a:bodyPr/>
          <a:lstStyle/>
          <a:p>
            <a:r>
              <a:rPr lang="nl-NL"/>
              <a:t>Computer Engineering Dept.  JSPM NTC</a:t>
            </a:r>
            <a:endParaRPr lang="en-US"/>
          </a:p>
        </p:txBody>
      </p:sp>
      <p:sp>
        <p:nvSpPr>
          <p:cNvPr id="6" name="Slide Number Placeholder 5"/>
          <p:cNvSpPr>
            <a:spLocks noGrp="1"/>
          </p:cNvSpPr>
          <p:nvPr>
            <p:ph type="sldNum" sz="quarter" idx="12"/>
          </p:nvPr>
        </p:nvSpPr>
        <p:spPr/>
        <p:txBody>
          <a:bodyPr/>
          <a:lstStyle/>
          <a:p>
            <a:fld id="{C7C0369B-4B01-4AA3-877F-9BA2E2E89311}" type="slidenum">
              <a:rPr lang="en-US" smtClean="0"/>
              <a:pPr/>
              <a:t>‹#›</a:t>
            </a:fld>
            <a:endParaRPr lang="en-US"/>
          </a:p>
        </p:txBody>
      </p:sp>
    </p:spTree>
    <p:extLst>
      <p:ext uri="{BB962C8B-B14F-4D97-AF65-F5344CB8AC3E}">
        <p14:creationId xmlns:p14="http://schemas.microsoft.com/office/powerpoint/2010/main" val="112138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A959C84-43A0-4A11-A4DB-0A38D85490DC}" type="datetime1">
              <a:rPr lang="en-US" smtClean="0"/>
              <a:pPr/>
              <a:t>8/8/2025</a:t>
            </a:fld>
            <a:endParaRPr lang="en-US"/>
          </a:p>
        </p:txBody>
      </p:sp>
      <p:sp>
        <p:nvSpPr>
          <p:cNvPr id="6" name="Footer Placeholder 5"/>
          <p:cNvSpPr>
            <a:spLocks noGrp="1"/>
          </p:cNvSpPr>
          <p:nvPr>
            <p:ph type="ftr" sz="quarter" idx="11"/>
          </p:nvPr>
        </p:nvSpPr>
        <p:spPr/>
        <p:txBody>
          <a:bodyPr/>
          <a:lstStyle/>
          <a:p>
            <a:r>
              <a:rPr lang="nl-NL"/>
              <a:t>Computer Engineering Dept.  JSPM NTC</a:t>
            </a:r>
            <a:endParaRPr lang="en-US"/>
          </a:p>
        </p:txBody>
      </p:sp>
      <p:sp>
        <p:nvSpPr>
          <p:cNvPr id="7" name="Slide Number Placeholder 6"/>
          <p:cNvSpPr>
            <a:spLocks noGrp="1"/>
          </p:cNvSpPr>
          <p:nvPr>
            <p:ph type="sldNum" sz="quarter" idx="12"/>
          </p:nvPr>
        </p:nvSpPr>
        <p:spPr/>
        <p:txBody>
          <a:bodyPr/>
          <a:lstStyle/>
          <a:p>
            <a:fld id="{C7C0369B-4B01-4AA3-877F-9BA2E2E89311}" type="slidenum">
              <a:rPr lang="en-US" smtClean="0"/>
              <a:pPr/>
              <a:t>‹#›</a:t>
            </a:fld>
            <a:endParaRPr lang="en-US"/>
          </a:p>
        </p:txBody>
      </p:sp>
    </p:spTree>
    <p:extLst>
      <p:ext uri="{BB962C8B-B14F-4D97-AF65-F5344CB8AC3E}">
        <p14:creationId xmlns:p14="http://schemas.microsoft.com/office/powerpoint/2010/main" val="3168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B15BAEB-37C2-4C65-B370-1E6BDBC61E8A}" type="datetime1">
              <a:rPr lang="en-US" smtClean="0"/>
              <a:pPr/>
              <a:t>8/8/2025</a:t>
            </a:fld>
            <a:endParaRPr lang="en-US"/>
          </a:p>
        </p:txBody>
      </p:sp>
      <p:sp>
        <p:nvSpPr>
          <p:cNvPr id="8" name="Footer Placeholder 7"/>
          <p:cNvSpPr>
            <a:spLocks noGrp="1"/>
          </p:cNvSpPr>
          <p:nvPr>
            <p:ph type="ftr" sz="quarter" idx="11"/>
          </p:nvPr>
        </p:nvSpPr>
        <p:spPr/>
        <p:txBody>
          <a:bodyPr/>
          <a:lstStyle/>
          <a:p>
            <a:r>
              <a:rPr lang="nl-NL"/>
              <a:t>Computer Engineering Dept.  JSPM NTC</a:t>
            </a:r>
            <a:endParaRPr lang="en-US"/>
          </a:p>
        </p:txBody>
      </p:sp>
      <p:sp>
        <p:nvSpPr>
          <p:cNvPr id="9" name="Slide Number Placeholder 8"/>
          <p:cNvSpPr>
            <a:spLocks noGrp="1"/>
          </p:cNvSpPr>
          <p:nvPr>
            <p:ph type="sldNum" sz="quarter" idx="12"/>
          </p:nvPr>
        </p:nvSpPr>
        <p:spPr/>
        <p:txBody>
          <a:bodyPr/>
          <a:lstStyle/>
          <a:p>
            <a:fld id="{C7C0369B-4B01-4AA3-877F-9BA2E2E89311}" type="slidenum">
              <a:rPr lang="en-US" smtClean="0"/>
              <a:pPr/>
              <a:t>‹#›</a:t>
            </a:fld>
            <a:endParaRPr lang="en-US"/>
          </a:p>
        </p:txBody>
      </p:sp>
    </p:spTree>
    <p:extLst>
      <p:ext uri="{BB962C8B-B14F-4D97-AF65-F5344CB8AC3E}">
        <p14:creationId xmlns:p14="http://schemas.microsoft.com/office/powerpoint/2010/main" val="187035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68B6C81-0011-4552-9792-BF0D1D693581}" type="datetime1">
              <a:rPr lang="en-US" smtClean="0"/>
              <a:pPr/>
              <a:t>8/8/2025</a:t>
            </a:fld>
            <a:endParaRPr lang="en-US"/>
          </a:p>
        </p:txBody>
      </p:sp>
      <p:sp>
        <p:nvSpPr>
          <p:cNvPr id="4" name="Footer Placeholder 3"/>
          <p:cNvSpPr>
            <a:spLocks noGrp="1"/>
          </p:cNvSpPr>
          <p:nvPr>
            <p:ph type="ftr" sz="quarter" idx="11"/>
          </p:nvPr>
        </p:nvSpPr>
        <p:spPr/>
        <p:txBody>
          <a:bodyPr/>
          <a:lstStyle/>
          <a:p>
            <a:r>
              <a:rPr lang="nl-NL"/>
              <a:t>Computer Engineering Dept.  JSPM NTC</a:t>
            </a:r>
            <a:endParaRPr lang="en-US"/>
          </a:p>
        </p:txBody>
      </p:sp>
      <p:sp>
        <p:nvSpPr>
          <p:cNvPr id="5" name="Slide Number Placeholder 4"/>
          <p:cNvSpPr>
            <a:spLocks noGrp="1"/>
          </p:cNvSpPr>
          <p:nvPr>
            <p:ph type="sldNum" sz="quarter" idx="12"/>
          </p:nvPr>
        </p:nvSpPr>
        <p:spPr/>
        <p:txBody>
          <a:bodyPr/>
          <a:lstStyle/>
          <a:p>
            <a:fld id="{C7C0369B-4B01-4AA3-877F-9BA2E2E89311}" type="slidenum">
              <a:rPr lang="en-US" smtClean="0"/>
              <a:pPr/>
              <a:t>‹#›</a:t>
            </a:fld>
            <a:endParaRPr lang="en-US"/>
          </a:p>
        </p:txBody>
      </p:sp>
    </p:spTree>
    <p:extLst>
      <p:ext uri="{BB962C8B-B14F-4D97-AF65-F5344CB8AC3E}">
        <p14:creationId xmlns:p14="http://schemas.microsoft.com/office/powerpoint/2010/main" val="2550023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849033-97DF-49C8-BF9D-0479E6F552BA}" type="datetime1">
              <a:rPr lang="en-US" smtClean="0"/>
              <a:pPr/>
              <a:t>8/8/2025</a:t>
            </a:fld>
            <a:endParaRPr lang="en-US"/>
          </a:p>
        </p:txBody>
      </p:sp>
      <p:sp>
        <p:nvSpPr>
          <p:cNvPr id="3" name="Footer Placeholder 2"/>
          <p:cNvSpPr>
            <a:spLocks noGrp="1"/>
          </p:cNvSpPr>
          <p:nvPr>
            <p:ph type="ftr" sz="quarter" idx="11"/>
          </p:nvPr>
        </p:nvSpPr>
        <p:spPr/>
        <p:txBody>
          <a:bodyPr/>
          <a:lstStyle/>
          <a:p>
            <a:r>
              <a:rPr lang="nl-NL"/>
              <a:t>Computer Engineering Dept.  JSPM NTC</a:t>
            </a:r>
            <a:endParaRPr lang="en-US"/>
          </a:p>
        </p:txBody>
      </p:sp>
      <p:sp>
        <p:nvSpPr>
          <p:cNvPr id="4" name="Slide Number Placeholder 3"/>
          <p:cNvSpPr>
            <a:spLocks noGrp="1"/>
          </p:cNvSpPr>
          <p:nvPr>
            <p:ph type="sldNum" sz="quarter" idx="12"/>
          </p:nvPr>
        </p:nvSpPr>
        <p:spPr/>
        <p:txBody>
          <a:bodyPr/>
          <a:lstStyle/>
          <a:p>
            <a:fld id="{C7C0369B-4B01-4AA3-877F-9BA2E2E89311}" type="slidenum">
              <a:rPr lang="en-US" smtClean="0"/>
              <a:pPr/>
              <a:t>‹#›</a:t>
            </a:fld>
            <a:endParaRPr lang="en-US"/>
          </a:p>
        </p:txBody>
      </p:sp>
    </p:spTree>
    <p:extLst>
      <p:ext uri="{BB962C8B-B14F-4D97-AF65-F5344CB8AC3E}">
        <p14:creationId xmlns:p14="http://schemas.microsoft.com/office/powerpoint/2010/main" val="14682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367BE1-B6FD-48C7-9128-14E8272663C3}" type="datetime1">
              <a:rPr lang="en-US" smtClean="0"/>
              <a:pPr/>
              <a:t>8/8/2025</a:t>
            </a:fld>
            <a:endParaRPr lang="en-US"/>
          </a:p>
        </p:txBody>
      </p:sp>
      <p:sp>
        <p:nvSpPr>
          <p:cNvPr id="6" name="Footer Placeholder 5"/>
          <p:cNvSpPr>
            <a:spLocks noGrp="1"/>
          </p:cNvSpPr>
          <p:nvPr>
            <p:ph type="ftr" sz="quarter" idx="11"/>
          </p:nvPr>
        </p:nvSpPr>
        <p:spPr/>
        <p:txBody>
          <a:bodyPr/>
          <a:lstStyle/>
          <a:p>
            <a:r>
              <a:rPr lang="nl-NL"/>
              <a:t>Computer Engineering Dept.  JSPM NTC</a:t>
            </a:r>
            <a:endParaRPr lang="en-US"/>
          </a:p>
        </p:txBody>
      </p:sp>
      <p:sp>
        <p:nvSpPr>
          <p:cNvPr id="7" name="Slide Number Placeholder 6"/>
          <p:cNvSpPr>
            <a:spLocks noGrp="1"/>
          </p:cNvSpPr>
          <p:nvPr>
            <p:ph type="sldNum" sz="quarter" idx="12"/>
          </p:nvPr>
        </p:nvSpPr>
        <p:spPr/>
        <p:txBody>
          <a:bodyPr/>
          <a:lstStyle/>
          <a:p>
            <a:fld id="{C7C0369B-4B01-4AA3-877F-9BA2E2E89311}" type="slidenum">
              <a:rPr lang="en-US" smtClean="0"/>
              <a:pPr/>
              <a:t>‹#›</a:t>
            </a:fld>
            <a:endParaRPr lang="en-US"/>
          </a:p>
        </p:txBody>
      </p:sp>
    </p:spTree>
    <p:extLst>
      <p:ext uri="{BB962C8B-B14F-4D97-AF65-F5344CB8AC3E}">
        <p14:creationId xmlns:p14="http://schemas.microsoft.com/office/powerpoint/2010/main" val="2710027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FAC3E8-CDD5-48B6-9615-35A9688A6FD2}" type="datetime1">
              <a:rPr lang="en-US" smtClean="0"/>
              <a:pPr/>
              <a:t>8/8/2025</a:t>
            </a:fld>
            <a:endParaRPr lang="en-US"/>
          </a:p>
        </p:txBody>
      </p:sp>
      <p:sp>
        <p:nvSpPr>
          <p:cNvPr id="6" name="Footer Placeholder 5"/>
          <p:cNvSpPr>
            <a:spLocks noGrp="1"/>
          </p:cNvSpPr>
          <p:nvPr>
            <p:ph type="ftr" sz="quarter" idx="11"/>
          </p:nvPr>
        </p:nvSpPr>
        <p:spPr/>
        <p:txBody>
          <a:bodyPr/>
          <a:lstStyle/>
          <a:p>
            <a:r>
              <a:rPr lang="nl-NL"/>
              <a:t>Computer Engineering Dept.  JSPM NTC</a:t>
            </a:r>
            <a:endParaRPr lang="en-US"/>
          </a:p>
        </p:txBody>
      </p:sp>
      <p:sp>
        <p:nvSpPr>
          <p:cNvPr id="7" name="Slide Number Placeholder 6"/>
          <p:cNvSpPr>
            <a:spLocks noGrp="1"/>
          </p:cNvSpPr>
          <p:nvPr>
            <p:ph type="sldNum" sz="quarter" idx="12"/>
          </p:nvPr>
        </p:nvSpPr>
        <p:spPr/>
        <p:txBody>
          <a:bodyPr/>
          <a:lstStyle/>
          <a:p>
            <a:fld id="{C7C0369B-4B01-4AA3-877F-9BA2E2E89311}" type="slidenum">
              <a:rPr lang="en-US" smtClean="0"/>
              <a:pPr/>
              <a:t>‹#›</a:t>
            </a:fld>
            <a:endParaRPr lang="en-US"/>
          </a:p>
        </p:txBody>
      </p:sp>
    </p:spTree>
    <p:extLst>
      <p:ext uri="{BB962C8B-B14F-4D97-AF65-F5344CB8AC3E}">
        <p14:creationId xmlns:p14="http://schemas.microsoft.com/office/powerpoint/2010/main" val="1305554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0250A-1C43-4161-8E22-0E6D9F798229}" type="datetime1">
              <a:rPr lang="en-US" smtClean="0"/>
              <a:pPr/>
              <a:t>8/8/2025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nl-NL"/>
              <a:t>Computer Engineering Dept.  JSPM NTC</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0369B-4B01-4AA3-877F-9BA2E2E89311}" type="slidenum">
              <a:rPr lang="en-US" smtClean="0"/>
              <a:pPr/>
              <a:t>‹#›</a:t>
            </a:fld>
            <a:endParaRPr lang="en-US"/>
          </a:p>
        </p:txBody>
      </p:sp>
    </p:spTree>
    <p:extLst>
      <p:ext uri="{BB962C8B-B14F-4D97-AF65-F5344CB8AC3E}">
        <p14:creationId xmlns:p14="http://schemas.microsoft.com/office/powerpoint/2010/main" val="366545864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64207C8-6029-466F-BB25-9F6261FB568C}"/>
              </a:ext>
            </a:extLst>
          </p:cNvPr>
          <p:cNvSpPr>
            <a:spLocks noGrp="1"/>
          </p:cNvSpPr>
          <p:nvPr>
            <p:ph type="subTitle" idx="1"/>
          </p:nvPr>
        </p:nvSpPr>
        <p:spPr>
          <a:xfrm>
            <a:off x="1" y="4159877"/>
            <a:ext cx="12191998" cy="2698124"/>
          </a:xfrm>
        </p:spPr>
        <p:txBody>
          <a:bodyPr>
            <a:normAutofit lnSpcReduction="10000"/>
          </a:bodyPr>
          <a:lstStyle/>
          <a:p>
            <a:pPr marR="0" lvl="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Group </a:t>
            </a:r>
            <a:r>
              <a:rPr lang="en-US" sz="2400" dirty="0">
                <a:latin typeface="Times New Roman" panose="02020603050405020304" pitchFamily="18" charset="0"/>
                <a:ea typeface="Calibri" panose="020F0502020204030204" pitchFamily="34" charset="0"/>
                <a:cs typeface="Times New Roman" panose="02020603050405020304" pitchFamily="18" charset="0"/>
              </a:rPr>
              <a:t>ID: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BIB08</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br>
              <a:rPr lang="en-US" sz="2400" dirty="0">
                <a:latin typeface="Times New Roman" panose="02020603050405020304" pitchFamily="18" charset="0"/>
                <a:ea typeface="Calibri" panose="020F0502020204030204" pitchFamily="34" charset="0"/>
                <a:cs typeface="Times New Roman" panose="02020603050405020304" pitchFamily="18" charset="0"/>
              </a:rPr>
            </a:b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Group </a:t>
            </a:r>
            <a:r>
              <a:rPr lang="en-US" sz="2400" dirty="0">
                <a:latin typeface="Times New Roman" panose="02020603050405020304" pitchFamily="18" charset="0"/>
                <a:ea typeface="Calibri" panose="020F0502020204030204" pitchFamily="34" charset="0"/>
                <a:cs typeface="Times New Roman" panose="02020603050405020304" pitchFamily="18" charset="0"/>
              </a:rPr>
              <a:t>Member</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Tanvi</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Pakhale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BIB36</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GB"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Payal</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Shete</a:t>
            </a:r>
            <a:r>
              <a:rPr lang="en-US" dirty="0">
                <a:latin typeface="Times New Roman" panose="02020603050405020304" pitchFamily="18" charset="0"/>
                <a:ea typeface="Calibri" panose="020F0502020204030204" pitchFamily="34" charset="0"/>
                <a:cs typeface="Times New Roman" panose="02020603050405020304" pitchFamily="18" charset="0"/>
              </a:rPr>
              <a:t>        BIB52</a:t>
            </a:r>
          </a:p>
          <a:p>
            <a:pPr marR="0" lvl="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smtClean="0">
                <a:latin typeface="Times New Roman" panose="02020603050405020304" pitchFamily="18" charset="0"/>
                <a:ea typeface="Calibri" panose="020F0502020204030204" pitchFamily="34" charset="0"/>
                <a:cs typeface="Times New Roman" panose="02020603050405020304" pitchFamily="18" charset="0"/>
              </a:rPr>
              <a:t>Pranjal</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Alhat</a:t>
            </a:r>
            <a:r>
              <a:rPr lang="en-US" sz="2400" dirty="0">
                <a:latin typeface="Times New Roman" panose="02020603050405020304" pitchFamily="18" charset="0"/>
                <a:ea typeface="Calibri" panose="020F0502020204030204" pitchFamily="34" charset="0"/>
                <a:cs typeface="Times New Roman" panose="02020603050405020304" pitchFamily="18" charset="0"/>
              </a:rPr>
              <a:t>      BIB63</a:t>
            </a:r>
          </a:p>
          <a:p>
            <a:pPr marR="0" lvl="0">
              <a:lnSpc>
                <a:spcPct val="107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Krutika</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Salve     BIB64</a:t>
            </a:r>
            <a:br>
              <a:rPr lang="en-US" dirty="0">
                <a:latin typeface="Times New Roman" panose="02020603050405020304" pitchFamily="18" charset="0"/>
                <a:ea typeface="Calibri" panose="020F0502020204030204" pitchFamily="34" charset="0"/>
                <a:cs typeface="Times New Roman" panose="02020603050405020304" pitchFamily="18" charset="0"/>
              </a:rPr>
            </a:br>
            <a:r>
              <a:rPr lang="en-US" dirty="0">
                <a:latin typeface="Times New Roman" panose="02020603050405020304" pitchFamily="18" charset="0"/>
                <a:ea typeface="Calibri" panose="020F0502020204030204" pitchFamily="34" charset="0"/>
                <a:cs typeface="Times New Roman" panose="02020603050405020304" pitchFamily="18" charset="0"/>
              </a:rPr>
              <a:t>	</a:t>
            </a:r>
            <a:br>
              <a:rPr lang="en-US" dirty="0">
                <a:latin typeface="Times New Roman" panose="02020603050405020304" pitchFamily="18" charset="0"/>
                <a:ea typeface="Calibri" panose="020F0502020204030204" pitchFamily="34" charset="0"/>
                <a:cs typeface="Times New Roman" panose="02020603050405020304" pitchFamily="18" charset="0"/>
              </a:rPr>
            </a:b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Guide </a:t>
            </a:r>
            <a:r>
              <a:rPr lang="en-US" sz="2400" dirty="0">
                <a:latin typeface="Times New Roman" panose="02020603050405020304" pitchFamily="18" charset="0"/>
                <a:ea typeface="Calibri" panose="020F0502020204030204" pitchFamily="34" charset="0"/>
                <a:cs typeface="Times New Roman" panose="02020603050405020304" pitchFamily="18" charset="0"/>
              </a:rPr>
              <a:t>name: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Prof</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Monali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Deshmukh</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7" name="Date Placeholder 6">
            <a:extLst>
              <a:ext uri="{FF2B5EF4-FFF2-40B4-BE49-F238E27FC236}">
                <a16:creationId xmlns:a16="http://schemas.microsoft.com/office/drawing/2014/main" xmlns="" id="{E1A7816F-D083-4224-8819-1EDCE1B44F99}"/>
              </a:ext>
            </a:extLst>
          </p:cNvPr>
          <p:cNvSpPr>
            <a:spLocks noGrp="1"/>
          </p:cNvSpPr>
          <p:nvPr>
            <p:ph type="dt" sz="half" idx="10"/>
          </p:nvPr>
        </p:nvSpPr>
        <p:spPr>
          <a:xfrm>
            <a:off x="9448800" y="6492875"/>
            <a:ext cx="2743200" cy="365125"/>
          </a:xfrm>
        </p:spPr>
        <p:txBody>
          <a:bodyPr/>
          <a:lstStyle/>
          <a:p>
            <a:fld id="{1DFEEECF-60A4-4734-8C41-2B7C7EBEE4FE}" type="datetime1">
              <a:rPr lang="en-US" smtClean="0"/>
              <a:pPr/>
              <a:t>8/8/2025</a:t>
            </a:fld>
            <a:endParaRPr lang="en-US" dirty="0"/>
          </a:p>
        </p:txBody>
      </p:sp>
      <p:sp>
        <p:nvSpPr>
          <p:cNvPr id="8" name="Slide Number Placeholder 7">
            <a:extLst>
              <a:ext uri="{FF2B5EF4-FFF2-40B4-BE49-F238E27FC236}">
                <a16:creationId xmlns:a16="http://schemas.microsoft.com/office/drawing/2014/main" xmlns="" id="{A3A5D3D6-DA55-400D-AE3C-8602E06C32C1}"/>
              </a:ext>
            </a:extLst>
          </p:cNvPr>
          <p:cNvSpPr>
            <a:spLocks noGrp="1"/>
          </p:cNvSpPr>
          <p:nvPr>
            <p:ph type="sldNum" sz="quarter" idx="12"/>
          </p:nvPr>
        </p:nvSpPr>
        <p:spPr>
          <a:xfrm>
            <a:off x="10055936" y="6098622"/>
            <a:ext cx="771089" cy="365125"/>
          </a:xfrm>
        </p:spPr>
        <p:txBody>
          <a:bodyPr/>
          <a:lstStyle/>
          <a:p>
            <a:fld id="{C7C0369B-4B01-4AA3-877F-9BA2E2E89311}" type="slidenum">
              <a:rPr lang="en-US" smtClean="0"/>
              <a:pPr/>
              <a:t>1</a:t>
            </a:fld>
            <a:endParaRPr lang="en-US" dirty="0"/>
          </a:p>
        </p:txBody>
      </p:sp>
      <p:sp>
        <p:nvSpPr>
          <p:cNvPr id="12" name="TextBox 11">
            <a:extLst>
              <a:ext uri="{FF2B5EF4-FFF2-40B4-BE49-F238E27FC236}">
                <a16:creationId xmlns:a16="http://schemas.microsoft.com/office/drawing/2014/main" xmlns="" id="{9A175CC8-926F-8518-EEC3-A9BDDE7FE09D}"/>
              </a:ext>
            </a:extLst>
          </p:cNvPr>
          <p:cNvSpPr txBox="1"/>
          <p:nvPr/>
        </p:nvSpPr>
        <p:spPr>
          <a:xfrm>
            <a:off x="154546" y="1824583"/>
            <a:ext cx="12037453" cy="2431435"/>
          </a:xfrm>
          <a:prstGeom prst="rect">
            <a:avLst/>
          </a:prstGeom>
          <a:noFill/>
        </p:spPr>
        <p:txBody>
          <a:bodyPr wrap="square">
            <a:spAutoFit/>
          </a:bodyPr>
          <a:lstStyle/>
          <a:p>
            <a:pPr algn="ct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(Academic Year:2025-26) Phase 1</a:t>
            </a:r>
          </a:p>
          <a:p>
            <a:pPr algn="ctr"/>
            <a:r>
              <a:rPr lang="en-US" sz="2400" b="1" dirty="0">
                <a:latin typeface="Times New Roman" panose="02020603050405020304" pitchFamily="18" charset="0"/>
                <a:cs typeface="Times New Roman" panose="02020603050405020304" pitchFamily="18" charset="0"/>
              </a:rPr>
              <a:t>         </a:t>
            </a:r>
          </a:p>
          <a:p>
            <a:pPr algn="ctr"/>
            <a:r>
              <a:rPr lang="en-US" sz="2400" b="1" dirty="0">
                <a:latin typeface="Times New Roman" panose="02020603050405020304" pitchFamily="18" charset="0"/>
                <a:cs typeface="Times New Roman" panose="02020603050405020304" pitchFamily="18" charset="0"/>
              </a:rPr>
              <a:t> Project Review 1</a:t>
            </a:r>
          </a:p>
          <a:p>
            <a:pPr algn="ctr"/>
            <a:r>
              <a:rPr lang="en-US" sz="2400" b="1" dirty="0">
                <a:latin typeface="Times New Roman" panose="02020603050405020304" pitchFamily="18" charset="0"/>
                <a:cs typeface="Times New Roman" panose="02020603050405020304" pitchFamily="18" charset="0"/>
              </a:rPr>
              <a:t>on</a:t>
            </a:r>
          </a:p>
          <a:p>
            <a:pPr algn="ctr"/>
            <a:r>
              <a:rPr lang="en-US" sz="3200" b="1" dirty="0" smtClean="0">
                <a:solidFill>
                  <a:srgbClr val="FF0000"/>
                </a:solidFill>
                <a:latin typeface="Times New Roman" panose="02020603050405020304" pitchFamily="18" charset="0"/>
                <a:cs typeface="Times New Roman" panose="02020603050405020304" pitchFamily="18" charset="0"/>
              </a:rPr>
              <a:t>    Project Title </a:t>
            </a:r>
            <a:r>
              <a:rPr lang="en-US" sz="3200" b="1" dirty="0">
                <a:latin typeface="Times New Roman" panose="02020603050405020304" pitchFamily="18" charset="0"/>
                <a:cs typeface="Times New Roman" panose="02020603050405020304" pitchFamily="18" charset="0"/>
              </a:rPr>
              <a:t>:  AI based Detection of </a:t>
            </a:r>
            <a:r>
              <a:rPr lang="en-US" sz="3200" b="1" dirty="0" err="1">
                <a:latin typeface="Times New Roman" panose="02020603050405020304" pitchFamily="18" charset="0"/>
                <a:cs typeface="Times New Roman" panose="02020603050405020304" pitchFamily="18" charset="0"/>
              </a:rPr>
              <a:t>Dislexsia</a:t>
            </a:r>
            <a:r>
              <a:rPr lang="en-US" sz="3200" b="1" dirty="0">
                <a:latin typeface="Times New Roman" panose="02020603050405020304" pitchFamily="18" charset="0"/>
                <a:cs typeface="Times New Roman" panose="02020603050405020304" pitchFamily="18" charset="0"/>
              </a:rPr>
              <a:t> among the </a:t>
            </a:r>
            <a:r>
              <a:rPr lang="en-US" sz="3200" b="1" dirty="0" smtClean="0">
                <a:latin typeface="Times New Roman" panose="02020603050405020304" pitchFamily="18" charset="0"/>
                <a:cs typeface="Times New Roman" panose="02020603050405020304" pitchFamily="18" charset="0"/>
              </a:rPr>
              <a:t>children</a:t>
            </a:r>
          </a:p>
          <a:p>
            <a:pPr algn="ctr"/>
            <a:r>
              <a:rPr lang="en-GB" sz="2400" b="1" dirty="0" smtClean="0">
                <a:latin typeface="Times New Roman" panose="02020603050405020304" pitchFamily="18" charset="0"/>
                <a:cs typeface="Times New Roman" panose="02020603050405020304" pitchFamily="18" charset="0"/>
              </a:rPr>
              <a:t>By</a:t>
            </a:r>
          </a:p>
        </p:txBody>
      </p:sp>
      <p:pic>
        <p:nvPicPr>
          <p:cNvPr id="2" name="Picture 1"/>
          <p:cNvPicPr>
            <a:picLocks noChangeAspect="1"/>
          </p:cNvPicPr>
          <p:nvPr/>
        </p:nvPicPr>
        <p:blipFill>
          <a:blip r:embed="rId2"/>
          <a:stretch>
            <a:fillRect/>
          </a:stretch>
        </p:blipFill>
        <p:spPr>
          <a:xfrm>
            <a:off x="1115536" y="43408"/>
            <a:ext cx="9258300" cy="1781175"/>
          </a:xfrm>
          <a:prstGeom prst="rect">
            <a:avLst/>
          </a:prstGeom>
        </p:spPr>
      </p:pic>
    </p:spTree>
    <p:extLst>
      <p:ext uri="{BB962C8B-B14F-4D97-AF65-F5344CB8AC3E}">
        <p14:creationId xmlns:p14="http://schemas.microsoft.com/office/powerpoint/2010/main" val="957449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7425"/>
            <a:ext cx="4378817" cy="1402771"/>
          </a:xfrm>
        </p:spPr>
        <p:txBody>
          <a:bodyPr/>
          <a:lstStyle/>
          <a:p>
            <a:pPr marL="914400" lvl="2" algn="l">
              <a:lnSpc>
                <a:spcPct val="107000"/>
              </a:lnSpc>
              <a:spcBef>
                <a:spcPts val="0"/>
              </a:spcBef>
            </a:pPr>
            <a:r>
              <a:rPr lang="en-US" sz="4400" dirty="0">
                <a:latin typeface="Times New Roman" pitchFamily="18" charset="0"/>
                <a:cs typeface="Times New Roman" pitchFamily="18" charset="0"/>
              </a:rPr>
              <a:t>References </a:t>
            </a:r>
          </a:p>
        </p:txBody>
      </p:sp>
      <p:sp>
        <p:nvSpPr>
          <p:cNvPr id="3" name="Content Placeholder 2"/>
          <p:cNvSpPr>
            <a:spLocks noGrp="1"/>
          </p:cNvSpPr>
          <p:nvPr>
            <p:ph idx="1"/>
          </p:nvPr>
        </p:nvSpPr>
        <p:spPr>
          <a:xfrm>
            <a:off x="327803" y="1414733"/>
            <a:ext cx="11404121" cy="4762230"/>
          </a:xfrm>
          <a:ln>
            <a:solidFill>
              <a:schemeClr val="accent1"/>
            </a:solidFill>
          </a:ln>
        </p:spPr>
        <p:txBody>
          <a:bodyPr>
            <a:normAutofit fontScale="32500" lnSpcReduction="20000"/>
          </a:bodyPr>
          <a:lstStyle/>
          <a:p>
            <a:pPr>
              <a:lnSpc>
                <a:spcPct val="120000"/>
              </a:lnSpc>
            </a:pPr>
            <a:r>
              <a:rPr lang="en-IN" sz="4900" dirty="0">
                <a:latin typeface="Times New Roman" panose="02020603050405020304" pitchFamily="18" charset="0"/>
                <a:cs typeface="Times New Roman" panose="02020603050405020304" pitchFamily="18" charset="0"/>
              </a:rPr>
              <a:t>Usman, O. L., Muniyandi, R. C., Omar, K., &amp; Mohamad, M. (2021).</a:t>
            </a:r>
            <a:br>
              <a:rPr lang="en-IN" sz="4900" dirty="0">
                <a:latin typeface="Times New Roman" panose="02020603050405020304" pitchFamily="18" charset="0"/>
                <a:cs typeface="Times New Roman" panose="02020603050405020304" pitchFamily="18" charset="0"/>
              </a:rPr>
            </a:br>
            <a:r>
              <a:rPr lang="en-IN" sz="4900" i="1" dirty="0">
                <a:latin typeface="Times New Roman" panose="02020603050405020304" pitchFamily="18" charset="0"/>
                <a:cs typeface="Times New Roman" panose="02020603050405020304" pitchFamily="18" charset="0"/>
              </a:rPr>
              <a:t>Advance machine learning methods for dyslexia biomarker detection: A review of implementation details and challenges</a:t>
            </a:r>
            <a:r>
              <a:rPr lang="en-IN" sz="4900" dirty="0">
                <a:latin typeface="Times New Roman" panose="02020603050405020304" pitchFamily="18" charset="0"/>
                <a:cs typeface="Times New Roman" panose="02020603050405020304" pitchFamily="18" charset="0"/>
              </a:rPr>
              <a:t>.</a:t>
            </a:r>
            <a:br>
              <a:rPr lang="en-IN" sz="4900" dirty="0">
                <a:latin typeface="Times New Roman" panose="02020603050405020304" pitchFamily="18" charset="0"/>
                <a:cs typeface="Times New Roman" panose="02020603050405020304" pitchFamily="18" charset="0"/>
              </a:rPr>
            </a:br>
            <a:r>
              <a:rPr lang="en-IN" sz="4900" b="1" dirty="0">
                <a:latin typeface="Times New Roman" panose="02020603050405020304" pitchFamily="18" charset="0"/>
                <a:cs typeface="Times New Roman" panose="02020603050405020304" pitchFamily="18" charset="0"/>
              </a:rPr>
              <a:t>IEEE Access</a:t>
            </a:r>
            <a:r>
              <a:rPr lang="en-IN" sz="4900" dirty="0">
                <a:latin typeface="Times New Roman" panose="02020603050405020304" pitchFamily="18" charset="0"/>
                <a:cs typeface="Times New Roman" panose="02020603050405020304" pitchFamily="18" charset="0"/>
              </a:rPr>
              <a:t>, 9, 36879–36891. </a:t>
            </a:r>
            <a:r>
              <a:rPr lang="en-IN" sz="4900" u="sng" dirty="0">
                <a:solidFill>
                  <a:schemeClr val="accent1">
                    <a:lumMod val="75000"/>
                  </a:schemeClr>
                </a:solidFill>
                <a:latin typeface="Times New Roman" panose="02020603050405020304" pitchFamily="18" charset="0"/>
                <a:cs typeface="Times New Roman" panose="02020603050405020304" pitchFamily="18" charset="0"/>
              </a:rPr>
              <a:t>https://doi.org/10.1109/ACCESS.2021.3062709</a:t>
            </a:r>
          </a:p>
          <a:p>
            <a:pPr>
              <a:lnSpc>
                <a:spcPct val="120000"/>
              </a:lnSpc>
            </a:pPr>
            <a:r>
              <a:rPr lang="en-IN" sz="4900" dirty="0">
                <a:latin typeface="Times New Roman" panose="02020603050405020304" pitchFamily="18" charset="0"/>
                <a:cs typeface="Times New Roman" panose="02020603050405020304" pitchFamily="18" charset="0"/>
              </a:rPr>
              <a:t>Brennan, A., McDonagh, T., Dempsey, M., &amp; McAvoy, J. (2022).</a:t>
            </a:r>
            <a:br>
              <a:rPr lang="en-IN" sz="4900" dirty="0">
                <a:latin typeface="Times New Roman" panose="02020603050405020304" pitchFamily="18" charset="0"/>
                <a:cs typeface="Times New Roman" panose="02020603050405020304" pitchFamily="18" charset="0"/>
              </a:rPr>
            </a:br>
            <a:r>
              <a:rPr lang="en-IN" sz="4900" i="1" dirty="0">
                <a:latin typeface="Times New Roman" panose="02020603050405020304" pitchFamily="18" charset="0"/>
                <a:cs typeface="Times New Roman" panose="02020603050405020304" pitchFamily="18" charset="0"/>
              </a:rPr>
              <a:t>Cosmic sounds: A game to support phonological awareness skills for children with dyslexia</a:t>
            </a:r>
            <a:r>
              <a:rPr lang="en-IN" sz="4900" dirty="0">
                <a:latin typeface="Times New Roman" panose="02020603050405020304" pitchFamily="18" charset="0"/>
                <a:cs typeface="Times New Roman" panose="02020603050405020304" pitchFamily="18" charset="0"/>
              </a:rPr>
              <a:t>.</a:t>
            </a:r>
            <a:br>
              <a:rPr lang="en-IN" sz="4900" dirty="0">
                <a:latin typeface="Times New Roman" panose="02020603050405020304" pitchFamily="18" charset="0"/>
                <a:cs typeface="Times New Roman" panose="02020603050405020304" pitchFamily="18" charset="0"/>
              </a:rPr>
            </a:br>
            <a:r>
              <a:rPr lang="en-IN" sz="4900" b="1" dirty="0">
                <a:latin typeface="Times New Roman" panose="02020603050405020304" pitchFamily="18" charset="0"/>
                <a:cs typeface="Times New Roman" panose="02020603050405020304" pitchFamily="18" charset="0"/>
              </a:rPr>
              <a:t>IEEE Transactions on Learning Technologies</a:t>
            </a:r>
            <a:r>
              <a:rPr lang="en-IN" sz="4900" dirty="0">
                <a:latin typeface="Times New Roman" panose="02020603050405020304" pitchFamily="18" charset="0"/>
                <a:cs typeface="Times New Roman" panose="02020603050405020304" pitchFamily="18" charset="0"/>
              </a:rPr>
              <a:t>, 15(3), 301–312. https://doi.org/10.1109/TLT.2022.3170231</a:t>
            </a:r>
          </a:p>
          <a:p>
            <a:pPr>
              <a:lnSpc>
                <a:spcPct val="120000"/>
              </a:lnSpc>
            </a:pPr>
            <a:r>
              <a:rPr lang="en-IN" sz="4900" dirty="0" err="1">
                <a:latin typeface="Times New Roman" panose="02020603050405020304" pitchFamily="18" charset="0"/>
                <a:cs typeface="Times New Roman" panose="02020603050405020304" pitchFamily="18" charset="0"/>
              </a:rPr>
              <a:t>Vajs</a:t>
            </a:r>
            <a:r>
              <a:rPr lang="en-IN" sz="4900" dirty="0">
                <a:latin typeface="Times New Roman" panose="02020603050405020304" pitchFamily="18" charset="0"/>
                <a:cs typeface="Times New Roman" panose="02020603050405020304" pitchFamily="18" charset="0"/>
              </a:rPr>
              <a:t>, I. A., </a:t>
            </a:r>
            <a:r>
              <a:rPr lang="en-IN" sz="4900" dirty="0" err="1">
                <a:latin typeface="Times New Roman" panose="02020603050405020304" pitchFamily="18" charset="0"/>
                <a:cs typeface="Times New Roman" panose="02020603050405020304" pitchFamily="18" charset="0"/>
              </a:rPr>
              <a:t>Kvaščev</a:t>
            </a:r>
            <a:r>
              <a:rPr lang="en-IN" sz="4900" dirty="0">
                <a:latin typeface="Times New Roman" panose="02020603050405020304" pitchFamily="18" charset="0"/>
                <a:cs typeface="Times New Roman" panose="02020603050405020304" pitchFamily="18" charset="0"/>
              </a:rPr>
              <a:t>, G. S., Papić, T. M., &amp; Janković, M. M. (2023).</a:t>
            </a:r>
            <a:br>
              <a:rPr lang="en-IN" sz="4900" dirty="0">
                <a:latin typeface="Times New Roman" panose="02020603050405020304" pitchFamily="18" charset="0"/>
                <a:cs typeface="Times New Roman" panose="02020603050405020304" pitchFamily="18" charset="0"/>
              </a:rPr>
            </a:br>
            <a:r>
              <a:rPr lang="en-IN" sz="4900" i="1" dirty="0">
                <a:latin typeface="Times New Roman" panose="02020603050405020304" pitchFamily="18" charset="0"/>
                <a:cs typeface="Times New Roman" panose="02020603050405020304" pitchFamily="18" charset="0"/>
              </a:rPr>
              <a:t>Eye-tracking image encoding: Autoencoders for bridging language boundaries in developmental dyslexia detection</a:t>
            </a:r>
            <a:r>
              <a:rPr lang="en-IN" sz="4900" dirty="0">
                <a:latin typeface="Times New Roman" panose="02020603050405020304" pitchFamily="18" charset="0"/>
                <a:cs typeface="Times New Roman" panose="02020603050405020304" pitchFamily="18" charset="0"/>
              </a:rPr>
              <a:t>.</a:t>
            </a:r>
            <a:br>
              <a:rPr lang="en-IN" sz="4900" dirty="0">
                <a:latin typeface="Times New Roman" panose="02020603050405020304" pitchFamily="18" charset="0"/>
                <a:cs typeface="Times New Roman" panose="02020603050405020304" pitchFamily="18" charset="0"/>
              </a:rPr>
            </a:br>
            <a:r>
              <a:rPr lang="en-IN" sz="4900" b="1" dirty="0">
                <a:latin typeface="Times New Roman" panose="02020603050405020304" pitchFamily="18" charset="0"/>
                <a:cs typeface="Times New Roman" panose="02020603050405020304" pitchFamily="18" charset="0"/>
              </a:rPr>
              <a:t>IEEE Access</a:t>
            </a:r>
            <a:r>
              <a:rPr lang="en-IN" sz="4900" dirty="0">
                <a:latin typeface="Times New Roman" panose="02020603050405020304" pitchFamily="18" charset="0"/>
                <a:cs typeface="Times New Roman" panose="02020603050405020304" pitchFamily="18" charset="0"/>
              </a:rPr>
              <a:t>, 11, 3024–3037. </a:t>
            </a:r>
            <a:r>
              <a:rPr lang="en-IN" sz="4900" u="sng" dirty="0">
                <a:solidFill>
                  <a:schemeClr val="accent1">
                    <a:lumMod val="75000"/>
                  </a:schemeClr>
                </a:solidFill>
                <a:latin typeface="Times New Roman" panose="02020603050405020304" pitchFamily="18" charset="0"/>
                <a:cs typeface="Times New Roman" panose="02020603050405020304" pitchFamily="18" charset="0"/>
              </a:rPr>
              <a:t>https://doi.org/10.1109/ACCESS.2023.3234438</a:t>
            </a:r>
          </a:p>
          <a:p>
            <a:pPr>
              <a:lnSpc>
                <a:spcPct val="120000"/>
              </a:lnSpc>
            </a:pPr>
            <a:r>
              <a:rPr lang="en-IN" sz="4900" dirty="0" err="1">
                <a:latin typeface="Times New Roman" panose="02020603050405020304" pitchFamily="18" charset="0"/>
                <a:cs typeface="Times New Roman" panose="02020603050405020304" pitchFamily="18" charset="0"/>
              </a:rPr>
              <a:t>Vaitheeshwari</a:t>
            </a:r>
            <a:r>
              <a:rPr lang="en-IN" sz="4900" dirty="0">
                <a:latin typeface="Times New Roman" panose="02020603050405020304" pitchFamily="18" charset="0"/>
                <a:cs typeface="Times New Roman" panose="02020603050405020304" pitchFamily="18" charset="0"/>
              </a:rPr>
              <a:t>, R., Chen, C.-H., Chung, C.-R., Yang, H.-Y., Yeh, S.-C., Wu, E. H.-K., &amp; Kumar, M. (2024).</a:t>
            </a:r>
            <a:br>
              <a:rPr lang="en-IN" sz="4900" dirty="0">
                <a:latin typeface="Times New Roman" panose="02020603050405020304" pitchFamily="18" charset="0"/>
                <a:cs typeface="Times New Roman" panose="02020603050405020304" pitchFamily="18" charset="0"/>
              </a:rPr>
            </a:br>
            <a:r>
              <a:rPr lang="en-IN" sz="4900" i="1" dirty="0">
                <a:latin typeface="Times New Roman" panose="02020603050405020304" pitchFamily="18" charset="0"/>
                <a:cs typeface="Times New Roman" panose="02020603050405020304" pitchFamily="18" charset="0"/>
              </a:rPr>
              <a:t>Dyslexia analysis and diagnosis based on eye movement</a:t>
            </a:r>
            <a:r>
              <a:rPr lang="en-IN" sz="4900" dirty="0">
                <a:latin typeface="Times New Roman" panose="02020603050405020304" pitchFamily="18" charset="0"/>
                <a:cs typeface="Times New Roman" panose="02020603050405020304" pitchFamily="18" charset="0"/>
              </a:rPr>
              <a:t>.</a:t>
            </a:r>
            <a:br>
              <a:rPr lang="en-IN" sz="4900" dirty="0">
                <a:latin typeface="Times New Roman" panose="02020603050405020304" pitchFamily="18" charset="0"/>
                <a:cs typeface="Times New Roman" panose="02020603050405020304" pitchFamily="18" charset="0"/>
              </a:rPr>
            </a:br>
            <a:r>
              <a:rPr lang="en-IN" sz="4900" b="1" dirty="0">
                <a:latin typeface="Times New Roman" panose="02020603050405020304" pitchFamily="18" charset="0"/>
                <a:cs typeface="Times New Roman" panose="02020603050405020304" pitchFamily="18" charset="0"/>
              </a:rPr>
              <a:t>IEEE Transactions on Neural Systems and Rehabilitation Engineering</a:t>
            </a:r>
            <a:r>
              <a:rPr lang="en-IN" sz="4900" dirty="0">
                <a:latin typeface="Times New Roman" panose="02020603050405020304" pitchFamily="18" charset="0"/>
                <a:cs typeface="Times New Roman" panose="02020603050405020304" pitchFamily="18" charset="0"/>
              </a:rPr>
              <a:t>, 32, 4109–4115. </a:t>
            </a:r>
            <a:r>
              <a:rPr lang="en-IN" sz="4900" u="sng" dirty="0">
                <a:solidFill>
                  <a:schemeClr val="accent1">
                    <a:lumMod val="75000"/>
                  </a:schemeClr>
                </a:solidFill>
                <a:latin typeface="Times New Roman" panose="02020603050405020304" pitchFamily="18" charset="0"/>
                <a:cs typeface="Times New Roman" panose="02020603050405020304" pitchFamily="18" charset="0"/>
              </a:rPr>
              <a:t>https://doi.org/10.1109/TNSRE.2024.3496087</a:t>
            </a:r>
          </a:p>
          <a:p>
            <a:pPr>
              <a:lnSpc>
                <a:spcPct val="120000"/>
              </a:lnSpc>
            </a:pPr>
            <a:r>
              <a:rPr lang="en-IN" sz="4900" dirty="0">
                <a:latin typeface="Times New Roman" panose="02020603050405020304" pitchFamily="18" charset="0"/>
                <a:cs typeface="Times New Roman" panose="02020603050405020304" pitchFamily="18" charset="0"/>
              </a:rPr>
              <a:t>Rauschenberger, M., Baeza-Yates, R., &amp; Rello, L. (2025).</a:t>
            </a:r>
            <a:br>
              <a:rPr lang="en-IN" sz="4900" dirty="0">
                <a:latin typeface="Times New Roman" panose="02020603050405020304" pitchFamily="18" charset="0"/>
                <a:cs typeface="Times New Roman" panose="02020603050405020304" pitchFamily="18" charset="0"/>
              </a:rPr>
            </a:br>
            <a:r>
              <a:rPr lang="en-IN" sz="4900" i="1" dirty="0">
                <a:latin typeface="Times New Roman" panose="02020603050405020304" pitchFamily="18" charset="0"/>
                <a:cs typeface="Times New Roman" panose="02020603050405020304" pitchFamily="18" charset="0"/>
              </a:rPr>
              <a:t>Screening dyslexia using visual auditory computer games and machine learning</a:t>
            </a:r>
            <a:r>
              <a:rPr lang="en-IN" sz="4900" dirty="0">
                <a:latin typeface="Times New Roman" panose="02020603050405020304" pitchFamily="18" charset="0"/>
                <a:cs typeface="Times New Roman" panose="02020603050405020304" pitchFamily="18" charset="0"/>
              </a:rPr>
              <a:t>.</a:t>
            </a:r>
            <a:br>
              <a:rPr lang="en-IN" sz="4900" dirty="0">
                <a:latin typeface="Times New Roman" panose="02020603050405020304" pitchFamily="18" charset="0"/>
                <a:cs typeface="Times New Roman" panose="02020603050405020304" pitchFamily="18" charset="0"/>
              </a:rPr>
            </a:br>
            <a:r>
              <a:rPr lang="en-IN" sz="4900" b="1" dirty="0">
                <a:latin typeface="Times New Roman" panose="02020603050405020304" pitchFamily="18" charset="0"/>
                <a:cs typeface="Times New Roman" panose="02020603050405020304" pitchFamily="18" charset="0"/>
              </a:rPr>
              <a:t>IEEE Access</a:t>
            </a:r>
            <a:r>
              <a:rPr lang="en-IN" sz="4900" dirty="0">
                <a:latin typeface="Times New Roman" panose="02020603050405020304" pitchFamily="18" charset="0"/>
                <a:cs typeface="Times New Roman" panose="02020603050405020304" pitchFamily="18" charset="0"/>
              </a:rPr>
              <a:t>, 13, 29541–29556. </a:t>
            </a:r>
            <a:r>
              <a:rPr lang="en-IN" sz="4900" u="sng" dirty="0">
                <a:solidFill>
                  <a:schemeClr val="accent1">
                    <a:lumMod val="75000"/>
                  </a:schemeClr>
                </a:solidFill>
                <a:latin typeface="Times New Roman" panose="02020603050405020304" pitchFamily="18" charset="0"/>
                <a:cs typeface="Times New Roman" panose="02020603050405020304" pitchFamily="18" charset="0"/>
              </a:rPr>
              <a:t>https://doi.org/10.1109/ACCESS.2025.3539719</a:t>
            </a:r>
          </a:p>
          <a:p>
            <a:endParaRPr lang="en-US" dirty="0"/>
          </a:p>
        </p:txBody>
      </p:sp>
      <p:sp>
        <p:nvSpPr>
          <p:cNvPr id="4" name="Date Placeholder 3"/>
          <p:cNvSpPr>
            <a:spLocks noGrp="1"/>
          </p:cNvSpPr>
          <p:nvPr>
            <p:ph type="dt" sz="half" idx="10"/>
          </p:nvPr>
        </p:nvSpPr>
        <p:spPr/>
        <p:txBody>
          <a:bodyPr/>
          <a:lstStyle/>
          <a:p>
            <a:fld id="{331EED7D-DAFC-46C3-9E70-85255A16014D}" type="datetime1">
              <a:rPr lang="en-US" smtClean="0"/>
              <a:pPr/>
              <a:t>8/8/2025</a:t>
            </a:fld>
            <a:endParaRPr lang="en-US" dirty="0"/>
          </a:p>
        </p:txBody>
      </p:sp>
      <p:sp>
        <p:nvSpPr>
          <p:cNvPr id="5" name="Slide Number Placeholder 4"/>
          <p:cNvSpPr>
            <a:spLocks noGrp="1"/>
          </p:cNvSpPr>
          <p:nvPr>
            <p:ph type="sldNum" sz="quarter" idx="12"/>
          </p:nvPr>
        </p:nvSpPr>
        <p:spPr/>
        <p:txBody>
          <a:bodyPr/>
          <a:lstStyle/>
          <a:p>
            <a:fld id="{C7C0369B-4B01-4AA3-877F-9BA2E2E89311}" type="slidenum">
              <a:rPr lang="en-US" smtClean="0"/>
              <a:pPr/>
              <a:t>10</a:t>
            </a:fld>
            <a:endParaRPr lang="en-US"/>
          </a:p>
        </p:txBody>
      </p:sp>
      <p:pic>
        <p:nvPicPr>
          <p:cNvPr id="6" name="Picture 13">
            <a:extLst>
              <a:ext uri="{FF2B5EF4-FFF2-40B4-BE49-F238E27FC236}">
                <a16:creationId xmlns:a16="http://schemas.microsoft.com/office/drawing/2014/main" xmlns="" id="{2E81802E-4608-22C4-62CB-2CF585DC3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643504" cy="82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4078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44457212-2DA6-4FA6-A5C9-610D2A0BF588}"/>
              </a:ext>
            </a:extLst>
          </p:cNvPr>
          <p:cNvSpPr>
            <a:spLocks noGrp="1"/>
          </p:cNvSpPr>
          <p:nvPr>
            <p:ph type="ctrTitle"/>
          </p:nvPr>
        </p:nvSpPr>
        <p:spPr>
          <a:xfrm>
            <a:off x="1" y="0"/>
            <a:ext cx="11876690" cy="1107583"/>
          </a:xfrm>
        </p:spPr>
        <p:txBody>
          <a:bodyPr>
            <a:normAutofit/>
          </a:bodyPr>
          <a:lstStyle/>
          <a:p>
            <a:pPr algn="l"/>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xmlns="" id="{F2F7193D-962E-4134-8021-48677F34A7E6}"/>
              </a:ext>
            </a:extLst>
          </p:cNvPr>
          <p:cNvSpPr>
            <a:spLocks noGrp="1"/>
          </p:cNvSpPr>
          <p:nvPr>
            <p:ph type="subTitle" idx="1"/>
          </p:nvPr>
        </p:nvSpPr>
        <p:spPr>
          <a:xfrm>
            <a:off x="315310" y="1352282"/>
            <a:ext cx="10325499" cy="4867543"/>
          </a:xfrm>
        </p:spPr>
        <p:txBody>
          <a:bodyPr>
            <a:noAutofit/>
          </a:bodyPr>
          <a:lstStyle/>
          <a:p>
            <a:pPr marL="1257300" lvl="2" indent="-342900" algn="l">
              <a:lnSpc>
                <a:spcPct val="107000"/>
              </a:lnSpc>
              <a:spcBef>
                <a:spcPts val="0"/>
              </a:spcBef>
              <a:buFont typeface="Wingdings" pitchFamily="2" charset="2"/>
              <a:buChar char="q"/>
            </a:pPr>
            <a:r>
              <a:rPr lang="en-US" sz="2800" dirty="0">
                <a:latin typeface="Times New Roman" panose="02020603050405020304" pitchFamily="18" charset="0"/>
                <a:ea typeface="Calibri" panose="020F0502020204030204" pitchFamily="34" charset="0"/>
                <a:cs typeface="Times New Roman" pitchFamily="18" charset="0"/>
              </a:rPr>
              <a:t>Problem statement</a:t>
            </a:r>
          </a:p>
          <a:p>
            <a:pPr marL="1257300" lvl="2" indent="-342900" algn="l">
              <a:lnSpc>
                <a:spcPct val="107000"/>
              </a:lnSpc>
              <a:spcBef>
                <a:spcPts val="0"/>
              </a:spcBef>
              <a:buFont typeface="Wingdings" pitchFamily="2" charset="2"/>
              <a:buChar char="q"/>
            </a:pPr>
            <a:r>
              <a:rPr lang="en-US" sz="2800" dirty="0">
                <a:latin typeface="Times New Roman" panose="02020603050405020304" pitchFamily="18" charset="0"/>
                <a:cs typeface="Times New Roman" pitchFamily="18" charset="0"/>
              </a:rPr>
              <a:t>Introduction</a:t>
            </a:r>
          </a:p>
          <a:p>
            <a:pPr marL="1257300" lvl="2" indent="-342900" algn="l">
              <a:lnSpc>
                <a:spcPct val="107000"/>
              </a:lnSpc>
              <a:spcBef>
                <a:spcPts val="0"/>
              </a:spcBef>
              <a:buFont typeface="Wingdings" pitchFamily="2" charset="2"/>
              <a:buChar char="q"/>
            </a:pPr>
            <a:r>
              <a:rPr lang="en-GB" sz="2800" b="0" i="0" u="none" strike="noStrike" cap="none" dirty="0">
                <a:latin typeface="Times New Roman" panose="02020603050405020304" pitchFamily="18" charset="0"/>
                <a:ea typeface="Calibri"/>
                <a:cs typeface="Times New Roman" panose="02020603050405020304" pitchFamily="18" charset="0"/>
                <a:sym typeface="Calibri"/>
              </a:rPr>
              <a:t>Literature Survey/Related work</a:t>
            </a:r>
          </a:p>
          <a:p>
            <a:pPr marL="1257300" lvl="2" indent="-342900" algn="l">
              <a:lnSpc>
                <a:spcPct val="107000"/>
              </a:lnSpc>
              <a:spcBef>
                <a:spcPts val="0"/>
              </a:spcBef>
              <a:buFont typeface="Wingdings" pitchFamily="2" charset="2"/>
              <a:buChar char="q"/>
            </a:pPr>
            <a:r>
              <a:rPr lang="en-US" sz="2800" dirty="0">
                <a:latin typeface="Times New Roman" panose="02020603050405020304" pitchFamily="18" charset="0"/>
                <a:cs typeface="Times New Roman" panose="02020603050405020304" pitchFamily="18" charset="0"/>
              </a:rPr>
              <a:t>Motivation, objectives, and scope of the project</a:t>
            </a:r>
          </a:p>
          <a:p>
            <a:pPr marL="1257300" lvl="2" indent="-342900" algn="l">
              <a:lnSpc>
                <a:spcPct val="107000"/>
              </a:lnSpc>
              <a:spcBef>
                <a:spcPts val="0"/>
              </a:spcBef>
              <a:buFont typeface="Wingdings" pitchFamily="2" charset="2"/>
              <a:buChar char="q"/>
            </a:pPr>
            <a:r>
              <a:rPr lang="en-US" sz="2800" dirty="0">
                <a:latin typeface="Times New Roman" panose="02020603050405020304" pitchFamily="18" charset="0"/>
                <a:cs typeface="Times New Roman" panose="02020603050405020304" pitchFamily="18" charset="0"/>
              </a:rPr>
              <a:t>Resource requirement</a:t>
            </a:r>
          </a:p>
          <a:p>
            <a:pPr marL="1257300" lvl="2" indent="-342900" algn="l">
              <a:lnSpc>
                <a:spcPct val="107000"/>
              </a:lnSpc>
              <a:spcBef>
                <a:spcPts val="0"/>
              </a:spcBef>
              <a:buFont typeface="Wingdings" pitchFamily="2" charset="2"/>
              <a:buChar char="q"/>
            </a:pPr>
            <a:r>
              <a:rPr lang="en-US" sz="2800" dirty="0">
                <a:latin typeface="Times New Roman" panose="02020603050405020304" pitchFamily="18" charset="0"/>
                <a:cs typeface="Times New Roman" panose="02020603050405020304" pitchFamily="18" charset="0"/>
              </a:rPr>
              <a:t>System overview- Proposed system,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Architecture and initial phase of design (DFD) and expected outcomes</a:t>
            </a:r>
          </a:p>
          <a:p>
            <a:pPr marL="1257300" lvl="2" indent="-342900" algn="l">
              <a:lnSpc>
                <a:spcPct val="107000"/>
              </a:lnSpc>
              <a:spcBef>
                <a:spcPts val="0"/>
              </a:spcBef>
              <a:buFont typeface="Wingdings" pitchFamily="2" charset="2"/>
              <a:buChar char="q"/>
            </a:pPr>
            <a:r>
              <a:rPr lang="en-US" sz="2800" dirty="0">
                <a:latin typeface="Times New Roman" panose="02020603050405020304" pitchFamily="18" charset="0"/>
                <a:cs typeface="Times New Roman" panose="02020603050405020304" pitchFamily="18" charset="0"/>
              </a:rPr>
              <a:t>References </a:t>
            </a:r>
          </a:p>
          <a:p>
            <a:pPr marL="1257300" lvl="2" indent="-342900" algn="l">
              <a:lnSpc>
                <a:spcPct val="107000"/>
              </a:lnSpc>
              <a:spcBef>
                <a:spcPts val="0"/>
              </a:spcBef>
            </a:pPr>
            <a:endParaRPr lang="en-US" sz="2000" dirty="0">
              <a:latin typeface="Arial" pitchFamily="34" charset="0"/>
              <a:ea typeface="Trebuchet MS" panose="020B0603020202020204" pitchFamily="34" charset="0"/>
              <a:cs typeface="Arial" pitchFamily="34" charset="0"/>
            </a:endParaRPr>
          </a:p>
          <a:p>
            <a:pPr marL="1257300" lvl="2" indent="-342900" algn="l">
              <a:lnSpc>
                <a:spcPct val="107000"/>
              </a:lnSpc>
              <a:spcBef>
                <a:spcPts val="0"/>
              </a:spcBef>
              <a:buFont typeface="+mj-lt"/>
              <a:buAutoNum type="arabicPeriod"/>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p>
        </p:txBody>
      </p:sp>
      <p:sp>
        <p:nvSpPr>
          <p:cNvPr id="7" name="Date Placeholder 6">
            <a:extLst>
              <a:ext uri="{FF2B5EF4-FFF2-40B4-BE49-F238E27FC236}">
                <a16:creationId xmlns:a16="http://schemas.microsoft.com/office/drawing/2014/main" xmlns="" id="{B1BE331F-11E8-48C5-A0A6-999BD1183935}"/>
              </a:ext>
            </a:extLst>
          </p:cNvPr>
          <p:cNvSpPr>
            <a:spLocks noGrp="1"/>
          </p:cNvSpPr>
          <p:nvPr>
            <p:ph type="dt" sz="half" idx="10"/>
          </p:nvPr>
        </p:nvSpPr>
        <p:spPr>
          <a:xfrm>
            <a:off x="9347200" y="6381750"/>
            <a:ext cx="2844800" cy="476250"/>
          </a:xfrm>
        </p:spPr>
        <p:txBody>
          <a:bodyPr/>
          <a:lstStyle/>
          <a:p>
            <a:fld id="{581487D3-E6F8-40FA-AC91-64D9A1808E22}" type="datetime1">
              <a:rPr lang="en-US" b="1" smtClean="0"/>
              <a:pPr/>
              <a:t>8/8/2025</a:t>
            </a:fld>
            <a:endParaRPr lang="en-US" b="1" dirty="0"/>
          </a:p>
        </p:txBody>
      </p:sp>
      <p:sp>
        <p:nvSpPr>
          <p:cNvPr id="8" name="Slide Number Placeholder 7">
            <a:extLst>
              <a:ext uri="{FF2B5EF4-FFF2-40B4-BE49-F238E27FC236}">
                <a16:creationId xmlns:a16="http://schemas.microsoft.com/office/drawing/2014/main" xmlns="" id="{3BA6DBAF-DFFE-4D1E-AA31-4DF9DEC70E42}"/>
              </a:ext>
            </a:extLst>
          </p:cNvPr>
          <p:cNvSpPr>
            <a:spLocks noGrp="1"/>
          </p:cNvSpPr>
          <p:nvPr>
            <p:ph type="sldNum" sz="quarter" idx="12"/>
          </p:nvPr>
        </p:nvSpPr>
        <p:spPr/>
        <p:txBody>
          <a:bodyPr/>
          <a:lstStyle/>
          <a:p>
            <a:fld id="{C7C0369B-4B01-4AA3-877F-9BA2E2E89311}" type="slidenum">
              <a:rPr lang="en-US" smtClean="0"/>
              <a:pPr/>
              <a:t>2</a:t>
            </a:fld>
            <a:endParaRPr lang="en-US"/>
          </a:p>
        </p:txBody>
      </p:sp>
      <p:pic>
        <p:nvPicPr>
          <p:cNvPr id="3074" name="Picture 13">
            <a:extLst>
              <a:ext uri="{FF2B5EF4-FFF2-40B4-BE49-F238E27FC236}">
                <a16:creationId xmlns:a16="http://schemas.microsoft.com/office/drawing/2014/main" xmlns="" id="{7668695E-186B-593E-E307-75B006EEA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71" y="0"/>
            <a:ext cx="664262" cy="84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0717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r>
              <a:rPr lang="en-US" sz="4400" dirty="0">
                <a:latin typeface="Times New Roman" pitchFamily="18" charset="0"/>
                <a:ea typeface="Calibri" panose="020F0502020204030204" pitchFamily="34" charset="0"/>
                <a:cs typeface="Times New Roman" pitchFamily="18" charset="0"/>
              </a:rPr>
              <a:t>Problem statement</a:t>
            </a:r>
            <a:br>
              <a:rPr lang="en-US" sz="4400" dirty="0">
                <a:latin typeface="Times New Roman" pitchFamily="18" charset="0"/>
                <a:ea typeface="Calibri" panose="020F0502020204030204" pitchFamily="34" charset="0"/>
                <a:cs typeface="Times New Roman" pitchFamily="18" charset="0"/>
              </a:rPr>
            </a:br>
            <a:endParaRPr lang="en-US" dirty="0"/>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Children with dyslexia often remain undiagnosed at an early age and lack access to </a:t>
            </a:r>
            <a:r>
              <a:rPr lang="en-US" dirty="0" err="1">
                <a:latin typeface="Times New Roman" panose="02020603050405020304" pitchFamily="18" charset="0"/>
                <a:cs typeface="Times New Roman" panose="02020603050405020304" pitchFamily="18" charset="0"/>
              </a:rPr>
              <a:t>personalised</a:t>
            </a:r>
            <a:r>
              <a:rPr lang="en-US" dirty="0">
                <a:latin typeface="Times New Roman" panose="02020603050405020304" pitchFamily="18" charset="0"/>
                <a:cs typeface="Times New Roman" panose="02020603050405020304" pitchFamily="18" charset="0"/>
              </a:rPr>
              <a:t>, engaging tools to improve their literacy skills. Existing educational systems either fail to detect dyslexia early or do not adapt learning experiences to their unique needs. This project aims to develop an AI-powered system that can both detect signs of dyslexia and provide a </a:t>
            </a:r>
            <a:r>
              <a:rPr lang="en-US" dirty="0" err="1">
                <a:latin typeface="Times New Roman" panose="02020603050405020304" pitchFamily="18" charset="0"/>
                <a:cs typeface="Times New Roman" panose="02020603050405020304" pitchFamily="18" charset="0"/>
              </a:rPr>
              <a:t>gamified</a:t>
            </a:r>
            <a:r>
              <a:rPr lang="en-US" dirty="0">
                <a:latin typeface="Times New Roman" panose="02020603050405020304" pitchFamily="18" charset="0"/>
                <a:cs typeface="Times New Roman" panose="02020603050405020304" pitchFamily="18" charset="0"/>
              </a:rPr>
              <a:t>, adaptive learning platform to support skill development in reading, writing, and phonological awareness.</a:t>
            </a:r>
          </a:p>
        </p:txBody>
      </p:sp>
      <p:sp>
        <p:nvSpPr>
          <p:cNvPr id="4" name="Date Placeholder 3"/>
          <p:cNvSpPr>
            <a:spLocks noGrp="1"/>
          </p:cNvSpPr>
          <p:nvPr>
            <p:ph type="dt" sz="half" idx="10"/>
          </p:nvPr>
        </p:nvSpPr>
        <p:spPr/>
        <p:txBody>
          <a:bodyPr/>
          <a:lstStyle/>
          <a:p>
            <a:fld id="{331EED7D-DAFC-46C3-9E70-85255A16014D}" type="datetime1">
              <a:rPr lang="en-US" smtClean="0"/>
              <a:pPr/>
              <a:t>8/8/2025</a:t>
            </a:fld>
            <a:endParaRPr lang="en-US" dirty="0"/>
          </a:p>
        </p:txBody>
      </p:sp>
      <p:sp>
        <p:nvSpPr>
          <p:cNvPr id="5" name="Slide Number Placeholder 4"/>
          <p:cNvSpPr>
            <a:spLocks noGrp="1"/>
          </p:cNvSpPr>
          <p:nvPr>
            <p:ph type="sldNum" sz="quarter" idx="12"/>
          </p:nvPr>
        </p:nvSpPr>
        <p:spPr/>
        <p:txBody>
          <a:bodyPr/>
          <a:lstStyle/>
          <a:p>
            <a:fld id="{C7C0369B-4B01-4AA3-877F-9BA2E2E89311}" type="slidenum">
              <a:rPr lang="en-US" smtClean="0"/>
              <a:pPr/>
              <a:t>3</a:t>
            </a:fld>
            <a:endParaRPr lang="en-US"/>
          </a:p>
        </p:txBody>
      </p:sp>
      <p:pic>
        <p:nvPicPr>
          <p:cNvPr id="6" name="Picture 13">
            <a:extLst>
              <a:ext uri="{FF2B5EF4-FFF2-40B4-BE49-F238E27FC236}">
                <a16:creationId xmlns:a16="http://schemas.microsoft.com/office/drawing/2014/main" xmlns="" id="{2E81802E-4608-22C4-62CB-2CF585DC3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643504" cy="82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690688"/>
          </a:xfrm>
        </p:spPr>
        <p:txBody>
          <a:bodyPr>
            <a:normAutofit/>
          </a:bodyPr>
          <a:lstStyle/>
          <a:p>
            <a:r>
              <a:rPr lang="en-US" sz="4400" dirty="0">
                <a:latin typeface="Times New Roman" pitchFamily="18" charset="0"/>
                <a:cs typeface="Times New Roman" pitchFamily="18" charset="0"/>
              </a:rPr>
              <a:t>Introduction</a:t>
            </a:r>
            <a:br>
              <a:rPr lang="en-US" sz="4400"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515155" y="1133341"/>
            <a:ext cx="10838645" cy="5043622"/>
          </a:xfrm>
        </p:spPr>
        <p:txBody>
          <a:bodyPr/>
          <a:lstStyle/>
          <a:p>
            <a:pPr eaLnBrk="0" fontAlgn="base" hangingPunct="0">
              <a:lnSpc>
                <a:spcPct val="100000"/>
              </a:lnSpc>
              <a:spcBef>
                <a:spcPct val="0"/>
              </a:spcBef>
              <a:spcAft>
                <a:spcPct val="0"/>
              </a:spcAft>
            </a:pPr>
            <a:r>
              <a:rPr lang="en-US" sz="2000" dirty="0"/>
              <a:t>Dyslexia is a learning disorder that affects reading, writing, and phonological processing skills.</a:t>
            </a:r>
          </a:p>
          <a:p>
            <a:pPr eaLnBrk="0" fontAlgn="base" hangingPunct="0">
              <a:lnSpc>
                <a:spcPct val="100000"/>
              </a:lnSpc>
              <a:spcBef>
                <a:spcPct val="0"/>
              </a:spcBef>
              <a:spcAft>
                <a:spcPct val="0"/>
              </a:spcAft>
            </a:pPr>
            <a:r>
              <a:rPr lang="en-US" sz="2000" dirty="0"/>
              <a:t>Early detection and personalized intervention are critical to improving literacy outcomes.</a:t>
            </a:r>
          </a:p>
          <a:p>
            <a:pPr eaLnBrk="0" fontAlgn="base" hangingPunct="0">
              <a:lnSpc>
                <a:spcPct val="100000"/>
              </a:lnSpc>
              <a:spcBef>
                <a:spcPct val="0"/>
              </a:spcBef>
              <a:spcAft>
                <a:spcPct val="0"/>
              </a:spcAft>
            </a:pPr>
            <a:r>
              <a:rPr lang="en-US" sz="2000" dirty="0"/>
              <a:t>This project combines speech feedback, eye-tracking, and </a:t>
            </a:r>
            <a:r>
              <a:rPr lang="en-US" sz="2000" dirty="0" err="1"/>
              <a:t>gamified</a:t>
            </a:r>
            <a:r>
              <a:rPr lang="en-US" sz="2000" dirty="0"/>
              <a:t> learning to identify and support children at risk of dyslexia.</a:t>
            </a:r>
          </a:p>
          <a:p>
            <a:pPr eaLnBrk="0" fontAlgn="base" hangingPunct="0">
              <a:lnSpc>
                <a:spcPct val="100000"/>
              </a:lnSpc>
              <a:spcBef>
                <a:spcPct val="0"/>
              </a:spcBef>
              <a:spcAft>
                <a:spcPct val="0"/>
              </a:spcAft>
            </a:pPr>
            <a:r>
              <a:rPr lang="en-US" sz="2000" dirty="0"/>
              <a:t>Technologies like Vision Transformers and speech recognition are used to detect patterns associated with dyslexia.</a:t>
            </a:r>
          </a:p>
          <a:p>
            <a:pPr eaLnBrk="0" fontAlgn="base" hangingPunct="0">
              <a:lnSpc>
                <a:spcPct val="100000"/>
              </a:lnSpc>
              <a:spcBef>
                <a:spcPct val="0"/>
              </a:spcBef>
              <a:spcAft>
                <a:spcPct val="0"/>
              </a:spcAft>
            </a:pPr>
            <a:r>
              <a:rPr lang="en-US" sz="2000" dirty="0"/>
              <a:t>The platform offers engaging, age-appropriate tasks and tracks user progress to deliver adaptive learning support.</a:t>
            </a:r>
          </a:p>
          <a:p>
            <a:pPr>
              <a:lnSpc>
                <a:spcPct val="100000"/>
              </a:lnSpc>
            </a:pPr>
            <a:r>
              <a:rPr lang="en-US" sz="2000" dirty="0"/>
              <a:t>This project proposes an AI-powered platform that:</a:t>
            </a:r>
          </a:p>
          <a:p>
            <a:pPr lvl="1">
              <a:lnSpc>
                <a:spcPct val="100000"/>
              </a:lnSpc>
              <a:buFont typeface="Wingdings" panose="05000000000000000000" pitchFamily="2" charset="2"/>
              <a:buChar char="ü"/>
            </a:pPr>
            <a:r>
              <a:rPr lang="en-US" sz="2000" dirty="0"/>
              <a:t>Uses webcam-based eye tracking and speech input for early detection</a:t>
            </a:r>
          </a:p>
          <a:p>
            <a:pPr lvl="1">
              <a:lnSpc>
                <a:spcPct val="100000"/>
              </a:lnSpc>
              <a:buFont typeface="Wingdings" panose="05000000000000000000" pitchFamily="2" charset="2"/>
              <a:buChar char="ü"/>
            </a:pPr>
            <a:r>
              <a:rPr lang="en-US" sz="2000" dirty="0"/>
              <a:t> Offers </a:t>
            </a:r>
            <a:r>
              <a:rPr lang="en-US" sz="2000" dirty="0" err="1"/>
              <a:t>gamified</a:t>
            </a:r>
            <a:r>
              <a:rPr lang="en-US" sz="2000" dirty="0"/>
              <a:t>, adaptive learning activities for reading and writing support</a:t>
            </a:r>
          </a:p>
          <a:p>
            <a:pPr>
              <a:lnSpc>
                <a:spcPct val="100000"/>
              </a:lnSpc>
            </a:pPr>
            <a:r>
              <a:rPr lang="en-US" sz="2000" dirty="0"/>
              <a:t>The solution is low-cost, accessible, and designed for home or school use.</a:t>
            </a:r>
          </a:p>
          <a:p>
            <a:pPr marL="0" lvl="0" indent="0" eaLnBrk="0" fontAlgn="base" hangingPunct="0">
              <a:lnSpc>
                <a:spcPct val="100000"/>
              </a:lnSpc>
              <a:spcBef>
                <a:spcPct val="0"/>
              </a:spcBef>
              <a:spcAft>
                <a:spcPct val="0"/>
              </a:spcAft>
              <a:buFontTx/>
              <a:buChar char="•"/>
            </a:pPr>
            <a:endParaRPr lang="en-US" sz="1800" dirty="0">
              <a:latin typeface="Arial" panose="020B0604020202020204" pitchFamily="34" charset="0"/>
            </a:endParaRPr>
          </a:p>
          <a:p>
            <a:endParaRPr lang="en-US" dirty="0"/>
          </a:p>
        </p:txBody>
      </p:sp>
      <p:sp>
        <p:nvSpPr>
          <p:cNvPr id="4" name="Date Placeholder 3"/>
          <p:cNvSpPr>
            <a:spLocks noGrp="1"/>
          </p:cNvSpPr>
          <p:nvPr>
            <p:ph type="dt" sz="half" idx="10"/>
          </p:nvPr>
        </p:nvSpPr>
        <p:spPr/>
        <p:txBody>
          <a:bodyPr/>
          <a:lstStyle/>
          <a:p>
            <a:fld id="{331EED7D-DAFC-46C3-9E70-85255A16014D}" type="datetime1">
              <a:rPr lang="en-US" smtClean="0"/>
              <a:pPr/>
              <a:t>8/8/2025</a:t>
            </a:fld>
            <a:endParaRPr lang="en-US" dirty="0"/>
          </a:p>
        </p:txBody>
      </p:sp>
      <p:sp>
        <p:nvSpPr>
          <p:cNvPr id="5" name="Slide Number Placeholder 4"/>
          <p:cNvSpPr>
            <a:spLocks noGrp="1"/>
          </p:cNvSpPr>
          <p:nvPr>
            <p:ph type="sldNum" sz="quarter" idx="12"/>
          </p:nvPr>
        </p:nvSpPr>
        <p:spPr/>
        <p:txBody>
          <a:bodyPr/>
          <a:lstStyle/>
          <a:p>
            <a:fld id="{C7C0369B-4B01-4AA3-877F-9BA2E2E89311}" type="slidenum">
              <a:rPr lang="en-US" smtClean="0"/>
              <a:pPr/>
              <a:t>4</a:t>
            </a:fld>
            <a:endParaRPr lang="en-US"/>
          </a:p>
        </p:txBody>
      </p:sp>
      <p:pic>
        <p:nvPicPr>
          <p:cNvPr id="6" name="Picture 13">
            <a:extLst>
              <a:ext uri="{FF2B5EF4-FFF2-40B4-BE49-F238E27FC236}">
                <a16:creationId xmlns:a16="http://schemas.microsoft.com/office/drawing/2014/main" xmlns="" id="{2E81802E-4608-22C4-62CB-2CF585DC3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643504" cy="82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8965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E6F5FB69-BE4E-EF1F-E9BE-CC3ED86263C8}"/>
              </a:ext>
            </a:extLst>
          </p:cNvPr>
          <p:cNvSpPr>
            <a:spLocks noGrp="1"/>
          </p:cNvSpPr>
          <p:nvPr>
            <p:ph type="title"/>
          </p:nvPr>
        </p:nvSpPr>
        <p:spPr>
          <a:xfrm>
            <a:off x="0" y="1"/>
            <a:ext cx="4312693" cy="1132763"/>
          </a:xfrm>
        </p:spPr>
        <p:txBody>
          <a:bodyPr>
            <a:normAutofit/>
          </a:bodyPr>
          <a:lstStyle/>
          <a:p>
            <a:pPr marL="914400" lvl="2" algn="l">
              <a:lnSpc>
                <a:spcPct val="107000"/>
              </a:lnSpc>
              <a:spcBef>
                <a:spcPts val="0"/>
              </a:spcBef>
            </a:pPr>
            <a:r>
              <a:rPr lang="en-US" sz="4400" dirty="0">
                <a:latin typeface="Times New Roman" panose="02020603050405020304" pitchFamily="18" charset="0"/>
                <a:cs typeface="Times New Roman" panose="02020603050405020304" pitchFamily="18" charset="0"/>
              </a:rPr>
              <a:t>Motivation</a:t>
            </a:r>
          </a:p>
        </p:txBody>
      </p:sp>
      <p:sp>
        <p:nvSpPr>
          <p:cNvPr id="4" name="Date Placeholder 3"/>
          <p:cNvSpPr>
            <a:spLocks noGrp="1"/>
          </p:cNvSpPr>
          <p:nvPr>
            <p:ph type="dt" sz="half" idx="10"/>
          </p:nvPr>
        </p:nvSpPr>
        <p:spPr/>
        <p:txBody>
          <a:bodyPr/>
          <a:lstStyle/>
          <a:p>
            <a:fld id="{331EED7D-DAFC-46C3-9E70-85255A16014D}" type="datetime1">
              <a:rPr lang="en-US" smtClean="0"/>
              <a:pPr/>
              <a:t>8/8/2025</a:t>
            </a:fld>
            <a:endParaRPr lang="en-US" dirty="0"/>
          </a:p>
        </p:txBody>
      </p:sp>
      <p:sp>
        <p:nvSpPr>
          <p:cNvPr id="5" name="Slide Number Placeholder 4"/>
          <p:cNvSpPr>
            <a:spLocks noGrp="1"/>
          </p:cNvSpPr>
          <p:nvPr>
            <p:ph type="sldNum" sz="quarter" idx="12"/>
          </p:nvPr>
        </p:nvSpPr>
        <p:spPr/>
        <p:txBody>
          <a:bodyPr/>
          <a:lstStyle/>
          <a:p>
            <a:fld id="{C7C0369B-4B01-4AA3-877F-9BA2E2E89311}" type="slidenum">
              <a:rPr lang="en-US" smtClean="0"/>
              <a:pPr/>
              <a:t>5</a:t>
            </a:fld>
            <a:endParaRPr lang="en-US"/>
          </a:p>
        </p:txBody>
      </p:sp>
      <p:pic>
        <p:nvPicPr>
          <p:cNvPr id="6" name="Picture 13">
            <a:extLst>
              <a:ext uri="{FF2B5EF4-FFF2-40B4-BE49-F238E27FC236}">
                <a16:creationId xmlns:a16="http://schemas.microsoft.com/office/drawing/2014/main" xmlns="" id="{2E81802E-4608-22C4-62CB-2CF585DC3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643504" cy="82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7">
            <a:extLst>
              <a:ext uri="{FF2B5EF4-FFF2-40B4-BE49-F238E27FC236}">
                <a16:creationId xmlns:a16="http://schemas.microsoft.com/office/drawing/2014/main" xmlns="" id="{6646BD88-8CFC-B37B-AC5A-9A64EE135633}"/>
              </a:ext>
            </a:extLst>
          </p:cNvPr>
          <p:cNvSpPr>
            <a:spLocks noGrp="1" noChangeArrowheads="1"/>
          </p:cNvSpPr>
          <p:nvPr>
            <p:ph idx="1"/>
          </p:nvPr>
        </p:nvSpPr>
        <p:spPr bwMode="auto">
          <a:xfrm>
            <a:off x="399245" y="1720840"/>
            <a:ext cx="1142356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Dyslexia is a common learning difficulty that impacts reading, spelling, and word recognition skills.</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Undetected dyslexia often leads to low self-esteem, academic struggles, and mental health issues.</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aims to bridge the gap by offering an AI-driven, interactive platform for early detection and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personalised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learning.</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unique feature of the system is the integration of eye gaze tracking, enabling deeper insights into user attention and engagement.</a:t>
            </a:r>
          </a:p>
          <a:p>
            <a:pPr eaLnBrk="0" fontAlgn="base" hangingPunct="0">
              <a:lnSpc>
                <a:spcPct val="100000"/>
              </a:lnSpc>
              <a:spcBef>
                <a:spcPct val="0"/>
              </a:spcBef>
              <a:spcAft>
                <a:spcPct val="0"/>
              </a:spcAft>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5833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A074B2-3D4C-DDE9-0703-AAD3A2F07BEF}"/>
              </a:ext>
            </a:extLst>
          </p:cNvPr>
          <p:cNvSpPr>
            <a:spLocks noGrp="1"/>
          </p:cNvSpPr>
          <p:nvPr>
            <p:ph type="title"/>
          </p:nvPr>
        </p:nvSpPr>
        <p:spPr>
          <a:xfrm>
            <a:off x="1024631" y="-103031"/>
            <a:ext cx="3094608" cy="1269507"/>
          </a:xfrm>
        </p:spPr>
        <p:txBody>
          <a:bodyPr/>
          <a:lstStyle/>
          <a:p>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636A52B8-AB63-5C8F-B3AD-19EB8147365C}"/>
              </a:ext>
            </a:extLst>
          </p:cNvPr>
          <p:cNvSpPr>
            <a:spLocks noGrp="1"/>
          </p:cNvSpPr>
          <p:nvPr>
            <p:ph type="dt" sz="half" idx="10"/>
          </p:nvPr>
        </p:nvSpPr>
        <p:spPr/>
        <p:txBody>
          <a:bodyPr/>
          <a:lstStyle/>
          <a:p>
            <a:fld id="{868B6C81-0011-4552-9792-BF0D1D693581}" type="datetime1">
              <a:rPr lang="en-US" smtClean="0"/>
              <a:pPr/>
              <a:t>8/8/2025</a:t>
            </a:fld>
            <a:endParaRPr lang="en-US"/>
          </a:p>
        </p:txBody>
      </p:sp>
      <p:sp>
        <p:nvSpPr>
          <p:cNvPr id="5" name="Slide Number Placeholder 4">
            <a:extLst>
              <a:ext uri="{FF2B5EF4-FFF2-40B4-BE49-F238E27FC236}">
                <a16:creationId xmlns:a16="http://schemas.microsoft.com/office/drawing/2014/main" xmlns="" id="{184B3A54-E981-E6AB-CF6C-7F94495A0FBC}"/>
              </a:ext>
            </a:extLst>
          </p:cNvPr>
          <p:cNvSpPr>
            <a:spLocks noGrp="1"/>
          </p:cNvSpPr>
          <p:nvPr>
            <p:ph type="sldNum" sz="quarter" idx="12"/>
          </p:nvPr>
        </p:nvSpPr>
        <p:spPr/>
        <p:txBody>
          <a:bodyPr/>
          <a:lstStyle/>
          <a:p>
            <a:fld id="{C7C0369B-4B01-4AA3-877F-9BA2E2E89311}" type="slidenum">
              <a:rPr lang="en-US" smtClean="0"/>
              <a:pPr/>
              <a:t>6</a:t>
            </a:fld>
            <a:endParaRPr lang="en-US"/>
          </a:p>
        </p:txBody>
      </p:sp>
      <p:pic>
        <p:nvPicPr>
          <p:cNvPr id="7" name="Picture 6">
            <a:extLst>
              <a:ext uri="{FF2B5EF4-FFF2-40B4-BE49-F238E27FC236}">
                <a16:creationId xmlns:a16="http://schemas.microsoft.com/office/drawing/2014/main" xmlns="" id="{9DA0FB55-CB70-9C0F-AF7D-20EEF17FC02E}"/>
              </a:ext>
            </a:extLst>
          </p:cNvPr>
          <p:cNvPicPr>
            <a:picLocks noChangeAspect="1"/>
          </p:cNvPicPr>
          <p:nvPr/>
        </p:nvPicPr>
        <p:blipFill>
          <a:blip r:embed="rId2"/>
          <a:stretch>
            <a:fillRect/>
          </a:stretch>
        </p:blipFill>
        <p:spPr>
          <a:xfrm>
            <a:off x="0" y="0"/>
            <a:ext cx="646232" cy="823031"/>
          </a:xfrm>
          <a:prstGeom prst="rect">
            <a:avLst/>
          </a:prstGeom>
        </p:spPr>
      </p:pic>
      <p:sp>
        <p:nvSpPr>
          <p:cNvPr id="9" name="Rectangle 2">
            <a:extLst>
              <a:ext uri="{FF2B5EF4-FFF2-40B4-BE49-F238E27FC236}">
                <a16:creationId xmlns:a16="http://schemas.microsoft.com/office/drawing/2014/main" xmlns="" id="{37B909A6-4DA2-BA76-AB53-B161E9D48AA8}"/>
              </a:ext>
            </a:extLst>
          </p:cNvPr>
          <p:cNvSpPr>
            <a:spLocks noChangeArrowheads="1"/>
          </p:cNvSpPr>
          <p:nvPr/>
        </p:nvSpPr>
        <p:spPr bwMode="auto">
          <a:xfrm>
            <a:off x="154547" y="1543761"/>
            <a:ext cx="1083113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user-friendly, web-based platform for dyslexia detection and support.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age-based learning modules:</a:t>
            </a:r>
          </a:p>
          <a:p>
            <a:pPr marL="1257300" lvl="2" indent="-3429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Ages 7–12: basic phonological games (e.g., word jumble, sound detective).</a:t>
            </a:r>
          </a:p>
          <a:p>
            <a:pPr marL="1257300" lvl="2" indent="-3429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Ages 12+: advanced activities (e.g., reading fluency, passage writing).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intelligent assessments for evaluating:</a:t>
            </a:r>
            <a:endParaRPr lang="en-US" altLang="en-US" sz="2400" dirty="0">
              <a:latin typeface="Times New Roman" panose="02020603050405020304" pitchFamily="18" charset="0"/>
              <a:cs typeface="Times New Roman" panose="02020603050405020304" pitchFamily="18" charset="0"/>
            </a:endParaRPr>
          </a:p>
          <a:p>
            <a:pPr marL="1257300" lvl="2" indent="-3429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Reading, spelling, sound processing, and pattern recognition.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AI to generate dyslexia risk reports based on performance and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behaviour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parents and teachers to securely view reports and progress data.</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Track progress.</a:t>
            </a:r>
          </a:p>
        </p:txBody>
      </p:sp>
    </p:spTree>
    <p:extLst>
      <p:ext uri="{BB962C8B-B14F-4D97-AF65-F5344CB8AC3E}">
        <p14:creationId xmlns:p14="http://schemas.microsoft.com/office/powerpoint/2010/main" val="3563534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505" y="136525"/>
            <a:ext cx="11045125" cy="1795306"/>
          </a:xfrm>
        </p:spPr>
        <p:txBody>
          <a:bodyPr>
            <a:normAutofit fontScale="90000"/>
          </a:bodyPr>
          <a:lstStyle/>
          <a:p>
            <a:pPr marL="914400" lvl="2" algn="l">
              <a:lnSpc>
                <a:spcPct val="107000"/>
              </a:lnSpc>
              <a:spcBef>
                <a:spcPts val="0"/>
              </a:spcBef>
            </a:pPr>
            <a:r>
              <a:rPr lang="en-US" sz="4400" dirty="0">
                <a:latin typeface="Times New Roman" panose="02020603050405020304" pitchFamily="18" charset="0"/>
                <a:cs typeface="Times New Roman" panose="02020603050405020304" pitchFamily="18" charset="0"/>
              </a:rPr>
              <a:t>System </a:t>
            </a:r>
            <a:r>
              <a:rPr lang="en-US" sz="4400" dirty="0" smtClean="0">
                <a:latin typeface="Times New Roman" panose="02020603050405020304" pitchFamily="18" charset="0"/>
                <a:cs typeface="Times New Roman" panose="02020603050405020304" pitchFamily="18" charset="0"/>
              </a:rPr>
              <a:t>overview:    </a:t>
            </a:r>
            <a:r>
              <a:rPr lang="en-US" sz="4400" dirty="0">
                <a:latin typeface="Times New Roman" panose="02020603050405020304" pitchFamily="18" charset="0"/>
                <a:cs typeface="Times New Roman" panose="02020603050405020304" pitchFamily="18" charset="0"/>
              </a:rPr>
              <a:t>Proposed </a:t>
            </a:r>
            <a:r>
              <a:rPr lang="en-US" sz="4400" dirty="0" smtClean="0">
                <a:latin typeface="Times New Roman" panose="02020603050405020304" pitchFamily="18" charset="0"/>
                <a:cs typeface="Times New Roman" panose="02020603050405020304" pitchFamily="18" charset="0"/>
              </a:rPr>
              <a:t>system,</a:t>
            </a:r>
            <a:r>
              <a:rPr lang="en-US" sz="32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Architecture </a:t>
            </a:r>
            <a:r>
              <a:rPr lang="en-US" sz="4400" dirty="0">
                <a:latin typeface="Times New Roman" panose="02020603050405020304" pitchFamily="18" charset="0"/>
                <a:cs typeface="Times New Roman" panose="02020603050405020304" pitchFamily="18" charset="0"/>
              </a:rPr>
              <a:t>and initial phase of design (DFD) and expected outcomes</a:t>
            </a:r>
          </a:p>
        </p:txBody>
      </p:sp>
      <p:pic>
        <p:nvPicPr>
          <p:cNvPr id="8" name="Content Placeholder 7">
            <a:extLst>
              <a:ext uri="{FF2B5EF4-FFF2-40B4-BE49-F238E27FC236}">
                <a16:creationId xmlns:a16="http://schemas.microsoft.com/office/drawing/2014/main" xmlns="" id="{FC86B3A0-152B-282D-D1EA-947B6686D5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369" y="2556587"/>
            <a:ext cx="11185261" cy="3471961"/>
          </a:xfrm>
        </p:spPr>
      </p:pic>
      <p:sp>
        <p:nvSpPr>
          <p:cNvPr id="4" name="Date Placeholder 3"/>
          <p:cNvSpPr>
            <a:spLocks noGrp="1"/>
          </p:cNvSpPr>
          <p:nvPr>
            <p:ph type="dt" sz="half" idx="10"/>
          </p:nvPr>
        </p:nvSpPr>
        <p:spPr/>
        <p:txBody>
          <a:bodyPr/>
          <a:lstStyle/>
          <a:p>
            <a:fld id="{331EED7D-DAFC-46C3-9E70-85255A16014D}" type="datetime1">
              <a:rPr lang="en-US" smtClean="0"/>
              <a:pPr/>
              <a:t>8/8/2025</a:t>
            </a:fld>
            <a:endParaRPr lang="en-US" dirty="0"/>
          </a:p>
        </p:txBody>
      </p:sp>
      <p:sp>
        <p:nvSpPr>
          <p:cNvPr id="5" name="Slide Number Placeholder 4"/>
          <p:cNvSpPr>
            <a:spLocks noGrp="1"/>
          </p:cNvSpPr>
          <p:nvPr>
            <p:ph type="sldNum" sz="quarter" idx="12"/>
          </p:nvPr>
        </p:nvSpPr>
        <p:spPr/>
        <p:txBody>
          <a:bodyPr/>
          <a:lstStyle/>
          <a:p>
            <a:fld id="{C7C0369B-4B01-4AA3-877F-9BA2E2E89311}" type="slidenum">
              <a:rPr lang="en-US" smtClean="0"/>
              <a:pPr/>
              <a:t>7</a:t>
            </a:fld>
            <a:endParaRPr lang="en-US"/>
          </a:p>
        </p:txBody>
      </p:sp>
      <p:pic>
        <p:nvPicPr>
          <p:cNvPr id="6" name="Picture 13">
            <a:extLst>
              <a:ext uri="{FF2B5EF4-FFF2-40B4-BE49-F238E27FC236}">
                <a16:creationId xmlns:a16="http://schemas.microsoft.com/office/drawing/2014/main" xmlns="" id="{2E81802E-4608-22C4-62CB-2CF585DC3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643504" cy="82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8186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E6F5FB69-BE4E-EF1F-E9BE-CC3ED86263C8}"/>
              </a:ext>
            </a:extLst>
          </p:cNvPr>
          <p:cNvSpPr>
            <a:spLocks noGrp="1"/>
          </p:cNvSpPr>
          <p:nvPr>
            <p:ph type="title"/>
          </p:nvPr>
        </p:nvSpPr>
        <p:spPr>
          <a:xfrm>
            <a:off x="838200" y="695460"/>
            <a:ext cx="8228527" cy="1596979"/>
          </a:xfrm>
        </p:spPr>
        <p:txBody>
          <a:bodyPr>
            <a:normAutofit fontScale="90000"/>
          </a:bodyPr>
          <a:lstStyle/>
          <a:p>
            <a:r>
              <a:rPr lang="en-US" sz="4400" dirty="0">
                <a:latin typeface="Times New Roman" panose="02020603050405020304" pitchFamily="18" charset="0"/>
                <a:cs typeface="Times New Roman" panose="02020603050405020304" pitchFamily="18" charset="0"/>
              </a:rPr>
              <a:t>Resource requirement</a:t>
            </a:r>
            <a:br>
              <a:rPr lang="en-US" sz="4400" dirty="0">
                <a:latin typeface="Times New Roman" panose="02020603050405020304" pitchFamily="18" charset="0"/>
                <a:cs typeface="Times New Roman" panose="02020603050405020304" pitchFamily="18" charset="0"/>
              </a:rPr>
            </a:br>
            <a:r>
              <a:rPr lang="en-US" sz="4400" dirty="0">
                <a:latin typeface="Calibri"/>
                <a:cs typeface="Calibri"/>
              </a:rPr>
              <a:t/>
            </a:r>
            <a:br>
              <a:rPr lang="en-US" sz="4400" dirty="0">
                <a:latin typeface="Calibri"/>
                <a:cs typeface="Calibri"/>
              </a:rPr>
            </a:b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endParaRPr lang="en-GB" dirty="0"/>
          </a:p>
        </p:txBody>
      </p:sp>
      <p:sp>
        <p:nvSpPr>
          <p:cNvPr id="3" name="Content Placeholder 2"/>
          <p:cNvSpPr>
            <a:spLocks noGrp="1"/>
          </p:cNvSpPr>
          <p:nvPr>
            <p:ph idx="1"/>
          </p:nvPr>
        </p:nvSpPr>
        <p:spPr>
          <a:xfrm>
            <a:off x="838200" y="1455314"/>
            <a:ext cx="4403501" cy="4901036"/>
          </a:xfrm>
        </p:spPr>
        <p:txBody>
          <a:bodyPr>
            <a:normAutofit/>
          </a:bodyPr>
          <a:lstStyle/>
          <a:p>
            <a:pPr>
              <a:buFont typeface="Wingdings" panose="05000000000000000000" pitchFamily="2" charset="2"/>
              <a:buChar char="v"/>
            </a:pPr>
            <a:r>
              <a:rPr lang="en-US" b="1" dirty="0"/>
              <a:t> Hardware Requirements</a:t>
            </a:r>
          </a:p>
          <a:p>
            <a:pPr marL="0" indent="0">
              <a:buNone/>
            </a:pPr>
            <a:endParaRPr lang="en-US" sz="1800" b="1" dirty="0"/>
          </a:p>
          <a:p>
            <a:r>
              <a:rPr lang="en-US" dirty="0"/>
              <a:t>Standard computer/laptop or tablet</a:t>
            </a:r>
          </a:p>
          <a:p>
            <a:r>
              <a:rPr lang="en-US" dirty="0"/>
              <a:t>Built-in or external webcam (for eye-tracking)</a:t>
            </a:r>
          </a:p>
          <a:p>
            <a:r>
              <a:rPr lang="en-US" dirty="0"/>
              <a:t>Microphone (for speech input)</a:t>
            </a:r>
          </a:p>
          <a:p>
            <a:r>
              <a:rPr lang="en-US" dirty="0"/>
              <a:t>4GB+ RAM, decent CPU for real-time processing</a:t>
            </a:r>
          </a:p>
          <a:p>
            <a:endParaRPr lang="en-US" dirty="0"/>
          </a:p>
        </p:txBody>
      </p:sp>
      <p:sp>
        <p:nvSpPr>
          <p:cNvPr id="4" name="Date Placeholder 3"/>
          <p:cNvSpPr>
            <a:spLocks noGrp="1"/>
          </p:cNvSpPr>
          <p:nvPr>
            <p:ph type="dt" sz="half" idx="10"/>
          </p:nvPr>
        </p:nvSpPr>
        <p:spPr/>
        <p:txBody>
          <a:bodyPr/>
          <a:lstStyle/>
          <a:p>
            <a:fld id="{331EED7D-DAFC-46C3-9E70-85255A16014D}" type="datetime1">
              <a:rPr lang="en-US" smtClean="0"/>
              <a:pPr/>
              <a:t>8/8/2025</a:t>
            </a:fld>
            <a:endParaRPr lang="en-US" dirty="0"/>
          </a:p>
        </p:txBody>
      </p:sp>
      <p:sp>
        <p:nvSpPr>
          <p:cNvPr id="5" name="Slide Number Placeholder 4"/>
          <p:cNvSpPr>
            <a:spLocks noGrp="1"/>
          </p:cNvSpPr>
          <p:nvPr>
            <p:ph type="sldNum" sz="quarter" idx="12"/>
          </p:nvPr>
        </p:nvSpPr>
        <p:spPr/>
        <p:txBody>
          <a:bodyPr/>
          <a:lstStyle/>
          <a:p>
            <a:fld id="{C7C0369B-4B01-4AA3-877F-9BA2E2E89311}" type="slidenum">
              <a:rPr lang="en-US" smtClean="0"/>
              <a:pPr/>
              <a:t>8</a:t>
            </a:fld>
            <a:endParaRPr lang="en-US"/>
          </a:p>
        </p:txBody>
      </p:sp>
      <p:pic>
        <p:nvPicPr>
          <p:cNvPr id="6" name="Picture 13">
            <a:extLst>
              <a:ext uri="{FF2B5EF4-FFF2-40B4-BE49-F238E27FC236}">
                <a16:creationId xmlns:a16="http://schemas.microsoft.com/office/drawing/2014/main" xmlns="" id="{2E81802E-4608-22C4-62CB-2CF585DC3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53" y="61781"/>
            <a:ext cx="643504" cy="82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677973" y="1455314"/>
            <a:ext cx="5821251" cy="5001369"/>
          </a:xfrm>
          <a:prstGeom prst="rect">
            <a:avLst/>
          </a:prstGeom>
        </p:spPr>
        <p:txBody>
          <a:bodyPr wrap="square">
            <a:spAutoFit/>
          </a:bodyPr>
          <a:lstStyle/>
          <a:p>
            <a:pPr>
              <a:buFont typeface="Wingdings" panose="05000000000000000000" pitchFamily="2" charset="2"/>
              <a:buChar char="v"/>
            </a:pPr>
            <a:r>
              <a:rPr lang="en-US" sz="2800" b="1" dirty="0"/>
              <a:t> Software Requirements</a:t>
            </a:r>
          </a:p>
          <a:p>
            <a:endParaRPr lang="en-US" sz="1100" dirty="0"/>
          </a:p>
          <a:p>
            <a:pPr marL="457200" indent="-457200">
              <a:buFont typeface="Arial" panose="020B0604020202020204" pitchFamily="34" charset="0"/>
              <a:buChar char="•"/>
            </a:pPr>
            <a:r>
              <a:rPr lang="en-US" sz="2800" dirty="0"/>
              <a:t>Python 3.9+</a:t>
            </a:r>
          </a:p>
          <a:p>
            <a:pPr marL="457200" indent="-457200">
              <a:buFont typeface="Arial" panose="020B0604020202020204" pitchFamily="34" charset="0"/>
              <a:buChar char="•"/>
            </a:pPr>
            <a:r>
              <a:rPr lang="en-US" sz="2800" dirty="0" err="1"/>
              <a:t>PyTorch</a:t>
            </a:r>
            <a:r>
              <a:rPr lang="en-US" sz="2800" dirty="0"/>
              <a:t> / </a:t>
            </a:r>
            <a:r>
              <a:rPr lang="en-US" sz="2800" dirty="0" err="1"/>
              <a:t>TensorFlow</a:t>
            </a:r>
            <a:endParaRPr lang="en-US" sz="2800" dirty="0"/>
          </a:p>
          <a:p>
            <a:pPr marL="457200" indent="-457200">
              <a:buFont typeface="Arial" panose="020B0604020202020204" pitchFamily="34" charset="0"/>
              <a:buChar char="•"/>
            </a:pPr>
            <a:r>
              <a:rPr lang="en-US" sz="2800" dirty="0" err="1"/>
              <a:t>timm</a:t>
            </a:r>
            <a:r>
              <a:rPr lang="en-US" sz="2800" dirty="0"/>
              <a:t> / </a:t>
            </a:r>
            <a:r>
              <a:rPr lang="en-US" sz="2800" dirty="0" err="1"/>
              <a:t>HuggingFace</a:t>
            </a:r>
            <a:r>
              <a:rPr lang="en-US" sz="2800" dirty="0"/>
              <a:t> Transformers</a:t>
            </a:r>
          </a:p>
          <a:p>
            <a:pPr marL="457200" indent="-457200">
              <a:buFont typeface="Arial" panose="020B0604020202020204" pitchFamily="34" charset="0"/>
              <a:buChar char="•"/>
            </a:pPr>
            <a:r>
              <a:rPr lang="en-US" sz="2800" dirty="0" err="1"/>
              <a:t>NumPy</a:t>
            </a:r>
            <a:r>
              <a:rPr lang="en-US" sz="2800" dirty="0"/>
              <a:t>, Pandas, </a:t>
            </a:r>
            <a:r>
              <a:rPr lang="en-US" sz="2800" dirty="0" err="1"/>
              <a:t>OpenCV</a:t>
            </a:r>
            <a:endParaRPr lang="en-US" sz="2800" dirty="0"/>
          </a:p>
          <a:p>
            <a:pPr marL="457200" indent="-457200">
              <a:buFont typeface="Arial" panose="020B0604020202020204" pitchFamily="34" charset="0"/>
              <a:buChar char="•"/>
            </a:pPr>
            <a:r>
              <a:rPr lang="en-US" sz="2800" dirty="0"/>
              <a:t>Flask / </a:t>
            </a:r>
            <a:r>
              <a:rPr lang="en-US" sz="2800" dirty="0" err="1"/>
              <a:t>Streamlit</a:t>
            </a:r>
            <a:r>
              <a:rPr lang="en-US" sz="2800" dirty="0"/>
              <a:t> (Web Interface)</a:t>
            </a:r>
          </a:p>
          <a:p>
            <a:pPr marL="457200" indent="-457200">
              <a:buFont typeface="Arial" panose="020B0604020202020204" pitchFamily="34" charset="0"/>
              <a:buChar char="•"/>
            </a:pPr>
            <a:r>
              <a:rPr lang="en-US" sz="2800" dirty="0"/>
              <a:t>WebGazer.js (Eye Tracking)</a:t>
            </a:r>
          </a:p>
          <a:p>
            <a:pPr marL="457200" indent="-457200">
              <a:buFont typeface="Arial" panose="020B0604020202020204" pitchFamily="34" charset="0"/>
              <a:buChar char="•"/>
            </a:pPr>
            <a:r>
              <a:rPr lang="en-US" sz="2800" dirty="0"/>
              <a:t>whisper(speech)</a:t>
            </a:r>
          </a:p>
          <a:p>
            <a:pPr marL="457200" indent="-457200">
              <a:buFont typeface="Arial" panose="020B0604020202020204" pitchFamily="34" charset="0"/>
              <a:buChar char="•"/>
            </a:pPr>
            <a:r>
              <a:rPr lang="en-US" sz="2800" dirty="0"/>
              <a:t>next.js/typescript(Game Development)</a:t>
            </a:r>
          </a:p>
          <a:p>
            <a:pPr marL="457200" indent="-457200">
              <a:buFont typeface="Arial" panose="020B0604020202020204" pitchFamily="34" charset="0"/>
              <a:buChar char="•"/>
            </a:pPr>
            <a:r>
              <a:rPr lang="en-US" sz="2800" dirty="0" err="1"/>
              <a:t>Porstgre</a:t>
            </a:r>
            <a:r>
              <a:rPr lang="en-US" sz="2800" dirty="0"/>
              <a:t> </a:t>
            </a:r>
            <a:r>
              <a:rPr lang="en-US" sz="2800" dirty="0" err="1"/>
              <a:t>sql</a:t>
            </a:r>
            <a:r>
              <a:rPr lang="en-US" sz="2800" dirty="0"/>
              <a:t> (Database)</a:t>
            </a:r>
            <a:endParaRPr lang="en-US" sz="2800" dirty="0"/>
          </a:p>
        </p:txBody>
      </p:sp>
    </p:spTree>
    <p:extLst>
      <p:ext uri="{BB962C8B-B14F-4D97-AF65-F5344CB8AC3E}">
        <p14:creationId xmlns:p14="http://schemas.microsoft.com/office/powerpoint/2010/main" val="2760022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026" y="517585"/>
            <a:ext cx="8462514" cy="638921"/>
          </a:xfrm>
        </p:spPr>
        <p:txBody>
          <a:bodyPr>
            <a:normAutofit fontScale="90000"/>
          </a:bodyPr>
          <a:lstStyle/>
          <a:p>
            <a:r>
              <a:rPr lang="en-GB" sz="4400" b="0" i="0" u="none" strike="noStrike" cap="none" dirty="0">
                <a:latin typeface="Times New Roman" panose="02020603050405020304" pitchFamily="18" charset="0"/>
                <a:ea typeface="Calibri"/>
                <a:cs typeface="Times New Roman" panose="02020603050405020304" pitchFamily="18" charset="0"/>
                <a:sym typeface="Calibri"/>
              </a:rPr>
              <a:t>Literature Survey/Related Work</a:t>
            </a:r>
            <a:br>
              <a:rPr lang="en-GB" sz="4400" b="0" i="0" u="none" strike="noStrike" cap="none" dirty="0">
                <a:latin typeface="Times New Roman" panose="02020603050405020304" pitchFamily="18" charset="0"/>
                <a:ea typeface="Calibri"/>
                <a:cs typeface="Times New Roman" panose="02020603050405020304" pitchFamily="18" charset="0"/>
                <a:sym typeface="Calibri"/>
              </a:rPr>
            </a:b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31EED7D-DAFC-46C3-9E70-85255A16014D}" type="datetime1">
              <a:rPr lang="en-US" smtClean="0">
                <a:latin typeface="Times New Roman" panose="02020603050405020304" pitchFamily="18" charset="0"/>
                <a:cs typeface="Times New Roman" panose="02020603050405020304" pitchFamily="18" charset="0"/>
              </a:rPr>
              <a:pPr/>
              <a:t>8/8/2025</a:t>
            </a:fld>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7C0369B-4B01-4AA3-877F-9BA2E2E89311}"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pic>
        <p:nvPicPr>
          <p:cNvPr id="6" name="Picture 13">
            <a:extLst>
              <a:ext uri="{FF2B5EF4-FFF2-40B4-BE49-F238E27FC236}">
                <a16:creationId xmlns:a16="http://schemas.microsoft.com/office/drawing/2014/main" xmlns="" id="{2E81802E-4608-22C4-62CB-2CF585DC3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643504" cy="82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e 2">
            <a:extLst>
              <a:ext uri="{FF2B5EF4-FFF2-40B4-BE49-F238E27FC236}">
                <a16:creationId xmlns:a16="http://schemas.microsoft.com/office/drawing/2014/main" xmlns="" id="{2443339E-4F90-E8FD-A876-5AC204F9D3E9}"/>
              </a:ext>
            </a:extLst>
          </p:cNvPr>
          <p:cNvGraphicFramePr>
            <a:graphicFrameLocks noGrp="1"/>
          </p:cNvGraphicFramePr>
          <p:nvPr>
            <p:extLst>
              <p:ext uri="{D42A27DB-BD31-4B8C-83A1-F6EECF244321}">
                <p14:modId xmlns:p14="http://schemas.microsoft.com/office/powerpoint/2010/main" val="414797128"/>
              </p:ext>
            </p:extLst>
          </p:nvPr>
        </p:nvGraphicFramePr>
        <p:xfrm>
          <a:off x="445167" y="1125424"/>
          <a:ext cx="11301665" cy="5214991"/>
        </p:xfrm>
        <a:graphic>
          <a:graphicData uri="http://schemas.openxmlformats.org/drawingml/2006/table">
            <a:tbl>
              <a:tblPr>
                <a:tableStyleId>{616DA210-FB5B-4158-B5E0-FEB733F419BA}</a:tableStyleId>
              </a:tblPr>
              <a:tblGrid>
                <a:gridCol w="1104031">
                  <a:extLst>
                    <a:ext uri="{9D8B030D-6E8A-4147-A177-3AD203B41FA5}">
                      <a16:colId xmlns:a16="http://schemas.microsoft.com/office/drawing/2014/main" xmlns="" val="2460095405"/>
                    </a:ext>
                  </a:extLst>
                </a:gridCol>
                <a:gridCol w="2294626">
                  <a:extLst>
                    <a:ext uri="{9D8B030D-6E8A-4147-A177-3AD203B41FA5}">
                      <a16:colId xmlns:a16="http://schemas.microsoft.com/office/drawing/2014/main" xmlns="" val="2294725431"/>
                    </a:ext>
                  </a:extLst>
                </a:gridCol>
                <a:gridCol w="2639683">
                  <a:extLst>
                    <a:ext uri="{9D8B030D-6E8A-4147-A177-3AD203B41FA5}">
                      <a16:colId xmlns:a16="http://schemas.microsoft.com/office/drawing/2014/main" xmlns="" val="485143507"/>
                    </a:ext>
                  </a:extLst>
                </a:gridCol>
                <a:gridCol w="2536166">
                  <a:extLst>
                    <a:ext uri="{9D8B030D-6E8A-4147-A177-3AD203B41FA5}">
                      <a16:colId xmlns:a16="http://schemas.microsoft.com/office/drawing/2014/main" xmlns="" val="1203191694"/>
                    </a:ext>
                  </a:extLst>
                </a:gridCol>
                <a:gridCol w="2727159">
                  <a:extLst>
                    <a:ext uri="{9D8B030D-6E8A-4147-A177-3AD203B41FA5}">
                      <a16:colId xmlns:a16="http://schemas.microsoft.com/office/drawing/2014/main" xmlns="" val="2499105908"/>
                    </a:ext>
                  </a:extLst>
                </a:gridCol>
              </a:tblGrid>
              <a:tr h="202408">
                <a:tc>
                  <a:txBody>
                    <a:bodyPr/>
                    <a:lstStyle/>
                    <a:p>
                      <a:pPr>
                        <a:buNone/>
                      </a:pPr>
                      <a:r>
                        <a:rPr lang="en-IN" sz="1400" b="1" dirty="0">
                          <a:latin typeface="Times New Roman" panose="02020603050405020304" pitchFamily="18" charset="0"/>
                          <a:cs typeface="Times New Roman" panose="02020603050405020304" pitchFamily="18" charset="0"/>
                        </a:rPr>
                        <a:t>Year</a:t>
                      </a:r>
                      <a:endParaRPr lang="en-IN" sz="1400" dirty="0">
                        <a:latin typeface="Times New Roman" panose="02020603050405020304" pitchFamily="18" charset="0"/>
                        <a:cs typeface="Times New Roman" panose="02020603050405020304" pitchFamily="18" charset="0"/>
                      </a:endParaRPr>
                    </a:p>
                  </a:txBody>
                  <a:tcPr marL="42660" marR="42660" marT="21330" marB="21330" anchor="ctr">
                    <a:solidFill>
                      <a:schemeClr val="accent1">
                        <a:lumMod val="60000"/>
                        <a:lumOff val="40000"/>
                      </a:schemeClr>
                    </a:solidFill>
                  </a:tcPr>
                </a:tc>
                <a:tc>
                  <a:txBody>
                    <a:bodyPr/>
                    <a:lstStyle/>
                    <a:p>
                      <a:pPr>
                        <a:buNone/>
                      </a:pPr>
                      <a:r>
                        <a:rPr lang="en-IN" sz="1400" b="1">
                          <a:latin typeface="Times New Roman" panose="02020603050405020304" pitchFamily="18" charset="0"/>
                          <a:cs typeface="Times New Roman" panose="02020603050405020304" pitchFamily="18" charset="0"/>
                        </a:rPr>
                        <a:t>Title</a:t>
                      </a:r>
                      <a:endParaRPr lang="en-IN" sz="1400">
                        <a:latin typeface="Times New Roman" panose="02020603050405020304" pitchFamily="18" charset="0"/>
                        <a:cs typeface="Times New Roman" panose="02020603050405020304" pitchFamily="18" charset="0"/>
                      </a:endParaRPr>
                    </a:p>
                  </a:txBody>
                  <a:tcPr marL="42660" marR="42660" marT="21330" marB="21330" anchor="ctr">
                    <a:solidFill>
                      <a:schemeClr val="accent1">
                        <a:lumMod val="60000"/>
                        <a:lumOff val="40000"/>
                      </a:schemeClr>
                    </a:solidFill>
                  </a:tcPr>
                </a:tc>
                <a:tc>
                  <a:txBody>
                    <a:bodyPr/>
                    <a:lstStyle/>
                    <a:p>
                      <a:pPr>
                        <a:buNone/>
                      </a:pPr>
                      <a:r>
                        <a:rPr lang="en-IN" sz="1400" b="1">
                          <a:latin typeface="Times New Roman" panose="02020603050405020304" pitchFamily="18" charset="0"/>
                          <a:cs typeface="Times New Roman" panose="02020603050405020304" pitchFamily="18" charset="0"/>
                        </a:rPr>
                        <a:t>Algorithm / Method</a:t>
                      </a:r>
                      <a:endParaRPr lang="en-IN" sz="1400">
                        <a:latin typeface="Times New Roman" panose="02020603050405020304" pitchFamily="18" charset="0"/>
                        <a:cs typeface="Times New Roman" panose="02020603050405020304" pitchFamily="18" charset="0"/>
                      </a:endParaRPr>
                    </a:p>
                  </a:txBody>
                  <a:tcPr marL="42660" marR="42660" marT="21330" marB="21330" anchor="ctr">
                    <a:solidFill>
                      <a:schemeClr val="accent1">
                        <a:lumMod val="60000"/>
                        <a:lumOff val="40000"/>
                      </a:schemeClr>
                    </a:solidFill>
                  </a:tcPr>
                </a:tc>
                <a:tc>
                  <a:txBody>
                    <a:bodyPr/>
                    <a:lstStyle/>
                    <a:p>
                      <a:pPr>
                        <a:buNone/>
                      </a:pPr>
                      <a:r>
                        <a:rPr lang="en-IN" sz="1400" b="1">
                          <a:latin typeface="Times New Roman" panose="02020603050405020304" pitchFamily="18" charset="0"/>
                          <a:cs typeface="Times New Roman" panose="02020603050405020304" pitchFamily="18" charset="0"/>
                        </a:rPr>
                        <a:t>Results</a:t>
                      </a:r>
                      <a:endParaRPr lang="en-IN" sz="1400">
                        <a:latin typeface="Times New Roman" panose="02020603050405020304" pitchFamily="18" charset="0"/>
                        <a:cs typeface="Times New Roman" panose="02020603050405020304" pitchFamily="18" charset="0"/>
                      </a:endParaRPr>
                    </a:p>
                  </a:txBody>
                  <a:tcPr marL="42660" marR="42660" marT="21330" marB="21330" anchor="ctr">
                    <a:solidFill>
                      <a:schemeClr val="accent1">
                        <a:lumMod val="60000"/>
                        <a:lumOff val="40000"/>
                      </a:schemeClr>
                    </a:solidFill>
                  </a:tcPr>
                </a:tc>
                <a:tc>
                  <a:txBody>
                    <a:bodyPr/>
                    <a:lstStyle/>
                    <a:p>
                      <a:pPr>
                        <a:buNone/>
                      </a:pPr>
                      <a:r>
                        <a:rPr lang="en-IN" sz="1400" b="1" dirty="0">
                          <a:latin typeface="Times New Roman" panose="02020603050405020304" pitchFamily="18" charset="0"/>
                          <a:cs typeface="Times New Roman" panose="02020603050405020304" pitchFamily="18" charset="0"/>
                        </a:rPr>
                        <a:t>Limitations</a:t>
                      </a:r>
                      <a:endParaRPr lang="en-IN" sz="1400" dirty="0">
                        <a:latin typeface="Times New Roman" panose="02020603050405020304" pitchFamily="18" charset="0"/>
                        <a:cs typeface="Times New Roman" panose="02020603050405020304" pitchFamily="18" charset="0"/>
                      </a:endParaRPr>
                    </a:p>
                  </a:txBody>
                  <a:tcPr marL="42660" marR="42660" marT="21330" marB="21330" anchor="ctr">
                    <a:solidFill>
                      <a:schemeClr val="accent1">
                        <a:lumMod val="60000"/>
                        <a:lumOff val="40000"/>
                      </a:schemeClr>
                    </a:solidFill>
                  </a:tcPr>
                </a:tc>
                <a:extLst>
                  <a:ext uri="{0D108BD9-81ED-4DB2-BD59-A6C34878D82A}">
                    <a16:rowId xmlns:a16="http://schemas.microsoft.com/office/drawing/2014/main" xmlns="" val="2696396370"/>
                  </a:ext>
                </a:extLst>
              </a:tr>
              <a:tr h="961433">
                <a:tc>
                  <a:txBody>
                    <a:bodyPr/>
                    <a:lstStyle/>
                    <a:p>
                      <a:pPr>
                        <a:buNone/>
                      </a:pPr>
                      <a:r>
                        <a:rPr lang="en-IN" sz="1400" b="1" dirty="0">
                          <a:latin typeface="Times New Roman" panose="02020603050405020304" pitchFamily="18" charset="0"/>
                          <a:cs typeface="Times New Roman" panose="02020603050405020304" pitchFamily="18" charset="0"/>
                        </a:rPr>
                        <a:t>2021</a:t>
                      </a:r>
                      <a:endParaRPr lang="en-IN" sz="1400" dirty="0">
                        <a:latin typeface="Times New Roman" panose="02020603050405020304" pitchFamily="18" charset="0"/>
                        <a:cs typeface="Times New Roman" panose="02020603050405020304" pitchFamily="18" charset="0"/>
                      </a:endParaRPr>
                    </a:p>
                  </a:txBody>
                  <a:tcPr marL="42660" marR="42660" marT="21330" marB="21330" anchor="ctr"/>
                </a:tc>
                <a:tc>
                  <a:txBody>
                    <a:bodyPr/>
                    <a:lstStyle/>
                    <a:p>
                      <a:pPr>
                        <a:buNone/>
                      </a:pPr>
                      <a:r>
                        <a:rPr lang="en-US" sz="1400" i="1" dirty="0">
                          <a:latin typeface="Times New Roman" panose="02020603050405020304" pitchFamily="18" charset="0"/>
                          <a:cs typeface="Times New Roman" panose="02020603050405020304" pitchFamily="18" charset="0"/>
                        </a:rPr>
                        <a:t>Advance Machine Learning Methods for Dyslexia Biomarker Detection</a:t>
                      </a:r>
                    </a:p>
                  </a:txBody>
                  <a:tcPr marL="42660" marR="42660" marT="21330" marB="21330" anchor="ctr"/>
                </a:tc>
                <a:tc>
                  <a:txBody>
                    <a:bodyPr/>
                    <a:lstStyle/>
                    <a:p>
                      <a:pPr>
                        <a:buNone/>
                      </a:pPr>
                      <a:r>
                        <a:rPr lang="en-IN" sz="1400">
                          <a:latin typeface="Times New Roman" panose="02020603050405020304" pitchFamily="18" charset="0"/>
                          <a:cs typeface="Times New Roman" panose="02020603050405020304" pitchFamily="18" charset="0"/>
                        </a:rPr>
                        <a:t>SVM, ANN, CNN, RF, DT, etc. on multimodal data (MRI, EEG, eye-tracking, games, etc.)</a:t>
                      </a:r>
                    </a:p>
                  </a:txBody>
                  <a:tcPr marL="42660" marR="42660" marT="21330" marB="21330" anchor="ctr"/>
                </a:tc>
                <a:tc>
                  <a:txBody>
                    <a:bodyPr/>
                    <a:lstStyle/>
                    <a:p>
                      <a:pPr>
                        <a:buNone/>
                      </a:pPr>
                      <a:r>
                        <a:rPr lang="en-US" sz="1400" dirty="0">
                          <a:latin typeface="Times New Roman" panose="02020603050405020304" pitchFamily="18" charset="0"/>
                          <a:cs typeface="Times New Roman" panose="02020603050405020304" pitchFamily="18" charset="0"/>
                        </a:rPr>
                        <a:t>Various ML models showed above-chance accuracy; CNNs used for deep neuroimaging tasks</a:t>
                      </a:r>
                    </a:p>
                  </a:txBody>
                  <a:tcPr marL="42660" marR="42660" marT="21330" marB="21330" anchor="ctr"/>
                </a:tc>
                <a:tc>
                  <a:txBody>
                    <a:bodyPr/>
                    <a:lstStyle/>
                    <a:p>
                      <a:pPr>
                        <a:buNone/>
                      </a:pPr>
                      <a:r>
                        <a:rPr lang="en-US" sz="1400">
                          <a:latin typeface="Times New Roman" panose="02020603050405020304" pitchFamily="18" charset="0"/>
                          <a:cs typeface="Times New Roman" panose="02020603050405020304" pitchFamily="18" charset="0"/>
                        </a:rPr>
                        <a:t>Lack of biomarker interpretability, overfitting, small and private datasets, no standardization</a:t>
                      </a:r>
                    </a:p>
                  </a:txBody>
                  <a:tcPr marL="42660" marR="42660" marT="21330" marB="21330" anchor="ctr"/>
                </a:tc>
                <a:extLst>
                  <a:ext uri="{0D108BD9-81ED-4DB2-BD59-A6C34878D82A}">
                    <a16:rowId xmlns:a16="http://schemas.microsoft.com/office/drawing/2014/main" xmlns="" val="4104992642"/>
                  </a:ext>
                </a:extLst>
              </a:tr>
              <a:tr h="961433">
                <a:tc>
                  <a:txBody>
                    <a:bodyPr/>
                    <a:lstStyle/>
                    <a:p>
                      <a:pPr>
                        <a:buNone/>
                      </a:pPr>
                      <a:r>
                        <a:rPr lang="en-IN" sz="1400" b="1">
                          <a:latin typeface="Times New Roman" panose="02020603050405020304" pitchFamily="18" charset="0"/>
                          <a:cs typeface="Times New Roman" panose="02020603050405020304" pitchFamily="18" charset="0"/>
                        </a:rPr>
                        <a:t>2022</a:t>
                      </a:r>
                      <a:endParaRPr lang="en-IN" sz="1400">
                        <a:latin typeface="Times New Roman" panose="02020603050405020304" pitchFamily="18" charset="0"/>
                        <a:cs typeface="Times New Roman" panose="02020603050405020304" pitchFamily="18" charset="0"/>
                      </a:endParaRPr>
                    </a:p>
                  </a:txBody>
                  <a:tcPr marL="42660" marR="42660" marT="21330" marB="21330" anchor="ctr"/>
                </a:tc>
                <a:tc>
                  <a:txBody>
                    <a:bodyPr/>
                    <a:lstStyle/>
                    <a:p>
                      <a:pPr>
                        <a:buNone/>
                      </a:pPr>
                      <a:r>
                        <a:rPr lang="en-US" sz="1400" i="1" dirty="0">
                          <a:latin typeface="Times New Roman" panose="02020603050405020304" pitchFamily="18" charset="0"/>
                          <a:cs typeface="Times New Roman" panose="02020603050405020304" pitchFamily="18" charset="0"/>
                        </a:rPr>
                        <a:t>Cosmic Sounds: A Game to Support Phonological Awareness Skills for Children With Dyslexia</a:t>
                      </a:r>
                    </a:p>
                  </a:txBody>
                  <a:tcPr marL="42660" marR="42660" marT="21330" marB="21330" anchor="ctr"/>
                </a:tc>
                <a:tc>
                  <a:txBody>
                    <a:bodyPr/>
                    <a:lstStyle/>
                    <a:p>
                      <a:pPr>
                        <a:buNone/>
                      </a:pPr>
                      <a:r>
                        <a:rPr lang="en-US" sz="1400">
                          <a:latin typeface="Times New Roman" panose="02020603050405020304" pitchFamily="18" charset="0"/>
                          <a:cs typeface="Times New Roman" panose="02020603050405020304" pitchFamily="18" charset="0"/>
                        </a:rPr>
                        <a:t>Game-based Learning (GBL) designed with children and pedagogical expert; no ML used</a:t>
                      </a:r>
                    </a:p>
                  </a:txBody>
                  <a:tcPr marL="42660" marR="42660" marT="21330" marB="21330" anchor="ctr"/>
                </a:tc>
                <a:tc>
                  <a:txBody>
                    <a:bodyPr/>
                    <a:lstStyle/>
                    <a:p>
                      <a:pPr>
                        <a:buNone/>
                      </a:pPr>
                      <a:r>
                        <a:rPr lang="en-US" sz="1400">
                          <a:latin typeface="Times New Roman" panose="02020603050405020304" pitchFamily="18" charset="0"/>
                          <a:cs typeface="Times New Roman" panose="02020603050405020304" pitchFamily="18" charset="0"/>
                        </a:rPr>
                        <a:t>Improved phonological awareness and engagement among 9–12-year-old children</a:t>
                      </a:r>
                    </a:p>
                  </a:txBody>
                  <a:tcPr marL="42660" marR="42660" marT="21330" marB="21330" anchor="ctr"/>
                </a:tc>
                <a:tc>
                  <a:txBody>
                    <a:bodyPr/>
                    <a:lstStyle/>
                    <a:p>
                      <a:pPr>
                        <a:buNone/>
                      </a:pPr>
                      <a:r>
                        <a:rPr lang="en-US" sz="1400">
                          <a:latin typeface="Times New Roman" panose="02020603050405020304" pitchFamily="18" charset="0"/>
                          <a:cs typeface="Times New Roman" panose="02020603050405020304" pitchFamily="18" charset="0"/>
                        </a:rPr>
                        <a:t>Pilot study; no ML-based classification; not a diagnostic tool; subjective evaluations</a:t>
                      </a:r>
                    </a:p>
                  </a:txBody>
                  <a:tcPr marL="42660" marR="42660" marT="21330" marB="21330" anchor="ctr"/>
                </a:tc>
                <a:extLst>
                  <a:ext uri="{0D108BD9-81ED-4DB2-BD59-A6C34878D82A}">
                    <a16:rowId xmlns:a16="http://schemas.microsoft.com/office/drawing/2014/main" xmlns="" val="3896655887"/>
                  </a:ext>
                </a:extLst>
              </a:tr>
              <a:tr h="1113239">
                <a:tc>
                  <a:txBody>
                    <a:bodyPr/>
                    <a:lstStyle/>
                    <a:p>
                      <a:pPr>
                        <a:buNone/>
                      </a:pPr>
                      <a:r>
                        <a:rPr lang="en-IN" sz="1400" b="1">
                          <a:latin typeface="Times New Roman" panose="02020603050405020304" pitchFamily="18" charset="0"/>
                          <a:cs typeface="Times New Roman" panose="02020603050405020304" pitchFamily="18" charset="0"/>
                        </a:rPr>
                        <a:t>2023</a:t>
                      </a:r>
                      <a:endParaRPr lang="en-IN" sz="1400">
                        <a:latin typeface="Times New Roman" panose="02020603050405020304" pitchFamily="18" charset="0"/>
                        <a:cs typeface="Times New Roman" panose="02020603050405020304" pitchFamily="18" charset="0"/>
                      </a:endParaRPr>
                    </a:p>
                  </a:txBody>
                  <a:tcPr marL="42660" marR="42660" marT="21330" marB="21330" anchor="ctr"/>
                </a:tc>
                <a:tc>
                  <a:txBody>
                    <a:bodyPr/>
                    <a:lstStyle/>
                    <a:p>
                      <a:pPr>
                        <a:buNone/>
                      </a:pPr>
                      <a:r>
                        <a:rPr lang="en-US" sz="1400" i="1" dirty="0">
                          <a:latin typeface="Times New Roman" panose="02020603050405020304" pitchFamily="18" charset="0"/>
                          <a:cs typeface="Times New Roman" panose="02020603050405020304" pitchFamily="18" charset="0"/>
                        </a:rPr>
                        <a:t>Eye-Tracking Image Encoding: Autoencoders for Dyslexia Detection Across Language Boundaries</a:t>
                      </a:r>
                    </a:p>
                  </a:txBody>
                  <a:tcPr marL="42660" marR="42660" marT="21330" marB="21330" anchor="ctr"/>
                </a:tc>
                <a:tc>
                  <a:txBody>
                    <a:bodyPr/>
                    <a:lstStyle/>
                    <a:p>
                      <a:pPr>
                        <a:buNone/>
                      </a:pPr>
                      <a:r>
                        <a:rPr lang="en-IN" sz="1400">
                          <a:latin typeface="Times New Roman" panose="02020603050405020304" pitchFamily="18" charset="0"/>
                          <a:cs typeface="Times New Roman" panose="02020603050405020304" pitchFamily="18" charset="0"/>
                        </a:rPr>
                        <a:t>Autoencoder + ML classifiers on eye-tracking image data</a:t>
                      </a:r>
                    </a:p>
                  </a:txBody>
                  <a:tcPr marL="42660" marR="42660" marT="21330" marB="21330" anchor="ctr"/>
                </a:tc>
                <a:tc>
                  <a:txBody>
                    <a:bodyPr/>
                    <a:lstStyle/>
                    <a:p>
                      <a:pPr>
                        <a:buNone/>
                      </a:pPr>
                      <a:r>
                        <a:rPr lang="en-US" sz="1400">
                          <a:latin typeface="Times New Roman" panose="02020603050405020304" pitchFamily="18" charset="0"/>
                          <a:cs typeface="Times New Roman" panose="02020603050405020304" pitchFamily="18" charset="0"/>
                        </a:rPr>
                        <a:t>85.6% (Serbian data), 82.9% (Swedish data); robust across languages despite device/text differences</a:t>
                      </a:r>
                    </a:p>
                  </a:txBody>
                  <a:tcPr marL="42660" marR="42660" marT="21330" marB="21330" anchor="ctr"/>
                </a:tc>
                <a:tc>
                  <a:txBody>
                    <a:bodyPr/>
                    <a:lstStyle/>
                    <a:p>
                      <a:pPr>
                        <a:buNone/>
                      </a:pPr>
                      <a:r>
                        <a:rPr lang="en-US" sz="1400">
                          <a:latin typeface="Times New Roman" panose="02020603050405020304" pitchFamily="18" charset="0"/>
                          <a:cs typeface="Times New Roman" panose="02020603050405020304" pitchFamily="18" charset="0"/>
                        </a:rPr>
                        <a:t>Moderate accuracy, pipeline complexity, and no fusion with other biometric features</a:t>
                      </a:r>
                    </a:p>
                  </a:txBody>
                  <a:tcPr marL="42660" marR="42660" marT="21330" marB="21330" anchor="ctr"/>
                </a:tc>
                <a:extLst>
                  <a:ext uri="{0D108BD9-81ED-4DB2-BD59-A6C34878D82A}">
                    <a16:rowId xmlns:a16="http://schemas.microsoft.com/office/drawing/2014/main" xmlns="" val="210543963"/>
                  </a:ext>
                </a:extLst>
              </a:tr>
              <a:tr h="961433">
                <a:tc>
                  <a:txBody>
                    <a:bodyPr/>
                    <a:lstStyle/>
                    <a:p>
                      <a:pPr>
                        <a:buNone/>
                      </a:pPr>
                      <a:r>
                        <a:rPr lang="en-IN" sz="1400" b="1">
                          <a:latin typeface="Times New Roman" panose="02020603050405020304" pitchFamily="18" charset="0"/>
                          <a:cs typeface="Times New Roman" panose="02020603050405020304" pitchFamily="18" charset="0"/>
                        </a:rPr>
                        <a:t>2024</a:t>
                      </a:r>
                      <a:endParaRPr lang="en-IN" sz="1400">
                        <a:latin typeface="Times New Roman" panose="02020603050405020304" pitchFamily="18" charset="0"/>
                        <a:cs typeface="Times New Roman" panose="02020603050405020304" pitchFamily="18" charset="0"/>
                      </a:endParaRPr>
                    </a:p>
                  </a:txBody>
                  <a:tcPr marL="42660" marR="42660" marT="21330" marB="21330" anchor="ctr"/>
                </a:tc>
                <a:tc>
                  <a:txBody>
                    <a:bodyPr/>
                    <a:lstStyle/>
                    <a:p>
                      <a:pPr>
                        <a:buNone/>
                      </a:pPr>
                      <a:r>
                        <a:rPr lang="en-US" sz="1400" i="1" dirty="0">
                          <a:latin typeface="Times New Roman" panose="02020603050405020304" pitchFamily="18" charset="0"/>
                          <a:cs typeface="Times New Roman" panose="02020603050405020304" pitchFamily="18" charset="0"/>
                        </a:rPr>
                        <a:t>Dyslexia Analysis and Diagnosis Based on Eye Movement</a:t>
                      </a:r>
                    </a:p>
                  </a:txBody>
                  <a:tcPr marL="42660" marR="42660" marT="21330" marB="21330" anchor="ctr"/>
                </a:tc>
                <a:tc>
                  <a:txBody>
                    <a:bodyPr/>
                    <a:lstStyle/>
                    <a:p>
                      <a:pPr>
                        <a:buNone/>
                      </a:pPr>
                      <a:r>
                        <a:rPr lang="en-IN" sz="1400">
                          <a:latin typeface="Times New Roman" panose="02020603050405020304" pitchFamily="18" charset="0"/>
                          <a:cs typeface="Times New Roman" panose="02020603050405020304" pitchFamily="18" charset="0"/>
                        </a:rPr>
                        <a:t>Fusion Model: BERT + Eye-tracking + CNN (Saliency Maps) + ML ensemble voting</a:t>
                      </a:r>
                    </a:p>
                  </a:txBody>
                  <a:tcPr marL="42660" marR="42660" marT="21330" marB="21330" anchor="ctr"/>
                </a:tc>
                <a:tc>
                  <a:txBody>
                    <a:bodyPr/>
                    <a:lstStyle/>
                    <a:p>
                      <a:pPr>
                        <a:buNone/>
                      </a:pPr>
                      <a:r>
                        <a:rPr lang="en-US" sz="1400">
                          <a:latin typeface="Times New Roman" panose="02020603050405020304" pitchFamily="18" charset="0"/>
                          <a:cs typeface="Times New Roman" panose="02020603050405020304" pitchFamily="18" charset="0"/>
                        </a:rPr>
                        <a:t>High diagnostic precision using VR reading + BERT + CNN integration; promising for Chinese scripts</a:t>
                      </a:r>
                    </a:p>
                  </a:txBody>
                  <a:tcPr marL="42660" marR="42660" marT="21330" marB="21330" anchor="ctr"/>
                </a:tc>
                <a:tc>
                  <a:txBody>
                    <a:bodyPr/>
                    <a:lstStyle/>
                    <a:p>
                      <a:pPr>
                        <a:buNone/>
                      </a:pPr>
                      <a:r>
                        <a:rPr lang="en-US" sz="1400">
                          <a:latin typeface="Times New Roman" panose="02020603050405020304" pitchFamily="18" charset="0"/>
                          <a:cs typeface="Times New Roman" panose="02020603050405020304" pitchFamily="18" charset="0"/>
                        </a:rPr>
                        <a:t>Small sample (10 dyslexic, 4 control), language-specific, VR may not generalize well</a:t>
                      </a:r>
                    </a:p>
                  </a:txBody>
                  <a:tcPr marL="42660" marR="42660" marT="21330" marB="21330" anchor="ctr"/>
                </a:tc>
                <a:extLst>
                  <a:ext uri="{0D108BD9-81ED-4DB2-BD59-A6C34878D82A}">
                    <a16:rowId xmlns:a16="http://schemas.microsoft.com/office/drawing/2014/main" xmlns="" val="3343844143"/>
                  </a:ext>
                </a:extLst>
              </a:tr>
              <a:tr h="961433">
                <a:tc>
                  <a:txBody>
                    <a:bodyPr/>
                    <a:lstStyle/>
                    <a:p>
                      <a:pPr>
                        <a:buNone/>
                      </a:pPr>
                      <a:r>
                        <a:rPr lang="en-IN" sz="1400" b="1" dirty="0">
                          <a:latin typeface="Times New Roman" panose="02020603050405020304" pitchFamily="18" charset="0"/>
                          <a:cs typeface="Times New Roman" panose="02020603050405020304" pitchFamily="18" charset="0"/>
                        </a:rPr>
                        <a:t>2025</a:t>
                      </a:r>
                      <a:endParaRPr lang="en-IN" sz="1400" dirty="0">
                        <a:latin typeface="Times New Roman" panose="02020603050405020304" pitchFamily="18" charset="0"/>
                        <a:cs typeface="Times New Roman" panose="02020603050405020304" pitchFamily="18" charset="0"/>
                      </a:endParaRPr>
                    </a:p>
                  </a:txBody>
                  <a:tcPr marL="42660" marR="42660" marT="21330" marB="21330" anchor="ctr"/>
                </a:tc>
                <a:tc>
                  <a:txBody>
                    <a:bodyPr/>
                    <a:lstStyle/>
                    <a:p>
                      <a:pPr>
                        <a:buNone/>
                      </a:pPr>
                      <a:r>
                        <a:rPr lang="en-US" sz="1400" i="1" dirty="0">
                          <a:latin typeface="Times New Roman" panose="02020603050405020304" pitchFamily="18" charset="0"/>
                          <a:cs typeface="Times New Roman" panose="02020603050405020304" pitchFamily="18" charset="0"/>
                        </a:rPr>
                        <a:t>Screening Dyslexia Using Visual Auditory Computer Games and Machine Learning</a:t>
                      </a:r>
                    </a:p>
                  </a:txBody>
                  <a:tcPr marL="42660" marR="42660" marT="21330" marB="21330" anchor="ctr"/>
                </a:tc>
                <a:tc>
                  <a:txBody>
                    <a:bodyPr/>
                    <a:lstStyle/>
                    <a:p>
                      <a:pPr>
                        <a:buNone/>
                      </a:pPr>
                      <a:r>
                        <a:rPr lang="en-US" sz="1400">
                          <a:latin typeface="Times New Roman" panose="02020603050405020304" pitchFamily="18" charset="0"/>
                          <a:cs typeface="Times New Roman" panose="02020603050405020304" pitchFamily="18" charset="0"/>
                        </a:rPr>
                        <a:t>ML (Extra Trees, etc.) on game data (visual + auditory tasks)</a:t>
                      </a:r>
                    </a:p>
                  </a:txBody>
                  <a:tcPr marL="42660" marR="42660" marT="21330" marB="21330" anchor="ctr"/>
                </a:tc>
                <a:tc>
                  <a:txBody>
                    <a:bodyPr/>
                    <a:lstStyle/>
                    <a:p>
                      <a:pPr>
                        <a:buNone/>
                      </a:pPr>
                      <a:r>
                        <a:rPr lang="en-US" sz="1400">
                          <a:latin typeface="Times New Roman" panose="02020603050405020304" pitchFamily="18" charset="0"/>
                          <a:cs typeface="Times New Roman" panose="02020603050405020304" pitchFamily="18" charset="0"/>
                        </a:rPr>
                        <a:t>83% precision &amp; 80% recall (multi-language); 75% accuracy (all languages combined)</a:t>
                      </a:r>
                    </a:p>
                  </a:txBody>
                  <a:tcPr marL="42660" marR="42660" marT="21330" marB="21330" anchor="ctr"/>
                </a:tc>
                <a:tc>
                  <a:txBody>
                    <a:bodyPr/>
                    <a:lstStyle/>
                    <a:p>
                      <a:pPr>
                        <a:buNone/>
                      </a:pPr>
                      <a:r>
                        <a:rPr lang="en-US" sz="1400" dirty="0">
                          <a:latin typeface="Times New Roman" panose="02020603050405020304" pitchFamily="18" charset="0"/>
                          <a:cs typeface="Times New Roman" panose="02020603050405020304" pitchFamily="18" charset="0"/>
                        </a:rPr>
                        <a:t>Game-based; not a deep neural approach; does not capture full linguistic context; limited age group</a:t>
                      </a:r>
                    </a:p>
                  </a:txBody>
                  <a:tcPr marL="42660" marR="42660" marT="21330" marB="21330" anchor="ctr"/>
                </a:tc>
                <a:extLst>
                  <a:ext uri="{0D108BD9-81ED-4DB2-BD59-A6C34878D82A}">
                    <a16:rowId xmlns:a16="http://schemas.microsoft.com/office/drawing/2014/main" xmlns="" val="3714808045"/>
                  </a:ext>
                </a:extLst>
              </a:tr>
            </a:tbl>
          </a:graphicData>
        </a:graphic>
      </p:graphicFrame>
    </p:spTree>
    <p:extLst>
      <p:ext uri="{BB962C8B-B14F-4D97-AF65-F5344CB8AC3E}">
        <p14:creationId xmlns:p14="http://schemas.microsoft.com/office/powerpoint/2010/main" val="1514161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TotalTime>
  <Words>868</Words>
  <Application>Microsoft Office PowerPoint</Application>
  <PresentationFormat>Widescreen</PresentationFormat>
  <Paragraphs>122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Times New Roman</vt:lpstr>
      <vt:lpstr>Trebuchet MS</vt:lpstr>
      <vt:lpstr>Wingdings</vt:lpstr>
      <vt:lpstr>Office Theme</vt:lpstr>
      <vt:lpstr>PowerPoint Presentation</vt:lpstr>
      <vt:lpstr>      Outline</vt:lpstr>
      <vt:lpstr>Problem statement </vt:lpstr>
      <vt:lpstr>Introduction </vt:lpstr>
      <vt:lpstr>Motivation</vt:lpstr>
      <vt:lpstr>Objective</vt:lpstr>
      <vt:lpstr>System overview:    Proposed system, Architecture and initial phase of design (DFD) and expected outcomes</vt:lpstr>
      <vt:lpstr>Resource requirement   </vt:lpstr>
      <vt:lpstr>Literature Survey/Related Work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Shinde</dc:creator>
  <cp:lastModifiedBy>Microsoft account</cp:lastModifiedBy>
  <cp:revision>31</cp:revision>
  <dcterms:created xsi:type="dcterms:W3CDTF">2017-08-11T06:26:37Z</dcterms:created>
  <dcterms:modified xsi:type="dcterms:W3CDTF">2025-08-07T19:19:38Z</dcterms:modified>
</cp:coreProperties>
</file>