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Arial Rounded MT Bold" panose="020F0704030504030204" pitchFamily="34" charset="0"/>
      <p:regular r:id="rId14"/>
    </p:embeddedFont>
    <p:embeddedFont>
      <p:font typeface="Clear Sans Regular Bold" panose="020B0604020202020204" charset="0"/>
      <p:regular r:id="rId15"/>
    </p:embeddedFont>
    <p:embeddedFont>
      <p:font typeface="Segoe UI" panose="020B0502040204020203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0065" autoAdjust="0"/>
  </p:normalViewPr>
  <p:slideViewPr>
    <p:cSldViewPr>
      <p:cViewPr varScale="1">
        <p:scale>
          <a:sx n="39" d="100"/>
          <a:sy n="39" d="100"/>
        </p:scale>
        <p:origin x="946" y="-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I RAJPUT" userId="e7c49ab73cb2ff53" providerId="LiveId" clId="{D3D7554D-AF53-4A33-8FE7-C29A68F78CCD}"/>
    <pc:docChg chg="custSel modSld">
      <pc:chgData name="TANVI RAJPUT" userId="e7c49ab73cb2ff53" providerId="LiveId" clId="{D3D7554D-AF53-4A33-8FE7-C29A68F78CCD}" dt="2024-02-13T08:37:18.457" v="10" actId="478"/>
      <pc:docMkLst>
        <pc:docMk/>
      </pc:docMkLst>
      <pc:sldChg chg="delSp mod delAnim">
        <pc:chgData name="TANVI RAJPUT" userId="e7c49ab73cb2ff53" providerId="LiveId" clId="{D3D7554D-AF53-4A33-8FE7-C29A68F78CCD}" dt="2024-02-13T08:36:37.628" v="1" actId="478"/>
        <pc:sldMkLst>
          <pc:docMk/>
          <pc:sldMk cId="0" sldId="256"/>
        </pc:sldMkLst>
        <pc:picChg chg="del">
          <ac:chgData name="TANVI RAJPUT" userId="e7c49ab73cb2ff53" providerId="LiveId" clId="{D3D7554D-AF53-4A33-8FE7-C29A68F78CCD}" dt="2024-02-13T08:36:37.628" v="1" actId="478"/>
          <ac:picMkLst>
            <pc:docMk/>
            <pc:sldMk cId="0" sldId="256"/>
            <ac:picMk id="34" creationId="{87FA7A04-037D-AF1C-4DDA-222DD20E69FA}"/>
          </ac:picMkLst>
        </pc:picChg>
        <pc:picChg chg="del">
          <ac:chgData name="TANVI RAJPUT" userId="e7c49ab73cb2ff53" providerId="LiveId" clId="{D3D7554D-AF53-4A33-8FE7-C29A68F78CCD}" dt="2024-02-13T08:36:35.444" v="0" actId="478"/>
          <ac:picMkLst>
            <pc:docMk/>
            <pc:sldMk cId="0" sldId="256"/>
            <ac:picMk id="35" creationId="{22DCACA7-A066-1AFF-A6A8-D83BF9BF6C5B}"/>
          </ac:picMkLst>
        </pc:picChg>
      </pc:sldChg>
      <pc:sldChg chg="delSp mod delAnim">
        <pc:chgData name="TANVI RAJPUT" userId="e7c49ab73cb2ff53" providerId="LiveId" clId="{D3D7554D-AF53-4A33-8FE7-C29A68F78CCD}" dt="2024-02-13T08:36:42.412" v="2" actId="478"/>
        <pc:sldMkLst>
          <pc:docMk/>
          <pc:sldMk cId="0" sldId="257"/>
        </pc:sldMkLst>
        <pc:picChg chg="del">
          <ac:chgData name="TANVI RAJPUT" userId="e7c49ab73cb2ff53" providerId="LiveId" clId="{D3D7554D-AF53-4A33-8FE7-C29A68F78CCD}" dt="2024-02-13T08:36:42.412" v="2" actId="478"/>
          <ac:picMkLst>
            <pc:docMk/>
            <pc:sldMk cId="0" sldId="257"/>
            <ac:picMk id="38" creationId="{05096D3F-9298-2A35-0060-864C3A09CF12}"/>
          </ac:picMkLst>
        </pc:picChg>
      </pc:sldChg>
      <pc:sldChg chg="delSp mod delAnim">
        <pc:chgData name="TANVI RAJPUT" userId="e7c49ab73cb2ff53" providerId="LiveId" clId="{D3D7554D-AF53-4A33-8FE7-C29A68F78CCD}" dt="2024-02-13T08:36:47.370" v="3" actId="478"/>
        <pc:sldMkLst>
          <pc:docMk/>
          <pc:sldMk cId="0" sldId="258"/>
        </pc:sldMkLst>
        <pc:picChg chg="del">
          <ac:chgData name="TANVI RAJPUT" userId="e7c49ab73cb2ff53" providerId="LiveId" clId="{D3D7554D-AF53-4A33-8FE7-C29A68F78CCD}" dt="2024-02-13T08:36:47.370" v="3" actId="478"/>
          <ac:picMkLst>
            <pc:docMk/>
            <pc:sldMk cId="0" sldId="258"/>
            <ac:picMk id="44" creationId="{A7227ACC-949B-D760-7A7E-555C7218FE88}"/>
          </ac:picMkLst>
        </pc:picChg>
      </pc:sldChg>
      <pc:sldChg chg="delSp mod delAnim">
        <pc:chgData name="TANVI RAJPUT" userId="e7c49ab73cb2ff53" providerId="LiveId" clId="{D3D7554D-AF53-4A33-8FE7-C29A68F78CCD}" dt="2024-02-13T08:36:52.056" v="4" actId="478"/>
        <pc:sldMkLst>
          <pc:docMk/>
          <pc:sldMk cId="0" sldId="259"/>
        </pc:sldMkLst>
        <pc:picChg chg="del">
          <ac:chgData name="TANVI RAJPUT" userId="e7c49ab73cb2ff53" providerId="LiveId" clId="{D3D7554D-AF53-4A33-8FE7-C29A68F78CCD}" dt="2024-02-13T08:36:52.056" v="4" actId="478"/>
          <ac:picMkLst>
            <pc:docMk/>
            <pc:sldMk cId="0" sldId="259"/>
            <ac:picMk id="35" creationId="{140A9737-D6C2-136B-BA98-19E888EB5693}"/>
          </ac:picMkLst>
        </pc:picChg>
      </pc:sldChg>
      <pc:sldChg chg="delSp mod delAnim">
        <pc:chgData name="TANVI RAJPUT" userId="e7c49ab73cb2ff53" providerId="LiveId" clId="{D3D7554D-AF53-4A33-8FE7-C29A68F78CCD}" dt="2024-02-13T08:36:56.763" v="5" actId="478"/>
        <pc:sldMkLst>
          <pc:docMk/>
          <pc:sldMk cId="0" sldId="260"/>
        </pc:sldMkLst>
        <pc:picChg chg="del">
          <ac:chgData name="TANVI RAJPUT" userId="e7c49ab73cb2ff53" providerId="LiveId" clId="{D3D7554D-AF53-4A33-8FE7-C29A68F78CCD}" dt="2024-02-13T08:36:56.763" v="5" actId="478"/>
          <ac:picMkLst>
            <pc:docMk/>
            <pc:sldMk cId="0" sldId="260"/>
            <ac:picMk id="44" creationId="{F133FC3C-23D2-4267-B25A-CFF5DE7ADDAD}"/>
          </ac:picMkLst>
        </pc:picChg>
      </pc:sldChg>
      <pc:sldChg chg="delSp mod delAnim">
        <pc:chgData name="TANVI RAJPUT" userId="e7c49ab73cb2ff53" providerId="LiveId" clId="{D3D7554D-AF53-4A33-8FE7-C29A68F78CCD}" dt="2024-02-13T08:37:00.645" v="6" actId="478"/>
        <pc:sldMkLst>
          <pc:docMk/>
          <pc:sldMk cId="0" sldId="261"/>
        </pc:sldMkLst>
        <pc:picChg chg="del">
          <ac:chgData name="TANVI RAJPUT" userId="e7c49ab73cb2ff53" providerId="LiveId" clId="{D3D7554D-AF53-4A33-8FE7-C29A68F78CCD}" dt="2024-02-13T08:37:00.645" v="6" actId="478"/>
          <ac:picMkLst>
            <pc:docMk/>
            <pc:sldMk cId="0" sldId="261"/>
            <ac:picMk id="48" creationId="{FD0D304E-BF0F-E856-0C9A-85BAFD3DCBE3}"/>
          </ac:picMkLst>
        </pc:picChg>
      </pc:sldChg>
      <pc:sldChg chg="delSp mod delAnim">
        <pc:chgData name="TANVI RAJPUT" userId="e7c49ab73cb2ff53" providerId="LiveId" clId="{D3D7554D-AF53-4A33-8FE7-C29A68F78CCD}" dt="2024-02-13T08:37:05.103" v="7" actId="478"/>
        <pc:sldMkLst>
          <pc:docMk/>
          <pc:sldMk cId="0" sldId="262"/>
        </pc:sldMkLst>
        <pc:picChg chg="del">
          <ac:chgData name="TANVI RAJPUT" userId="e7c49ab73cb2ff53" providerId="LiveId" clId="{D3D7554D-AF53-4A33-8FE7-C29A68F78CCD}" dt="2024-02-13T08:37:05.103" v="7" actId="478"/>
          <ac:picMkLst>
            <pc:docMk/>
            <pc:sldMk cId="0" sldId="262"/>
            <ac:picMk id="24" creationId="{40640633-48A0-EA43-CBD8-8556DD6DDD84}"/>
          </ac:picMkLst>
        </pc:picChg>
      </pc:sldChg>
      <pc:sldChg chg="delSp mod delAnim">
        <pc:chgData name="TANVI RAJPUT" userId="e7c49ab73cb2ff53" providerId="LiveId" clId="{D3D7554D-AF53-4A33-8FE7-C29A68F78CCD}" dt="2024-02-13T08:37:09.860" v="8" actId="478"/>
        <pc:sldMkLst>
          <pc:docMk/>
          <pc:sldMk cId="0" sldId="263"/>
        </pc:sldMkLst>
        <pc:picChg chg="del">
          <ac:chgData name="TANVI RAJPUT" userId="e7c49ab73cb2ff53" providerId="LiveId" clId="{D3D7554D-AF53-4A33-8FE7-C29A68F78CCD}" dt="2024-02-13T08:37:09.860" v="8" actId="478"/>
          <ac:picMkLst>
            <pc:docMk/>
            <pc:sldMk cId="0" sldId="263"/>
            <ac:picMk id="39" creationId="{81E7F758-8AD3-500E-59D7-E488481400B8}"/>
          </ac:picMkLst>
        </pc:picChg>
      </pc:sldChg>
      <pc:sldChg chg="delSp mod delAnim">
        <pc:chgData name="TANVI RAJPUT" userId="e7c49ab73cb2ff53" providerId="LiveId" clId="{D3D7554D-AF53-4A33-8FE7-C29A68F78CCD}" dt="2024-02-13T08:37:18.457" v="10" actId="478"/>
        <pc:sldMkLst>
          <pc:docMk/>
          <pc:sldMk cId="0" sldId="265"/>
        </pc:sldMkLst>
        <pc:picChg chg="del">
          <ac:chgData name="TANVI RAJPUT" userId="e7c49ab73cb2ff53" providerId="LiveId" clId="{D3D7554D-AF53-4A33-8FE7-C29A68F78CCD}" dt="2024-02-13T08:37:18.457" v="10" actId="478"/>
          <ac:picMkLst>
            <pc:docMk/>
            <pc:sldMk cId="0" sldId="265"/>
            <ac:picMk id="40" creationId="{F1C1E961-EF56-A89F-FF2D-269002CC3946}"/>
          </ac:picMkLst>
        </pc:picChg>
      </pc:sldChg>
      <pc:sldChg chg="delSp mod delAnim">
        <pc:chgData name="TANVI RAJPUT" userId="e7c49ab73cb2ff53" providerId="LiveId" clId="{D3D7554D-AF53-4A33-8FE7-C29A68F78CCD}" dt="2024-02-13T08:37:14.482" v="9" actId="478"/>
        <pc:sldMkLst>
          <pc:docMk/>
          <pc:sldMk cId="2453851658" sldId="267"/>
        </pc:sldMkLst>
        <pc:picChg chg="del">
          <ac:chgData name="TANVI RAJPUT" userId="e7c49ab73cb2ff53" providerId="LiveId" clId="{D3D7554D-AF53-4A33-8FE7-C29A68F78CCD}" dt="2024-02-13T08:37:14.482" v="9" actId="478"/>
          <ac:picMkLst>
            <pc:docMk/>
            <pc:sldMk cId="2453851658" sldId="267"/>
            <ac:picMk id="46" creationId="{A0714C45-447D-3435-53FB-5550E3AA1F2B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4788\Downloads\Task%203_Final%20Content%20Data%20set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4788\Downloads\Task%203_Final%20Content%20Data%20set%20(1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Performing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'Top 5 Performing Categories'!$B$1</c:f>
              <c:strCache>
                <c:ptCount val="1"/>
                <c:pt idx="0">
                  <c:v>Aggragated 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5 Performing Categories'!$A$2:$A$6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Performing Categories'!$B$2:$B$6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69-4818-8B68-78A3EE02C5C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525027040"/>
        <c:axId val="930199056"/>
        <c:axId val="0"/>
      </c:bar3DChart>
      <c:catAx>
        <c:axId val="525027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199056"/>
        <c:crosses val="autoZero"/>
        <c:auto val="1"/>
        <c:lblAlgn val="ctr"/>
        <c:lblOffset val="100"/>
        <c:noMultiLvlLbl val="0"/>
      </c:catAx>
      <c:valAx>
        <c:axId val="93019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027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3_Final Content Data set (1).csv]Aggreagated Score!PivotTable4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Popularity</a:t>
            </a:r>
            <a:r>
              <a:rPr lang="en-US" baseline="0"/>
              <a:t> Percentage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'Aggreagated Score'!$F$2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240C-474C-9F2F-E75D66A1B62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240C-474C-9F2F-E75D66A1B62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240C-474C-9F2F-E75D66A1B62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240C-474C-9F2F-E75D66A1B62D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240C-474C-9F2F-E75D66A1B6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'Aggreagated Score'!$E$3:$E$8</c:f>
              <c:strCache>
                <c:ptCount val="5"/>
                <c:pt idx="0">
                  <c:v>Animals</c:v>
                </c:pt>
                <c:pt idx="1">
                  <c:v>food</c:v>
                </c:pt>
                <c:pt idx="2">
                  <c:v>healthy eating</c:v>
                </c:pt>
                <c:pt idx="3">
                  <c:v>science</c:v>
                </c:pt>
                <c:pt idx="4">
                  <c:v>technology</c:v>
                </c:pt>
              </c:strCache>
            </c:strRef>
          </c:cat>
          <c:val>
            <c:numRef>
              <c:f>'Aggreagated Score'!$F$3:$F$8</c:f>
              <c:numCache>
                <c:formatCode>0.00%</c:formatCode>
                <c:ptCount val="5"/>
                <c:pt idx="0">
                  <c:v>0.21364488751332342</c:v>
                </c:pt>
                <c:pt idx="1">
                  <c:v>0.19002183045205565</c:v>
                </c:pt>
                <c:pt idx="2">
                  <c:v>0.19761118995913202</c:v>
                </c:pt>
                <c:pt idx="3">
                  <c:v>0.20282370912490097</c:v>
                </c:pt>
                <c:pt idx="4">
                  <c:v>0.19589838295058795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40C-474C-9F2F-E75D66A1B62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342900" lvl="0" indent="-342900">
              <a:tabLst>
                <a:tab pos="457200" algn="l"/>
              </a:tabLst>
            </a:pPr>
            <a:r>
              <a:rPr lang="en-GB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>
              <a:spcAft>
                <a:spcPts val="15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968960" y="80264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074579" y="2865706"/>
            <a:ext cx="7896178" cy="11759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4000" spc="-105" dirty="0">
                <a:solidFill>
                  <a:srgbClr val="FFFFFF"/>
                </a:solidFill>
                <a:latin typeface="Arial Rounded MT Bold" panose="020F0704030504030204" pitchFamily="34" charset="0"/>
              </a:rPr>
              <a:t>Data Analysis at Accenture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85"/>
    </mc:Choice>
    <mc:Fallback xmlns="">
      <p:transition spd="slow" advTm="998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87849B5-C3A4-60B4-D4F9-242D8A35ED91}"/>
              </a:ext>
            </a:extLst>
          </p:cNvPr>
          <p:cNvSpPr txBox="1"/>
          <p:nvPr/>
        </p:nvSpPr>
        <p:spPr>
          <a:xfrm>
            <a:off x="10896600" y="2135141"/>
            <a:ext cx="66546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0" i="1" dirty="0">
                <a:solidFill>
                  <a:srgbClr val="374151"/>
                </a:solidFill>
                <a:effectLst/>
                <a:latin typeface="Söhne"/>
              </a:rPr>
              <a:t>our 3-month engagement with Social Buzz focuses on a comprehensive analysis of big data practices, providing strategic IPO guidance, and analyzing top-performing content categories. The insights gained will not only enhance Social Buzz's operations but also position them for a successful IPO in the near future.</a:t>
            </a:r>
            <a:endParaRPr lang="en-GB" sz="3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327"/>
    </mc:Choice>
    <mc:Fallback xmlns="">
      <p:transition spd="slow" advTm="5632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Thank you</a:t>
            </a: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5047612"/>
            <a:chOff x="0" y="0"/>
            <a:chExt cx="11564591" cy="673014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Arial Rounded MT Bold" panose="020F0704030504030204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4431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3600" spc="-19" dirty="0">
                  <a:solidFill>
                    <a:srgbClr val="000000"/>
                  </a:solidFill>
                </a:rPr>
                <a:t>Project recap</a:t>
              </a:r>
            </a:p>
            <a:p>
              <a:r>
                <a:rPr lang="en-US" sz="3600" spc="-19" dirty="0">
                  <a:solidFill>
                    <a:srgbClr val="000000"/>
                  </a:solidFill>
                </a:rPr>
                <a:t>Problem</a:t>
              </a:r>
            </a:p>
            <a:p>
              <a:r>
                <a:rPr lang="en-US" sz="3600" spc="-19" dirty="0">
                  <a:solidFill>
                    <a:srgbClr val="000000"/>
                  </a:solidFill>
                </a:rPr>
                <a:t>The Analytics team</a:t>
              </a:r>
            </a:p>
            <a:p>
              <a:r>
                <a:rPr lang="en-US" sz="3600" spc="-19" dirty="0">
                  <a:solidFill>
                    <a:srgbClr val="000000"/>
                  </a:solidFill>
                </a:rPr>
                <a:t>Process</a:t>
              </a:r>
            </a:p>
            <a:p>
              <a:r>
                <a:rPr lang="en-US" sz="3600" spc="-19" dirty="0">
                  <a:solidFill>
                    <a:srgbClr val="000000"/>
                  </a:solidFill>
                </a:rPr>
                <a:t>Insights</a:t>
              </a:r>
            </a:p>
            <a:p>
              <a:r>
                <a:rPr lang="en-US" sz="3600" spc="-19" dirty="0">
                  <a:solidFill>
                    <a:srgbClr val="000000"/>
                  </a:solidFill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154"/>
    </mc:Choice>
    <mc:Fallback xmlns="">
      <p:transition spd="slow" advTm="5515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/>
              <a:t>                                                              </a:t>
            </a:r>
            <a:endParaRPr lang="en-GB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Project Recap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723FA2-F5FB-268A-50F0-CC9BDC5995D2}"/>
              </a:ext>
            </a:extLst>
          </p:cNvPr>
          <p:cNvSpPr txBox="1"/>
          <p:nvPr/>
        </p:nvSpPr>
        <p:spPr>
          <a:xfrm>
            <a:off x="8399666" y="2363759"/>
            <a:ext cx="7488848" cy="5384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Bef>
                <a:spcPts val="175"/>
              </a:spcBef>
              <a:buSzPts val="1100"/>
              <a:tabLst>
                <a:tab pos="379730" algn="l"/>
              </a:tabLst>
            </a:pPr>
            <a:r>
              <a:rPr lang="en-US" sz="2800" spc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Social buzz is a fast-growing technology unicorn that need to adept quickly to its global scale. </a:t>
            </a:r>
            <a:r>
              <a:rPr lang="en-US" sz="2800" dirty="0">
                <a:latin typeface="Arial" panose="020B0604020202020204" pitchFamily="34" charset="0"/>
                <a:ea typeface="Arial" panose="020B0604020202020204" pitchFamily="34" charset="0"/>
              </a:rPr>
              <a:t>Accenture has begun 3-month POC focusing on these task:</a:t>
            </a:r>
            <a:endParaRPr lang="en-US" sz="2800" spc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 algn="just">
              <a:spcBef>
                <a:spcPts val="175"/>
              </a:spcBef>
              <a:buSzPts val="1100"/>
              <a:buFont typeface="Arial" panose="020B0604020202020204" pitchFamily="34" charset="0"/>
              <a:buChar char="-"/>
              <a:tabLst>
                <a:tab pos="379730" algn="l"/>
              </a:tabLst>
            </a:pPr>
            <a:endParaRPr lang="en-US" sz="2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14400" lvl="1" indent="-457200" algn="just">
              <a:spcBef>
                <a:spcPts val="175"/>
              </a:spcBef>
              <a:buSzPts val="1100"/>
              <a:buFont typeface="Wingdings" panose="05000000000000000000" pitchFamily="2" charset="2"/>
              <a:buChar char="v"/>
              <a:tabLst>
                <a:tab pos="379730" algn="l"/>
              </a:tabLst>
            </a:pPr>
            <a:r>
              <a:rPr lang="en-US" sz="2800" spc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</a:t>
            </a:r>
            <a:r>
              <a:rPr lang="en-US" sz="2800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spc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audit</a:t>
            </a:r>
            <a:r>
              <a:rPr lang="en-US" sz="2800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spc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 their</a:t>
            </a:r>
            <a:r>
              <a:rPr lang="en-US" sz="2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spc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</a:t>
            </a:r>
            <a:r>
              <a:rPr lang="en-US" sz="2800" spc="-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spc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</a:t>
            </a:r>
            <a:r>
              <a:rPr lang="en-US" sz="2800" spc="-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spc="-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practice</a:t>
            </a:r>
            <a:endParaRPr lang="en-GB" sz="2800" spc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14400" lvl="1" indent="-457200" algn="just">
              <a:spcBef>
                <a:spcPts val="175"/>
              </a:spcBef>
              <a:buSzPts val="1100"/>
              <a:buFont typeface="Wingdings" panose="05000000000000000000" pitchFamily="2" charset="2"/>
              <a:buChar char="v"/>
              <a:tabLst>
                <a:tab pos="379730" algn="l"/>
              </a:tabLst>
            </a:pPr>
            <a:r>
              <a:rPr lang="en-US" sz="2800" spc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Recommendations</a:t>
            </a:r>
            <a:r>
              <a:rPr lang="en-US" sz="2800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spc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2800" spc="-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spc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2800" spc="-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spc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successful</a:t>
            </a:r>
            <a:r>
              <a:rPr lang="en-US" sz="2800" spc="-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spc="-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IPO</a:t>
            </a:r>
            <a:endParaRPr lang="en-GB" sz="2800" spc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14400" marR="601345" lvl="1" indent="-457200" algn="just">
              <a:lnSpc>
                <a:spcPct val="110000"/>
              </a:lnSpc>
              <a:spcBef>
                <a:spcPts val="175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v"/>
              <a:tabLst>
                <a:tab pos="379730" algn="l"/>
                <a:tab pos="530225" algn="l"/>
              </a:tabLst>
            </a:pPr>
            <a:r>
              <a:rPr lang="en-US" sz="2800" spc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</a:t>
            </a:r>
            <a:r>
              <a:rPr lang="en-US" sz="2800" spc="-3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spc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analysis</a:t>
            </a:r>
            <a:r>
              <a:rPr lang="en-US" sz="2800" spc="-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spc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2800" spc="-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spc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their</a:t>
            </a:r>
            <a:r>
              <a:rPr lang="en-US" sz="2800" spc="-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spc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content</a:t>
            </a:r>
            <a:r>
              <a:rPr lang="en-US" sz="2800" spc="-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spc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categories that</a:t>
            </a:r>
            <a:r>
              <a:rPr lang="en-US" sz="2800" spc="-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spc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highlights</a:t>
            </a:r>
            <a:r>
              <a:rPr lang="en-US" sz="2800" spc="-3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spc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2800" spc="-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spc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top</a:t>
            </a:r>
            <a:r>
              <a:rPr lang="en-US" sz="2800" spc="-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spc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5</a:t>
            </a:r>
            <a:r>
              <a:rPr lang="en-US" sz="2800" spc="-3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spc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categories</a:t>
            </a:r>
            <a:r>
              <a:rPr lang="en-US" sz="2800" spc="-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spc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with</a:t>
            </a:r>
            <a:r>
              <a:rPr lang="en-US" sz="2800" spc="-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spc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largest aggregate popularity</a:t>
            </a:r>
            <a:endParaRPr lang="en-GB" sz="2800" spc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54"/>
    </mc:Choice>
    <mc:Fallback xmlns="">
      <p:transition spd="slow" advTm="5215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75021" y="18176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146017-99E9-4613-94CD-655A2F2013AC}"/>
              </a:ext>
            </a:extLst>
          </p:cNvPr>
          <p:cNvSpPr txBox="1"/>
          <p:nvPr/>
        </p:nvSpPr>
        <p:spPr>
          <a:xfrm>
            <a:off x="2516511" y="4373519"/>
            <a:ext cx="7110543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IPO Preparation Challenge: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day over 100,000 pieces of content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Management Best Practices: </a:t>
            </a:r>
            <a:r>
              <a:rPr lang="en-US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Social Buzz, with a massive amount of data, wants to learn data best practices from larger corporations to optimize their operations.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 to find Social buzz’s Top 5 most popular categories of content?</a:t>
            </a:r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856"/>
    </mc:Choice>
    <mc:Fallback xmlns="">
      <p:transition spd="slow" advTm="8285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5A7DEC-AD4F-1981-5E49-BB58DBB332E7}"/>
              </a:ext>
            </a:extLst>
          </p:cNvPr>
          <p:cNvSpPr txBox="1"/>
          <p:nvPr/>
        </p:nvSpPr>
        <p:spPr>
          <a:xfrm>
            <a:off x="13958633" y="1671189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Analyst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Tanvi Rajput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132480-C953-58DF-CE72-895AF55A0DA6}"/>
              </a:ext>
            </a:extLst>
          </p:cNvPr>
          <p:cNvSpPr txBox="1"/>
          <p:nvPr/>
        </p:nvSpPr>
        <p:spPr>
          <a:xfrm>
            <a:off x="4636723" y="1344995"/>
            <a:ext cx="8114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Gathering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0C3B0-FA1B-5FAE-DD90-689CB8C628E5}"/>
              </a:ext>
            </a:extLst>
          </p:cNvPr>
          <p:cNvSpPr txBox="1"/>
          <p:nvPr/>
        </p:nvSpPr>
        <p:spPr>
          <a:xfrm>
            <a:off x="13887405" y="7599331"/>
            <a:ext cx="3005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Andrew Flemming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Chief Technical Architect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AD787A-BC33-F121-DAE5-214A86C7D18A}"/>
              </a:ext>
            </a:extLst>
          </p:cNvPr>
          <p:cNvSpPr txBox="1"/>
          <p:nvPr/>
        </p:nvSpPr>
        <p:spPr>
          <a:xfrm>
            <a:off x="13910934" y="4449554"/>
            <a:ext cx="3005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Marcus  Rampton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Senior Principal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Picture 48" descr="A person in a blue jacket&#10;&#10;Description automatically generated">
            <a:extLst>
              <a:ext uri="{FF2B5EF4-FFF2-40B4-BE49-F238E27FC236}">
                <a16:creationId xmlns:a16="http://schemas.microsoft.com/office/drawing/2014/main" id="{A38DF01D-37B7-5E51-12DC-CA7F9048C72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93" y="1070413"/>
            <a:ext cx="2253799" cy="20325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54"/>
    </mc:Choice>
    <mc:Fallback xmlns="">
      <p:transition spd="slow" advTm="4365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76934A-E330-B029-49C3-192583FCE5B9}"/>
              </a:ext>
            </a:extLst>
          </p:cNvPr>
          <p:cNvSpPr txBox="1"/>
          <p:nvPr/>
        </p:nvSpPr>
        <p:spPr>
          <a:xfrm>
            <a:off x="4636723" y="1344995"/>
            <a:ext cx="8114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Gathering and Understanding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DBBDF3-4403-E06B-D31F-045A4871F5DD}"/>
              </a:ext>
            </a:extLst>
          </p:cNvPr>
          <p:cNvSpPr txBox="1"/>
          <p:nvPr/>
        </p:nvSpPr>
        <p:spPr>
          <a:xfrm>
            <a:off x="6000291" y="2889666"/>
            <a:ext cx="8114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ED7F94-E380-112B-9D0D-B76028C32724}"/>
              </a:ext>
            </a:extLst>
          </p:cNvPr>
          <p:cNvSpPr txBox="1"/>
          <p:nvPr/>
        </p:nvSpPr>
        <p:spPr>
          <a:xfrm>
            <a:off x="8117756" y="4434678"/>
            <a:ext cx="8114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Modeling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5CFE06-0EF9-05C4-4F52-CE543021C972}"/>
              </a:ext>
            </a:extLst>
          </p:cNvPr>
          <p:cNvSpPr txBox="1"/>
          <p:nvPr/>
        </p:nvSpPr>
        <p:spPr>
          <a:xfrm>
            <a:off x="11578642" y="7744657"/>
            <a:ext cx="8114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Presenting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593E17-58DA-6EB0-4C7F-4B638A42499F}"/>
              </a:ext>
            </a:extLst>
          </p:cNvPr>
          <p:cNvSpPr txBox="1"/>
          <p:nvPr/>
        </p:nvSpPr>
        <p:spPr>
          <a:xfrm>
            <a:off x="9874369" y="5864155"/>
            <a:ext cx="8114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&amp; Data visualization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573"/>
    </mc:Choice>
    <mc:Fallback xmlns="">
      <p:transition spd="slow" advTm="7657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D8A1C1-5E13-AF58-CEDB-0E510A169A6C}"/>
              </a:ext>
            </a:extLst>
          </p:cNvPr>
          <p:cNvSpPr txBox="1"/>
          <p:nvPr/>
        </p:nvSpPr>
        <p:spPr>
          <a:xfrm>
            <a:off x="7549367" y="952500"/>
            <a:ext cx="4108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Insights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222438-66C2-88FC-3237-CB202B7441A4}"/>
              </a:ext>
            </a:extLst>
          </p:cNvPr>
          <p:cNvSpPr txBox="1"/>
          <p:nvPr/>
        </p:nvSpPr>
        <p:spPr>
          <a:xfrm>
            <a:off x="3113221" y="4444150"/>
            <a:ext cx="806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A100FF"/>
                </a:solidFill>
              </a:rPr>
              <a:t>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DF3531-DC02-242E-4229-D7A322E32C3B}"/>
              </a:ext>
            </a:extLst>
          </p:cNvPr>
          <p:cNvSpPr txBox="1"/>
          <p:nvPr/>
        </p:nvSpPr>
        <p:spPr>
          <a:xfrm>
            <a:off x="1894412" y="5379676"/>
            <a:ext cx="3437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Unique Categories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3CFFA-4FD9-836E-5C86-9739006C63E0}"/>
              </a:ext>
            </a:extLst>
          </p:cNvPr>
          <p:cNvSpPr txBox="1"/>
          <p:nvPr/>
        </p:nvSpPr>
        <p:spPr>
          <a:xfrm>
            <a:off x="7039436" y="4453854"/>
            <a:ext cx="3437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rgbClr val="A100FF"/>
                </a:solidFill>
              </a:rPr>
              <a:t>1897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85A8A1-CDEC-5378-722B-4595D90A6839}"/>
              </a:ext>
            </a:extLst>
          </p:cNvPr>
          <p:cNvSpPr txBox="1"/>
          <p:nvPr/>
        </p:nvSpPr>
        <p:spPr>
          <a:xfrm>
            <a:off x="6472443" y="5220860"/>
            <a:ext cx="510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Most Popular Category with Reactions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96FE7F-CF94-E8BA-7272-0756C3F78DAE}"/>
              </a:ext>
            </a:extLst>
          </p:cNvPr>
          <p:cNvSpPr txBox="1"/>
          <p:nvPr/>
        </p:nvSpPr>
        <p:spPr>
          <a:xfrm>
            <a:off x="11824252" y="537396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Month with the most Post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BBCB00-98BA-50A0-9808-0E09250F01B9}"/>
              </a:ext>
            </a:extLst>
          </p:cNvPr>
          <p:cNvSpPr txBox="1"/>
          <p:nvPr/>
        </p:nvSpPr>
        <p:spPr>
          <a:xfrm>
            <a:off x="11811000" y="4488737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rgbClr val="A100FF"/>
                </a:solidFill>
              </a:rPr>
              <a:t>January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21"/>
    </mc:Choice>
    <mc:Fallback xmlns="">
      <p:transition spd="slow" advTm="4792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F8A99C26-5C72-39BA-3669-767EC80B58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185089"/>
              </p:ext>
            </p:extLst>
          </p:nvPr>
        </p:nvGraphicFramePr>
        <p:xfrm>
          <a:off x="3506347" y="1383831"/>
          <a:ext cx="12570727" cy="7384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5"/>
    </mc:Choice>
    <mc:Fallback xmlns="">
      <p:transition spd="slow" advTm="5000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0EFE8DA1-62C4-83D5-CFD4-B0C6793B7F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6870163"/>
              </p:ext>
            </p:extLst>
          </p:nvPr>
        </p:nvGraphicFramePr>
        <p:xfrm>
          <a:off x="3169898" y="1383831"/>
          <a:ext cx="13136902" cy="7384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05"/>
    </mc:Choice>
    <mc:Fallback xmlns="">
      <p:transition spd="slow" advTm="47505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Custom</PresentationFormat>
  <Paragraphs>78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Calibri</vt:lpstr>
      <vt:lpstr>Segoe UI</vt:lpstr>
      <vt:lpstr>Arial Rounded MT Bold</vt:lpstr>
      <vt:lpstr>Clear Sans Regular Bold</vt:lpstr>
      <vt:lpstr>Arial</vt:lpstr>
      <vt:lpstr>Söhne</vt:lpstr>
      <vt:lpstr>Wingdings</vt:lpstr>
      <vt:lpstr>Times New Roman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TANVI RAJPUT</cp:lastModifiedBy>
  <cp:revision>27</cp:revision>
  <dcterms:created xsi:type="dcterms:W3CDTF">2006-08-16T00:00:00Z</dcterms:created>
  <dcterms:modified xsi:type="dcterms:W3CDTF">2024-02-13T08:37:32Z</dcterms:modified>
  <dc:identifier>DAEhDyfaYKE</dc:identifier>
</cp:coreProperties>
</file>