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6208"/>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evelopers.zomato.com/api" TargetMode="External"/><Relationship Id="rId5" Type="http://schemas.openxmlformats.org/officeDocument/2006/relationships/hyperlink" Target="https://foursquare.com/developer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E46-77D6-224D-9B1D-1A269D797BDF}"/>
              </a:ext>
            </a:extLst>
          </p:cNvPr>
          <p:cNvSpPr>
            <a:spLocks noGrp="1"/>
          </p:cNvSpPr>
          <p:nvPr>
            <p:ph type="ctrTitle"/>
          </p:nvPr>
        </p:nvSpPr>
        <p:spPr/>
        <p:txBody>
          <a:bodyPr/>
          <a:lstStyle/>
          <a:p>
            <a:r>
              <a:rPr lang="en-IN" dirty="0"/>
              <a:t>The Battle of the Neighbourhoods</a:t>
            </a:r>
            <a:endParaRPr lang="en-US" dirty="0"/>
          </a:p>
        </p:txBody>
      </p:sp>
      <p:sp>
        <p:nvSpPr>
          <p:cNvPr id="3" name="Subtitle 2">
            <a:extLst>
              <a:ext uri="{FF2B5EF4-FFF2-40B4-BE49-F238E27FC236}">
                <a16:creationId xmlns:a16="http://schemas.microsoft.com/office/drawing/2014/main" id="{9E8FF903-846B-2D45-A5CD-468207B792D0}"/>
              </a:ext>
            </a:extLst>
          </p:cNvPr>
          <p:cNvSpPr>
            <a:spLocks noGrp="1"/>
          </p:cNvSpPr>
          <p:nvPr>
            <p:ph type="subTitle" idx="1"/>
          </p:nvPr>
        </p:nvSpPr>
        <p:spPr/>
        <p:txBody>
          <a:bodyPr/>
          <a:lstStyle/>
          <a:p>
            <a:r>
              <a:rPr lang="en-IN" b="1" dirty="0"/>
              <a:t>Applied Data Science Capstone by IBM/Coursera</a:t>
            </a:r>
          </a:p>
          <a:p>
            <a:r>
              <a:rPr lang="en-IN" b="1" dirty="0"/>
              <a:t> </a:t>
            </a:r>
            <a:r>
              <a:rPr lang="en-US" dirty="0"/>
              <a:t>       </a:t>
            </a:r>
          </a:p>
          <a:p>
            <a:r>
              <a:rPr lang="en-US" dirty="0" err="1"/>
              <a:t>Tanvik</a:t>
            </a:r>
            <a:r>
              <a:rPr lang="en-US" dirty="0"/>
              <a:t> V P</a:t>
            </a:r>
          </a:p>
        </p:txBody>
      </p:sp>
    </p:spTree>
    <p:extLst>
      <p:ext uri="{BB962C8B-B14F-4D97-AF65-F5344CB8AC3E}">
        <p14:creationId xmlns:p14="http://schemas.microsoft.com/office/powerpoint/2010/main" val="260572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3DD3-6AA0-EC43-BA4B-D46DAA8AD7FD}"/>
              </a:ext>
            </a:extLst>
          </p:cNvPr>
          <p:cNvSpPr>
            <a:spLocks noGrp="1"/>
          </p:cNvSpPr>
          <p:nvPr>
            <p:ph type="title"/>
          </p:nvPr>
        </p:nvSpPr>
        <p:spPr>
          <a:xfrm>
            <a:off x="6400800" y="609600"/>
            <a:ext cx="5147730" cy="1641987"/>
          </a:xfrm>
        </p:spPr>
        <p:txBody>
          <a:bodyPr>
            <a:normAutofit/>
          </a:bodyPr>
          <a:lstStyle/>
          <a:p>
            <a:pPr>
              <a:lnSpc>
                <a:spcPct val="90000"/>
              </a:lnSpc>
            </a:pPr>
            <a:r>
              <a:rPr lang="en-US" sz="3100" dirty="0"/>
              <a:t>Rating</a:t>
            </a:r>
            <a:br>
              <a:rPr lang="en-US" sz="3100" dirty="0"/>
            </a:br>
            <a:r>
              <a:rPr lang="en-IN" sz="3100" b="1" dirty="0"/>
              <a:t>Map based on Price Range:</a:t>
            </a:r>
            <a:br>
              <a:rPr lang="en-IN" sz="3100" dirty="0"/>
            </a:br>
            <a:endParaRPr lang="en-US" sz="3100" dirty="0"/>
          </a:p>
        </p:txBody>
      </p:sp>
      <p:pic>
        <p:nvPicPr>
          <p:cNvPr id="4" name="Content Placeholder 3" descr="Map&#10;&#10;Description automatically generated">
            <a:extLst>
              <a:ext uri="{FF2B5EF4-FFF2-40B4-BE49-F238E27FC236}">
                <a16:creationId xmlns:a16="http://schemas.microsoft.com/office/drawing/2014/main" id="{002D1CC0-5D22-BD4C-BD76-F14523554271}"/>
              </a:ext>
            </a:extLst>
          </p:cNvPr>
          <p:cNvPicPr>
            <a:picLocks/>
          </p:cNvPicPr>
          <p:nvPr/>
        </p:nvPicPr>
        <p:blipFill rotWithShape="1">
          <a:blip r:embed="rId3"/>
          <a:srcRect l="29067" r="17156" b="1"/>
          <a:stretch/>
        </p:blipFill>
        <p:spPr>
          <a:xfrm>
            <a:off x="20" y="975"/>
            <a:ext cx="6095980" cy="6858000"/>
          </a:xfrm>
          <a:prstGeom prst="rect">
            <a:avLst/>
          </a:prstGeom>
        </p:spPr>
      </p:pic>
      <p:sp>
        <p:nvSpPr>
          <p:cNvPr id="8" name="Content Placeholder 7">
            <a:extLst>
              <a:ext uri="{FF2B5EF4-FFF2-40B4-BE49-F238E27FC236}">
                <a16:creationId xmlns:a16="http://schemas.microsoft.com/office/drawing/2014/main" id="{210B6672-404E-4749-9153-469FA877F2BC}"/>
              </a:ext>
            </a:extLst>
          </p:cNvPr>
          <p:cNvSpPr>
            <a:spLocks noGrp="1"/>
          </p:cNvSpPr>
          <p:nvPr>
            <p:ph idx="1"/>
          </p:nvPr>
        </p:nvSpPr>
        <p:spPr>
          <a:xfrm>
            <a:off x="6400800" y="2251587"/>
            <a:ext cx="5147730" cy="3637935"/>
          </a:xfrm>
        </p:spPr>
        <p:txBody>
          <a:bodyPr>
            <a:normAutofit/>
          </a:bodyPr>
          <a:lstStyle/>
          <a:p>
            <a:pPr lvl="0"/>
            <a:r>
              <a:rPr lang="en-IN" b="1" dirty="0"/>
              <a:t>Red </a:t>
            </a:r>
            <a:r>
              <a:rPr lang="en-IN" dirty="0"/>
              <a:t>: 4.0 (Very High Price)</a:t>
            </a:r>
          </a:p>
          <a:p>
            <a:pPr lvl="0"/>
            <a:r>
              <a:rPr lang="en-IN" b="1" dirty="0"/>
              <a:t>Orange </a:t>
            </a:r>
            <a:r>
              <a:rPr lang="en-IN" dirty="0"/>
              <a:t>:  3.0 (High Price)</a:t>
            </a:r>
          </a:p>
          <a:p>
            <a:pPr lvl="0"/>
            <a:r>
              <a:rPr lang="en-IN" b="1" dirty="0"/>
              <a:t>Green</a:t>
            </a:r>
            <a:r>
              <a:rPr lang="en-IN" dirty="0"/>
              <a:t>: 2.0 (Average Price)</a:t>
            </a:r>
          </a:p>
          <a:p>
            <a:pPr lvl="0"/>
            <a:r>
              <a:rPr lang="en-IN" b="1" dirty="0"/>
              <a:t>Dark Green</a:t>
            </a:r>
            <a:r>
              <a:rPr lang="en-IN" dirty="0"/>
              <a:t>: 1.0 (Very low Price)</a:t>
            </a:r>
          </a:p>
          <a:p>
            <a:pPr marL="0" indent="0">
              <a:buNone/>
            </a:pPr>
            <a:r>
              <a:rPr lang="en-IN" dirty="0"/>
              <a:t> </a:t>
            </a:r>
          </a:p>
          <a:p>
            <a:r>
              <a:rPr lang="en-IN" dirty="0"/>
              <a:t>Venues with </a:t>
            </a:r>
            <a:r>
              <a:rPr lang="en-IN" b="1" dirty="0"/>
              <a:t>Red</a:t>
            </a:r>
            <a:r>
              <a:rPr lang="en-IN" dirty="0"/>
              <a:t> has high price range, followed by </a:t>
            </a:r>
            <a:r>
              <a:rPr lang="en-IN" b="1" dirty="0"/>
              <a:t>orange</a:t>
            </a:r>
            <a:r>
              <a:rPr lang="en-IN" dirty="0"/>
              <a:t> with high price and </a:t>
            </a:r>
            <a:r>
              <a:rPr lang="en-IN" b="1" dirty="0"/>
              <a:t>Green</a:t>
            </a:r>
            <a:r>
              <a:rPr lang="en-IN" dirty="0"/>
              <a:t> and </a:t>
            </a:r>
            <a:r>
              <a:rPr lang="en-IN" b="1" dirty="0"/>
              <a:t>Dark Green</a:t>
            </a:r>
            <a:r>
              <a:rPr lang="en-IN" dirty="0"/>
              <a:t> with low price ranges.</a:t>
            </a:r>
          </a:p>
          <a:p>
            <a:endParaRPr lang="en-US" dirty="0"/>
          </a:p>
        </p:txBody>
      </p:sp>
    </p:spTree>
    <p:extLst>
      <p:ext uri="{BB962C8B-B14F-4D97-AF65-F5344CB8AC3E}">
        <p14:creationId xmlns:p14="http://schemas.microsoft.com/office/powerpoint/2010/main" val="377295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A62C-6212-5E49-A9E2-67DDCD910CBD}"/>
              </a:ext>
            </a:extLst>
          </p:cNvPr>
          <p:cNvSpPr>
            <a:spLocks noGrp="1"/>
          </p:cNvSpPr>
          <p:nvPr>
            <p:ph type="title"/>
          </p:nvPr>
        </p:nvSpPr>
        <p:spPr>
          <a:xfrm>
            <a:off x="6400800" y="609600"/>
            <a:ext cx="5147730" cy="1641987"/>
          </a:xfrm>
        </p:spPr>
        <p:txBody>
          <a:bodyPr>
            <a:normAutofit/>
          </a:bodyPr>
          <a:lstStyle/>
          <a:p>
            <a:r>
              <a:rPr lang="en-US" b="1" dirty="0"/>
              <a:t>Clustering</a:t>
            </a:r>
            <a:br>
              <a:rPr lang="en-IN" b="1" dirty="0"/>
            </a:br>
            <a:endParaRPr lang="en-US" dirty="0"/>
          </a:p>
        </p:txBody>
      </p:sp>
      <p:pic>
        <p:nvPicPr>
          <p:cNvPr id="4" name="Content Placeholder 3" descr="Map&#10;&#10;Description automatically generated">
            <a:extLst>
              <a:ext uri="{FF2B5EF4-FFF2-40B4-BE49-F238E27FC236}">
                <a16:creationId xmlns:a16="http://schemas.microsoft.com/office/drawing/2014/main" id="{02245A12-00C8-7D46-8C01-537348D1C1E3}"/>
              </a:ext>
            </a:extLst>
          </p:cNvPr>
          <p:cNvPicPr>
            <a:picLocks/>
          </p:cNvPicPr>
          <p:nvPr/>
        </p:nvPicPr>
        <p:blipFill rotWithShape="1">
          <a:blip r:embed="rId3"/>
          <a:srcRect l="22684" r="5318" b="2"/>
          <a:stretch/>
        </p:blipFill>
        <p:spPr>
          <a:xfrm>
            <a:off x="20" y="975"/>
            <a:ext cx="6095980" cy="6858000"/>
          </a:xfrm>
          <a:prstGeom prst="rect">
            <a:avLst/>
          </a:prstGeom>
        </p:spPr>
      </p:pic>
      <p:sp>
        <p:nvSpPr>
          <p:cNvPr id="8" name="Content Placeholder 7">
            <a:extLst>
              <a:ext uri="{FF2B5EF4-FFF2-40B4-BE49-F238E27FC236}">
                <a16:creationId xmlns:a16="http://schemas.microsoft.com/office/drawing/2014/main" id="{BFEE1837-DE40-4EA0-A112-DEE14D690870}"/>
              </a:ext>
            </a:extLst>
          </p:cNvPr>
          <p:cNvSpPr>
            <a:spLocks noGrp="1"/>
          </p:cNvSpPr>
          <p:nvPr>
            <p:ph idx="1"/>
          </p:nvPr>
        </p:nvSpPr>
        <p:spPr>
          <a:xfrm>
            <a:off x="6400800" y="2251587"/>
            <a:ext cx="5147730" cy="3637935"/>
          </a:xfrm>
        </p:spPr>
        <p:txBody>
          <a:bodyPr>
            <a:normAutofit/>
          </a:bodyPr>
          <a:lstStyle/>
          <a:p>
            <a:r>
              <a:rPr lang="en-IN" dirty="0"/>
              <a:t>We will now cluster all these venues based on their price range, location and more to identify similar venues and the relationship amongst them. We'll cluster the venues into two separate groups.</a:t>
            </a:r>
          </a:p>
          <a:p>
            <a:pPr marL="0" indent="0">
              <a:buNone/>
            </a:pPr>
            <a:endParaRPr lang="en-IN" dirty="0"/>
          </a:p>
          <a:p>
            <a:r>
              <a:rPr lang="en-IN" dirty="0"/>
              <a:t>Here we can see the clusters near Mumbai Naval base has relatively more price than the western side of the naval base.</a:t>
            </a:r>
            <a:endParaRPr lang="en-US" dirty="0"/>
          </a:p>
        </p:txBody>
      </p:sp>
    </p:spTree>
    <p:extLst>
      <p:ext uri="{BB962C8B-B14F-4D97-AF65-F5344CB8AC3E}">
        <p14:creationId xmlns:p14="http://schemas.microsoft.com/office/powerpoint/2010/main" val="55556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ffice building overlayed with stock market graphs">
            <a:extLst>
              <a:ext uri="{FF2B5EF4-FFF2-40B4-BE49-F238E27FC236}">
                <a16:creationId xmlns:a16="http://schemas.microsoft.com/office/drawing/2014/main" id="{E25BAA1C-5E70-2149-8ACB-B71233E95639}"/>
              </a:ext>
            </a:extLst>
          </p:cNvPr>
          <p:cNvPicPr>
            <a:picLocks noChangeAspect="1"/>
          </p:cNvPicPr>
          <p:nvPr/>
        </p:nvPicPr>
        <p:blipFill rotWithShape="1">
          <a:blip r:embed="rId2">
            <a:alphaModFix amt="25000"/>
          </a:blip>
          <a:srcRect t="1936" b="13477"/>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21AF1E4D-AC3D-F845-AB00-44D42E7B6616}"/>
              </a:ext>
            </a:extLst>
          </p:cNvPr>
          <p:cNvSpPr>
            <a:spLocks noGrp="1"/>
          </p:cNvSpPr>
          <p:nvPr>
            <p:ph type="title"/>
          </p:nvPr>
        </p:nvSpPr>
        <p:spPr>
          <a:xfrm>
            <a:off x="685801" y="609600"/>
            <a:ext cx="10131425" cy="1456267"/>
          </a:xfrm>
        </p:spPr>
        <p:txBody>
          <a:bodyPr>
            <a:normAutofit/>
          </a:bodyPr>
          <a:lstStyle/>
          <a:p>
            <a:r>
              <a:rPr lang="en-US" b="1" dirty="0"/>
              <a:t>Result and Discussion</a:t>
            </a:r>
            <a:br>
              <a:rPr lang="en-IN" b="1" dirty="0"/>
            </a:br>
            <a:endParaRPr lang="en-US" dirty="0"/>
          </a:p>
        </p:txBody>
      </p:sp>
      <p:sp>
        <p:nvSpPr>
          <p:cNvPr id="3" name="Content Placeholder 2">
            <a:extLst>
              <a:ext uri="{FF2B5EF4-FFF2-40B4-BE49-F238E27FC236}">
                <a16:creationId xmlns:a16="http://schemas.microsoft.com/office/drawing/2014/main" id="{5ABB0D13-8378-904B-9BBA-075AA441E1E2}"/>
              </a:ext>
            </a:extLst>
          </p:cNvPr>
          <p:cNvSpPr>
            <a:spLocks noGrp="1"/>
          </p:cNvSpPr>
          <p:nvPr>
            <p:ph idx="1"/>
          </p:nvPr>
        </p:nvSpPr>
        <p:spPr>
          <a:xfrm>
            <a:off x="685801" y="2142067"/>
            <a:ext cx="10131425" cy="3649133"/>
          </a:xfrm>
        </p:spPr>
        <p:txBody>
          <a:bodyPr>
            <a:normAutofit/>
          </a:bodyPr>
          <a:lstStyle/>
          <a:p>
            <a:r>
              <a:rPr lang="en-IN" dirty="0"/>
              <a:t>Based on our analysis above, we can draw a number of conclusions that will be useful to aid any visitor visiting the city of Mumbai, India</a:t>
            </a:r>
          </a:p>
          <a:p>
            <a:r>
              <a:rPr lang="en-IN" dirty="0"/>
              <a:t>After collecting data from the Foursquare and Zomato APIs, we got a list of 168 different venues. However, not all venues from the two APIs were identical. Hence, we had to inspect their latitude and longitude values as well as names to combine them and remove all the outliers. This resulted in a total venue count of 76.</a:t>
            </a:r>
          </a:p>
          <a:p>
            <a:r>
              <a:rPr lang="en-IN" dirty="0"/>
              <a:t>Finally, through clusters we identified that there are many venues which are relatively lower priced but have an average rating of 4.01. On the other hand, there are few venues which are high priced and have average rating of 4.28.</a:t>
            </a:r>
          </a:p>
          <a:p>
            <a:endParaRPr lang="en-US" dirty="0"/>
          </a:p>
        </p:txBody>
      </p:sp>
    </p:spTree>
    <p:extLst>
      <p:ext uri="{BB962C8B-B14F-4D97-AF65-F5344CB8AC3E}">
        <p14:creationId xmlns:p14="http://schemas.microsoft.com/office/powerpoint/2010/main" val="386446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ity lights focused in magnifying glass">
            <a:extLst>
              <a:ext uri="{FF2B5EF4-FFF2-40B4-BE49-F238E27FC236}">
                <a16:creationId xmlns:a16="http://schemas.microsoft.com/office/drawing/2014/main" id="{2CD1CFE6-6CA5-5D46-8D6E-6DBF3A5E495F}"/>
              </a:ext>
            </a:extLst>
          </p:cNvPr>
          <p:cNvPicPr>
            <a:picLocks noChangeAspect="1"/>
          </p:cNvPicPr>
          <p:nvPr/>
        </p:nvPicPr>
        <p:blipFill rotWithShape="1">
          <a:blip r:embed="rId2">
            <a:alphaModFix amt="25000"/>
          </a:blip>
          <a:srcRect t="11968" b="3763"/>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F4EF1D4C-664B-5840-80E6-BF1FEC87F823}"/>
              </a:ext>
            </a:extLst>
          </p:cNvPr>
          <p:cNvSpPr>
            <a:spLocks noGrp="1"/>
          </p:cNvSpPr>
          <p:nvPr>
            <p:ph type="title"/>
          </p:nvPr>
        </p:nvSpPr>
        <p:spPr>
          <a:xfrm>
            <a:off x="685801" y="609600"/>
            <a:ext cx="10131425" cy="1456267"/>
          </a:xfrm>
        </p:spPr>
        <p:txBody>
          <a:bodyPr>
            <a:normAutofit/>
          </a:bodyPr>
          <a:lstStyle/>
          <a:p>
            <a:r>
              <a:rPr lang="en-US" b="1" dirty="0"/>
              <a:t>Conclusion</a:t>
            </a:r>
            <a:br>
              <a:rPr lang="en-IN" b="1" dirty="0"/>
            </a:br>
            <a:endParaRPr lang="en-US" dirty="0"/>
          </a:p>
        </p:txBody>
      </p:sp>
      <p:sp>
        <p:nvSpPr>
          <p:cNvPr id="3" name="Content Placeholder 2">
            <a:extLst>
              <a:ext uri="{FF2B5EF4-FFF2-40B4-BE49-F238E27FC236}">
                <a16:creationId xmlns:a16="http://schemas.microsoft.com/office/drawing/2014/main" id="{15256FE7-761A-6B4D-84EB-EF241EDF93B6}"/>
              </a:ext>
            </a:extLst>
          </p:cNvPr>
          <p:cNvSpPr>
            <a:spLocks noGrp="1"/>
          </p:cNvSpPr>
          <p:nvPr>
            <p:ph idx="1"/>
          </p:nvPr>
        </p:nvSpPr>
        <p:spPr>
          <a:xfrm>
            <a:off x="685801" y="2142067"/>
            <a:ext cx="10131425" cy="3649133"/>
          </a:xfrm>
        </p:spPr>
        <p:txBody>
          <a:bodyPr>
            <a:normAutofit/>
          </a:bodyPr>
          <a:lstStyle/>
          <a:p>
            <a:r>
              <a:rPr lang="en-IN" dirty="0"/>
              <a:t>The purpose of this project was to explore the places that a person visiting to South Mumbai . The venues have been identified using Foursquare and Zomato API and have been plotted on the map. The map reveals that there are so many places where one can visit during his stay in South Mumbai. Based on the visitor's venue rating and price requirements, they can choose the places.</a:t>
            </a:r>
          </a:p>
          <a:p>
            <a:pPr marL="0" indent="0">
              <a:buNone/>
            </a:pPr>
            <a:endParaRPr lang="en-US" dirty="0"/>
          </a:p>
        </p:txBody>
      </p:sp>
    </p:spTree>
    <p:extLst>
      <p:ext uri="{BB962C8B-B14F-4D97-AF65-F5344CB8AC3E}">
        <p14:creationId xmlns:p14="http://schemas.microsoft.com/office/powerpoint/2010/main" val="61982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CDE1-6447-BD4C-9F6C-8A7A3B05ABC0}"/>
              </a:ext>
            </a:extLst>
          </p:cNvPr>
          <p:cNvSpPr>
            <a:spLocks noGrp="1"/>
          </p:cNvSpPr>
          <p:nvPr>
            <p:ph type="title"/>
          </p:nvPr>
        </p:nvSpPr>
        <p:spPr/>
        <p:txBody>
          <a:bodyPr/>
          <a:lstStyle/>
          <a:p>
            <a:r>
              <a:rPr lang="en-US" dirty="0"/>
              <a:t>Author</a:t>
            </a:r>
          </a:p>
        </p:txBody>
      </p:sp>
      <p:sp>
        <p:nvSpPr>
          <p:cNvPr id="3" name="Content Placeholder 2">
            <a:extLst>
              <a:ext uri="{FF2B5EF4-FFF2-40B4-BE49-F238E27FC236}">
                <a16:creationId xmlns:a16="http://schemas.microsoft.com/office/drawing/2014/main" id="{AF7CD9CB-6D95-D04A-A805-9C045A5B30DF}"/>
              </a:ext>
            </a:extLst>
          </p:cNvPr>
          <p:cNvSpPr>
            <a:spLocks noGrp="1"/>
          </p:cNvSpPr>
          <p:nvPr>
            <p:ph idx="1"/>
          </p:nvPr>
        </p:nvSpPr>
        <p:spPr/>
        <p:txBody>
          <a:bodyPr>
            <a:normAutofit/>
          </a:bodyPr>
          <a:lstStyle/>
          <a:p>
            <a:pPr marL="0" indent="0">
              <a:buNone/>
            </a:pPr>
            <a:r>
              <a:rPr lang="en-US" sz="4400" dirty="0" err="1"/>
              <a:t>Tanvik</a:t>
            </a:r>
            <a:r>
              <a:rPr lang="en-US" sz="4400" dirty="0"/>
              <a:t> V P</a:t>
            </a:r>
          </a:p>
          <a:p>
            <a:pPr marL="0" indent="0">
              <a:buNone/>
            </a:pPr>
            <a:r>
              <a:rPr lang="en-US" sz="2000" dirty="0"/>
              <a:t>Data Analyst and Database Senior Developer - Accenture</a:t>
            </a:r>
          </a:p>
        </p:txBody>
      </p:sp>
    </p:spTree>
    <p:extLst>
      <p:ext uri="{BB962C8B-B14F-4D97-AF65-F5344CB8AC3E}">
        <p14:creationId xmlns:p14="http://schemas.microsoft.com/office/powerpoint/2010/main" val="390060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large building with many people in front of it&#10;&#10;Description automatically generated with low confidence">
            <a:extLst>
              <a:ext uri="{FF2B5EF4-FFF2-40B4-BE49-F238E27FC236}">
                <a16:creationId xmlns:a16="http://schemas.microsoft.com/office/drawing/2014/main" id="{36E53D5D-C191-ED40-89EE-6693A5356746}"/>
              </a:ext>
            </a:extLst>
          </p:cNvPr>
          <p:cNvPicPr>
            <a:picLocks/>
          </p:cNvPicPr>
          <p:nvPr/>
        </p:nvPicPr>
        <p:blipFill rotWithShape="1">
          <a:blip r:embed="rId2">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639E9977-072E-7448-A167-C0CB7346DA68}"/>
              </a:ext>
            </a:extLst>
          </p:cNvPr>
          <p:cNvSpPr>
            <a:spLocks noGrp="1"/>
          </p:cNvSpPr>
          <p:nvPr>
            <p:ph type="title"/>
          </p:nvPr>
        </p:nvSpPr>
        <p:spPr>
          <a:xfrm>
            <a:off x="685801" y="609600"/>
            <a:ext cx="10131425" cy="1456267"/>
          </a:xfrm>
        </p:spPr>
        <p:txBody>
          <a:bodyPr>
            <a:normAutofit/>
          </a:bodyPr>
          <a:lstStyle/>
          <a:p>
            <a:r>
              <a:rPr lang="en-IN" b="1" dirty="0"/>
              <a:t>Introduction</a:t>
            </a:r>
            <a:r>
              <a:rPr lang="en-IN" dirty="0"/>
              <a:t> </a:t>
            </a:r>
            <a:endParaRPr lang="en-US" dirty="0"/>
          </a:p>
        </p:txBody>
      </p:sp>
      <p:sp>
        <p:nvSpPr>
          <p:cNvPr id="8" name="Content Placeholder 7">
            <a:extLst>
              <a:ext uri="{FF2B5EF4-FFF2-40B4-BE49-F238E27FC236}">
                <a16:creationId xmlns:a16="http://schemas.microsoft.com/office/drawing/2014/main" id="{0CBBE3F3-FD9E-425E-B6E9-C12A42A9BB0D}"/>
              </a:ext>
            </a:extLst>
          </p:cNvPr>
          <p:cNvSpPr>
            <a:spLocks noGrp="1"/>
          </p:cNvSpPr>
          <p:nvPr>
            <p:ph idx="1"/>
          </p:nvPr>
        </p:nvSpPr>
        <p:spPr>
          <a:xfrm>
            <a:off x="685801" y="2142067"/>
            <a:ext cx="10131425" cy="3649133"/>
          </a:xfrm>
        </p:spPr>
        <p:txBody>
          <a:bodyPr>
            <a:normAutofit lnSpcReduction="10000"/>
          </a:bodyPr>
          <a:lstStyle/>
          <a:p>
            <a:r>
              <a:rPr lang="en-IN" dirty="0"/>
              <a:t>Mumbai (previously known as Bombay) is the biggest metropolis of India. A city that is full of life and is also known for its well-known tourists' places, commercial hubs restaurants and government bodies. It is also known as the financial capital of India. The city is located on the western part of the India and is the capital of Maharashtra. </a:t>
            </a:r>
          </a:p>
          <a:p>
            <a:r>
              <a:rPr lang="en-IN" dirty="0"/>
              <a:t>Restaurants across the city are in cahoots to bring out the food connoisseurs with a range of food showcasing the art of fine dining to mouth-watering street food. The dining experience at an upscale restaurant in Mumbai is the same as elsewhere in the world </a:t>
            </a:r>
          </a:p>
          <a:p>
            <a:r>
              <a:rPr lang="en-IN" dirty="0"/>
              <a:t>Whenever a person searches for a venue in a new city, they’re highly interested in the best places that the city has to offer. The person might want to know how good a given restaurant is or the price range it falls under. This extra information would help decide which venue to choose amongst the many venues in the city. Combining the location of the venues in the city with their price and rating information would surely help visitors in a city make better informed decisions about the places they should visit.</a:t>
            </a:r>
          </a:p>
          <a:p>
            <a:endParaRPr lang="en-US" dirty="0"/>
          </a:p>
        </p:txBody>
      </p:sp>
    </p:spTree>
    <p:extLst>
      <p:ext uri="{BB962C8B-B14F-4D97-AF65-F5344CB8AC3E}">
        <p14:creationId xmlns:p14="http://schemas.microsoft.com/office/powerpoint/2010/main" val="37272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Exchanging ideas in the boardroom">
            <a:extLst>
              <a:ext uri="{FF2B5EF4-FFF2-40B4-BE49-F238E27FC236}">
                <a16:creationId xmlns:a16="http://schemas.microsoft.com/office/drawing/2014/main" id="{BF840875-AF83-BC48-AF6F-13EA5B56FDB7}"/>
              </a:ext>
            </a:extLst>
          </p:cNvPr>
          <p:cNvPicPr>
            <a:picLocks noChangeAspect="1"/>
          </p:cNvPicPr>
          <p:nvPr/>
        </p:nvPicPr>
        <p:blipFill rotWithShape="1">
          <a:blip r:embed="rId3"/>
          <a:srcRect l="1060" r="4111" b="-1"/>
          <a:stretch/>
        </p:blipFill>
        <p:spPr>
          <a:xfrm>
            <a:off x="1227064" y="10"/>
            <a:ext cx="9742684" cy="6857990"/>
          </a:xfrm>
          <a:custGeom>
            <a:avLst/>
            <a:gdLst/>
            <a:ahLst/>
            <a:cxnLst/>
            <a:rect l="l" t="t" r="r" b="b"/>
            <a:pathLst>
              <a:path w="9742684" h="6858000">
                <a:moveTo>
                  <a:pt x="4863284" y="706999"/>
                </a:moveTo>
                <a:cubicBezTo>
                  <a:pt x="6365244" y="706999"/>
                  <a:pt x="7582824" y="1924579"/>
                  <a:pt x="7582824" y="3426541"/>
                </a:cubicBezTo>
                <a:cubicBezTo>
                  <a:pt x="7582824" y="4928503"/>
                  <a:pt x="6365244" y="6146083"/>
                  <a:pt x="4863284" y="6146083"/>
                </a:cubicBezTo>
                <a:cubicBezTo>
                  <a:pt x="3361322" y="6146083"/>
                  <a:pt x="2143742" y="4928503"/>
                  <a:pt x="2143742" y="3426541"/>
                </a:cubicBezTo>
                <a:cubicBezTo>
                  <a:pt x="2143742" y="1924579"/>
                  <a:pt x="3361322" y="706999"/>
                  <a:pt x="4863284" y="706999"/>
                </a:cubicBezTo>
                <a:close/>
                <a:moveTo>
                  <a:pt x="4855239" y="247854"/>
                </a:moveTo>
                <a:cubicBezTo>
                  <a:pt x="3100740" y="247854"/>
                  <a:pt x="1678438" y="1671227"/>
                  <a:pt x="1678438" y="3427045"/>
                </a:cubicBezTo>
                <a:cubicBezTo>
                  <a:pt x="1678438" y="5182864"/>
                  <a:pt x="3100740" y="6606237"/>
                  <a:pt x="4855239" y="6606237"/>
                </a:cubicBezTo>
                <a:cubicBezTo>
                  <a:pt x="6609738" y="6606237"/>
                  <a:pt x="8032040" y="5182864"/>
                  <a:pt x="8032040" y="3427045"/>
                </a:cubicBezTo>
                <a:cubicBezTo>
                  <a:pt x="8032040" y="1671227"/>
                  <a:pt x="6609738" y="247854"/>
                  <a:pt x="4855239" y="247854"/>
                </a:cubicBezTo>
                <a:close/>
                <a:moveTo>
                  <a:pt x="6870264" y="0"/>
                </a:moveTo>
                <a:lnTo>
                  <a:pt x="8333578" y="0"/>
                </a:lnTo>
                <a:lnTo>
                  <a:pt x="8496790" y="172858"/>
                </a:lnTo>
                <a:cubicBezTo>
                  <a:pt x="9271420" y="1036069"/>
                  <a:pt x="9742684" y="2177458"/>
                  <a:pt x="9742684" y="3428999"/>
                </a:cubicBezTo>
                <a:cubicBezTo>
                  <a:pt x="9742684" y="4754161"/>
                  <a:pt x="9214346" y="5955830"/>
                  <a:pt x="8356976" y="6834550"/>
                </a:cubicBezTo>
                <a:lnTo>
                  <a:pt x="8332835" y="6858000"/>
                </a:lnTo>
                <a:lnTo>
                  <a:pt x="6891722" y="6858000"/>
                </a:lnTo>
                <a:lnTo>
                  <a:pt x="6910987" y="6847453"/>
                </a:lnTo>
                <a:cubicBezTo>
                  <a:pt x="8069170" y="6152734"/>
                  <a:pt x="8844377" y="4884295"/>
                  <a:pt x="8844377" y="3434659"/>
                </a:cubicBezTo>
                <a:cubicBezTo>
                  <a:pt x="8844377" y="1993602"/>
                  <a:pt x="8078317" y="731601"/>
                  <a:pt x="6931506" y="34258"/>
                </a:cubicBezTo>
                <a:close/>
                <a:moveTo>
                  <a:pt x="2990466" y="0"/>
                </a:moveTo>
                <a:lnTo>
                  <a:pt x="6720014" y="0"/>
                </a:lnTo>
                <a:lnTo>
                  <a:pt x="6732524" y="6292"/>
                </a:lnTo>
                <a:cubicBezTo>
                  <a:pt x="7935399" y="669702"/>
                  <a:pt x="8750318" y="1950873"/>
                  <a:pt x="8750318" y="3422520"/>
                </a:cubicBezTo>
                <a:cubicBezTo>
                  <a:pt x="8750318" y="4898374"/>
                  <a:pt x="7930736" y="6182659"/>
                  <a:pt x="6722204" y="6844420"/>
                </a:cubicBezTo>
                <a:lnTo>
                  <a:pt x="6694788" y="6858000"/>
                </a:lnTo>
                <a:lnTo>
                  <a:pt x="3015690" y="6858000"/>
                </a:lnTo>
                <a:lnTo>
                  <a:pt x="2988275" y="6844420"/>
                </a:lnTo>
                <a:cubicBezTo>
                  <a:pt x="1779742" y="6182659"/>
                  <a:pt x="960160" y="4898374"/>
                  <a:pt x="960160" y="3422520"/>
                </a:cubicBezTo>
                <a:cubicBezTo>
                  <a:pt x="960160" y="1950873"/>
                  <a:pt x="1775079" y="669702"/>
                  <a:pt x="2977955" y="6292"/>
                </a:cubicBezTo>
                <a:close/>
                <a:moveTo>
                  <a:pt x="1409106" y="0"/>
                </a:moveTo>
                <a:lnTo>
                  <a:pt x="2872421" y="0"/>
                </a:lnTo>
                <a:lnTo>
                  <a:pt x="2811180" y="34258"/>
                </a:lnTo>
                <a:cubicBezTo>
                  <a:pt x="1664368" y="731601"/>
                  <a:pt x="898307" y="1993602"/>
                  <a:pt x="898307" y="3434659"/>
                </a:cubicBezTo>
                <a:cubicBezTo>
                  <a:pt x="898307" y="4884295"/>
                  <a:pt x="1673514" y="6152734"/>
                  <a:pt x="2831698" y="6847453"/>
                </a:cubicBezTo>
                <a:lnTo>
                  <a:pt x="2850963" y="6858000"/>
                </a:lnTo>
                <a:lnTo>
                  <a:pt x="1409850" y="6858000"/>
                </a:lnTo>
                <a:lnTo>
                  <a:pt x="1385708" y="6834550"/>
                </a:lnTo>
                <a:cubicBezTo>
                  <a:pt x="528338" y="5955830"/>
                  <a:pt x="0" y="4754161"/>
                  <a:pt x="0" y="3428999"/>
                </a:cubicBezTo>
                <a:cubicBezTo>
                  <a:pt x="0" y="2177458"/>
                  <a:pt x="471265" y="1036069"/>
                  <a:pt x="1245894" y="172858"/>
                </a:cubicBezTo>
                <a:close/>
              </a:path>
            </a:pathLst>
          </a:custGeom>
        </p:spPr>
      </p:pic>
      <p:pic>
        <p:nvPicPr>
          <p:cNvPr id="7" name="Picture 6" descr="Exchanging ideas in the boardroom">
            <a:extLst>
              <a:ext uri="{FF2B5EF4-FFF2-40B4-BE49-F238E27FC236}">
                <a16:creationId xmlns:a16="http://schemas.microsoft.com/office/drawing/2014/main" id="{9A22924B-07D9-224A-B99F-7303EB1D061F}"/>
              </a:ext>
            </a:extLst>
          </p:cNvPr>
          <p:cNvPicPr>
            <a:picLocks noChangeAspect="1"/>
          </p:cNvPicPr>
          <p:nvPr/>
        </p:nvPicPr>
        <p:blipFill rotWithShape="1">
          <a:blip r:embed="rId3"/>
          <a:srcRect t="14970" b="761"/>
          <a:stretch/>
        </p:blipFill>
        <p:spPr>
          <a:xfrm>
            <a:off x="20" y="10"/>
            <a:ext cx="12191980" cy="6857990"/>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pic>
        <p:nvPicPr>
          <p:cNvPr id="12" name="Picture 11">
            <a:extLst>
              <a:ext uri="{FF2B5EF4-FFF2-40B4-BE49-F238E27FC236}">
                <a16:creationId xmlns:a16="http://schemas.microsoft.com/office/drawing/2014/main" id="{F613C2B2-B304-4E3F-B97F-A6BDADB85B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538526"/>
            <a:ext cx="12188825" cy="6856214"/>
          </a:xfrm>
          <a:prstGeom prst="rect">
            <a:avLst/>
          </a:prstGeom>
        </p:spPr>
      </p:pic>
      <p:sp>
        <p:nvSpPr>
          <p:cNvPr id="14" name="Freeform 16">
            <a:extLst>
              <a:ext uri="{FF2B5EF4-FFF2-40B4-BE49-F238E27FC236}">
                <a16:creationId xmlns:a16="http://schemas.microsoft.com/office/drawing/2014/main" id="{AC92D117-71D9-4107-98EE-649538F4A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2749" y="1"/>
            <a:ext cx="9126504" cy="6871297"/>
          </a:xfrm>
          <a:custGeom>
            <a:avLst/>
            <a:gdLst>
              <a:gd name="connsiteX0" fmla="*/ 1554131 w 9126504"/>
              <a:gd name="connsiteY0" fmla="*/ 0 h 6871297"/>
              <a:gd name="connsiteX1" fmla="*/ 7572373 w 9126504"/>
              <a:gd name="connsiteY1" fmla="*/ 0 h 6871297"/>
              <a:gd name="connsiteX2" fmla="*/ 7631479 w 9126504"/>
              <a:gd name="connsiteY2" fmla="*/ 51199 h 6871297"/>
              <a:gd name="connsiteX3" fmla="*/ 9126504 w 9126504"/>
              <a:gd name="connsiteY3" fmla="*/ 3429001 h 6871297"/>
              <a:gd name="connsiteX4" fmla="*/ 7631479 w 9126504"/>
              <a:gd name="connsiteY4" fmla="*/ 6806803 h 6871297"/>
              <a:gd name="connsiteX5" fmla="*/ 7557025 w 9126504"/>
              <a:gd name="connsiteY5" fmla="*/ 6871297 h 6871297"/>
              <a:gd name="connsiteX6" fmla="*/ 1569480 w 9126504"/>
              <a:gd name="connsiteY6" fmla="*/ 6871297 h 6871297"/>
              <a:gd name="connsiteX7" fmla="*/ 1495025 w 9126504"/>
              <a:gd name="connsiteY7" fmla="*/ 6806803 h 6871297"/>
              <a:gd name="connsiteX8" fmla="*/ 0 w 9126504"/>
              <a:gd name="connsiteY8" fmla="*/ 3429001 h 6871297"/>
              <a:gd name="connsiteX9" fmla="*/ 1495025 w 9126504"/>
              <a:gd name="connsiteY9" fmla="*/ 51199 h 6871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26504" h="6871297">
                <a:moveTo>
                  <a:pt x="1554131" y="0"/>
                </a:moveTo>
                <a:lnTo>
                  <a:pt x="7572373" y="0"/>
                </a:lnTo>
                <a:lnTo>
                  <a:pt x="7631479" y="51199"/>
                </a:lnTo>
                <a:cubicBezTo>
                  <a:pt x="8549904" y="885946"/>
                  <a:pt x="9126504" y="2090138"/>
                  <a:pt x="9126504" y="3429001"/>
                </a:cubicBezTo>
                <a:cubicBezTo>
                  <a:pt x="9126504" y="4767865"/>
                  <a:pt x="8549904" y="5972057"/>
                  <a:pt x="7631479" y="6806803"/>
                </a:cubicBezTo>
                <a:lnTo>
                  <a:pt x="7557025" y="6871297"/>
                </a:lnTo>
                <a:lnTo>
                  <a:pt x="1569480" y="6871297"/>
                </a:lnTo>
                <a:lnTo>
                  <a:pt x="1495025" y="6806803"/>
                </a:lnTo>
                <a:cubicBezTo>
                  <a:pt x="576600" y="5972057"/>
                  <a:pt x="0" y="4767865"/>
                  <a:pt x="0" y="3429001"/>
                </a:cubicBezTo>
                <a:cubicBezTo>
                  <a:pt x="0" y="2090138"/>
                  <a:pt x="576600" y="885946"/>
                  <a:pt x="1495025" y="51199"/>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BAE4ED5F-DF21-AB40-A4F4-191340E2551B}"/>
              </a:ext>
            </a:extLst>
          </p:cNvPr>
          <p:cNvSpPr>
            <a:spLocks noGrp="1"/>
          </p:cNvSpPr>
          <p:nvPr>
            <p:ph type="title"/>
          </p:nvPr>
        </p:nvSpPr>
        <p:spPr>
          <a:xfrm>
            <a:off x="2408903" y="787400"/>
            <a:ext cx="7390680" cy="1278467"/>
          </a:xfrm>
        </p:spPr>
        <p:txBody>
          <a:bodyPr>
            <a:normAutofit/>
          </a:bodyPr>
          <a:lstStyle/>
          <a:p>
            <a:pPr algn="ctr"/>
            <a:r>
              <a:rPr lang="en-IN" b="1" dirty="0"/>
              <a:t>Business Problem</a:t>
            </a:r>
            <a:endParaRPr lang="en-US"/>
          </a:p>
        </p:txBody>
      </p:sp>
      <p:sp>
        <p:nvSpPr>
          <p:cNvPr id="3" name="Content Placeholder 2">
            <a:extLst>
              <a:ext uri="{FF2B5EF4-FFF2-40B4-BE49-F238E27FC236}">
                <a16:creationId xmlns:a16="http://schemas.microsoft.com/office/drawing/2014/main" id="{4537CA0C-CB76-6A4C-B6DF-358799C198FD}"/>
              </a:ext>
            </a:extLst>
          </p:cNvPr>
          <p:cNvSpPr>
            <a:spLocks noGrp="1"/>
          </p:cNvSpPr>
          <p:nvPr>
            <p:ph idx="1"/>
          </p:nvPr>
        </p:nvSpPr>
        <p:spPr>
          <a:xfrm>
            <a:off x="2408903" y="2142067"/>
            <a:ext cx="7390680" cy="3725333"/>
          </a:xfrm>
        </p:spPr>
        <p:txBody>
          <a:bodyPr>
            <a:normAutofit/>
          </a:bodyPr>
          <a:lstStyle/>
          <a:p>
            <a:pPr>
              <a:lnSpc>
                <a:spcPct val="90000"/>
              </a:lnSpc>
            </a:pPr>
            <a:r>
              <a:rPr lang="en-IN" dirty="0"/>
              <a:t>The aim of the project is to find places in South Mumbai, India based on their rating, reviews and prices. As we show you various venues of the busiest city in India and lots of places to hangout, to help visitors select the restaurants based on their interests.</a:t>
            </a:r>
            <a:endParaRPr lang="en-IN"/>
          </a:p>
          <a:p>
            <a:pPr>
              <a:lnSpc>
                <a:spcPct val="90000"/>
              </a:lnSpc>
            </a:pPr>
            <a:r>
              <a:rPr lang="en-IN" dirty="0"/>
              <a:t>The main purpose of this Project is to summarize a report, focusing to find out the important reasons that influence consumers preferences and choices related to specialty cuisine restaurants in South Mumbai. Consumers need information to make their decision in regard to purchasing or treating themselves with a good meal.</a:t>
            </a:r>
            <a:endParaRPr lang="en-IN"/>
          </a:p>
          <a:p>
            <a:pPr>
              <a:lnSpc>
                <a:spcPct val="90000"/>
              </a:lnSpc>
            </a:pPr>
            <a:r>
              <a:rPr lang="en-IN" dirty="0"/>
              <a:t>Here, we'll identify places that are fit for various individuals based on the information collected from the two APIs and Data Science. Once we have the plot with the venues, any consumer/company can launch an application using the same data and suggest users such information.</a:t>
            </a:r>
            <a:endParaRPr lang="en-IN"/>
          </a:p>
          <a:p>
            <a:pPr>
              <a:lnSpc>
                <a:spcPct val="90000"/>
              </a:lnSpc>
            </a:pPr>
            <a:endParaRPr lang="en-US"/>
          </a:p>
        </p:txBody>
      </p:sp>
    </p:spTree>
    <p:extLst>
      <p:ext uri="{BB962C8B-B14F-4D97-AF65-F5344CB8AC3E}">
        <p14:creationId xmlns:p14="http://schemas.microsoft.com/office/powerpoint/2010/main" val="289949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eats with people at the films">
            <a:extLst>
              <a:ext uri="{FF2B5EF4-FFF2-40B4-BE49-F238E27FC236}">
                <a16:creationId xmlns:a16="http://schemas.microsoft.com/office/drawing/2014/main" id="{373B4C46-6003-3948-886A-53F47F1FEF5D}"/>
              </a:ext>
            </a:extLst>
          </p:cNvPr>
          <p:cNvPicPr>
            <a:picLocks noChangeAspect="1"/>
          </p:cNvPicPr>
          <p:nvPr/>
        </p:nvPicPr>
        <p:blipFill rotWithShape="1">
          <a:blip r:embed="rId2">
            <a:alphaModFix amt="25000"/>
          </a:blip>
          <a:srcRect t="12621" b="3110"/>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1561AAC9-85AF-C145-8D54-1EE3EC124D7F}"/>
              </a:ext>
            </a:extLst>
          </p:cNvPr>
          <p:cNvSpPr>
            <a:spLocks noGrp="1"/>
          </p:cNvSpPr>
          <p:nvPr>
            <p:ph type="title"/>
          </p:nvPr>
        </p:nvSpPr>
        <p:spPr>
          <a:xfrm>
            <a:off x="685801" y="609600"/>
            <a:ext cx="10131425" cy="1456267"/>
          </a:xfrm>
        </p:spPr>
        <p:txBody>
          <a:bodyPr>
            <a:normAutofit/>
          </a:bodyPr>
          <a:lstStyle/>
          <a:p>
            <a:r>
              <a:rPr lang="en-IN" b="1" dirty="0"/>
              <a:t>Target Audience</a:t>
            </a:r>
            <a:r>
              <a:rPr lang="en-IN" dirty="0"/>
              <a:t> </a:t>
            </a:r>
            <a:endParaRPr lang="en-US" dirty="0"/>
          </a:p>
        </p:txBody>
      </p:sp>
      <p:sp>
        <p:nvSpPr>
          <p:cNvPr id="3" name="Content Placeholder 2">
            <a:extLst>
              <a:ext uri="{FF2B5EF4-FFF2-40B4-BE49-F238E27FC236}">
                <a16:creationId xmlns:a16="http://schemas.microsoft.com/office/drawing/2014/main" id="{A88E447B-9916-A84D-9030-6E6DDCF632C9}"/>
              </a:ext>
            </a:extLst>
          </p:cNvPr>
          <p:cNvSpPr>
            <a:spLocks noGrp="1"/>
          </p:cNvSpPr>
          <p:nvPr>
            <p:ph idx="1"/>
          </p:nvPr>
        </p:nvSpPr>
        <p:spPr>
          <a:xfrm>
            <a:off x="685801" y="2142067"/>
            <a:ext cx="10131425" cy="3649133"/>
          </a:xfrm>
        </p:spPr>
        <p:txBody>
          <a:bodyPr>
            <a:normAutofit/>
          </a:bodyPr>
          <a:lstStyle/>
          <a:p>
            <a:r>
              <a:rPr lang="en-IN" dirty="0"/>
              <a:t>The concept of theme-based restaurant is growing at a very fast pace. Every entrepreneur wants to be different from the rest so that a new element can be presented to the guests. Distinction is seen in form of cuisine offered, décor, menu designing, overall concept etc. Customers have very high demands, fulfilling of which can make a restaurant successful in the business. Since most guests are from upper-middle class to rich category, they are likely to be the ones to try new cuisines. It would be good for the restaurant owners/managers to know what people want and what they are searching for.</a:t>
            </a:r>
          </a:p>
          <a:p>
            <a:pPr marL="0" indent="0">
              <a:buNone/>
            </a:pPr>
            <a:endParaRPr lang="en-US" dirty="0"/>
          </a:p>
        </p:txBody>
      </p:sp>
    </p:spTree>
    <p:extLst>
      <p:ext uri="{BB962C8B-B14F-4D97-AF65-F5344CB8AC3E}">
        <p14:creationId xmlns:p14="http://schemas.microsoft.com/office/powerpoint/2010/main" val="190350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Map&#10;&#10;Description automatically generated">
            <a:extLst>
              <a:ext uri="{FF2B5EF4-FFF2-40B4-BE49-F238E27FC236}">
                <a16:creationId xmlns:a16="http://schemas.microsoft.com/office/drawing/2014/main" id="{7FA77097-DB33-CA4B-9C19-580D511478A3}"/>
              </a:ext>
            </a:extLst>
          </p:cNvPr>
          <p:cNvPicPr/>
          <p:nvPr/>
        </p:nvPicPr>
        <p:blipFill rotWithShape="1">
          <a:blip r:embed="rId3"/>
          <a:srcRect l="15047" r="4063" b="-1"/>
          <a:stretch/>
        </p:blipFill>
        <p:spPr>
          <a:xfrm>
            <a:off x="20" y="10"/>
            <a:ext cx="12191980" cy="6857990"/>
          </a:xfrm>
          <a:prstGeom prst="rect">
            <a:avLst/>
          </a:prstGeom>
        </p:spPr>
      </p:pic>
      <p:pic>
        <p:nvPicPr>
          <p:cNvPr id="9" name="Picture 8">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EAE9FF3-8568-8E4A-88A2-D08FF3E9A8F9}"/>
              </a:ext>
            </a:extLst>
          </p:cNvPr>
          <p:cNvSpPr>
            <a:spLocks noGrp="1"/>
          </p:cNvSpPr>
          <p:nvPr>
            <p:ph type="title"/>
          </p:nvPr>
        </p:nvSpPr>
        <p:spPr>
          <a:xfrm>
            <a:off x="1380067" y="838200"/>
            <a:ext cx="9437159" cy="1227667"/>
          </a:xfrm>
        </p:spPr>
        <p:txBody>
          <a:bodyPr>
            <a:normAutofit/>
          </a:bodyPr>
          <a:lstStyle/>
          <a:p>
            <a:r>
              <a:rPr lang="en-IN" b="1" dirty="0"/>
              <a:t>Gathering the Data</a:t>
            </a:r>
            <a:br>
              <a:rPr lang="en-IN" b="1" dirty="0"/>
            </a:br>
            <a:endParaRPr lang="en-US" dirty="0"/>
          </a:p>
        </p:txBody>
      </p:sp>
      <p:sp>
        <p:nvSpPr>
          <p:cNvPr id="3" name="Content Placeholder 2">
            <a:extLst>
              <a:ext uri="{FF2B5EF4-FFF2-40B4-BE49-F238E27FC236}">
                <a16:creationId xmlns:a16="http://schemas.microsoft.com/office/drawing/2014/main" id="{DF0E52DC-3BFE-834F-B3E6-676AD510D415}"/>
              </a:ext>
            </a:extLst>
          </p:cNvPr>
          <p:cNvSpPr>
            <a:spLocks noGrp="1"/>
          </p:cNvSpPr>
          <p:nvPr>
            <p:ph idx="1"/>
          </p:nvPr>
        </p:nvSpPr>
        <p:spPr>
          <a:xfrm>
            <a:off x="830317" y="1385888"/>
            <a:ext cx="10728271" cy="5351243"/>
          </a:xfrm>
        </p:spPr>
        <p:txBody>
          <a:bodyPr>
            <a:normAutofit/>
          </a:bodyPr>
          <a:lstStyle/>
          <a:p>
            <a:pPr>
              <a:lnSpc>
                <a:spcPct val="90000"/>
              </a:lnSpc>
            </a:pPr>
            <a:r>
              <a:rPr lang="en-IN" sz="1000" dirty="0"/>
              <a:t>To begin with the data ingestion, Lets look at the map of South Mumbai. We will collect the data using 2 </a:t>
            </a:r>
            <a:r>
              <a:rPr lang="en-IN" sz="1000" dirty="0" err="1"/>
              <a:t>api's</a:t>
            </a:r>
            <a:r>
              <a:rPr lang="en-IN" sz="1000" dirty="0"/>
              <a:t> 1.Zomato </a:t>
            </a:r>
            <a:r>
              <a:rPr lang="en-IN" sz="1000" dirty="0" err="1"/>
              <a:t>Api</a:t>
            </a:r>
            <a:r>
              <a:rPr lang="en-IN" sz="1000" dirty="0"/>
              <a:t> 2.FourSquare </a:t>
            </a:r>
            <a:r>
              <a:rPr lang="en-IN" sz="1000" dirty="0" err="1"/>
              <a:t>Api</a:t>
            </a:r>
            <a:r>
              <a:rPr lang="en-IN" sz="1000" dirty="0"/>
              <a:t>. As </a:t>
            </a:r>
            <a:r>
              <a:rPr lang="en-IN" sz="1000" dirty="0" err="1"/>
              <a:t>FourSquare</a:t>
            </a:r>
            <a:r>
              <a:rPr lang="en-IN" sz="1000" dirty="0"/>
              <a:t> does not have much influence in India, We shall combine it with Zomato API to get a wide range of data.</a:t>
            </a:r>
            <a:br>
              <a:rPr lang="en-IN" sz="1000" dirty="0"/>
            </a:br>
            <a:r>
              <a:rPr lang="en-IN" sz="1000" b="1" dirty="0"/>
              <a:t>From Foursquare API </a:t>
            </a:r>
            <a:r>
              <a:rPr lang="en-IN" sz="1000" dirty="0"/>
              <a:t>(</a:t>
            </a:r>
            <a:r>
              <a:rPr lang="en-IN" sz="1000" u="sng" dirty="0">
                <a:hlinkClick r:id="rId5"/>
              </a:rPr>
              <a:t>https://foursquare.com/developers</a:t>
            </a:r>
            <a:r>
              <a:rPr lang="en-IN" sz="1000" dirty="0"/>
              <a:t>):</a:t>
            </a:r>
          </a:p>
          <a:p>
            <a:pPr>
              <a:lnSpc>
                <a:spcPct val="90000"/>
              </a:lnSpc>
            </a:pPr>
            <a:r>
              <a:rPr lang="en-IN" sz="1000" dirty="0"/>
              <a:t> I retrieved the following for each venue: </a:t>
            </a:r>
          </a:p>
          <a:p>
            <a:pPr lvl="0">
              <a:lnSpc>
                <a:spcPct val="90000"/>
              </a:lnSpc>
            </a:pPr>
            <a:r>
              <a:rPr lang="en-IN" sz="1000" b="1" dirty="0"/>
              <a:t>Name</a:t>
            </a:r>
            <a:r>
              <a:rPr lang="en-IN" sz="1000" dirty="0"/>
              <a:t>: The name of the venue. </a:t>
            </a:r>
          </a:p>
          <a:p>
            <a:pPr lvl="0">
              <a:lnSpc>
                <a:spcPct val="90000"/>
              </a:lnSpc>
            </a:pPr>
            <a:r>
              <a:rPr lang="en-IN" sz="1000" b="1" dirty="0"/>
              <a:t>Category</a:t>
            </a:r>
            <a:r>
              <a:rPr lang="en-IN" sz="1000" dirty="0"/>
              <a:t>: The category type as defined by the API. </a:t>
            </a:r>
          </a:p>
          <a:p>
            <a:pPr lvl="0">
              <a:lnSpc>
                <a:spcPct val="90000"/>
              </a:lnSpc>
            </a:pPr>
            <a:r>
              <a:rPr lang="en-IN" sz="1000" b="1" dirty="0"/>
              <a:t>Latitude</a:t>
            </a:r>
            <a:r>
              <a:rPr lang="en-IN" sz="1000" dirty="0"/>
              <a:t>: The latitude value of the venue. </a:t>
            </a:r>
          </a:p>
          <a:p>
            <a:pPr lvl="0">
              <a:lnSpc>
                <a:spcPct val="90000"/>
              </a:lnSpc>
            </a:pPr>
            <a:r>
              <a:rPr lang="en-IN" sz="1000" b="1" dirty="0"/>
              <a:t>Longitude</a:t>
            </a:r>
            <a:r>
              <a:rPr lang="en-IN" sz="1000" dirty="0"/>
              <a:t>: The longitude value of the venue</a:t>
            </a:r>
          </a:p>
          <a:p>
            <a:pPr>
              <a:lnSpc>
                <a:spcPct val="90000"/>
              </a:lnSpc>
            </a:pPr>
            <a:r>
              <a:rPr lang="en-IN" sz="1000" b="1" dirty="0"/>
              <a:t>From Zomato API </a:t>
            </a:r>
            <a:r>
              <a:rPr lang="en-IN" sz="1000" dirty="0"/>
              <a:t>(</a:t>
            </a:r>
            <a:r>
              <a:rPr lang="en-IN" sz="1000" u="sng" dirty="0">
                <a:hlinkClick r:id="rId6"/>
              </a:rPr>
              <a:t>https://developers.zomato.com/api</a:t>
            </a:r>
            <a:r>
              <a:rPr lang="en-IN" sz="1000" dirty="0"/>
              <a:t>) : </a:t>
            </a:r>
          </a:p>
          <a:p>
            <a:pPr lvl="0">
              <a:lnSpc>
                <a:spcPct val="90000"/>
              </a:lnSpc>
            </a:pPr>
            <a:r>
              <a:rPr lang="en-IN" sz="1000" b="1" dirty="0"/>
              <a:t>Name</a:t>
            </a:r>
            <a:r>
              <a:rPr lang="en-IN" sz="1000" dirty="0"/>
              <a:t>: The name of the venue. </a:t>
            </a:r>
          </a:p>
          <a:p>
            <a:pPr lvl="0">
              <a:lnSpc>
                <a:spcPct val="90000"/>
              </a:lnSpc>
            </a:pPr>
            <a:r>
              <a:rPr lang="en-IN" sz="1000" b="1" dirty="0"/>
              <a:t>Address</a:t>
            </a:r>
            <a:r>
              <a:rPr lang="en-IN" sz="1000" dirty="0"/>
              <a:t>: The complete address of the venue.</a:t>
            </a:r>
          </a:p>
          <a:p>
            <a:pPr lvl="0">
              <a:lnSpc>
                <a:spcPct val="90000"/>
              </a:lnSpc>
            </a:pPr>
            <a:r>
              <a:rPr lang="en-IN" sz="1000" b="1" dirty="0"/>
              <a:t>Rating</a:t>
            </a:r>
            <a:r>
              <a:rPr lang="en-IN" sz="1000" dirty="0"/>
              <a:t>: The ratings as provided by many users.</a:t>
            </a:r>
          </a:p>
          <a:p>
            <a:pPr lvl="0">
              <a:lnSpc>
                <a:spcPct val="90000"/>
              </a:lnSpc>
            </a:pPr>
            <a:r>
              <a:rPr lang="en-IN" sz="1000" b="1" dirty="0"/>
              <a:t>Price</a:t>
            </a:r>
            <a:r>
              <a:rPr lang="en-IN" sz="1000" dirty="0"/>
              <a:t> </a:t>
            </a:r>
            <a:r>
              <a:rPr lang="en-IN" sz="1000" b="1" dirty="0"/>
              <a:t>range</a:t>
            </a:r>
            <a:r>
              <a:rPr lang="en-IN" sz="1000" dirty="0"/>
              <a:t>: The price range the venue belongs to as defined by Zomato. </a:t>
            </a:r>
          </a:p>
          <a:p>
            <a:pPr lvl="0">
              <a:lnSpc>
                <a:spcPct val="90000"/>
              </a:lnSpc>
            </a:pPr>
            <a:r>
              <a:rPr lang="en-IN" sz="1000" b="1" dirty="0"/>
              <a:t>Price</a:t>
            </a:r>
            <a:r>
              <a:rPr lang="en-IN" sz="1000" dirty="0"/>
              <a:t> </a:t>
            </a:r>
            <a:r>
              <a:rPr lang="en-IN" sz="1000" b="1" dirty="0"/>
              <a:t>for</a:t>
            </a:r>
            <a:r>
              <a:rPr lang="en-IN" sz="1000" dirty="0"/>
              <a:t> </a:t>
            </a:r>
            <a:r>
              <a:rPr lang="en-IN" sz="1000" b="1" dirty="0"/>
              <a:t>two</a:t>
            </a:r>
            <a:r>
              <a:rPr lang="en-IN" sz="1000" dirty="0"/>
              <a:t>: The average cost for two people dining at the place. Conversion of PF2 is by getting average price per person by multiplying by 2. </a:t>
            </a:r>
          </a:p>
          <a:p>
            <a:pPr lvl="0">
              <a:lnSpc>
                <a:spcPct val="90000"/>
              </a:lnSpc>
            </a:pPr>
            <a:r>
              <a:rPr lang="en-IN" sz="1000" b="1" dirty="0"/>
              <a:t>Latitude</a:t>
            </a:r>
            <a:r>
              <a:rPr lang="en-IN" sz="1000" dirty="0"/>
              <a:t>: The latitude value of the venue. </a:t>
            </a:r>
          </a:p>
          <a:p>
            <a:pPr lvl="0">
              <a:lnSpc>
                <a:spcPct val="90000"/>
              </a:lnSpc>
            </a:pPr>
            <a:r>
              <a:rPr lang="en-IN" sz="1000" b="1" dirty="0"/>
              <a:t>Longitude</a:t>
            </a:r>
            <a:r>
              <a:rPr lang="en-IN" sz="1000" dirty="0"/>
              <a:t>: The longitude value of the venue. </a:t>
            </a:r>
          </a:p>
        </p:txBody>
      </p:sp>
    </p:spTree>
    <p:extLst>
      <p:ext uri="{BB962C8B-B14F-4D97-AF65-F5344CB8AC3E}">
        <p14:creationId xmlns:p14="http://schemas.microsoft.com/office/powerpoint/2010/main" val="394462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6"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a:extLst>
              <a:ext uri="{FF2B5EF4-FFF2-40B4-BE49-F238E27FC236}">
                <a16:creationId xmlns:a16="http://schemas.microsoft.com/office/drawing/2014/main" id="{1D3C7E62-5841-B041-9011-205FDCED2D35}"/>
              </a:ext>
            </a:extLst>
          </p:cNvPr>
          <p:cNvPicPr/>
          <p:nvPr/>
        </p:nvPicPr>
        <p:blipFill rotWithShape="1">
          <a:blip r:embed="rId4"/>
          <a:srcRect l="9091" t="9892"/>
          <a:stretch/>
        </p:blipFill>
        <p:spPr>
          <a:xfrm>
            <a:off x="20" y="10"/>
            <a:ext cx="12191980" cy="6857990"/>
          </a:xfrm>
          <a:prstGeom prst="rect">
            <a:avLst/>
          </a:prstGeom>
        </p:spPr>
      </p:pic>
      <p:pic>
        <p:nvPicPr>
          <p:cNvPr id="97" name="Picture 10">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8"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9"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FA77796-8493-0A42-92A6-B21B45997EC2}"/>
              </a:ext>
            </a:extLst>
          </p:cNvPr>
          <p:cNvSpPr>
            <a:spLocks noGrp="1"/>
          </p:cNvSpPr>
          <p:nvPr>
            <p:ph type="title"/>
          </p:nvPr>
        </p:nvSpPr>
        <p:spPr>
          <a:xfrm>
            <a:off x="6373721" y="1054768"/>
            <a:ext cx="5254492" cy="2139600"/>
          </a:xfrm>
        </p:spPr>
        <p:txBody>
          <a:bodyPr vert="horz" lIns="91440" tIns="45720" rIns="91440" bIns="45720" rtlCol="0" anchor="b">
            <a:normAutofit fontScale="90000"/>
          </a:bodyPr>
          <a:lstStyle/>
          <a:p>
            <a:pPr algn="r"/>
            <a:r>
              <a:rPr lang="en-US" sz="4400" b="1" dirty="0"/>
              <a:t>Data Cleansing and Merging Foursquare and Zomato API’s</a:t>
            </a:r>
            <a:r>
              <a:rPr lang="en-US" sz="4400" dirty="0"/>
              <a:t> </a:t>
            </a:r>
          </a:p>
        </p:txBody>
      </p:sp>
      <p:sp>
        <p:nvSpPr>
          <p:cNvPr id="3" name="Content Placeholder 2">
            <a:extLst>
              <a:ext uri="{FF2B5EF4-FFF2-40B4-BE49-F238E27FC236}">
                <a16:creationId xmlns:a16="http://schemas.microsoft.com/office/drawing/2014/main" id="{F91FCA5D-11B7-DF40-BBA1-CB4353AB3EB8}"/>
              </a:ext>
            </a:extLst>
          </p:cNvPr>
          <p:cNvSpPr>
            <a:spLocks noGrp="1"/>
          </p:cNvSpPr>
          <p:nvPr>
            <p:ph idx="1"/>
          </p:nvPr>
        </p:nvSpPr>
        <p:spPr>
          <a:xfrm>
            <a:off x="6287840" y="3211236"/>
            <a:ext cx="5890476" cy="2899154"/>
          </a:xfrm>
        </p:spPr>
        <p:txBody>
          <a:bodyPr vert="horz" lIns="91440" tIns="45720" rIns="91440" bIns="45720" rtlCol="0" anchor="t">
            <a:normAutofit lnSpcReduction="10000"/>
          </a:bodyPr>
          <a:lstStyle/>
          <a:p>
            <a:pPr algn="just"/>
            <a:r>
              <a:rPr lang="en-IN" dirty="0"/>
              <a:t>Combining the data set of </a:t>
            </a:r>
            <a:r>
              <a:rPr lang="en-IN" dirty="0" err="1"/>
              <a:t>FourSquare</a:t>
            </a:r>
            <a:r>
              <a:rPr lang="en-IN" dirty="0"/>
              <a:t> and Zomato API using latitude and longitude values of each corresponding venue </a:t>
            </a:r>
          </a:p>
          <a:p>
            <a:pPr algn="just"/>
            <a:r>
              <a:rPr lang="en-IN" dirty="0"/>
              <a:t>calculating the difference between the corresponding latitude and longitude values and see if the difference is less than 0.0004 which should ideally mean that the two locations are same </a:t>
            </a:r>
          </a:p>
          <a:p>
            <a:pPr algn="just"/>
            <a:r>
              <a:rPr lang="en-IN" dirty="0"/>
              <a:t>The final cleansed data set of 76 venues when combined is as shown in the map.</a:t>
            </a:r>
          </a:p>
          <a:p>
            <a:pPr algn="just"/>
            <a:endParaRPr lang="en-IN" dirty="0"/>
          </a:p>
          <a:p>
            <a:pPr marL="0" indent="0" algn="r">
              <a:buNone/>
            </a:pPr>
            <a:endParaRPr lang="en-US" cap="all" dirty="0"/>
          </a:p>
        </p:txBody>
      </p:sp>
    </p:spTree>
    <p:extLst>
      <p:ext uri="{BB962C8B-B14F-4D97-AF65-F5344CB8AC3E}">
        <p14:creationId xmlns:p14="http://schemas.microsoft.com/office/powerpoint/2010/main" val="2287000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1F5D-B24C-F241-AC79-E1C085AEE1F2}"/>
              </a:ext>
            </a:extLst>
          </p:cNvPr>
          <p:cNvSpPr>
            <a:spLocks noGrp="1"/>
          </p:cNvSpPr>
          <p:nvPr>
            <p:ph type="title"/>
          </p:nvPr>
        </p:nvSpPr>
        <p:spPr>
          <a:xfrm>
            <a:off x="6400800" y="609600"/>
            <a:ext cx="5147730" cy="1641987"/>
          </a:xfrm>
        </p:spPr>
        <p:txBody>
          <a:bodyPr>
            <a:normAutofit/>
          </a:bodyPr>
          <a:lstStyle/>
          <a:p>
            <a:pPr>
              <a:lnSpc>
                <a:spcPct val="90000"/>
              </a:lnSpc>
            </a:pPr>
            <a:r>
              <a:rPr lang="en-US" sz="3200" b="1" dirty="0"/>
              <a:t>Categories</a:t>
            </a:r>
            <a:br>
              <a:rPr lang="en-IN" sz="2000" b="1" dirty="0"/>
            </a:br>
            <a:endParaRPr lang="en-US" sz="2000" dirty="0"/>
          </a:p>
        </p:txBody>
      </p:sp>
      <p:pic>
        <p:nvPicPr>
          <p:cNvPr id="4" name="Picture 3" descr="Chart, histogram&#10;&#10;Description automatically generated">
            <a:extLst>
              <a:ext uri="{FF2B5EF4-FFF2-40B4-BE49-F238E27FC236}">
                <a16:creationId xmlns:a16="http://schemas.microsoft.com/office/drawing/2014/main" id="{0E8EBFEE-D176-EE46-AE55-6EB8307CB6ED}"/>
              </a:ext>
            </a:extLst>
          </p:cNvPr>
          <p:cNvPicPr/>
          <p:nvPr/>
        </p:nvPicPr>
        <p:blipFill rotWithShape="1">
          <a:blip r:embed="rId3"/>
          <a:srcRect r="22890" b="2"/>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2FB9557A-E4F3-5F4D-985B-536DBBEBDF13}"/>
              </a:ext>
            </a:extLst>
          </p:cNvPr>
          <p:cNvSpPr>
            <a:spLocks noGrp="1"/>
          </p:cNvSpPr>
          <p:nvPr>
            <p:ph idx="1"/>
          </p:nvPr>
        </p:nvSpPr>
        <p:spPr>
          <a:xfrm>
            <a:off x="6400800" y="2251587"/>
            <a:ext cx="5147730" cy="3637935"/>
          </a:xfrm>
        </p:spPr>
        <p:txBody>
          <a:bodyPr>
            <a:normAutofit/>
          </a:bodyPr>
          <a:lstStyle/>
          <a:p>
            <a:r>
              <a:rPr lang="en-IN" dirty="0"/>
              <a:t>We have various types of venues in the final dataset. We will look at the venues and check which are the majority venue categories in the list</a:t>
            </a:r>
          </a:p>
          <a:p>
            <a:r>
              <a:rPr lang="en-IN" dirty="0"/>
              <a:t>The below chart shows us the count of venues grouping by the type of restaurants.</a:t>
            </a:r>
          </a:p>
          <a:p>
            <a:r>
              <a:rPr lang="en-IN" dirty="0"/>
              <a:t>In this chart we can see the majority venues are Indian restaurant, and at second comes Bar, Cafe, Coffee shop and Ice cream shops. So, if as a tourist, you're looking for these places, you're in luck.</a:t>
            </a:r>
          </a:p>
          <a:p>
            <a:endParaRPr lang="en-US" dirty="0"/>
          </a:p>
        </p:txBody>
      </p:sp>
    </p:spTree>
    <p:extLst>
      <p:ext uri="{BB962C8B-B14F-4D97-AF65-F5344CB8AC3E}">
        <p14:creationId xmlns:p14="http://schemas.microsoft.com/office/powerpoint/2010/main" val="138824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FB0A-8326-D94E-B6E8-5C7A02B5A50D}"/>
              </a:ext>
            </a:extLst>
          </p:cNvPr>
          <p:cNvSpPr>
            <a:spLocks noGrp="1"/>
          </p:cNvSpPr>
          <p:nvPr>
            <p:ph type="title"/>
          </p:nvPr>
        </p:nvSpPr>
        <p:spPr>
          <a:xfrm>
            <a:off x="685801" y="609600"/>
            <a:ext cx="5219699" cy="1456267"/>
          </a:xfrm>
        </p:spPr>
        <p:txBody>
          <a:bodyPr>
            <a:normAutofit fontScale="90000"/>
          </a:bodyPr>
          <a:lstStyle/>
          <a:p>
            <a:br>
              <a:rPr lang="en-IN" b="1" dirty="0"/>
            </a:br>
            <a:r>
              <a:rPr lang="en-IN" b="1" dirty="0"/>
              <a:t>Rating</a:t>
            </a:r>
            <a:br>
              <a:rPr lang="en-IN" b="1" dirty="0"/>
            </a:br>
            <a:r>
              <a:rPr lang="en-IN" sz="2200" b="1" dirty="0"/>
              <a:t>Average Ratings Bar chart:</a:t>
            </a:r>
            <a:br>
              <a:rPr lang="en-IN" dirty="0"/>
            </a:br>
            <a:endParaRPr lang="en-US" dirty="0"/>
          </a:p>
        </p:txBody>
      </p:sp>
      <p:sp>
        <p:nvSpPr>
          <p:cNvPr id="3" name="Content Placeholder 2">
            <a:extLst>
              <a:ext uri="{FF2B5EF4-FFF2-40B4-BE49-F238E27FC236}">
                <a16:creationId xmlns:a16="http://schemas.microsoft.com/office/drawing/2014/main" id="{9B248523-E4DD-354C-843F-5E16B3A52734}"/>
              </a:ext>
            </a:extLst>
          </p:cNvPr>
          <p:cNvSpPr>
            <a:spLocks noGrp="1"/>
          </p:cNvSpPr>
          <p:nvPr>
            <p:ph idx="1"/>
          </p:nvPr>
        </p:nvSpPr>
        <p:spPr>
          <a:xfrm>
            <a:off x="685801" y="2142067"/>
            <a:ext cx="5219699" cy="3649133"/>
          </a:xfrm>
        </p:spPr>
        <p:txBody>
          <a:bodyPr>
            <a:normAutofit fontScale="92500"/>
          </a:bodyPr>
          <a:lstStyle/>
          <a:p>
            <a:r>
              <a:rPr lang="en-IN" dirty="0"/>
              <a:t>Rating of a venue is an important factor on which a visitor decides whether it is worth it to visit the place. To get to this, we will first see what is the average rating for all the venues in the city. Next, we will plot the venues on the map and colour code them.</a:t>
            </a:r>
          </a:p>
          <a:p>
            <a:r>
              <a:rPr lang="en-IN" dirty="0"/>
              <a:t>We'll first identify the various rating values and plot them as a bar plot with their counts to see the most common rating</a:t>
            </a:r>
          </a:p>
          <a:p>
            <a:r>
              <a:rPr lang="en-IN" dirty="0"/>
              <a:t>From the above chart we can see that the majority of places has rating from 3.5 to 4.3. For this creating bins for the rating would be a good choice and would be easier to cluster.</a:t>
            </a:r>
          </a:p>
          <a:p>
            <a:endParaRPr lang="en-US" dirty="0"/>
          </a:p>
        </p:txBody>
      </p:sp>
      <p:pic>
        <p:nvPicPr>
          <p:cNvPr id="4" name="Picture 3" descr="Chart, histogram&#10;&#10;Description automatically generated">
            <a:extLst>
              <a:ext uri="{FF2B5EF4-FFF2-40B4-BE49-F238E27FC236}">
                <a16:creationId xmlns:a16="http://schemas.microsoft.com/office/drawing/2014/main" id="{EFDD7AF7-7414-2B40-9777-E119DC72DA4D}"/>
              </a:ext>
            </a:extLst>
          </p:cNvPr>
          <p:cNvPicPr/>
          <p:nvPr/>
        </p:nvPicPr>
        <p:blipFill rotWithShape="1">
          <a:blip r:embed="rId3"/>
          <a:srcRect l="25508" r="9910"/>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3970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DEE8-CE78-4D42-AD09-1D54C8E6A5EE}"/>
              </a:ext>
            </a:extLst>
          </p:cNvPr>
          <p:cNvSpPr>
            <a:spLocks noGrp="1"/>
          </p:cNvSpPr>
          <p:nvPr>
            <p:ph type="title"/>
          </p:nvPr>
        </p:nvSpPr>
        <p:spPr>
          <a:xfrm>
            <a:off x="6096000" y="542926"/>
            <a:ext cx="6096000" cy="1708662"/>
          </a:xfrm>
        </p:spPr>
        <p:txBody>
          <a:bodyPr>
            <a:normAutofit/>
          </a:bodyPr>
          <a:lstStyle/>
          <a:p>
            <a:pPr>
              <a:lnSpc>
                <a:spcPct val="90000"/>
              </a:lnSpc>
            </a:pPr>
            <a:r>
              <a:rPr lang="en-IN" b="1" dirty="0" err="1"/>
              <a:t>RatiNG</a:t>
            </a:r>
            <a:br>
              <a:rPr lang="en-IN" b="1" dirty="0"/>
            </a:br>
            <a:r>
              <a:rPr lang="en-IN" b="1" dirty="0"/>
              <a:t>Map based on Rating/Reviews:</a:t>
            </a:r>
            <a:endParaRPr lang="en-US" dirty="0"/>
          </a:p>
        </p:txBody>
      </p:sp>
      <p:pic>
        <p:nvPicPr>
          <p:cNvPr id="4" name="Content Placeholder 3" descr="Map&#10;&#10;Description automatically generated">
            <a:extLst>
              <a:ext uri="{FF2B5EF4-FFF2-40B4-BE49-F238E27FC236}">
                <a16:creationId xmlns:a16="http://schemas.microsoft.com/office/drawing/2014/main" id="{DD81E2A9-0087-AF46-8EE3-9BCE6B36F4CE}"/>
              </a:ext>
            </a:extLst>
          </p:cNvPr>
          <p:cNvPicPr>
            <a:picLocks/>
          </p:cNvPicPr>
          <p:nvPr/>
        </p:nvPicPr>
        <p:blipFill rotWithShape="1">
          <a:blip r:embed="rId3"/>
          <a:srcRect l="23233" r="14768" b="1"/>
          <a:stretch/>
        </p:blipFill>
        <p:spPr>
          <a:xfrm>
            <a:off x="20" y="975"/>
            <a:ext cx="6095980" cy="6858000"/>
          </a:xfrm>
          <a:prstGeom prst="rect">
            <a:avLst/>
          </a:prstGeom>
        </p:spPr>
      </p:pic>
      <p:sp>
        <p:nvSpPr>
          <p:cNvPr id="8" name="Content Placeholder 7">
            <a:extLst>
              <a:ext uri="{FF2B5EF4-FFF2-40B4-BE49-F238E27FC236}">
                <a16:creationId xmlns:a16="http://schemas.microsoft.com/office/drawing/2014/main" id="{BA26F6EE-747D-46ED-8797-8B9B1FA7A798}"/>
              </a:ext>
            </a:extLst>
          </p:cNvPr>
          <p:cNvSpPr>
            <a:spLocks noGrp="1"/>
          </p:cNvSpPr>
          <p:nvPr>
            <p:ph idx="1"/>
          </p:nvPr>
        </p:nvSpPr>
        <p:spPr>
          <a:xfrm>
            <a:off x="6400800" y="2251587"/>
            <a:ext cx="5147730" cy="3637935"/>
          </a:xfrm>
        </p:spPr>
        <p:txBody>
          <a:bodyPr>
            <a:normAutofit fontScale="92500"/>
          </a:bodyPr>
          <a:lstStyle/>
          <a:p>
            <a:pPr lvl="0"/>
            <a:endParaRPr lang="en-IN" b="1" dirty="0"/>
          </a:p>
          <a:p>
            <a:pPr lvl="0"/>
            <a:r>
              <a:rPr lang="en-IN" b="1" dirty="0"/>
              <a:t>Red </a:t>
            </a:r>
            <a:r>
              <a:rPr lang="en-IN" dirty="0"/>
              <a:t>: 1 to 2 (Very low Rating)</a:t>
            </a:r>
          </a:p>
          <a:p>
            <a:pPr lvl="0"/>
            <a:r>
              <a:rPr lang="en-IN" b="1" dirty="0"/>
              <a:t>Orange </a:t>
            </a:r>
            <a:r>
              <a:rPr lang="en-IN" dirty="0"/>
              <a:t>:  2 to 3 (Average Rating)</a:t>
            </a:r>
          </a:p>
          <a:p>
            <a:pPr lvl="0"/>
            <a:r>
              <a:rPr lang="en-IN" b="1" dirty="0"/>
              <a:t>Green</a:t>
            </a:r>
            <a:r>
              <a:rPr lang="en-IN" dirty="0"/>
              <a:t>: 3 to 4 (High Rating)</a:t>
            </a:r>
          </a:p>
          <a:p>
            <a:pPr lvl="0"/>
            <a:r>
              <a:rPr lang="en-IN" b="1" dirty="0"/>
              <a:t>Dark Green</a:t>
            </a:r>
            <a:r>
              <a:rPr lang="en-IN" dirty="0"/>
              <a:t>: 4 to 5 (Very High Rating)</a:t>
            </a:r>
          </a:p>
          <a:p>
            <a:endParaRPr lang="en-IN" dirty="0"/>
          </a:p>
          <a:p>
            <a:r>
              <a:rPr lang="en-IN" dirty="0"/>
              <a:t>As you can see from the map that there is no places with </a:t>
            </a:r>
            <a:r>
              <a:rPr lang="en-IN" b="1" dirty="0"/>
              <a:t>Red</a:t>
            </a:r>
            <a:r>
              <a:rPr lang="en-IN" dirty="0"/>
              <a:t>(very low rating), there are 4 places with </a:t>
            </a:r>
            <a:r>
              <a:rPr lang="en-IN" b="1" dirty="0"/>
              <a:t>Orange</a:t>
            </a:r>
            <a:r>
              <a:rPr lang="en-IN" dirty="0"/>
              <a:t> (Average rating) and many places with </a:t>
            </a:r>
            <a:r>
              <a:rPr lang="en-IN" b="1" dirty="0"/>
              <a:t>Green</a:t>
            </a:r>
            <a:r>
              <a:rPr lang="en-IN" dirty="0"/>
              <a:t>(High) and </a:t>
            </a:r>
            <a:r>
              <a:rPr lang="en-IN" b="1" dirty="0"/>
              <a:t>Dark Green </a:t>
            </a:r>
            <a:r>
              <a:rPr lang="en-IN" dirty="0"/>
              <a:t>(Very high )rating.</a:t>
            </a:r>
          </a:p>
          <a:p>
            <a:endParaRPr lang="en-US" dirty="0"/>
          </a:p>
        </p:txBody>
      </p:sp>
    </p:spTree>
    <p:extLst>
      <p:ext uri="{BB962C8B-B14F-4D97-AF65-F5344CB8AC3E}">
        <p14:creationId xmlns:p14="http://schemas.microsoft.com/office/powerpoint/2010/main" val="2478335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47</TotalTime>
  <Words>1469</Words>
  <Application>Microsoft Macintosh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The Battle of the Neighbourhoods</vt:lpstr>
      <vt:lpstr>Introduction </vt:lpstr>
      <vt:lpstr>Business Problem</vt:lpstr>
      <vt:lpstr>Target Audience </vt:lpstr>
      <vt:lpstr>Gathering the Data </vt:lpstr>
      <vt:lpstr>Data Cleansing and Merging Foursquare and Zomato API’s </vt:lpstr>
      <vt:lpstr>Categories </vt:lpstr>
      <vt:lpstr> Rating Average Ratings Bar chart: </vt:lpstr>
      <vt:lpstr>RatiNG Map based on Rating/Reviews:</vt:lpstr>
      <vt:lpstr>Rating Map based on Price Range: </vt:lpstr>
      <vt:lpstr>Clustering </vt:lpstr>
      <vt:lpstr>Result and Discussion </vt:lpstr>
      <vt:lpstr>Conclusion </vt:lpstr>
      <vt:lpstr>Author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Tanvik.vp@gmail.com</dc:creator>
  <cp:lastModifiedBy>Tanvik.vp@gmail.com</cp:lastModifiedBy>
  <cp:revision>5</cp:revision>
  <dcterms:created xsi:type="dcterms:W3CDTF">2021-01-17T10:12:52Z</dcterms:created>
  <dcterms:modified xsi:type="dcterms:W3CDTF">2021-01-17T10:59:52Z</dcterms:modified>
</cp:coreProperties>
</file>