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8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D3680-59A9-46BD-9C24-2CEFB3806745}" v="1" dt="2025-07-30T08:01:58.235"/>
    <p1510:client id="{A5215162-2699-4502-97DE-B26BA5506A19}" v="4" dt="2025-07-31T04:11:53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 khare" userId="b485d80e3bc0dd92" providerId="LiveId" clId="{A5215162-2699-4502-97DE-B26BA5506A19}"/>
    <pc:docChg chg="custSel modSld">
      <pc:chgData name="tanvi khare" userId="b485d80e3bc0dd92" providerId="LiveId" clId="{A5215162-2699-4502-97DE-B26BA5506A19}" dt="2025-07-31T04:12:42.828" v="38" actId="27636"/>
      <pc:docMkLst>
        <pc:docMk/>
      </pc:docMkLst>
      <pc:sldChg chg="addSp modSp mod">
        <pc:chgData name="tanvi khare" userId="b485d80e3bc0dd92" providerId="LiveId" clId="{A5215162-2699-4502-97DE-B26BA5506A19}" dt="2025-07-31T04:12:42.828" v="38" actId="27636"/>
        <pc:sldMkLst>
          <pc:docMk/>
          <pc:sldMk cId="2216744647" sldId="258"/>
        </pc:sldMkLst>
        <pc:spChg chg="mod">
          <ac:chgData name="tanvi khare" userId="b485d80e3bc0dd92" providerId="LiveId" clId="{A5215162-2699-4502-97DE-B26BA5506A19}" dt="2025-07-31T04:12:35.721" v="36" actId="1076"/>
          <ac:spMkLst>
            <pc:docMk/>
            <pc:sldMk cId="2216744647" sldId="258"/>
            <ac:spMk id="2" creationId="{32657A7E-93DB-2CCC-CA64-9A4A9A476FB2}"/>
          </ac:spMkLst>
        </pc:spChg>
        <pc:spChg chg="mod">
          <ac:chgData name="tanvi khare" userId="b485d80e3bc0dd92" providerId="LiveId" clId="{A5215162-2699-4502-97DE-B26BA5506A19}" dt="2025-07-31T04:12:42.828" v="38" actId="27636"/>
          <ac:spMkLst>
            <pc:docMk/>
            <pc:sldMk cId="2216744647" sldId="258"/>
            <ac:spMk id="3" creationId="{AB0CCDAA-2FB2-44D5-40DD-DF8176A5988E}"/>
          </ac:spMkLst>
        </pc:spChg>
        <pc:picChg chg="add mod">
          <ac:chgData name="tanvi khare" userId="b485d80e3bc0dd92" providerId="LiveId" clId="{A5215162-2699-4502-97DE-B26BA5506A19}" dt="2025-07-31T04:11:53.878" v="23" actId="1076"/>
          <ac:picMkLst>
            <pc:docMk/>
            <pc:sldMk cId="2216744647" sldId="258"/>
            <ac:picMk id="1026" creationId="{E2076682-47F2-99C4-014A-23EC47822CC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Myntra%20presentaion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Myntra%20presentaion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Myntra%20presentaion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Myntra%20presentaion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Myntra%20presentaion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Myntra%20presentaion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</c:name>
    <c:fmtId val="7"/>
  </c:pivotSource>
  <c:chart>
    <c:title>
      <c:layout>
        <c:manualLayout>
          <c:xMode val="edge"/>
          <c:yMode val="edge"/>
          <c:x val="3.8263800345968435E-2"/>
          <c:y val="4.99221739155678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11D-4C6F-A4C7-ECC6781782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11D-4C6F-A4C7-ECC6781782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11D-4C6F-A4C7-ECC6781782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11D-4C6F-A4C7-ECC6781782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11D-4C6F-A4C7-ECC6781782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11D-4C6F-A4C7-ECC67817821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11D-4C6F-A4C7-ECC67817821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11D-4C6F-A4C7-ECC67817821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11D-4C6F-A4C7-ECC67817821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11D-4C6F-A4C7-ECC67817821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Sheet3!$A$4:$A$14</c:f>
              <c:strCache>
                <c:ptCount val="10"/>
                <c:pt idx="0">
                  <c:v>Anouk</c:v>
                </c:pt>
                <c:pt idx="1">
                  <c:v>DressBerry</c:v>
                </c:pt>
                <c:pt idx="2">
                  <c:v>H&amp;M</c:v>
                </c:pt>
                <c:pt idx="3">
                  <c:v>HERE&amp;NOW</c:v>
                </c:pt>
                <c:pt idx="4">
                  <c:v>HIGHLANDER</c:v>
                </c:pt>
                <c:pt idx="5">
                  <c:v>HRX by Hrithik Roshan</c:v>
                </c:pt>
                <c:pt idx="6">
                  <c:v>Mast &amp; Harbour</c:v>
                </c:pt>
                <c:pt idx="7">
                  <c:v>Puma</c:v>
                </c:pt>
                <c:pt idx="8">
                  <c:v>Roadster</c:v>
                </c:pt>
                <c:pt idx="9">
                  <c:v>Tokyo Talkies</c:v>
                </c:pt>
              </c:strCache>
            </c:strRef>
          </c:cat>
          <c:val>
            <c:numRef>
              <c:f>Sheet3!$B$4:$B$14</c:f>
              <c:numCache>
                <c:formatCode>General</c:formatCode>
                <c:ptCount val="10"/>
                <c:pt idx="0">
                  <c:v>1309</c:v>
                </c:pt>
                <c:pt idx="1">
                  <c:v>1612</c:v>
                </c:pt>
                <c:pt idx="2">
                  <c:v>998</c:v>
                </c:pt>
                <c:pt idx="3">
                  <c:v>1195</c:v>
                </c:pt>
                <c:pt idx="4">
                  <c:v>1380</c:v>
                </c:pt>
                <c:pt idx="5">
                  <c:v>1363</c:v>
                </c:pt>
                <c:pt idx="6">
                  <c:v>1912</c:v>
                </c:pt>
                <c:pt idx="7">
                  <c:v>995</c:v>
                </c:pt>
                <c:pt idx="8">
                  <c:v>3695</c:v>
                </c:pt>
                <c:pt idx="9">
                  <c:v>1244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11D-4C6F-A4C7-ECC67817821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[Book1]Sheet2!PivotTable2</c:name>
    <c:fmtId val="6"/>
  </c:pivotSource>
  <c:chart>
    <c:title>
      <c:layout>
        <c:manualLayout>
          <c:xMode val="edge"/>
          <c:yMode val="edge"/>
          <c:x val="3.169611184126353E-2"/>
          <c:y val="9.2053303192483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977-4B69-B090-5587CDE36C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977-4B69-B090-5587CDE36C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977-4B69-B090-5587CDE36C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977-4B69-B090-5587CDE36C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977-4B69-B090-5587CDE36C8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977-4B69-B090-5587CDE36C8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8977-4B69-B090-5587CDE36C8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8977-4B69-B090-5587CDE36C8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8977-4B69-B090-5587CDE36C8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8977-4B69-B090-5587CDE36C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Sheet2!$A$4:$A$14</c:f>
              <c:strCache>
                <c:ptCount val="10"/>
                <c:pt idx="0">
                  <c:v>Anouk</c:v>
                </c:pt>
                <c:pt idx="1">
                  <c:v>DressBerry</c:v>
                </c:pt>
                <c:pt idx="2">
                  <c:v>HERE&amp;NOW</c:v>
                </c:pt>
                <c:pt idx="3">
                  <c:v>HIGHLANDER</c:v>
                </c:pt>
                <c:pt idx="4">
                  <c:v>HRX by Hrithik Roshan</c:v>
                </c:pt>
                <c:pt idx="5">
                  <c:v>Indo Era</c:v>
                </c:pt>
                <c:pt idx="6">
                  <c:v>Mast &amp; Harbour</c:v>
                </c:pt>
                <c:pt idx="7">
                  <c:v>Mitera</c:v>
                </c:pt>
                <c:pt idx="8">
                  <c:v>Puma</c:v>
                </c:pt>
                <c:pt idx="9">
                  <c:v>Roadster</c:v>
                </c:pt>
              </c:strCache>
            </c:strRef>
          </c:cat>
          <c:val>
            <c:numRef>
              <c:f>Sheet2!$B$4:$B$14</c:f>
              <c:numCache>
                <c:formatCode>_([$$-409]* #,##0.00_);_([$$-409]* \(#,##0.00\);_([$$-409]* "-"??_);_(@_)</c:formatCode>
                <c:ptCount val="10"/>
                <c:pt idx="0">
                  <c:v>1903637</c:v>
                </c:pt>
                <c:pt idx="1">
                  <c:v>1771273</c:v>
                </c:pt>
                <c:pt idx="2">
                  <c:v>1236635</c:v>
                </c:pt>
                <c:pt idx="3">
                  <c:v>1114687</c:v>
                </c:pt>
                <c:pt idx="4">
                  <c:v>1198519</c:v>
                </c:pt>
                <c:pt idx="5">
                  <c:v>1607070</c:v>
                </c:pt>
                <c:pt idx="6">
                  <c:v>1951471</c:v>
                </c:pt>
                <c:pt idx="7">
                  <c:v>1280403</c:v>
                </c:pt>
                <c:pt idx="8">
                  <c:v>1120831</c:v>
                </c:pt>
                <c:pt idx="9">
                  <c:v>3319839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977-4B69-B090-5587CDE36C8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solidFill>
            <a:schemeClr val="bg1"/>
          </a:solidFill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5.8601660348385237E-2"/>
          <c:y val="0.13911957782231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5E7-4458-9A75-ED00A49D37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5E7-4458-9A75-ED00A49D37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5E7-4458-9A75-ED00A49D37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5E7-4458-9A75-ED00A49D37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5E7-4458-9A75-ED00A49D37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5E7-4458-9A75-ED00A49D37A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5E7-4458-9A75-ED00A49D37A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5E7-4458-9A75-ED00A49D37A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5E7-4458-9A75-ED00A49D37A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5E7-4458-9A75-ED00A49D37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10"/>
              <c:pt idx="0">
                <c:v>dresses</c:v>
              </c:pt>
              <c:pt idx="1">
                <c:v>face-moisturisers</c:v>
              </c:pt>
              <c:pt idx="2">
                <c:v>jeans</c:v>
              </c:pt>
              <c:pt idx="3">
                <c:v>kurtas</c:v>
              </c:pt>
              <c:pt idx="4">
                <c:v>kurta-sets</c:v>
              </c:pt>
              <c:pt idx="5">
                <c:v>perfume-and-body-mist</c:v>
              </c:pt>
              <c:pt idx="6">
                <c:v>shirts</c:v>
              </c:pt>
              <c:pt idx="7">
                <c:v>tops</c:v>
              </c:pt>
              <c:pt idx="8">
                <c:v>trousers</c:v>
              </c:pt>
              <c:pt idx="9">
                <c:v>tshirts</c:v>
              </c:pt>
            </c:strLit>
          </c:cat>
          <c:val>
            <c:numLit>
              <c:formatCode>General</c:formatCode>
              <c:ptCount val="10"/>
              <c:pt idx="0">
                <c:v>908187</c:v>
              </c:pt>
              <c:pt idx="1">
                <c:v>416118</c:v>
              </c:pt>
              <c:pt idx="2">
                <c:v>754040</c:v>
              </c:pt>
              <c:pt idx="3">
                <c:v>808508</c:v>
              </c:pt>
              <c:pt idx="4">
                <c:v>856414</c:v>
              </c:pt>
              <c:pt idx="5">
                <c:v>517100</c:v>
              </c:pt>
              <c:pt idx="6">
                <c:v>1017349</c:v>
              </c:pt>
              <c:pt idx="7">
                <c:v>829614</c:v>
              </c:pt>
              <c:pt idx="8">
                <c:v>425900</c:v>
              </c:pt>
              <c:pt idx="9">
                <c:v>1957984</c:v>
              </c:pt>
            </c:numLit>
          </c:val>
          <c:extLst>
            <c:ext xmlns:c16="http://schemas.microsoft.com/office/drawing/2014/chart" uri="{C3380CC4-5D6E-409C-BE32-E72D297353CC}">
              <c16:uniqueId val="{00000014-A5E7-4458-9A75-ED00A49D37A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327262296374924"/>
          <c:y val="0.15991051216060662"/>
          <c:w val="0.3033422292454237"/>
          <c:h val="0.73358845158287589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9429436918220061"/>
          <c:y val="4.4145547025343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hair-appliance</c:v>
              </c:pt>
              <c:pt idx="1">
                <c:v>headphones</c:v>
              </c:pt>
              <c:pt idx="2">
                <c:v>jackets</c:v>
              </c:pt>
              <c:pt idx="3">
                <c:v>lehenga-choli</c:v>
              </c:pt>
              <c:pt idx="4">
                <c:v>sarees</c:v>
              </c:pt>
              <c:pt idx="5">
                <c:v>smart-watches</c:v>
              </c:pt>
              <c:pt idx="6">
                <c:v>suits</c:v>
              </c:pt>
              <c:pt idx="7">
                <c:v>trolley-bag</c:v>
              </c:pt>
              <c:pt idx="8">
                <c:v>watches</c:v>
              </c:pt>
              <c:pt idx="9">
                <c:v>watch-gift-set</c:v>
              </c:pt>
            </c:strLit>
          </c:cat>
          <c:val>
            <c:numLit>
              <c:formatCode>General</c:formatCode>
              <c:ptCount val="10"/>
              <c:pt idx="0">
                <c:v>44800</c:v>
              </c:pt>
              <c:pt idx="1">
                <c:v>26200</c:v>
              </c:pt>
              <c:pt idx="2">
                <c:v>24949.002000080003</c:v>
              </c:pt>
              <c:pt idx="3">
                <c:v>33300</c:v>
              </c:pt>
              <c:pt idx="4">
                <c:v>24990</c:v>
              </c:pt>
              <c:pt idx="5">
                <c:v>34941.443269505573</c:v>
              </c:pt>
              <c:pt idx="6">
                <c:v>27950.00267904983</c:v>
              </c:pt>
              <c:pt idx="7">
                <c:v>31459.001904822377</c:v>
              </c:pt>
              <c:pt idx="8">
                <c:v>30900</c:v>
              </c:pt>
              <c:pt idx="9">
                <c:v>33098</c:v>
              </c:pt>
            </c:numLit>
          </c:val>
          <c:extLst>
            <c:ext xmlns:c16="http://schemas.microsoft.com/office/drawing/2014/chart" uri="{C3380CC4-5D6E-409C-BE32-E72D297353CC}">
              <c16:uniqueId val="{00000000-1C04-4C06-82F7-8D62DC0364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701152"/>
        <c:axId val="1945701632"/>
      </c:barChart>
      <c:catAx>
        <c:axId val="194570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701632"/>
        <c:crosses val="autoZero"/>
        <c:auto val="1"/>
        <c:lblAlgn val="ctr"/>
        <c:lblOffset val="100"/>
        <c:noMultiLvlLbl val="0"/>
      </c:catAx>
      <c:valAx>
        <c:axId val="194570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70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145362854383397"/>
          <c:y val="0.15524719706542769"/>
          <c:w val="0.73118571098901519"/>
          <c:h val="0.62329196923531227"/>
        </c:manualLayout>
      </c:layout>
      <c:barChart>
        <c:barDir val="col"/>
        <c:grouping val="clustered"/>
        <c:varyColors val="0"/>
        <c:ser>
          <c:idx val="0"/>
          <c:order val="0"/>
          <c:tx>
            <c:v>Sum of marked_price</c:v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Lit>
              <c:ptCount val="10"/>
              <c:pt idx="0">
                <c:v>Anouk</c:v>
              </c:pt>
              <c:pt idx="1">
                <c:v>DressBerry</c:v>
              </c:pt>
              <c:pt idx="2">
                <c:v>HERE&amp;NOW</c:v>
              </c:pt>
              <c:pt idx="3">
                <c:v>HRX by Hrithik Roshan</c:v>
              </c:pt>
              <c:pt idx="4">
                <c:v>Indo Era</c:v>
              </c:pt>
              <c:pt idx="5">
                <c:v>MANGO</c:v>
              </c:pt>
              <c:pt idx="6">
                <c:v>Mast &amp; Harbour</c:v>
              </c:pt>
              <c:pt idx="7">
                <c:v>Puma</c:v>
              </c:pt>
              <c:pt idx="8">
                <c:v>Roadster</c:v>
              </c:pt>
              <c:pt idx="9">
                <c:v>Tommy Hilfiger</c:v>
              </c:pt>
            </c:strLit>
          </c:cat>
          <c:val>
            <c:numLit>
              <c:formatCode>General</c:formatCode>
              <c:ptCount val="10"/>
              <c:pt idx="0">
                <c:v>3096093</c:v>
              </c:pt>
              <c:pt idx="1">
                <c:v>3023774</c:v>
              </c:pt>
              <c:pt idx="2">
                <c:v>2169961</c:v>
              </c:pt>
              <c:pt idx="3">
                <c:v>2917637</c:v>
              </c:pt>
              <c:pt idx="4">
                <c:v>2422612</c:v>
              </c:pt>
              <c:pt idx="5">
                <c:v>2197550</c:v>
              </c:pt>
              <c:pt idx="6">
                <c:v>3561218</c:v>
              </c:pt>
              <c:pt idx="7">
                <c:v>2833305</c:v>
              </c:pt>
              <c:pt idx="8">
                <c:v>6060077</c:v>
              </c:pt>
              <c:pt idx="9">
                <c:v>2184389</c:v>
              </c:pt>
            </c:numLit>
          </c:val>
          <c:extLst>
            <c:ext xmlns:c16="http://schemas.microsoft.com/office/drawing/2014/chart" uri="{C3380CC4-5D6E-409C-BE32-E72D297353CC}">
              <c16:uniqueId val="{00000000-15AD-41E3-AA09-760167610EEC}"/>
            </c:ext>
          </c:extLst>
        </c:ser>
        <c:ser>
          <c:idx val="1"/>
          <c:order val="1"/>
          <c:tx>
            <c:v>Sum of discounted_price</c:v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Lit>
              <c:ptCount val="10"/>
              <c:pt idx="0">
                <c:v>Anouk</c:v>
              </c:pt>
              <c:pt idx="1">
                <c:v>DressBerry</c:v>
              </c:pt>
              <c:pt idx="2">
                <c:v>HERE&amp;NOW</c:v>
              </c:pt>
              <c:pt idx="3">
                <c:v>HRX by Hrithik Roshan</c:v>
              </c:pt>
              <c:pt idx="4">
                <c:v>Indo Era</c:v>
              </c:pt>
              <c:pt idx="5">
                <c:v>MANGO</c:v>
              </c:pt>
              <c:pt idx="6">
                <c:v>Mast &amp; Harbour</c:v>
              </c:pt>
              <c:pt idx="7">
                <c:v>Puma</c:v>
              </c:pt>
              <c:pt idx="8">
                <c:v>Roadster</c:v>
              </c:pt>
              <c:pt idx="9">
                <c:v>Tommy Hilfiger</c:v>
              </c:pt>
            </c:strLit>
          </c:cat>
          <c:val>
            <c:numLit>
              <c:formatCode>General</c:formatCode>
              <c:ptCount val="10"/>
              <c:pt idx="0">
                <c:v>1192456</c:v>
              </c:pt>
              <c:pt idx="1">
                <c:v>1252501</c:v>
              </c:pt>
              <c:pt idx="2">
                <c:v>933326</c:v>
              </c:pt>
              <c:pt idx="3">
                <c:v>1719118</c:v>
              </c:pt>
              <c:pt idx="4">
                <c:v>815542</c:v>
              </c:pt>
              <c:pt idx="5">
                <c:v>1640744</c:v>
              </c:pt>
              <c:pt idx="6">
                <c:v>1609747</c:v>
              </c:pt>
              <c:pt idx="7">
                <c:v>1712474</c:v>
              </c:pt>
              <c:pt idx="8">
                <c:v>2740238</c:v>
              </c:pt>
              <c:pt idx="9">
                <c:v>1630481</c:v>
              </c:pt>
            </c:numLit>
          </c:val>
          <c:extLst>
            <c:ext xmlns:c16="http://schemas.microsoft.com/office/drawing/2014/chart" uri="{C3380CC4-5D6E-409C-BE32-E72D297353CC}">
              <c16:uniqueId val="{00000001-15AD-41E3-AA09-760167610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76232831"/>
        <c:axId val="176231871"/>
      </c:barChart>
      <c:catAx>
        <c:axId val="17623283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31871"/>
        <c:crosses val="autoZero"/>
        <c:auto val="1"/>
        <c:lblAlgn val="ctr"/>
        <c:lblOffset val="100"/>
        <c:noMultiLvlLbl val="0"/>
      </c:catAx>
      <c:valAx>
        <c:axId val="17623187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32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3080496774597501E-2"/>
          <c:y val="0.18102549353144959"/>
          <c:w val="0.89058884069202782"/>
          <c:h val="0.65059315796539097"/>
        </c:manualLayout>
      </c:layout>
      <c:barChart>
        <c:barDir val="col"/>
        <c:grouping val="clustered"/>
        <c:varyColors val="0"/>
        <c:ser>
          <c:idx val="0"/>
          <c:order val="0"/>
          <c:tx>
            <c:v>Sum of marked_price</c:v>
          </c:tx>
          <c:spPr>
            <a:gradFill rotWithShape="1">
              <a:gsLst>
                <a:gs pos="0">
                  <a:schemeClr val="accent1">
                    <a:tint val="94000"/>
                    <a:satMod val="105000"/>
                    <a:lumMod val="102000"/>
                  </a:schemeClr>
                </a:gs>
                <a:gs pos="100000">
                  <a:schemeClr val="accent1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10"/>
              <c:pt idx="0">
                <c:v>casual-shoes</c:v>
              </c:pt>
              <c:pt idx="1">
                <c:v>dresses</c:v>
              </c:pt>
              <c:pt idx="2">
                <c:v>handbags</c:v>
              </c:pt>
              <c:pt idx="3">
                <c:v>jeans</c:v>
              </c:pt>
              <c:pt idx="4">
                <c:v>kurtas</c:v>
              </c:pt>
              <c:pt idx="5">
                <c:v>kurta-sets</c:v>
              </c:pt>
              <c:pt idx="6">
                <c:v>sarees</c:v>
              </c:pt>
              <c:pt idx="7">
                <c:v>shirts</c:v>
              </c:pt>
              <c:pt idx="8">
                <c:v>tshirts</c:v>
              </c:pt>
              <c:pt idx="9">
                <c:v>watches</c:v>
              </c:pt>
            </c:strLit>
          </c:cat>
          <c:val>
            <c:numLit>
              <c:formatCode>General</c:formatCode>
              <c:ptCount val="10"/>
              <c:pt idx="0">
                <c:v>8043604</c:v>
              </c:pt>
              <c:pt idx="1">
                <c:v>12245328</c:v>
              </c:pt>
              <c:pt idx="2">
                <c:v>9035938</c:v>
              </c:pt>
              <c:pt idx="3">
                <c:v>8634207</c:v>
              </c:pt>
              <c:pt idx="4">
                <c:v>8195202</c:v>
              </c:pt>
              <c:pt idx="5">
                <c:v>16846279</c:v>
              </c:pt>
              <c:pt idx="6">
                <c:v>6014597</c:v>
              </c:pt>
              <c:pt idx="7">
                <c:v>10028314</c:v>
              </c:pt>
              <c:pt idx="8">
                <c:v>9791350</c:v>
              </c:pt>
              <c:pt idx="9">
                <c:v>11317437</c:v>
              </c:pt>
            </c:numLit>
          </c:val>
          <c:extLst>
            <c:ext xmlns:c16="http://schemas.microsoft.com/office/drawing/2014/chart" uri="{C3380CC4-5D6E-409C-BE32-E72D297353CC}">
              <c16:uniqueId val="{00000000-9AFA-440D-ACFA-4637D386ECE2}"/>
            </c:ext>
          </c:extLst>
        </c:ser>
        <c:ser>
          <c:idx val="1"/>
          <c:order val="1"/>
          <c:tx>
            <c:v>Sum of discounted_price</c:v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10"/>
              <c:pt idx="0">
                <c:v>casual-shoes</c:v>
              </c:pt>
              <c:pt idx="1">
                <c:v>dresses</c:v>
              </c:pt>
              <c:pt idx="2">
                <c:v>handbags</c:v>
              </c:pt>
              <c:pt idx="3">
                <c:v>jeans</c:v>
              </c:pt>
              <c:pt idx="4">
                <c:v>kurtas</c:v>
              </c:pt>
              <c:pt idx="5">
                <c:v>kurta-sets</c:v>
              </c:pt>
              <c:pt idx="6">
                <c:v>sarees</c:v>
              </c:pt>
              <c:pt idx="7">
                <c:v>shirts</c:v>
              </c:pt>
              <c:pt idx="8">
                <c:v>tshirts</c:v>
              </c:pt>
              <c:pt idx="9">
                <c:v>watches</c:v>
              </c:pt>
            </c:strLit>
          </c:cat>
          <c:val>
            <c:numLit>
              <c:formatCode>General</c:formatCode>
              <c:ptCount val="10"/>
              <c:pt idx="0">
                <c:v>3813663</c:v>
              </c:pt>
              <c:pt idx="1">
                <c:v>6011118</c:v>
              </c:pt>
              <c:pt idx="2">
                <c:v>5358120</c:v>
              </c:pt>
              <c:pt idx="3">
                <c:v>4864390</c:v>
              </c:pt>
              <c:pt idx="4">
                <c:v>3559345</c:v>
              </c:pt>
              <c:pt idx="5">
                <c:v>6899554</c:v>
              </c:pt>
              <c:pt idx="6">
                <c:v>2157985</c:v>
              </c:pt>
              <c:pt idx="7">
                <c:v>5653520</c:v>
              </c:pt>
              <c:pt idx="8">
                <c:v>5763605</c:v>
              </c:pt>
              <c:pt idx="9">
                <c:v>7799322</c:v>
              </c:pt>
            </c:numLit>
          </c:val>
          <c:extLst>
            <c:ext xmlns:c16="http://schemas.microsoft.com/office/drawing/2014/chart" uri="{C3380CC4-5D6E-409C-BE32-E72D297353CC}">
              <c16:uniqueId val="{00000001-9AFA-440D-ACFA-4637D386E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99936048"/>
        <c:axId val="199930768"/>
      </c:barChart>
      <c:catAx>
        <c:axId val="19993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30768"/>
        <c:crosses val="autoZero"/>
        <c:auto val="1"/>
        <c:lblAlgn val="ctr"/>
        <c:lblOffset val="100"/>
        <c:noMultiLvlLbl val="0"/>
      </c:catAx>
      <c:valAx>
        <c:axId val="1999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3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0488587099200356"/>
          <c:y val="3.27225130890052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  <c:spPr>
            <a:solidFill>
              <a:schemeClr val="accent2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596865174391942"/>
          <c:y val="0.17588965201509613"/>
          <c:w val="0.8330230283180946"/>
          <c:h val="0.5754432920709267"/>
        </c:manualLayout>
      </c:layout>
      <c:bar3DChart>
        <c:barDir val="col"/>
        <c:grouping val="standard"/>
        <c:varyColors val="0"/>
        <c:ser>
          <c:idx val="0"/>
          <c:order val="0"/>
          <c:tx>
            <c:v>Total</c:v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Lit>
              <c:ptCount val="10"/>
              <c:pt idx="0">
                <c:v>Anouk</c:v>
              </c:pt>
              <c:pt idx="1">
                <c:v>DressBerry</c:v>
              </c:pt>
              <c:pt idx="2">
                <c:v>H&amp;M</c:v>
              </c:pt>
              <c:pt idx="3">
                <c:v>HERE&amp;NOW</c:v>
              </c:pt>
              <c:pt idx="4">
                <c:v>HIGHLANDER</c:v>
              </c:pt>
              <c:pt idx="5">
                <c:v>HRX by Hrithik Roshan</c:v>
              </c:pt>
              <c:pt idx="6">
                <c:v>Mast &amp; Harbour</c:v>
              </c:pt>
              <c:pt idx="7">
                <c:v>Puma</c:v>
              </c:pt>
              <c:pt idx="8">
                <c:v>Roadster</c:v>
              </c:pt>
              <c:pt idx="9">
                <c:v>Tokyo Talkies</c:v>
              </c:pt>
            </c:strLit>
          </c:cat>
          <c:val>
            <c:numLit>
              <c:formatCode>General</c:formatCode>
              <c:ptCount val="10"/>
              <c:pt idx="0">
                <c:v>5290.3000000000038</c:v>
              </c:pt>
              <c:pt idx="1">
                <c:v>6773.8999999999969</c:v>
              </c:pt>
              <c:pt idx="2">
                <c:v>4392</c:v>
              </c:pt>
              <c:pt idx="3">
                <c:v>4803.7000000000144</c:v>
              </c:pt>
              <c:pt idx="4">
                <c:v>5542.2000000000098</c:v>
              </c:pt>
              <c:pt idx="5">
                <c:v>5761.5000000000073</c:v>
              </c:pt>
              <c:pt idx="6">
                <c:v>7896.3000000000047</c:v>
              </c:pt>
              <c:pt idx="7">
                <c:v>4275.4000000000015</c:v>
              </c:pt>
              <c:pt idx="8">
                <c:v>15223.900000000041</c:v>
              </c:pt>
              <c:pt idx="9">
                <c:v>5096.4000000000015</c:v>
              </c:pt>
            </c:numLit>
          </c:val>
          <c:extLst>
            <c:ext xmlns:c16="http://schemas.microsoft.com/office/drawing/2014/chart" uri="{C3380CC4-5D6E-409C-BE32-E72D297353CC}">
              <c16:uniqueId val="{00000000-6C8D-4894-95BA-07F4932FB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99902448"/>
        <c:axId val="199906768"/>
        <c:axId val="2085354015"/>
      </c:bar3DChart>
      <c:catAx>
        <c:axId val="19990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06768"/>
        <c:crosses val="autoZero"/>
        <c:auto val="1"/>
        <c:lblAlgn val="ctr"/>
        <c:lblOffset val="100"/>
        <c:noMultiLvlLbl val="0"/>
      </c:catAx>
      <c:valAx>
        <c:axId val="19990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02448"/>
        <c:crosses val="autoZero"/>
        <c:crossBetween val="between"/>
      </c:valAx>
      <c:serAx>
        <c:axId val="20853540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06768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1080325019690383"/>
          <c:y val="3.5515858096317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2561796792724712E-2"/>
          <c:y val="0.15167732068587753"/>
          <c:w val="0.80655577442600057"/>
          <c:h val="0.64551996427645619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2">
                    <a:tint val="94000"/>
                    <a:satMod val="105000"/>
                    <a:lumMod val="102000"/>
                  </a:schemeClr>
                </a:gs>
                <a:gs pos="100000">
                  <a:schemeClr val="accent2">
                    <a:shade val="74000"/>
                    <a:satMod val="128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casual-shoes</c:v>
              </c:pt>
              <c:pt idx="1">
                <c:v>dresses</c:v>
              </c:pt>
              <c:pt idx="2">
                <c:v>handbags</c:v>
              </c:pt>
              <c:pt idx="3">
                <c:v>jeans</c:v>
              </c:pt>
              <c:pt idx="4">
                <c:v>kurtas</c:v>
              </c:pt>
              <c:pt idx="5">
                <c:v>kurta-sets</c:v>
              </c:pt>
              <c:pt idx="6">
                <c:v>shirts</c:v>
              </c:pt>
              <c:pt idx="7">
                <c:v>tops</c:v>
              </c:pt>
              <c:pt idx="8">
                <c:v>trousers</c:v>
              </c:pt>
              <c:pt idx="9">
                <c:v>tshirts</c:v>
              </c:pt>
            </c:strLit>
          </c:cat>
          <c:val>
            <c:numLit>
              <c:formatCode>General</c:formatCode>
              <c:ptCount val="10"/>
              <c:pt idx="0">
                <c:v>10149.899999999983</c:v>
              </c:pt>
              <c:pt idx="1">
                <c:v>20771.699999999895</c:v>
              </c:pt>
              <c:pt idx="2">
                <c:v>12155.599999999955</c:v>
              </c:pt>
              <c:pt idx="3">
                <c:v>14286.699999999957</c:v>
              </c:pt>
              <c:pt idx="4">
                <c:v>15710.400000000014</c:v>
              </c:pt>
              <c:pt idx="5">
                <c:v>17390.799999999927</c:v>
              </c:pt>
              <c:pt idx="6">
                <c:v>21055.699999999972</c:v>
              </c:pt>
              <c:pt idx="7">
                <c:v>17156.000000000011</c:v>
              </c:pt>
              <c:pt idx="8">
                <c:v>10212.000000000005</c:v>
              </c:pt>
              <c:pt idx="9">
                <c:v>34090.79999999985</c:v>
              </c:pt>
            </c:numLit>
          </c:val>
          <c:extLst>
            <c:ext xmlns:c16="http://schemas.microsoft.com/office/drawing/2014/chart" uri="{C3380CC4-5D6E-409C-BE32-E72D297353CC}">
              <c16:uniqueId val="{00000000-7350-47BC-BA1B-3C429AC50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7597184"/>
        <c:axId val="47597664"/>
      </c:barChart>
      <c:catAx>
        <c:axId val="4759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97664"/>
        <c:crosses val="autoZero"/>
        <c:auto val="1"/>
        <c:lblAlgn val="ctr"/>
        <c:lblOffset val="100"/>
        <c:noMultiLvlLbl val="0"/>
      </c:catAx>
      <c:valAx>
        <c:axId val="4759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9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0.23868</cdr:x>
      <cdr:y>0.02664</cdr:y>
    </cdr:from>
    <cdr:to>
      <cdr:x>0.93702</cdr:x>
      <cdr:y>0.1822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221D5C2-8759-67DA-3A16-2F8BE8C278F2}"/>
            </a:ext>
          </a:extLst>
        </cdr:cNvPr>
        <cdr:cNvSpPr txBox="1"/>
      </cdr:nvSpPr>
      <cdr:spPr>
        <a:xfrm xmlns:a="http://schemas.openxmlformats.org/drawingml/2006/main">
          <a:off x="1422158" y="151390"/>
          <a:ext cx="4160952" cy="8841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800" b="1" kern="1200" dirty="0"/>
            <a:t>Number</a:t>
          </a:r>
          <a:r>
            <a:rPr lang="en-IN" sz="1800" b="1" kern="1200" baseline="0" dirty="0"/>
            <a:t> of product made by each brand</a:t>
          </a:r>
          <a:endParaRPr lang="en-IN" sz="1800" b="1" kern="12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0.39439</cdr:x>
      <cdr:y>0.04606</cdr:y>
    </cdr:from>
    <cdr:to>
      <cdr:x>0.98818</cdr:x>
      <cdr:y>0.17461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55FFD0E-F816-8477-FF0E-1D88C7B04E25}"/>
            </a:ext>
          </a:extLst>
        </cdr:cNvPr>
        <cdr:cNvSpPr txBox="1"/>
      </cdr:nvSpPr>
      <cdr:spPr>
        <a:xfrm xmlns:a="http://schemas.openxmlformats.org/drawingml/2006/main">
          <a:off x="2034540" y="163830"/>
          <a:ext cx="3063240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2000" b="1" kern="1200" dirty="0"/>
            <a:t>Highest price</a:t>
          </a:r>
          <a:r>
            <a:rPr lang="en-IN" sz="2000" b="1" kern="1200" baseline="0" dirty="0"/>
            <a:t> of the Brand</a:t>
          </a:r>
          <a:endParaRPr lang="en-IN" sz="2000" b="1" kern="12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0.30705</cdr:x>
      <cdr:y>0.00632</cdr:y>
    </cdr:from>
    <cdr:to>
      <cdr:x>1</cdr:x>
      <cdr:y>0.23367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50807FC-9885-FF6F-FEBA-D82761C0F079}"/>
            </a:ext>
          </a:extLst>
        </cdr:cNvPr>
        <cdr:cNvSpPr txBox="1"/>
      </cdr:nvSpPr>
      <cdr:spPr>
        <a:xfrm xmlns:a="http://schemas.openxmlformats.org/drawingml/2006/main">
          <a:off x="1717058" y="17474"/>
          <a:ext cx="3875055" cy="6289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1600" b="1" kern="1200"/>
            <a:t>Number of people purchased</a:t>
          </a:r>
          <a:r>
            <a:rPr lang="en-IN" sz="1600" b="1" kern="1200" baseline="0"/>
            <a:t> the product</a:t>
          </a:r>
          <a:endParaRPr lang="en-IN" sz="1600" b="1" kern="12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0.5569</cdr:x>
      <cdr:y>0.03449</cdr:y>
    </cdr:from>
    <cdr:to>
      <cdr:x>0.97557</cdr:x>
      <cdr:y>0.13136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A559B2D-E47B-1098-5531-69AC66ABB09D}"/>
            </a:ext>
          </a:extLst>
        </cdr:cNvPr>
        <cdr:cNvSpPr txBox="1"/>
      </cdr:nvSpPr>
      <cdr:spPr>
        <a:xfrm xmlns:a="http://schemas.openxmlformats.org/drawingml/2006/main">
          <a:off x="3277417" y="125737"/>
          <a:ext cx="2463972" cy="3531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600" b="1" kern="1200"/>
            <a:t>Max discounted given 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0.48678</cdr:x>
      <cdr:y>0.06355</cdr:y>
    </cdr:from>
    <cdr:to>
      <cdr:x>1</cdr:x>
      <cdr:y>0.23494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263568B-A146-9F7D-2293-C568537D1F3B}"/>
            </a:ext>
          </a:extLst>
        </cdr:cNvPr>
        <cdr:cNvSpPr txBox="1"/>
      </cdr:nvSpPr>
      <cdr:spPr>
        <a:xfrm xmlns:a="http://schemas.openxmlformats.org/drawingml/2006/main">
          <a:off x="3749040" y="251460"/>
          <a:ext cx="2788920" cy="6781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/>
        </a:p>
      </cdr:txBody>
    </cdr:sp>
  </cdr:relSizeAnchor>
  <cdr:relSizeAnchor xmlns:cdr="http://schemas.openxmlformats.org/drawingml/2006/chartDrawing">
    <cdr:from>
      <cdr:x>0.09232</cdr:x>
      <cdr:y>0.0077</cdr:y>
    </cdr:from>
    <cdr:to>
      <cdr:x>0.91328</cdr:x>
      <cdr:y>0.17139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1B6731E8-49D9-DFC9-7E62-6524797B7FFA}"/>
            </a:ext>
          </a:extLst>
        </cdr:cNvPr>
        <cdr:cNvSpPr txBox="1"/>
      </cdr:nvSpPr>
      <cdr:spPr>
        <a:xfrm xmlns:a="http://schemas.openxmlformats.org/drawingml/2006/main">
          <a:off x="970801" y="39659"/>
          <a:ext cx="8632858" cy="84307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IN" sz="2000" b="1" kern="1200" dirty="0">
              <a:solidFill>
                <a:schemeClr val="bg1"/>
              </a:solidFill>
            </a:rPr>
            <a:t>Marked</a:t>
          </a:r>
          <a:r>
            <a:rPr lang="en-IN" sz="2000" b="1" kern="1200" baseline="0" dirty="0">
              <a:solidFill>
                <a:schemeClr val="bg1"/>
              </a:solidFill>
            </a:rPr>
            <a:t> vs Discounted price comparison of Brand 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0.43822</cdr:x>
      <cdr:y>0.06319</cdr:y>
    </cdr:from>
    <cdr:to>
      <cdr:x>0.97382</cdr:x>
      <cdr:y>0.19507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E88C54C-E1BC-6241-A64D-71DB26832C58}"/>
            </a:ext>
          </a:extLst>
        </cdr:cNvPr>
        <cdr:cNvSpPr txBox="1"/>
      </cdr:nvSpPr>
      <cdr:spPr>
        <a:xfrm xmlns:a="http://schemas.openxmlformats.org/drawingml/2006/main">
          <a:off x="2468880" y="175260"/>
          <a:ext cx="3017520" cy="3657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/>
        </a:p>
      </cdr:txBody>
    </cdr:sp>
  </cdr:relSizeAnchor>
  <cdr:relSizeAnchor xmlns:cdr="http://schemas.openxmlformats.org/drawingml/2006/chartDrawing">
    <cdr:from>
      <cdr:x>0.451</cdr:x>
      <cdr:y>0.01718</cdr:y>
    </cdr:from>
    <cdr:to>
      <cdr:x>0.95868</cdr:x>
      <cdr:y>0.13423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CB66795-6EED-3116-6514-2CA27D9B414C}"/>
            </a:ext>
          </a:extLst>
        </cdr:cNvPr>
        <cdr:cNvSpPr txBox="1"/>
      </cdr:nvSpPr>
      <cdr:spPr>
        <a:xfrm xmlns:a="http://schemas.openxmlformats.org/drawingml/2006/main">
          <a:off x="2544621" y="47831"/>
          <a:ext cx="2864386" cy="3259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/>
        </a:p>
      </cdr:txBody>
    </cdr:sp>
  </cdr:relSizeAnchor>
  <cdr:relSizeAnchor xmlns:cdr="http://schemas.openxmlformats.org/drawingml/2006/chartDrawing">
    <cdr:from>
      <cdr:x>0.13434</cdr:x>
      <cdr:y>0.03444</cdr:y>
    </cdr:from>
    <cdr:to>
      <cdr:x>0.88636</cdr:x>
      <cdr:y>0.13746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92496298-386D-49AD-EEC4-FE17D2CE0495}"/>
            </a:ext>
          </a:extLst>
        </cdr:cNvPr>
        <cdr:cNvSpPr txBox="1"/>
      </cdr:nvSpPr>
      <cdr:spPr>
        <a:xfrm xmlns:a="http://schemas.openxmlformats.org/drawingml/2006/main">
          <a:off x="1464493" y="197227"/>
          <a:ext cx="8198157" cy="5899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IN" sz="2000" b="1" kern="1200" dirty="0">
              <a:solidFill>
                <a:schemeClr val="bg1"/>
              </a:solidFill>
            </a:rPr>
            <a:t>Marked vs Discounted price comparison of Product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0.30542</cdr:x>
      <cdr:y>0.15436</cdr:y>
    </cdr:from>
    <cdr:to>
      <cdr:x>0.73832</cdr:x>
      <cdr:y>0.28205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47877A2-3991-B09F-20CC-A24FE6B4A215}"/>
            </a:ext>
          </a:extLst>
        </cdr:cNvPr>
        <cdr:cNvSpPr txBox="1"/>
      </cdr:nvSpPr>
      <cdr:spPr>
        <a:xfrm xmlns:a="http://schemas.openxmlformats.org/drawingml/2006/main">
          <a:off x="2074208" y="623768"/>
          <a:ext cx="2940000" cy="516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/>
        </a:p>
      </cdr:txBody>
    </cdr:sp>
  </cdr:relSizeAnchor>
  <cdr:relSizeAnchor xmlns:cdr="http://schemas.openxmlformats.org/drawingml/2006/chartDrawing">
    <cdr:from>
      <cdr:x>0.43838</cdr:x>
      <cdr:y>0.03168</cdr:y>
    </cdr:from>
    <cdr:to>
      <cdr:x>1</cdr:x>
      <cdr:y>0.15788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CE0698CF-1363-CADA-0219-8213F6672600}"/>
            </a:ext>
          </a:extLst>
        </cdr:cNvPr>
        <cdr:cNvSpPr txBox="1"/>
      </cdr:nvSpPr>
      <cdr:spPr>
        <a:xfrm xmlns:a="http://schemas.openxmlformats.org/drawingml/2006/main">
          <a:off x="2948940" y="122230"/>
          <a:ext cx="3777936" cy="4869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1800" b="0" kern="1200" baseline="0">
              <a:latin typeface="Arial Black" panose="020B0A04020102020204" pitchFamily="34" charset="0"/>
            </a:rPr>
            <a:t> Brand Rating Comparison</a:t>
          </a:r>
          <a:endParaRPr lang="en-IN" sz="1800" b="0" kern="1200">
            <a:latin typeface="Arial Black" panose="020B0A04020102020204" pitchFamily="34" charset="0"/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0.50918</cdr:x>
      <cdr:y>0.01631</cdr:y>
    </cdr:from>
    <cdr:to>
      <cdr:x>1</cdr:x>
      <cdr:y>0.13387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78811F9-A78B-DB37-CEF3-C78AEEB83769}"/>
            </a:ext>
          </a:extLst>
        </cdr:cNvPr>
        <cdr:cNvSpPr txBox="1"/>
      </cdr:nvSpPr>
      <cdr:spPr>
        <a:xfrm xmlns:a="http://schemas.openxmlformats.org/drawingml/2006/main">
          <a:off x="3040380" y="48575"/>
          <a:ext cx="2930718" cy="350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IN" sz="1600" b="1" kern="1200"/>
            <a:t> </a:t>
          </a:r>
          <a:r>
            <a:rPr lang="en-IN" sz="2400" b="1" kern="1200"/>
            <a:t>Product Rating</a:t>
          </a:r>
          <a:r>
            <a:rPr lang="en-IN" sz="2400" b="1" kern="1200" baseline="0"/>
            <a:t> Comparison </a:t>
          </a:r>
          <a:endParaRPr lang="en-IN" sz="1600" b="1" kern="1200" baseline="0"/>
        </a:p>
        <a:p xmlns:a="http://schemas.openxmlformats.org/drawingml/2006/main">
          <a:pPr algn="ctr"/>
          <a:endParaRPr lang="en-IN" sz="1600" b="1" kern="12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05B1-0A1B-AC7E-487C-796A1BFC4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472D1-A22D-EDB3-8BE9-2226B4744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29639-B116-C354-7BBA-8F924D8F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99F0-CB7D-77F5-B3DB-43B83D0F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CA4CE-4B2E-B35C-2907-0BADF910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40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4069-0068-956D-5808-DCD3D67A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ED8DC-9658-3D88-DB0A-C6C78F4A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B183-1760-0D39-A05C-F17B089B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CCF3-F964-5F05-56F6-C86251B1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3949-E5C5-A58E-AE1A-A620F34F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2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C0A30-FF20-699D-F7F8-E30032BEE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64B6D-D107-501F-6409-7B986E29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A05D-3C7A-8674-7A85-C1DB27A0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C353-FA6E-7AAD-838B-8F61282B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463F-6012-F83C-45FE-8AD48F69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4973-A692-6331-1CAA-43E933F0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FF79-90AA-6F50-E4A5-AC0ED065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2305-E339-AB10-65D7-740C26E3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5698-7403-7F43-17D5-9F9B9243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6782-5910-D700-0650-2E8C9B82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21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1CEC-1FBC-EB05-B772-E35FF68F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D2EA-55F1-CF19-1AF3-20D705369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E7247-54E8-0BEA-2370-1C7500C0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80D2-3D56-E41C-154F-D25CD6E9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C8EA-5DB2-33A1-620C-509773DF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9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BDCA-5A3E-E39A-42FB-D24F4739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9DFD-A09E-1F29-CB69-9BEF2AA5B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1CA0A-62F2-AF10-2C9B-B9F3270EC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54583-6317-33D8-F627-BD581965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E379-3A8F-C6B2-C93D-98CC1E3D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99CCE-7095-99D9-2E49-1D3EBF0C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22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88BC-8C51-B1C0-8228-80232959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0436D-560B-4070-55AC-A3D227454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9E115-AAEC-6A19-BC52-84D7FFB99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D2936-8222-D9AC-D322-7A4919D23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B7F94-0C79-259E-556C-E680367A0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C80FE-A86F-50AA-F9D8-368B50D8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BA963-D742-C676-E387-1AB711A4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79141-21E8-EEEA-6EC7-50BBF380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0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C514-2F62-6984-9161-6F09E08A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3E9DD-B247-6584-EA2B-19090769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FE46C-3C8D-FAD0-EF29-EBA7DE30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88F1F-2347-9E78-23D3-1E091B82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3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B65EA-6B3C-5B16-A8DB-995941D0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03339-D305-088C-F8EC-478851CF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B3C47-202D-69FE-AADE-619D4214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4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2DF0-37C6-90F8-73FB-0E01388E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5209-EE06-6818-1103-1120B60D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4231-0020-3C2E-C6A7-221E1D620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32C14-8E8E-086C-61C0-68D28FA2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CAFA7-97D1-CEEE-F193-479BA580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5FDB-3683-24D6-4BFD-4DBF32C6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3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06A6-5158-946C-839E-27E9AC7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5A152-4AE0-F959-8FEE-F772A4140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0E702-10B1-596F-AB5B-019B5BA71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B64E2-2E1C-B4CA-DA30-F76B3B28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95E5B-661E-38C9-23F7-D577A93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B1272-8DED-2F9E-481B-BD6C5B7B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32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3A68C-6B11-6561-9AD6-F6DDF4FE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4611-649F-87D0-9B3A-ABF036ABD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4E3A-7FBA-1806-5A2B-E53FC7E80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69F4-F72E-47BE-84FB-77ADB3A2D51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4176-51F9-8B8C-D7A6-D75476C1C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CD3D-9D30-60AF-58AF-69109F4E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41D9-E013-4983-B7B2-856704C17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1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-commerce" TargetMode="External"/><Relationship Id="rId2" Type="http://schemas.openxmlformats.org/officeDocument/2006/relationships/hyperlink" Target="https://en.wikipedia.org/wiki/Fash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ukesh_Bansal" TargetMode="External"/><Relationship Id="rId5" Type="http://schemas.openxmlformats.org/officeDocument/2006/relationships/hyperlink" Target="https://en.wikipedia.org/wiki/Flipkart" TargetMode="External"/><Relationship Id="rId4" Type="http://schemas.openxmlformats.org/officeDocument/2006/relationships/hyperlink" Target="https://en.wikipedia.org/wiki/Bengaluru,_Karnatak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95E5-5205-EFC8-231B-1C917F32F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967" y="378307"/>
            <a:ext cx="7766936" cy="164630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934585-55B2-337E-02BB-6905329E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79" y="0"/>
            <a:ext cx="11070241" cy="590723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B1DE0C-98FD-DC43-88D1-1D36A533F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498" y="5663045"/>
            <a:ext cx="7766936" cy="1194955"/>
          </a:xfrm>
        </p:spPr>
        <p:txBody>
          <a:bodyPr>
            <a:normAutofit lnSpcReduction="10000"/>
          </a:bodyPr>
          <a:lstStyle/>
          <a:p>
            <a:r>
              <a:rPr lang="en-US" sz="3600" b="1" u="sng" dirty="0">
                <a:latin typeface="Algerian" panose="04020705040A02060702" pitchFamily="82" charset="0"/>
              </a:rPr>
              <a:t>PRESENTATION BY:</a:t>
            </a:r>
          </a:p>
          <a:p>
            <a:r>
              <a:rPr lang="en-US" sz="3600" b="1" dirty="0">
                <a:latin typeface="Algerian" panose="04020705040A02060702" pitchFamily="82" charset="0"/>
              </a:rPr>
              <a:t>TANVI KHARE</a:t>
            </a:r>
            <a:endParaRPr lang="en-IN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87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A544-15CB-C151-FF5F-5F9FDA12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17096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OVERALL ANALYSIS</a:t>
            </a:r>
            <a:endParaRPr lang="en-IN" b="1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12D4B1-D889-B9B5-E2E3-1CF345A6E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826477"/>
              </p:ext>
            </p:extLst>
          </p:nvPr>
        </p:nvGraphicFramePr>
        <p:xfrm>
          <a:off x="432620" y="1496524"/>
          <a:ext cx="10921179" cy="5296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261457">
                  <a:extLst>
                    <a:ext uri="{9D8B030D-6E8A-4147-A177-3AD203B41FA5}">
                      <a16:colId xmlns:a16="http://schemas.microsoft.com/office/drawing/2014/main" val="1266135611"/>
                    </a:ext>
                  </a:extLst>
                </a:gridCol>
                <a:gridCol w="2068405">
                  <a:extLst>
                    <a:ext uri="{9D8B030D-6E8A-4147-A177-3AD203B41FA5}">
                      <a16:colId xmlns:a16="http://schemas.microsoft.com/office/drawing/2014/main" val="2823740443"/>
                    </a:ext>
                  </a:extLst>
                </a:gridCol>
                <a:gridCol w="2509664">
                  <a:extLst>
                    <a:ext uri="{9D8B030D-6E8A-4147-A177-3AD203B41FA5}">
                      <a16:colId xmlns:a16="http://schemas.microsoft.com/office/drawing/2014/main" val="3965067083"/>
                    </a:ext>
                  </a:extLst>
                </a:gridCol>
                <a:gridCol w="2013248">
                  <a:extLst>
                    <a:ext uri="{9D8B030D-6E8A-4147-A177-3AD203B41FA5}">
                      <a16:colId xmlns:a16="http://schemas.microsoft.com/office/drawing/2014/main" val="1400151832"/>
                    </a:ext>
                  </a:extLst>
                </a:gridCol>
                <a:gridCol w="2068405">
                  <a:extLst>
                    <a:ext uri="{9D8B030D-6E8A-4147-A177-3AD203B41FA5}">
                      <a16:colId xmlns:a16="http://schemas.microsoft.com/office/drawing/2014/main" val="4147567437"/>
                    </a:ext>
                  </a:extLst>
                </a:gridCol>
              </a:tblGrid>
              <a:tr h="27867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+mj-lt"/>
                        </a:rPr>
                        <a:t>                            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79712"/>
                  </a:ext>
                </a:extLst>
              </a:tr>
              <a:tr h="260116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Top 10 Product Names</a:t>
                      </a:r>
                    </a:p>
                  </a:txBody>
                  <a:tcPr marL="7620" marR="7620" marT="762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Top 10 Brand Names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944803"/>
                  </a:ext>
                </a:extLst>
              </a:tr>
              <a:tr h="260116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78228"/>
                  </a:ext>
                </a:extLst>
              </a:tr>
              <a:tr h="5134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Row Labels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Sum of </a:t>
                      </a: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rating_count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endParaRPr lang="en-IN" sz="1600" b="1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Row Labels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+mj-lt"/>
                        </a:rPr>
                        <a:t>Sum of rating_count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4030133144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dresses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908187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  <a:latin typeface="+mj-lt"/>
                        </a:rPr>
                        <a:t>biotique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+mj-lt"/>
                        </a:rPr>
                        <a:t>725218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561247530"/>
                  </a:ext>
                </a:extLst>
              </a:tr>
              <a:tr h="5134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face-moisturisers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416118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  <a:latin typeface="+mj-lt"/>
                        </a:rPr>
                        <a:t>dressberry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+mj-lt"/>
                        </a:rPr>
                        <a:t>425291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2970768441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jeans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754040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highlander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519108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1443070845"/>
                  </a:ext>
                </a:extLst>
              </a:tr>
              <a:tr h="7667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kurtas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808508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 err="1">
                          <a:effectLst/>
                          <a:latin typeface="+mj-lt"/>
                        </a:rPr>
                        <a:t>hrx</a:t>
                      </a:r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-by-</a:t>
                      </a:r>
                      <a:r>
                        <a:rPr lang="en-IN" sz="1400" b="1" u="none" strike="noStrike" dirty="0" err="1">
                          <a:effectLst/>
                          <a:latin typeface="+mj-lt"/>
                        </a:rPr>
                        <a:t>hrithik</a:t>
                      </a:r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-</a:t>
                      </a:r>
                      <a:r>
                        <a:rPr lang="en-IN" sz="1400" b="1" u="none" strike="noStrike" dirty="0" err="1">
                          <a:effectLst/>
                          <a:latin typeface="+mj-lt"/>
                        </a:rPr>
                        <a:t>roshan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514356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2030930966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kurta-sets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856414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+mj-lt"/>
                        </a:rPr>
                        <a:t>lakme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417467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3035409035"/>
                  </a:ext>
                </a:extLst>
              </a:tr>
              <a:tr h="5134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perfume-and-body-mist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517100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+mj-lt"/>
                        </a:rPr>
                        <a:t>mamaearth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312102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2176019352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shirts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1017349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+mj-lt"/>
                        </a:rPr>
                        <a:t>maybelline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657744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561911561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829614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+mj-lt"/>
                        </a:rPr>
                        <a:t>mcaffeine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310176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2303004346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trousers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425900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+mj-lt"/>
                        </a:rPr>
                        <a:t>roadster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2016518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2495213233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tshirts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1957984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sassafras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590550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2641315878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Grand Total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8491214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Grand Total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j-lt"/>
                        </a:rPr>
                        <a:t>6488530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25" marR="5725" marT="5725" marB="0" anchor="b"/>
                </a:tc>
                <a:extLst>
                  <a:ext uri="{0D108BD9-81ED-4DB2-BD59-A6C34878D82A}">
                    <a16:rowId xmlns:a16="http://schemas.microsoft.com/office/drawing/2014/main" val="112954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82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D9D3-947C-BE75-01B9-70686C4D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566591-976D-DE67-9438-3B3E1BB83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865379"/>
              </p:ext>
            </p:extLst>
          </p:nvPr>
        </p:nvGraphicFramePr>
        <p:xfrm>
          <a:off x="550605" y="68825"/>
          <a:ext cx="10515598" cy="6695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225">
                  <a:extLst>
                    <a:ext uri="{9D8B030D-6E8A-4147-A177-3AD203B41FA5}">
                      <a16:colId xmlns:a16="http://schemas.microsoft.com/office/drawing/2014/main" val="1552138654"/>
                    </a:ext>
                  </a:extLst>
                </a:gridCol>
                <a:gridCol w="1885266">
                  <a:extLst>
                    <a:ext uri="{9D8B030D-6E8A-4147-A177-3AD203B41FA5}">
                      <a16:colId xmlns:a16="http://schemas.microsoft.com/office/drawing/2014/main" val="796923647"/>
                    </a:ext>
                  </a:extLst>
                </a:gridCol>
                <a:gridCol w="2848849">
                  <a:extLst>
                    <a:ext uri="{9D8B030D-6E8A-4147-A177-3AD203B41FA5}">
                      <a16:colId xmlns:a16="http://schemas.microsoft.com/office/drawing/2014/main" val="2063117385"/>
                    </a:ext>
                  </a:extLst>
                </a:gridCol>
                <a:gridCol w="1834992">
                  <a:extLst>
                    <a:ext uri="{9D8B030D-6E8A-4147-A177-3AD203B41FA5}">
                      <a16:colId xmlns:a16="http://schemas.microsoft.com/office/drawing/2014/main" val="1353222331"/>
                    </a:ext>
                  </a:extLst>
                </a:gridCol>
                <a:gridCol w="1885266">
                  <a:extLst>
                    <a:ext uri="{9D8B030D-6E8A-4147-A177-3AD203B41FA5}">
                      <a16:colId xmlns:a16="http://schemas.microsoft.com/office/drawing/2014/main" val="974303351"/>
                    </a:ext>
                  </a:extLst>
                </a:gridCol>
              </a:tblGrid>
              <a:tr h="345182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Top 10 rated Product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masis MT Pro Black" panose="02040A04050005020304" pitchFamily="18" charset="0"/>
                      </a:endParaRPr>
                    </a:p>
                  </a:txBody>
                  <a:tcPr marL="6894" marR="6894" marT="6894" marB="0" anchor="b"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Top 10 rated Brand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13128"/>
                  </a:ext>
                </a:extLst>
              </a:tr>
              <a:tr h="345182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09428"/>
                  </a:ext>
                </a:extLst>
              </a:tr>
              <a:tr h="687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Sum of rating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Row Labels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Sum of rating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3481629964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casual-shoes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10149.9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anouk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5290.3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3237252756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dresses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20771.7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dressberry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6773.9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3614706628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handbags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12155.6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herenow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4803.7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709987251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jeans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14286.7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highlander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5542.2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4213981872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kurtas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15710.4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hm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4392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1658565585"/>
                  </a:ext>
                </a:extLst>
              </a:tr>
              <a:tr h="10269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kurta-sets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17390.8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hrx-by-hrithik-roshan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5761.5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1144903379"/>
                  </a:ext>
                </a:extLst>
              </a:tr>
              <a:tr h="687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shirts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21055.7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mast--harbour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7896.3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4160411813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tops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17156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puma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4275.4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3702284906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trousers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10212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roadster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15223.9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2717884215"/>
                  </a:ext>
                </a:extLst>
              </a:tr>
              <a:tr h="687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tshirts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34090.8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 err="1">
                          <a:effectLst/>
                          <a:latin typeface="+mn-lt"/>
                        </a:rPr>
                        <a:t>tokyo</a:t>
                      </a:r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-talkies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5096.4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2371490864"/>
                  </a:ext>
                </a:extLst>
              </a:tr>
              <a:tr h="3643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172979.6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+mn-lt"/>
                        </a:rPr>
                        <a:t>Grand 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+mn-lt"/>
                        </a:rPr>
                        <a:t>65055.6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94" marR="6894" marT="6894" marB="0" anchor="b"/>
                </a:tc>
                <a:extLst>
                  <a:ext uri="{0D108BD9-81ED-4DB2-BD59-A6C34878D82A}">
                    <a16:rowId xmlns:a16="http://schemas.microsoft.com/office/drawing/2014/main" val="32108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45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FD62-02B4-BF3C-FD4B-80D126B6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A22BB7-AFED-74C7-06D6-87E24F488F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4" y="147485"/>
            <a:ext cx="11818374" cy="660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92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7A7E-93DB-2CCC-CA64-9A4A9A47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0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Algerian" panose="04020705040A02060702" pitchFamily="82" charset="0"/>
              </a:rPr>
              <a:t>catalog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CCDAA-2FB2-44D5-40DD-DF8176A59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446"/>
            <a:ext cx="10515600" cy="464242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Brand Analysis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Product Analysis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Price Analysis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Rating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Overall Analysis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076682-47F2-99C4-014A-23EC47822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05" y="1690688"/>
            <a:ext cx="4156191" cy="363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078D-749F-13FB-B074-62C73121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Algerian" panose="04020705040A02060702" pitchFamily="82" charset="0"/>
              </a:rPr>
              <a:t>INTRODUTION OF MYNTRA </a:t>
            </a:r>
            <a:endParaRPr lang="en-IN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2E7E-8C5F-26CC-89D6-29758DD9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02408" cy="4800650"/>
          </a:xfrm>
        </p:spPr>
        <p:txBody>
          <a:bodyPr>
            <a:normAutofit/>
          </a:bodyPr>
          <a:lstStyle/>
          <a:p>
            <a:r>
              <a:rPr lang="en-US" sz="2400" b="1" dirty="0"/>
              <a:t>Myntra</a:t>
            </a:r>
            <a:r>
              <a:rPr lang="en-US" sz="2400" dirty="0"/>
              <a:t> is an Indian </a:t>
            </a:r>
            <a:r>
              <a:rPr lang="en-US" sz="2400" dirty="0">
                <a:hlinkClick r:id="rId2" tooltip="Fashion"/>
              </a:rPr>
              <a:t>fashion</a:t>
            </a:r>
            <a:r>
              <a:rPr lang="en-US" sz="2400" dirty="0"/>
              <a:t> </a:t>
            </a:r>
            <a:r>
              <a:rPr lang="en-US" sz="2400" dirty="0">
                <a:hlinkClick r:id="rId3" tooltip="E-commerce"/>
              </a:rPr>
              <a:t>e-commerce</a:t>
            </a:r>
            <a:r>
              <a:rPr lang="en-US" sz="2400" dirty="0"/>
              <a:t> company headquartered in </a:t>
            </a:r>
            <a:r>
              <a:rPr lang="en-US" sz="2400" dirty="0">
                <a:hlinkClick r:id="rId4" tooltip="Bengaluru, Karnataka"/>
              </a:rPr>
              <a:t>Bengaluru, Karnataka</a:t>
            </a:r>
            <a:r>
              <a:rPr lang="en-US" sz="2400" dirty="0"/>
              <a:t>, India. The company was founded in 2007-2008 to sell personalized gift items. In May 2014, Myntra.com was acquired by </a:t>
            </a:r>
            <a:r>
              <a:rPr lang="en-US" sz="2400" dirty="0">
                <a:hlinkClick r:id="rId5" tooltip="Flipkart"/>
              </a:rPr>
              <a:t>Flipkart</a:t>
            </a:r>
            <a:r>
              <a:rPr lang="en-US" sz="2400" dirty="0"/>
              <a:t>.</a:t>
            </a:r>
          </a:p>
          <a:p>
            <a:r>
              <a:rPr lang="en-US" sz="2400" dirty="0"/>
              <a:t>Established by </a:t>
            </a:r>
            <a:r>
              <a:rPr lang="en-US" sz="2400" dirty="0">
                <a:hlinkClick r:id="rId6" tooltip="Mukesh Bansal"/>
              </a:rPr>
              <a:t>Mukesh Bansal</a:t>
            </a:r>
            <a:r>
              <a:rPr lang="en-US" sz="2400" dirty="0"/>
              <a:t> along with Ashutosh </a:t>
            </a:r>
            <a:r>
              <a:rPr lang="en-US" sz="2400" dirty="0" err="1"/>
              <a:t>Lawania</a:t>
            </a:r>
            <a:r>
              <a:rPr lang="en-US" sz="2400" dirty="0"/>
              <a:t> and Vineet Saxena, Myntra sold on-demand personalized gift items. It mainly operated on the B2B (business-to-business) model during its initial years. Between 2007 and 2010, the site allowed customers to personalize products such as T-shirts, mugs, mouse pads, and others.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329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4B8C-8ABC-A8AC-12D5-5FAB9E06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BRAND ANALYSIS</a:t>
            </a:r>
            <a:endParaRPr lang="en-IN" b="1" dirty="0">
              <a:latin typeface="Algerian" panose="04020705040A02060702" pitchFamily="82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FBDB4D-0934-DAD0-BACB-0BD5B803B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76864"/>
              </p:ext>
            </p:extLst>
          </p:nvPr>
        </p:nvGraphicFramePr>
        <p:xfrm>
          <a:off x="16427" y="1174173"/>
          <a:ext cx="5958347" cy="5683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6A8C76B-F15D-11B1-D40B-46A2FCE8B2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628205"/>
              </p:ext>
            </p:extLst>
          </p:nvPr>
        </p:nvGraphicFramePr>
        <p:xfrm>
          <a:off x="6096000" y="1174173"/>
          <a:ext cx="6079573" cy="5683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53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2312-3DE2-32E6-2500-FB00AA10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49" y="-7036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PRODUCT ANALYSIS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3EFFAA-6E0E-9F29-50F9-B443BC70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9F3EE1-6B6B-4EFE-9524-F5679FFF53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737845"/>
              </p:ext>
            </p:extLst>
          </p:nvPr>
        </p:nvGraphicFramePr>
        <p:xfrm>
          <a:off x="6430296" y="1255199"/>
          <a:ext cx="5692877" cy="5602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AFDFD2-CDC2-4087-87F1-EA52EC3BD2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910862"/>
              </p:ext>
            </p:extLst>
          </p:nvPr>
        </p:nvGraphicFramePr>
        <p:xfrm>
          <a:off x="68827" y="1255199"/>
          <a:ext cx="6253316" cy="560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133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6B06-1B31-5311-FDAD-56EFC9F4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6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PRICE ANALYSIS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24096B-DD42-1F3F-7774-A6935591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8DA2A4-682C-D524-7DFC-952CB540D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8853440"/>
              </p:ext>
            </p:extLst>
          </p:nvPr>
        </p:nvGraphicFramePr>
        <p:xfrm>
          <a:off x="838200" y="1426061"/>
          <a:ext cx="10515600" cy="5150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413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2BA2-1CA5-96A8-F01B-653C2F23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5C50-54C4-7ED4-FF65-BE33B2FD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9E8DD7-AA2C-438C-8C04-E186772C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161320"/>
              </p:ext>
            </p:extLst>
          </p:nvPr>
        </p:nvGraphicFramePr>
        <p:xfrm>
          <a:off x="645242" y="766515"/>
          <a:ext cx="10901515" cy="572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396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0CE-9784-E71F-21C2-984F2966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RATING ANALYSIS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1CBF-E6ED-117B-C667-FEE05D15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812022-ED44-4058-A136-445E0675B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9031022"/>
              </p:ext>
            </p:extLst>
          </p:nvPr>
        </p:nvGraphicFramePr>
        <p:xfrm>
          <a:off x="442450" y="1608615"/>
          <a:ext cx="10982633" cy="5037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248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028F-F98B-00A1-2AEB-AA2AA584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F5D4B7-AEC5-4BE9-8F6C-A10A486AD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887210"/>
              </p:ext>
            </p:extLst>
          </p:nvPr>
        </p:nvGraphicFramePr>
        <p:xfrm>
          <a:off x="432618" y="365126"/>
          <a:ext cx="10921181" cy="612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177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317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Aharoni</vt:lpstr>
      <vt:lpstr>Algerian</vt:lpstr>
      <vt:lpstr>Amasis MT Pro Black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catalog</vt:lpstr>
      <vt:lpstr>INTRODUTION OF MYNTRA </vt:lpstr>
      <vt:lpstr>BRAND ANALYSIS</vt:lpstr>
      <vt:lpstr>PRODUCT ANALYSIS</vt:lpstr>
      <vt:lpstr>PRICE ANALYSIS</vt:lpstr>
      <vt:lpstr>PowerPoint Presentation</vt:lpstr>
      <vt:lpstr>RATING ANALYSIS</vt:lpstr>
      <vt:lpstr>PowerPoint Presentation</vt:lpstr>
      <vt:lpstr>OVERALL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 khare</dc:creator>
  <cp:lastModifiedBy>tanvi khare</cp:lastModifiedBy>
  <cp:revision>4</cp:revision>
  <dcterms:created xsi:type="dcterms:W3CDTF">2025-07-30T07:40:03Z</dcterms:created>
  <dcterms:modified xsi:type="dcterms:W3CDTF">2025-07-31T04:12:51Z</dcterms:modified>
</cp:coreProperties>
</file>