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4" r:id="rId8"/>
    <p:sldId id="265" r:id="rId9"/>
    <p:sldId id="266" r:id="rId10"/>
    <p:sldId id="267" r:id="rId11"/>
    <p:sldId id="268"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C1D"/>
    <a:srgbClr val="E5CC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12/15/2018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12/15/2018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12/15/2018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12/15/2018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12/15/2018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12/15/2018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12/15/2018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3C96-6F3A-4F6C-9C25-8C03F270D1B1}"/>
              </a:ext>
            </a:extLst>
          </p:cNvPr>
          <p:cNvSpPr>
            <a:spLocks noGrp="1"/>
          </p:cNvSpPr>
          <p:nvPr>
            <p:ph type="ctrTitle"/>
          </p:nvPr>
        </p:nvSpPr>
        <p:spPr>
          <a:xfrm>
            <a:off x="1154955" y="923279"/>
            <a:ext cx="8825658" cy="914399"/>
          </a:xfrm>
        </p:spPr>
        <p:txBody>
          <a:bodyPr/>
          <a:lstStyle/>
          <a:p>
            <a:r>
              <a:rPr lang="en-US" sz="4000" dirty="0">
                <a:latin typeface="Algerian" panose="04020705040A02060702" pitchFamily="82" charset="0"/>
              </a:rPr>
              <a:t>GOLD SHOP MANAGEMENT SYSTEM</a:t>
            </a:r>
          </a:p>
        </p:txBody>
      </p:sp>
      <p:sp>
        <p:nvSpPr>
          <p:cNvPr id="3" name="Subtitle 2">
            <a:extLst>
              <a:ext uri="{FF2B5EF4-FFF2-40B4-BE49-F238E27FC236}">
                <a16:creationId xmlns:a16="http://schemas.microsoft.com/office/drawing/2014/main" id="{4632D74F-DA19-431D-8CCD-1EA43D83896B}"/>
              </a:ext>
            </a:extLst>
          </p:cNvPr>
          <p:cNvSpPr>
            <a:spLocks noGrp="1"/>
          </p:cNvSpPr>
          <p:nvPr>
            <p:ph type="subTitle" idx="1"/>
          </p:nvPr>
        </p:nvSpPr>
        <p:spPr>
          <a:xfrm>
            <a:off x="1154955" y="2778711"/>
            <a:ext cx="8825658" cy="2860089"/>
          </a:xfrm>
        </p:spPr>
        <p:txBody>
          <a:bodyPr/>
          <a:lstStyle/>
          <a:p>
            <a:r>
              <a:rPr lang="en-US" dirty="0">
                <a:latin typeface="Arial Black" panose="020B0A04020102020204" pitchFamily="34" charset="0"/>
              </a:rPr>
              <a:t>MEMBERS OF JAVANESE</a:t>
            </a:r>
            <a:endParaRPr lang="en-US" dirty="0"/>
          </a:p>
        </p:txBody>
      </p:sp>
      <p:graphicFrame>
        <p:nvGraphicFramePr>
          <p:cNvPr id="4" name="Table 3">
            <a:extLst>
              <a:ext uri="{FF2B5EF4-FFF2-40B4-BE49-F238E27FC236}">
                <a16:creationId xmlns:a16="http://schemas.microsoft.com/office/drawing/2014/main" id="{86CC511A-B9C5-489A-B01D-80E7F48F9343}"/>
              </a:ext>
            </a:extLst>
          </p:cNvPr>
          <p:cNvGraphicFramePr>
            <a:graphicFrameLocks noGrp="1"/>
          </p:cNvGraphicFramePr>
          <p:nvPr>
            <p:extLst>
              <p:ext uri="{D42A27DB-BD31-4B8C-83A1-F6EECF244321}">
                <p14:modId xmlns:p14="http://schemas.microsoft.com/office/powerpoint/2010/main" val="1629409096"/>
              </p:ext>
            </p:extLst>
          </p:nvPr>
        </p:nvGraphicFramePr>
        <p:xfrm>
          <a:off x="1367162" y="3204838"/>
          <a:ext cx="7599286" cy="2494624"/>
        </p:xfrm>
        <a:graphic>
          <a:graphicData uri="http://schemas.openxmlformats.org/drawingml/2006/table">
            <a:tbl>
              <a:tblPr firstRow="1" firstCol="1" bandRow="1">
                <a:tableStyleId>{5C22544A-7EE6-4342-B048-85BDC9FD1C3A}</a:tableStyleId>
              </a:tblPr>
              <a:tblGrid>
                <a:gridCol w="3668503">
                  <a:extLst>
                    <a:ext uri="{9D8B030D-6E8A-4147-A177-3AD203B41FA5}">
                      <a16:colId xmlns:a16="http://schemas.microsoft.com/office/drawing/2014/main" val="3859051421"/>
                    </a:ext>
                  </a:extLst>
                </a:gridCol>
                <a:gridCol w="3930783">
                  <a:extLst>
                    <a:ext uri="{9D8B030D-6E8A-4147-A177-3AD203B41FA5}">
                      <a16:colId xmlns:a16="http://schemas.microsoft.com/office/drawing/2014/main" val="1368861396"/>
                    </a:ext>
                  </a:extLst>
                </a:gridCol>
              </a:tblGrid>
              <a:tr h="415579">
                <a:tc>
                  <a:txBody>
                    <a:bodyPr/>
                    <a:lstStyle/>
                    <a:p>
                      <a:pPr marL="0" marR="0" algn="ctr">
                        <a:lnSpc>
                          <a:spcPct val="115000"/>
                        </a:lnSpc>
                        <a:spcBef>
                          <a:spcPts val="0"/>
                        </a:spcBef>
                        <a:spcAft>
                          <a:spcPts val="0"/>
                        </a:spcAft>
                      </a:pPr>
                      <a:r>
                        <a:rPr lang="en-US" sz="1400" dirty="0">
                          <a:effectLst/>
                        </a:rPr>
                        <a:t>Amin Nurul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400" u="none" dirty="0">
                          <a:solidFill>
                            <a:schemeClr val="tx1">
                              <a:lumMod val="75000"/>
                              <a:lumOff val="25000"/>
                            </a:schemeClr>
                          </a:solidFill>
                          <a:effectLst/>
                          <a:latin typeface="Arial Black" panose="020B0A04020102020204" pitchFamily="34" charset="0"/>
                        </a:rPr>
                        <a:t>1630645</a:t>
                      </a:r>
                      <a:endParaRPr lang="en-US" sz="1100" u="none" dirty="0">
                        <a:solidFill>
                          <a:schemeClr val="tx1">
                            <a:lumMod val="75000"/>
                            <a:lumOff val="25000"/>
                          </a:schemeClr>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solidFill>
                      <a:srgbClr val="E5CCD3"/>
                    </a:solidFill>
                  </a:tcPr>
                </a:tc>
                <a:extLst>
                  <a:ext uri="{0D108BD9-81ED-4DB2-BD59-A6C34878D82A}">
                    <a16:rowId xmlns:a16="http://schemas.microsoft.com/office/drawing/2014/main" val="3851340907"/>
                  </a:ext>
                </a:extLst>
              </a:tr>
              <a:tr h="415809">
                <a:tc>
                  <a:txBody>
                    <a:bodyPr/>
                    <a:lstStyle/>
                    <a:p>
                      <a:pPr marL="0" marR="0" algn="ctr">
                        <a:lnSpc>
                          <a:spcPct val="115000"/>
                        </a:lnSpc>
                        <a:spcBef>
                          <a:spcPts val="0"/>
                        </a:spcBef>
                        <a:spcAft>
                          <a:spcPts val="0"/>
                        </a:spcAft>
                      </a:pPr>
                      <a:r>
                        <a:rPr lang="en-US" sz="1400">
                          <a:effectLst/>
                        </a:rPr>
                        <a:t>Hasan Md Tanvir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400" u="none" dirty="0">
                          <a:solidFill>
                            <a:schemeClr val="tx1">
                              <a:lumMod val="75000"/>
                              <a:lumOff val="25000"/>
                            </a:schemeClr>
                          </a:solidFill>
                          <a:effectLst/>
                          <a:latin typeface="Arial Black" panose="020B0A04020102020204" pitchFamily="34" charset="0"/>
                        </a:rPr>
                        <a:t>1716763</a:t>
                      </a:r>
                      <a:endParaRPr lang="en-US" sz="1100" u="none" dirty="0">
                        <a:solidFill>
                          <a:schemeClr val="tx1">
                            <a:lumMod val="75000"/>
                            <a:lumOff val="25000"/>
                          </a:schemeClr>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2387226"/>
                  </a:ext>
                </a:extLst>
              </a:tr>
              <a:tr h="415809">
                <a:tc>
                  <a:txBody>
                    <a:bodyPr/>
                    <a:lstStyle/>
                    <a:p>
                      <a:pPr marL="0" marR="0" algn="ctr">
                        <a:lnSpc>
                          <a:spcPct val="115000"/>
                        </a:lnSpc>
                        <a:spcBef>
                          <a:spcPts val="0"/>
                        </a:spcBef>
                        <a:spcAft>
                          <a:spcPts val="0"/>
                        </a:spcAft>
                      </a:pPr>
                      <a:r>
                        <a:rPr lang="en-US" sz="1400">
                          <a:effectLst/>
                        </a:rPr>
                        <a:t>Yahia Siddique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u="none" dirty="0">
                          <a:solidFill>
                            <a:schemeClr val="tx1">
                              <a:lumMod val="75000"/>
                              <a:lumOff val="25000"/>
                            </a:schemeClr>
                          </a:solidFill>
                          <a:effectLst/>
                          <a:latin typeface="Arial Black" panose="020B0A04020102020204" pitchFamily="34" charset="0"/>
                        </a:rPr>
                        <a:t>1639835</a:t>
                      </a:r>
                      <a:endParaRPr lang="en-US" sz="1100" u="none" dirty="0">
                        <a:solidFill>
                          <a:schemeClr val="tx1">
                            <a:lumMod val="75000"/>
                            <a:lumOff val="25000"/>
                          </a:schemeClr>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452175"/>
                  </a:ext>
                </a:extLst>
              </a:tr>
              <a:tr h="415809">
                <a:tc>
                  <a:txBody>
                    <a:bodyPr/>
                    <a:lstStyle/>
                    <a:p>
                      <a:pPr marL="0" marR="0" algn="ctr">
                        <a:lnSpc>
                          <a:spcPct val="115000"/>
                        </a:lnSpc>
                        <a:spcBef>
                          <a:spcPts val="0"/>
                        </a:spcBef>
                        <a:spcAft>
                          <a:spcPts val="0"/>
                        </a:spcAft>
                      </a:pPr>
                      <a:r>
                        <a:rPr lang="en-US" sz="1400">
                          <a:effectLst/>
                        </a:rPr>
                        <a:t>Shariful islam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u="none" dirty="0">
                          <a:solidFill>
                            <a:schemeClr val="tx1">
                              <a:lumMod val="75000"/>
                              <a:lumOff val="25000"/>
                            </a:schemeClr>
                          </a:solidFill>
                          <a:effectLst/>
                          <a:latin typeface="Arial Black" panose="020B0A04020102020204" pitchFamily="34" charset="0"/>
                        </a:rPr>
                        <a:t>1619061</a:t>
                      </a:r>
                      <a:endParaRPr lang="en-US" sz="1100" u="none" dirty="0">
                        <a:solidFill>
                          <a:schemeClr val="tx1">
                            <a:lumMod val="75000"/>
                            <a:lumOff val="25000"/>
                          </a:schemeClr>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4965010"/>
                  </a:ext>
                </a:extLst>
              </a:tr>
              <a:tr h="415809">
                <a:tc>
                  <a:txBody>
                    <a:bodyPr/>
                    <a:lstStyle/>
                    <a:p>
                      <a:pPr marL="0" marR="0" algn="ctr">
                        <a:lnSpc>
                          <a:spcPct val="115000"/>
                        </a:lnSpc>
                        <a:spcBef>
                          <a:spcPts val="0"/>
                        </a:spcBef>
                        <a:spcAft>
                          <a:spcPts val="0"/>
                        </a:spcAft>
                      </a:pPr>
                      <a:r>
                        <a:rPr lang="en-US" sz="1400">
                          <a:effectLst/>
                        </a:rPr>
                        <a:t>Zannat Nahrin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u="none" dirty="0">
                          <a:solidFill>
                            <a:schemeClr val="tx1">
                              <a:lumMod val="75000"/>
                              <a:lumOff val="25000"/>
                            </a:schemeClr>
                          </a:solidFill>
                          <a:effectLst/>
                          <a:latin typeface="Arial Black" panose="020B0A04020102020204" pitchFamily="34" charset="0"/>
                        </a:rPr>
                        <a:t>1632738</a:t>
                      </a:r>
                      <a:endParaRPr lang="en-US" sz="1100" u="none" dirty="0">
                        <a:solidFill>
                          <a:schemeClr val="tx1">
                            <a:lumMod val="75000"/>
                            <a:lumOff val="25000"/>
                          </a:schemeClr>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2563807"/>
                  </a:ext>
                </a:extLst>
              </a:tr>
              <a:tr h="415809">
                <a:tc>
                  <a:txBody>
                    <a:bodyPr/>
                    <a:lstStyle/>
                    <a:p>
                      <a:pPr marL="0" marR="0" algn="ctr">
                        <a:lnSpc>
                          <a:spcPct val="115000"/>
                        </a:lnSpc>
                        <a:spcBef>
                          <a:spcPts val="0"/>
                        </a:spcBef>
                        <a:spcAft>
                          <a:spcPts val="0"/>
                        </a:spcAft>
                      </a:pPr>
                      <a:r>
                        <a:rPr lang="en-US" sz="1400" dirty="0" err="1">
                          <a:effectLst/>
                        </a:rPr>
                        <a:t>Rakibul</a:t>
                      </a:r>
                      <a:r>
                        <a:rPr lang="en-US" sz="1400" dirty="0">
                          <a:effectLst/>
                        </a:rPr>
                        <a:t> Islam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400" u="none" dirty="0">
                          <a:solidFill>
                            <a:schemeClr val="tx1">
                              <a:lumMod val="75000"/>
                              <a:lumOff val="25000"/>
                            </a:schemeClr>
                          </a:solidFill>
                          <a:effectLst/>
                          <a:latin typeface="Arial Black" panose="020B0A04020102020204" pitchFamily="34" charset="0"/>
                        </a:rPr>
                        <a:t>1520173</a:t>
                      </a:r>
                      <a:endParaRPr lang="en-US" sz="1100" u="none" dirty="0">
                        <a:solidFill>
                          <a:schemeClr val="tx1">
                            <a:lumMod val="75000"/>
                            <a:lumOff val="25000"/>
                          </a:schemeClr>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0652684"/>
                  </a:ext>
                </a:extLst>
              </a:tr>
            </a:tbl>
          </a:graphicData>
        </a:graphic>
      </p:graphicFrame>
    </p:spTree>
    <p:extLst>
      <p:ext uri="{BB962C8B-B14F-4D97-AF65-F5344CB8AC3E}">
        <p14:creationId xmlns:p14="http://schemas.microsoft.com/office/powerpoint/2010/main" val="36921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61BB-CE91-4DD9-ACF3-839A80194CA6}"/>
              </a:ext>
            </a:extLst>
          </p:cNvPr>
          <p:cNvSpPr>
            <a:spLocks noGrp="1"/>
          </p:cNvSpPr>
          <p:nvPr>
            <p:ph type="title"/>
          </p:nvPr>
        </p:nvSpPr>
        <p:spPr/>
        <p:txBody>
          <a:bodyPr/>
          <a:lstStyle/>
          <a:p>
            <a:r>
              <a:rPr lang="en-US" dirty="0"/>
              <a:t>Interface Contd. </a:t>
            </a:r>
          </a:p>
        </p:txBody>
      </p:sp>
      <p:pic>
        <p:nvPicPr>
          <p:cNvPr id="4" name="Content Placeholder 3" descr="sells list.JPG">
            <a:extLst>
              <a:ext uri="{FF2B5EF4-FFF2-40B4-BE49-F238E27FC236}">
                <a16:creationId xmlns:a16="http://schemas.microsoft.com/office/drawing/2014/main" id="{5D6348D6-F7DE-4DC0-887F-845F3FB3DC12}"/>
              </a:ext>
            </a:extLst>
          </p:cNvPr>
          <p:cNvPicPr>
            <a:picLocks noGrp="1"/>
          </p:cNvPicPr>
          <p:nvPr>
            <p:ph idx="1"/>
          </p:nvPr>
        </p:nvPicPr>
        <p:blipFill>
          <a:blip r:embed="rId2" cstate="print"/>
          <a:stretch>
            <a:fillRect/>
          </a:stretch>
        </p:blipFill>
        <p:spPr>
          <a:xfrm>
            <a:off x="350587" y="2468032"/>
            <a:ext cx="5185073" cy="3416300"/>
          </a:xfrm>
          <a:prstGeom prst="rect">
            <a:avLst/>
          </a:prstGeom>
        </p:spPr>
      </p:pic>
      <p:pic>
        <p:nvPicPr>
          <p:cNvPr id="5" name="Picture 4" descr="7.JPG">
            <a:extLst>
              <a:ext uri="{FF2B5EF4-FFF2-40B4-BE49-F238E27FC236}">
                <a16:creationId xmlns:a16="http://schemas.microsoft.com/office/drawing/2014/main" id="{14AB4F09-7493-4335-8416-A87E16944528}"/>
              </a:ext>
            </a:extLst>
          </p:cNvPr>
          <p:cNvPicPr/>
          <p:nvPr/>
        </p:nvPicPr>
        <p:blipFill>
          <a:blip r:embed="rId3" cstate="print"/>
          <a:stretch>
            <a:fillRect/>
          </a:stretch>
        </p:blipFill>
        <p:spPr>
          <a:xfrm>
            <a:off x="6372231" y="2468032"/>
            <a:ext cx="4787000" cy="3416300"/>
          </a:xfrm>
          <a:prstGeom prst="rect">
            <a:avLst/>
          </a:prstGeom>
        </p:spPr>
      </p:pic>
    </p:spTree>
    <p:extLst>
      <p:ext uri="{BB962C8B-B14F-4D97-AF65-F5344CB8AC3E}">
        <p14:creationId xmlns:p14="http://schemas.microsoft.com/office/powerpoint/2010/main" val="67738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4D31-81D2-4321-9C83-477569CF3477}"/>
              </a:ext>
            </a:extLst>
          </p:cNvPr>
          <p:cNvSpPr>
            <a:spLocks noGrp="1"/>
          </p:cNvSpPr>
          <p:nvPr>
            <p:ph type="title"/>
          </p:nvPr>
        </p:nvSpPr>
        <p:spPr/>
        <p:txBody>
          <a:bodyPr/>
          <a:lstStyle/>
          <a:p>
            <a:r>
              <a:rPr lang="en-US" dirty="0"/>
              <a:t>Interface Contd.</a:t>
            </a:r>
          </a:p>
        </p:txBody>
      </p:sp>
      <p:pic>
        <p:nvPicPr>
          <p:cNvPr id="4" name="Content Placeholder 3" descr="8.JPG">
            <a:extLst>
              <a:ext uri="{FF2B5EF4-FFF2-40B4-BE49-F238E27FC236}">
                <a16:creationId xmlns:a16="http://schemas.microsoft.com/office/drawing/2014/main" id="{19CEE8EF-FCD5-4FE0-9B42-5A15DDAAAE7F}"/>
              </a:ext>
            </a:extLst>
          </p:cNvPr>
          <p:cNvPicPr>
            <a:picLocks noGrp="1"/>
          </p:cNvPicPr>
          <p:nvPr>
            <p:ph idx="1"/>
          </p:nvPr>
        </p:nvPicPr>
        <p:blipFill>
          <a:blip r:embed="rId2" cstate="print"/>
          <a:stretch>
            <a:fillRect/>
          </a:stretch>
        </p:blipFill>
        <p:spPr>
          <a:xfrm>
            <a:off x="2750364" y="2603500"/>
            <a:ext cx="5635584" cy="3416300"/>
          </a:xfrm>
          <a:prstGeom prst="rect">
            <a:avLst/>
          </a:prstGeom>
        </p:spPr>
      </p:pic>
    </p:spTree>
    <p:extLst>
      <p:ext uri="{BB962C8B-B14F-4D97-AF65-F5344CB8AC3E}">
        <p14:creationId xmlns:p14="http://schemas.microsoft.com/office/powerpoint/2010/main" val="1474295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E840B-170D-43CF-B005-8860DFE4BDE3}"/>
              </a:ext>
            </a:extLst>
          </p:cNvPr>
          <p:cNvSpPr>
            <a:spLocks noGrp="1"/>
          </p:cNvSpPr>
          <p:nvPr>
            <p:ph type="ctrTitle"/>
          </p:nvPr>
        </p:nvSpPr>
        <p:spPr>
          <a:xfrm>
            <a:off x="1999389" y="2734321"/>
            <a:ext cx="7643872" cy="861421"/>
          </a:xfrm>
        </p:spPr>
        <p:txBody>
          <a:bodyPr/>
          <a:lstStyle/>
          <a:p>
            <a:pPr algn="ctr"/>
            <a:r>
              <a:rPr lang="en-US"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82017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68BB-5ECE-45CC-AA39-BC08816852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BEC213-3789-47BD-B2D5-CDF418312EFC}"/>
              </a:ext>
            </a:extLst>
          </p:cNvPr>
          <p:cNvSpPr>
            <a:spLocks noGrp="1"/>
          </p:cNvSpPr>
          <p:nvPr>
            <p:ph idx="1"/>
          </p:nvPr>
        </p:nvSpPr>
        <p:spPr/>
        <p:txBody>
          <a:bodyPr>
            <a:normAutofit/>
          </a:bodyPr>
          <a:lstStyle/>
          <a:p>
            <a:pPr marL="0" indent="0">
              <a:buNone/>
            </a:pPr>
            <a:r>
              <a:rPr lang="en-IN" dirty="0"/>
              <a:t>The tasks of this system is to  manage the  records of sell ,inventory and employee list and bill creation. The sell option is only for creating bills. Our java program shows two  options when the program opens those are Sell and admin  page. </a:t>
            </a:r>
          </a:p>
          <a:p>
            <a:pPr marL="0" indent="0">
              <a:buNone/>
            </a:pPr>
            <a:r>
              <a:rPr lang="en-IN" dirty="0"/>
              <a:t>After pressing the sell option  inventory will be visible and employee can create bills. In admin page the admin can update and check employee list, sells list, help ,change password. Data  are being kept in a database. Admin can load any data at real-time from database. We created 8 buttons in total for this project.</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242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F984-391B-4A1E-AB42-E4B32CD02823}"/>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B10CF8FB-4462-4CDF-B336-401C23303205}"/>
              </a:ext>
            </a:extLst>
          </p:cNvPr>
          <p:cNvSpPr>
            <a:spLocks noGrp="1"/>
          </p:cNvSpPr>
          <p:nvPr>
            <p:ph idx="1"/>
          </p:nvPr>
        </p:nvSpPr>
        <p:spPr/>
        <p:txBody>
          <a:bodyPr/>
          <a:lstStyle/>
          <a:p>
            <a:pPr lvl="0"/>
            <a:r>
              <a:rPr lang="en-IN" dirty="0"/>
              <a:t>Easy to handle.</a:t>
            </a:r>
            <a:endParaRPr lang="en-US" dirty="0"/>
          </a:p>
          <a:p>
            <a:pPr lvl="0"/>
            <a:r>
              <a:rPr lang="en-IN" dirty="0"/>
              <a:t>Don’t need any other tool except Java to run this system.</a:t>
            </a:r>
            <a:endParaRPr lang="en-US" dirty="0"/>
          </a:p>
          <a:p>
            <a:pPr lvl="0"/>
            <a:r>
              <a:rPr lang="en-IN" dirty="0"/>
              <a:t>User experienced GUI</a:t>
            </a:r>
            <a:endParaRPr lang="en-US" dirty="0"/>
          </a:p>
          <a:p>
            <a:pPr lvl="0"/>
            <a:r>
              <a:rPr lang="en-IN" dirty="0"/>
              <a:t>Secured</a:t>
            </a:r>
            <a:endParaRPr lang="en-US" dirty="0"/>
          </a:p>
          <a:p>
            <a:pPr lvl="0"/>
            <a:r>
              <a:rPr lang="en-IN" dirty="0"/>
              <a:t>Organized database</a:t>
            </a:r>
            <a:endParaRPr lang="en-US" dirty="0"/>
          </a:p>
          <a:p>
            <a:endParaRPr lang="en-US" dirty="0"/>
          </a:p>
        </p:txBody>
      </p:sp>
    </p:spTree>
    <p:extLst>
      <p:ext uri="{BB962C8B-B14F-4D97-AF65-F5344CB8AC3E}">
        <p14:creationId xmlns:p14="http://schemas.microsoft.com/office/powerpoint/2010/main" val="322883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D3C9-2A90-48C0-AD52-D85DFC84692C}"/>
              </a:ext>
            </a:extLst>
          </p:cNvPr>
          <p:cNvSpPr>
            <a:spLocks noGrp="1"/>
          </p:cNvSpPr>
          <p:nvPr>
            <p:ph type="title"/>
          </p:nvPr>
        </p:nvSpPr>
        <p:spPr/>
        <p:txBody>
          <a:bodyPr/>
          <a:lstStyle/>
          <a:p>
            <a:r>
              <a:rPr lang="en-US" dirty="0"/>
              <a:t>User</a:t>
            </a:r>
          </a:p>
        </p:txBody>
      </p:sp>
      <p:sp>
        <p:nvSpPr>
          <p:cNvPr id="3" name="Content Placeholder 2">
            <a:extLst>
              <a:ext uri="{FF2B5EF4-FFF2-40B4-BE49-F238E27FC236}">
                <a16:creationId xmlns:a16="http://schemas.microsoft.com/office/drawing/2014/main" id="{A0BEAE7D-556B-4254-9169-56CEF1F92084}"/>
              </a:ext>
            </a:extLst>
          </p:cNvPr>
          <p:cNvSpPr>
            <a:spLocks noGrp="1"/>
          </p:cNvSpPr>
          <p:nvPr>
            <p:ph idx="1"/>
          </p:nvPr>
        </p:nvSpPr>
        <p:spPr/>
        <p:txBody>
          <a:bodyPr>
            <a:normAutofit/>
          </a:bodyPr>
          <a:lstStyle/>
          <a:p>
            <a:pPr lvl="0"/>
            <a:r>
              <a:rPr lang="en-IN" sz="4400" dirty="0">
                <a:latin typeface="Arial" panose="020B0604020202020204" pitchFamily="34" charset="0"/>
                <a:cs typeface="Arial" panose="020B0604020202020204" pitchFamily="34" charset="0"/>
              </a:rPr>
              <a:t>Manager of the shop</a:t>
            </a:r>
            <a:endParaRPr lang="en-US" sz="4400" dirty="0">
              <a:latin typeface="Arial" panose="020B0604020202020204" pitchFamily="34" charset="0"/>
              <a:cs typeface="Arial" panose="020B0604020202020204" pitchFamily="34" charset="0"/>
            </a:endParaRPr>
          </a:p>
          <a:p>
            <a:pPr lvl="0"/>
            <a:r>
              <a:rPr lang="en-IN" sz="4400" dirty="0">
                <a:latin typeface="Arial" panose="020B0604020202020204" pitchFamily="34" charset="0"/>
                <a:cs typeface="Arial" panose="020B0604020202020204" pitchFamily="34" charset="0"/>
              </a:rPr>
              <a:t>Verified employee of the shop</a:t>
            </a:r>
            <a:endParaRPr lang="en-US" sz="4400" dirty="0">
              <a:latin typeface="Arial" panose="020B0604020202020204" pitchFamily="34" charset="0"/>
              <a:cs typeface="Arial" panose="020B0604020202020204" pitchFamily="34" charset="0"/>
            </a:endParaRPr>
          </a:p>
          <a:p>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11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BC77-8663-44A8-8587-680A679A7F98}"/>
              </a:ext>
            </a:extLst>
          </p:cNvPr>
          <p:cNvSpPr>
            <a:spLocks noGrp="1"/>
          </p:cNvSpPr>
          <p:nvPr>
            <p:ph type="title"/>
          </p:nvPr>
        </p:nvSpPr>
        <p:spPr/>
        <p:txBody>
          <a:bodyPr/>
          <a:lstStyle/>
          <a:p>
            <a:r>
              <a:rPr lang="en-IN" b="1" dirty="0"/>
              <a:t>Lessons learned from the project:</a:t>
            </a:r>
            <a:endParaRPr lang="en-US" dirty="0"/>
          </a:p>
        </p:txBody>
      </p:sp>
      <p:sp>
        <p:nvSpPr>
          <p:cNvPr id="3" name="Content Placeholder 2">
            <a:extLst>
              <a:ext uri="{FF2B5EF4-FFF2-40B4-BE49-F238E27FC236}">
                <a16:creationId xmlns:a16="http://schemas.microsoft.com/office/drawing/2014/main" id="{9A8E208C-9C8B-4E92-B539-0706BB02C2BB}"/>
              </a:ext>
            </a:extLst>
          </p:cNvPr>
          <p:cNvSpPr>
            <a:spLocks noGrp="1"/>
          </p:cNvSpPr>
          <p:nvPr>
            <p:ph idx="1"/>
          </p:nvPr>
        </p:nvSpPr>
        <p:spPr/>
        <p:txBody>
          <a:bodyPr>
            <a:normAutofit lnSpcReduction="10000"/>
          </a:bodyPr>
          <a:lstStyle/>
          <a:p>
            <a:pPr lvl="0"/>
            <a:r>
              <a:rPr lang="en-IN" dirty="0"/>
              <a:t>How to create interface using java.</a:t>
            </a:r>
            <a:endParaRPr lang="en-US" dirty="0"/>
          </a:p>
          <a:p>
            <a:pPr lvl="0"/>
            <a:r>
              <a:rPr lang="en-IN" dirty="0"/>
              <a:t>How to do the coding part.</a:t>
            </a:r>
            <a:endParaRPr lang="en-US" dirty="0"/>
          </a:p>
          <a:p>
            <a:pPr lvl="0"/>
            <a:r>
              <a:rPr lang="en-IN" dirty="0"/>
              <a:t>How can you use the billing system.</a:t>
            </a:r>
            <a:endParaRPr lang="en-US" dirty="0"/>
          </a:p>
          <a:p>
            <a:pPr lvl="0"/>
            <a:r>
              <a:rPr lang="en-IN" dirty="0"/>
              <a:t>We face some troubles regarding the project and we take help from </a:t>
            </a:r>
            <a:r>
              <a:rPr lang="en-IN" dirty="0" err="1"/>
              <a:t>youtube</a:t>
            </a:r>
            <a:r>
              <a:rPr lang="en-IN" dirty="0"/>
              <a:t> and google. So this will help us to increase our </a:t>
            </a:r>
            <a:r>
              <a:rPr lang="en-IN" dirty="0" err="1"/>
              <a:t>knowledege</a:t>
            </a:r>
            <a:r>
              <a:rPr lang="en-IN" dirty="0"/>
              <a:t>.</a:t>
            </a:r>
            <a:endParaRPr lang="en-US" dirty="0"/>
          </a:p>
          <a:p>
            <a:pPr lvl="0"/>
            <a:r>
              <a:rPr lang="en-IN" dirty="0"/>
              <a:t>We can implement this in further processes like making other system easily, or  improve this system take it to the another level. Make it more complex and  user friendly.</a:t>
            </a:r>
            <a:endParaRPr lang="en-US" dirty="0"/>
          </a:p>
          <a:p>
            <a:pPr lvl="0"/>
            <a:r>
              <a:rPr lang="en-IN" dirty="0"/>
              <a:t>We have learned how to use inheritance. Also how to create subclass and superclass</a:t>
            </a:r>
            <a:endParaRPr lang="en-US" dirty="0"/>
          </a:p>
          <a:p>
            <a:endParaRPr lang="en-US" dirty="0"/>
          </a:p>
        </p:txBody>
      </p:sp>
    </p:spTree>
    <p:extLst>
      <p:ext uri="{BB962C8B-B14F-4D97-AF65-F5344CB8AC3E}">
        <p14:creationId xmlns:p14="http://schemas.microsoft.com/office/powerpoint/2010/main" val="154865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B034-A042-4642-8391-A9BE210D4F83}"/>
              </a:ext>
            </a:extLst>
          </p:cNvPr>
          <p:cNvSpPr>
            <a:spLocks noGrp="1"/>
          </p:cNvSpPr>
          <p:nvPr>
            <p:ph type="title"/>
          </p:nvPr>
        </p:nvSpPr>
        <p:spPr/>
        <p:txBody>
          <a:bodyPr/>
          <a:lstStyle/>
          <a:p>
            <a:r>
              <a:rPr lang="en-US" sz="4800" dirty="0">
                <a:latin typeface="Arial" panose="020B0604020202020204" pitchFamily="34" charset="0"/>
                <a:cs typeface="Arial" panose="020B0604020202020204" pitchFamily="34" charset="0"/>
              </a:rPr>
              <a:t>UML</a:t>
            </a:r>
          </a:p>
        </p:txBody>
      </p:sp>
      <p:pic>
        <p:nvPicPr>
          <p:cNvPr id="5" name="Content Placeholder 4">
            <a:extLst>
              <a:ext uri="{FF2B5EF4-FFF2-40B4-BE49-F238E27FC236}">
                <a16:creationId xmlns:a16="http://schemas.microsoft.com/office/drawing/2014/main" id="{33579170-FEF0-476B-958D-002E655D0105}"/>
              </a:ext>
            </a:extLst>
          </p:cNvPr>
          <p:cNvPicPr>
            <a:picLocks noGrp="1" noChangeAspect="1"/>
          </p:cNvPicPr>
          <p:nvPr>
            <p:ph idx="1"/>
          </p:nvPr>
        </p:nvPicPr>
        <p:blipFill>
          <a:blip r:embed="rId2"/>
          <a:stretch>
            <a:fillRect/>
          </a:stretch>
        </p:blipFill>
        <p:spPr>
          <a:xfrm>
            <a:off x="5011992" y="503235"/>
            <a:ext cx="5215084" cy="6405674"/>
          </a:xfrm>
        </p:spPr>
      </p:pic>
    </p:spTree>
    <p:extLst>
      <p:ext uri="{BB962C8B-B14F-4D97-AF65-F5344CB8AC3E}">
        <p14:creationId xmlns:p14="http://schemas.microsoft.com/office/powerpoint/2010/main" val="161599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EB2C-AAED-450E-99C3-61D5CBB0E586}"/>
              </a:ext>
            </a:extLst>
          </p:cNvPr>
          <p:cNvSpPr>
            <a:spLocks noGrp="1"/>
          </p:cNvSpPr>
          <p:nvPr>
            <p:ph type="title"/>
          </p:nvPr>
        </p:nvSpPr>
        <p:spPr/>
        <p:txBody>
          <a:bodyPr/>
          <a:lstStyle/>
          <a:p>
            <a:r>
              <a:rPr lang="en-US" dirty="0"/>
              <a:t>Interface </a:t>
            </a:r>
          </a:p>
        </p:txBody>
      </p:sp>
      <p:pic>
        <p:nvPicPr>
          <p:cNvPr id="4" name="Content Placeholder 3" descr="1.JPG">
            <a:extLst>
              <a:ext uri="{FF2B5EF4-FFF2-40B4-BE49-F238E27FC236}">
                <a16:creationId xmlns:a16="http://schemas.microsoft.com/office/drawing/2014/main" id="{32EAA6C2-FDA7-4C86-BD87-FCE3B761F791}"/>
              </a:ext>
            </a:extLst>
          </p:cNvPr>
          <p:cNvPicPr>
            <a:picLocks noGrp="1"/>
          </p:cNvPicPr>
          <p:nvPr>
            <p:ph idx="1"/>
          </p:nvPr>
        </p:nvPicPr>
        <p:blipFill>
          <a:blip r:embed="rId2" cstate="print"/>
          <a:stretch>
            <a:fillRect/>
          </a:stretch>
        </p:blipFill>
        <p:spPr>
          <a:xfrm>
            <a:off x="1154955" y="2603500"/>
            <a:ext cx="4171647" cy="3416300"/>
          </a:xfrm>
          <a:prstGeom prst="rect">
            <a:avLst/>
          </a:prstGeom>
        </p:spPr>
      </p:pic>
      <p:pic>
        <p:nvPicPr>
          <p:cNvPr id="5" name="Picture 4" descr="2.JPG">
            <a:extLst>
              <a:ext uri="{FF2B5EF4-FFF2-40B4-BE49-F238E27FC236}">
                <a16:creationId xmlns:a16="http://schemas.microsoft.com/office/drawing/2014/main" id="{0D96CBD0-C883-434E-B61D-0BB675FD2F9E}"/>
              </a:ext>
            </a:extLst>
          </p:cNvPr>
          <p:cNvPicPr/>
          <p:nvPr/>
        </p:nvPicPr>
        <p:blipFill>
          <a:blip r:embed="rId3" cstate="print"/>
          <a:stretch>
            <a:fillRect/>
          </a:stretch>
        </p:blipFill>
        <p:spPr>
          <a:xfrm>
            <a:off x="5834709" y="2603500"/>
            <a:ext cx="4365734" cy="3416300"/>
          </a:xfrm>
          <a:prstGeom prst="rect">
            <a:avLst/>
          </a:prstGeom>
        </p:spPr>
      </p:pic>
    </p:spTree>
    <p:extLst>
      <p:ext uri="{BB962C8B-B14F-4D97-AF65-F5344CB8AC3E}">
        <p14:creationId xmlns:p14="http://schemas.microsoft.com/office/powerpoint/2010/main" val="387222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8E80-BC0D-4D60-AEE7-FF0CC2963548}"/>
              </a:ext>
            </a:extLst>
          </p:cNvPr>
          <p:cNvSpPr>
            <a:spLocks noGrp="1"/>
          </p:cNvSpPr>
          <p:nvPr>
            <p:ph type="title"/>
          </p:nvPr>
        </p:nvSpPr>
        <p:spPr/>
        <p:txBody>
          <a:bodyPr/>
          <a:lstStyle/>
          <a:p>
            <a:r>
              <a:rPr lang="en-US" dirty="0"/>
              <a:t>Interface Contd.</a:t>
            </a:r>
          </a:p>
        </p:txBody>
      </p:sp>
      <p:pic>
        <p:nvPicPr>
          <p:cNvPr id="4" name="Content Placeholder 3" descr="3.JPG">
            <a:extLst>
              <a:ext uri="{FF2B5EF4-FFF2-40B4-BE49-F238E27FC236}">
                <a16:creationId xmlns:a16="http://schemas.microsoft.com/office/drawing/2014/main" id="{F17F6B07-D4AC-4A2D-AF6A-D7763C3C52B8}"/>
              </a:ext>
            </a:extLst>
          </p:cNvPr>
          <p:cNvPicPr>
            <a:picLocks noGrp="1"/>
          </p:cNvPicPr>
          <p:nvPr>
            <p:ph idx="1"/>
          </p:nvPr>
        </p:nvPicPr>
        <p:blipFill>
          <a:blip r:embed="rId2" cstate="print"/>
          <a:stretch>
            <a:fillRect/>
          </a:stretch>
        </p:blipFill>
        <p:spPr>
          <a:xfrm>
            <a:off x="562105" y="2468032"/>
            <a:ext cx="4667744" cy="3416300"/>
          </a:xfrm>
          <a:prstGeom prst="rect">
            <a:avLst/>
          </a:prstGeom>
        </p:spPr>
      </p:pic>
      <p:pic>
        <p:nvPicPr>
          <p:cNvPr id="5" name="Picture 4" descr="4.JPG">
            <a:extLst>
              <a:ext uri="{FF2B5EF4-FFF2-40B4-BE49-F238E27FC236}">
                <a16:creationId xmlns:a16="http://schemas.microsoft.com/office/drawing/2014/main" id="{3591BC15-4A57-456F-8922-D9FF11E3F46F}"/>
              </a:ext>
            </a:extLst>
          </p:cNvPr>
          <p:cNvPicPr/>
          <p:nvPr/>
        </p:nvPicPr>
        <p:blipFill>
          <a:blip r:embed="rId3" cstate="print"/>
          <a:stretch>
            <a:fillRect/>
          </a:stretch>
        </p:blipFill>
        <p:spPr>
          <a:xfrm>
            <a:off x="6196237" y="2468032"/>
            <a:ext cx="4504690" cy="3416299"/>
          </a:xfrm>
          <a:prstGeom prst="rect">
            <a:avLst/>
          </a:prstGeom>
        </p:spPr>
      </p:pic>
    </p:spTree>
    <p:extLst>
      <p:ext uri="{BB962C8B-B14F-4D97-AF65-F5344CB8AC3E}">
        <p14:creationId xmlns:p14="http://schemas.microsoft.com/office/powerpoint/2010/main" val="5905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AB70-C416-400E-AC7E-996D7A21CC65}"/>
              </a:ext>
            </a:extLst>
          </p:cNvPr>
          <p:cNvSpPr>
            <a:spLocks noGrp="1"/>
          </p:cNvSpPr>
          <p:nvPr>
            <p:ph type="title"/>
          </p:nvPr>
        </p:nvSpPr>
        <p:spPr/>
        <p:txBody>
          <a:bodyPr/>
          <a:lstStyle/>
          <a:p>
            <a:r>
              <a:rPr lang="en-US" dirty="0"/>
              <a:t>Interface Contd.</a:t>
            </a:r>
          </a:p>
        </p:txBody>
      </p:sp>
      <p:pic>
        <p:nvPicPr>
          <p:cNvPr id="4" name="Content Placeholder 3" descr="5.JPG">
            <a:extLst>
              <a:ext uri="{FF2B5EF4-FFF2-40B4-BE49-F238E27FC236}">
                <a16:creationId xmlns:a16="http://schemas.microsoft.com/office/drawing/2014/main" id="{3C3CCDF4-72F2-40EA-BE78-24E57A1B89F4}"/>
              </a:ext>
            </a:extLst>
          </p:cNvPr>
          <p:cNvPicPr>
            <a:picLocks noGrp="1"/>
          </p:cNvPicPr>
          <p:nvPr>
            <p:ph idx="1"/>
          </p:nvPr>
        </p:nvPicPr>
        <p:blipFill>
          <a:blip r:embed="rId2" cstate="print"/>
          <a:stretch>
            <a:fillRect/>
          </a:stretch>
        </p:blipFill>
        <p:spPr>
          <a:xfrm>
            <a:off x="830939" y="2603500"/>
            <a:ext cx="5159888" cy="3416300"/>
          </a:xfrm>
          <a:prstGeom prst="rect">
            <a:avLst/>
          </a:prstGeom>
        </p:spPr>
      </p:pic>
      <p:pic>
        <p:nvPicPr>
          <p:cNvPr id="5" name="Picture 4" descr="6.JPG">
            <a:extLst>
              <a:ext uri="{FF2B5EF4-FFF2-40B4-BE49-F238E27FC236}">
                <a16:creationId xmlns:a16="http://schemas.microsoft.com/office/drawing/2014/main" id="{699F0272-97AD-4955-883A-243468DF632F}"/>
              </a:ext>
            </a:extLst>
          </p:cNvPr>
          <p:cNvPicPr/>
          <p:nvPr/>
        </p:nvPicPr>
        <p:blipFill>
          <a:blip r:embed="rId3" cstate="print"/>
          <a:stretch>
            <a:fillRect/>
          </a:stretch>
        </p:blipFill>
        <p:spPr>
          <a:xfrm>
            <a:off x="6201175" y="2603500"/>
            <a:ext cx="5159886" cy="3416300"/>
          </a:xfrm>
          <a:prstGeom prst="rect">
            <a:avLst/>
          </a:prstGeom>
        </p:spPr>
      </p:pic>
    </p:spTree>
    <p:extLst>
      <p:ext uri="{BB962C8B-B14F-4D97-AF65-F5344CB8AC3E}">
        <p14:creationId xmlns:p14="http://schemas.microsoft.com/office/powerpoint/2010/main" val="1631619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TotalTime>
  <Words>288</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 Black</vt:lpstr>
      <vt:lpstr>Calibri</vt:lpstr>
      <vt:lpstr>Century Gothic</vt:lpstr>
      <vt:lpstr>Wingdings 3</vt:lpstr>
      <vt:lpstr>Ion Boardroom</vt:lpstr>
      <vt:lpstr>GOLD SHOP MANAGEMENT SYSTEM</vt:lpstr>
      <vt:lpstr>SUMMARY</vt:lpstr>
      <vt:lpstr>Project Scope</vt:lpstr>
      <vt:lpstr>User</vt:lpstr>
      <vt:lpstr>Lessons learned from the project:</vt:lpstr>
      <vt:lpstr>UML</vt:lpstr>
      <vt:lpstr>Interface </vt:lpstr>
      <vt:lpstr>Interface Contd.</vt:lpstr>
      <vt:lpstr>Interface Contd.</vt:lpstr>
      <vt:lpstr>Interface Contd. </vt:lpstr>
      <vt:lpstr>Interface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SHOP MANAGEMENT SYSTEM</dc:title>
  <dc:creator>Dell</dc:creator>
  <cp:lastModifiedBy>Dell</cp:lastModifiedBy>
  <cp:revision>6</cp:revision>
  <dcterms:created xsi:type="dcterms:W3CDTF">2018-12-15T15:31:56Z</dcterms:created>
  <dcterms:modified xsi:type="dcterms:W3CDTF">2018-12-15T15:52:12Z</dcterms:modified>
</cp:coreProperties>
</file>