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63" r:id="rId4"/>
    <p:sldId id="264" r:id="rId5"/>
    <p:sldId id="265" r:id="rId6"/>
    <p:sldId id="266" r:id="rId7"/>
    <p:sldId id="267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" userDrawn="1">
          <p15:clr>
            <a:srgbClr val="A4A3A4"/>
          </p15:clr>
        </p15:guide>
        <p15:guide id="2" pos="7224" userDrawn="1">
          <p15:clr>
            <a:srgbClr val="A4A3A4"/>
          </p15:clr>
        </p15:guide>
        <p15:guide id="3" pos="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504" y="58"/>
      </p:cViewPr>
      <p:guideLst>
        <p:guide orient="horz" pos="408"/>
        <p:guide pos="7224"/>
        <p:guide pos="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Linear Regression</c:v>
                </c:pt>
                <c:pt idx="1">
                  <c:v>Random Forest</c:v>
                </c:pt>
                <c:pt idx="2">
                  <c:v>KNN Models</c:v>
                </c:pt>
                <c:pt idx="3">
                  <c:v>MLP</c:v>
                </c:pt>
                <c:pt idx="4">
                  <c:v>Decision Tree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125.66</c:v>
                </c:pt>
                <c:pt idx="1">
                  <c:v>54.68</c:v>
                </c:pt>
                <c:pt idx="2">
                  <c:v>61.26</c:v>
                </c:pt>
                <c:pt idx="3">
                  <c:v>109.07</c:v>
                </c:pt>
                <c:pt idx="4">
                  <c:v>57.12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1C-4B0B-9E6A-98DD3DCBD3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56752464"/>
        <c:axId val="1556752944"/>
      </c:barChart>
      <c:catAx>
        <c:axId val="1556752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6752944"/>
        <c:crosses val="autoZero"/>
        <c:auto val="1"/>
        <c:lblAlgn val="ctr"/>
        <c:lblOffset val="100"/>
        <c:noMultiLvlLbl val="0"/>
      </c:catAx>
      <c:valAx>
        <c:axId val="1556752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6752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83084-770A-DEF1-489D-ECCF09EAA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8246D-933B-1FB7-D8EE-D3BC5FFAB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73563-05BF-96E8-24E4-0A2CCA68F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31B9-BBF6-4821-89E8-18735DB0302D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43C58-9ED5-8D32-B226-5624645E2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94514-7901-E3C7-BDB7-73C9545EE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F607-5276-49D8-BCC2-209DE01B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82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C23EE-854B-5777-A0A4-4594BB8B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24EDB2-FA2C-1007-2108-1F84BC1F1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4ED74-A2E8-221E-4B9B-6B5D41D03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31B9-BBF6-4821-89E8-18735DB0302D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84B63-FE8D-28F8-B331-35E49043C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E49AA-A45D-8AB9-2D0C-AF67CD936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F607-5276-49D8-BCC2-209DE01B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09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D5A504-B3C7-087B-5A36-F11D43D9D3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9BB41E-54D0-00E3-7BC7-DD9DB1FF5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3D665-26E9-1BFC-F249-5E864BFD0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31B9-BBF6-4821-89E8-18735DB0302D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C77FA-FD22-2C72-25E6-F4A77B644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C5FD2-BA71-82EB-82A1-9CBF4D37D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F607-5276-49D8-BCC2-209DE01B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851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2CAC8-DB5C-866A-F505-AA1F1E4A5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44BBB-272F-FABA-6537-F0F150C64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F5915-D871-3883-CE9C-2DB7A3348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31B9-BBF6-4821-89E8-18735DB0302D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5B06C-BDFB-C637-A526-B0B5CA1AB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FB91D-9310-3F7A-ACF0-DA081881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F607-5276-49D8-BCC2-209DE01B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13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A8B38-E9B9-63A9-C67C-8ACE4077D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93EF6-5A93-6A08-2FC8-7933540E6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5B3FD-5660-C973-E85D-E78371800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31B9-BBF6-4821-89E8-18735DB0302D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A8B02-F0C9-D1DF-3C9D-8643372DC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78E14-5A96-5394-6242-4183EB573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F607-5276-49D8-BCC2-209DE01B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70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1151F-1C05-BBA4-8EE0-C0DAE35BD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637DA-8903-EBD6-829B-6370AA2A0B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48676-6C28-42B0-FC1B-C914B6110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36A03-99CB-C76C-CAE4-7EF4D1D08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31B9-BBF6-4821-89E8-18735DB0302D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2F97F-5B96-D4E5-DF3F-DF46EE024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E2BB8-AC03-B7BC-2C72-D93415E54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F607-5276-49D8-BCC2-209DE01B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0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B83FD-DC20-CB01-320A-DCBAABC04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82F99-0ADE-E122-9B14-C3A30AF2D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63FEE-5501-CF2B-CE83-1265A53AF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FE0C01-F01C-F875-E276-6B5238251C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C30E77-280D-DC3B-058B-35C26247D2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8DBEE3-39D9-85B0-4C1E-770B17F16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31B9-BBF6-4821-89E8-18735DB0302D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F1E960-D099-1A23-8B46-6096C9B1C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FA3338-EBFA-3508-72D7-7F926351B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F607-5276-49D8-BCC2-209DE01B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25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FA8A9-8BCC-B2E0-BA1D-256758B89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995AAB-9E99-70E9-72F2-08648E403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31B9-BBF6-4821-89E8-18735DB0302D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DD0733-936C-FA15-39C4-1A2CAC45D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657F12-D57E-B7D6-78B4-CB3870B9D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F607-5276-49D8-BCC2-209DE01B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54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E8F752-90EA-4B56-572A-214AA35FB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31B9-BBF6-4821-89E8-18735DB0302D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B20C63-C5F0-9228-4C74-8C2AB0D86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5FDE7-C646-70CE-7F8A-B50C95BF0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F607-5276-49D8-BCC2-209DE01B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9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940AE-7C34-3DE2-2A7B-F3F75E38D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4422E-1786-FFFD-F975-1A1B96F5C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3CAC1-53A2-E811-BD38-DF3006DE5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96B87C-F427-CC58-B2C2-AD9DFCB63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31B9-BBF6-4821-89E8-18735DB0302D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08271-C7DA-1A8C-9C8A-5E96C3EEA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52CA5-35FA-895B-5F6E-AFB360A42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F607-5276-49D8-BCC2-209DE01B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97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C418F-7A7C-41B6-087B-092FDEC31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E13E2E-BE2A-EE08-E936-DF55EDDE5C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2DE69A-4243-8BF7-CDCA-2CA54BB37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38DB3-1C92-B26F-8DF8-E0CB9E7BA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31B9-BBF6-4821-89E8-18735DB0302D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552F8-4CDB-9AC9-E4A3-48D06901E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40959-290F-F54B-F630-6177D3044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F607-5276-49D8-BCC2-209DE01B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32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520224-DCC7-EA8F-68F3-BDE70A86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26AA3-F18B-6A3B-A3FC-7D0616207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8FF40-DBC5-FB98-8FED-F4516618F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0931B9-BBF6-4821-89E8-18735DB0302D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D408C-C0AE-B0FB-FA72-55358B4AFD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29C43-EBE8-1692-3AC3-15C0542F0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8DF607-5276-49D8-BCC2-209DE01B7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589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gov.my/data-catalogue/ridership_od_komuter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5F10D59C-D9A1-8BC0-E58F-CFC7037B577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773089" y="4223067"/>
            <a:ext cx="449834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Team members: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1.MD SAIF ABDULLAH BISWAS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i="1" dirty="0"/>
              <a:t>     </a:t>
            </a:r>
            <a:r>
              <a:rPr lang="en-US" sz="2000" i="1" dirty="0"/>
              <a:t>MATRIC NO: 23092298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 2. TANVIR HOSSAIN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i="1" dirty="0"/>
              <a:t>     </a:t>
            </a:r>
            <a:r>
              <a:rPr lang="en-US" sz="2000" i="1" dirty="0"/>
              <a:t>MATRIC NO: 23121478     </a:t>
            </a:r>
            <a:endParaRPr lang="en-US" i="1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56C6A4B-84B5-0B1D-1E2F-4FEDD4C8EECE}"/>
              </a:ext>
            </a:extLst>
          </p:cNvPr>
          <p:cNvSpPr txBox="1">
            <a:spLocks/>
          </p:cNvSpPr>
          <p:nvPr/>
        </p:nvSpPr>
        <p:spPr>
          <a:xfrm>
            <a:off x="1499424" y="845581"/>
            <a:ext cx="9006348" cy="14304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 err="1">
                <a:solidFill>
                  <a:schemeClr val="accent3"/>
                </a:solidFill>
              </a:rPr>
              <a:t>Komuter</a:t>
            </a:r>
            <a:r>
              <a:rPr lang="en-US" sz="4400" b="1" dirty="0">
                <a:solidFill>
                  <a:schemeClr val="accent3"/>
                </a:solidFill>
              </a:rPr>
              <a:t> Ridership Prediction Using Machine Learning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86B3960C-6E97-5124-F7DB-AD0D67A9A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5695" y="2339575"/>
            <a:ext cx="477380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Group Project - WIA1006/WID3006</a:t>
            </a:r>
            <a:endParaRPr lang="en-US" i="1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9EEBBB5-14B6-67BA-E75C-BB98E846F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9835" y="3365314"/>
            <a:ext cx="2385526" cy="461665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</a:rPr>
              <a:t>Team </a:t>
            </a:r>
            <a:r>
              <a:rPr lang="en-US" b="1" dirty="0">
                <a:solidFill>
                  <a:schemeClr val="bg1"/>
                </a:solidFill>
              </a:rPr>
              <a:t>Mavericks</a:t>
            </a:r>
            <a:endParaRPr lang="en-US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72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15F14F7-F315-55EC-6492-92ABA8A07ADB}"/>
              </a:ext>
            </a:extLst>
          </p:cNvPr>
          <p:cNvSpPr/>
          <p:nvPr/>
        </p:nvSpPr>
        <p:spPr>
          <a:xfrm>
            <a:off x="4778476" y="3701850"/>
            <a:ext cx="2458065" cy="68810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7EE7BD-E001-2062-D60D-902E196938BC}"/>
              </a:ext>
            </a:extLst>
          </p:cNvPr>
          <p:cNvSpPr/>
          <p:nvPr/>
        </p:nvSpPr>
        <p:spPr>
          <a:xfrm>
            <a:off x="3805084" y="937343"/>
            <a:ext cx="4483510" cy="68810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465AB2-B69C-1A10-B8B2-79775E935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1041" y="937343"/>
            <a:ext cx="9006348" cy="68810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4D7C6E4-DA3F-836F-DC17-3D3C3B43163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23900" y="1893491"/>
            <a:ext cx="1074419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0" indent="-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800" dirty="0"/>
              <a:t>Predict how many passengers will use the </a:t>
            </a:r>
            <a:r>
              <a:rPr lang="en-US" sz="2800" dirty="0" err="1"/>
              <a:t>Komuter</a:t>
            </a:r>
            <a:r>
              <a:rPr lang="en-US" sz="2800" dirty="0"/>
              <a:t> train between different stations at various times.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F1B331B-C50A-F4DE-8583-482E6C6FB612}"/>
              </a:ext>
            </a:extLst>
          </p:cNvPr>
          <p:cNvSpPr txBox="1">
            <a:spLocks/>
          </p:cNvSpPr>
          <p:nvPr/>
        </p:nvSpPr>
        <p:spPr>
          <a:xfrm>
            <a:off x="1519088" y="3692019"/>
            <a:ext cx="9006348" cy="6881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</a:rPr>
              <a:t>Objective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9F84F42-BF1D-471B-092D-AEE871F71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" y="4609820"/>
            <a:ext cx="1074419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800" dirty="0"/>
              <a:t>Build machine learning models to predict ridership based on station, time, and date.</a:t>
            </a:r>
            <a:endParaRPr lang="en-US" altLang="en-US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568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927D6C-C270-EEC3-416C-DBF1C5F8D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2C3A5D1-EAB1-07E2-CABD-11E7C36BFB98}"/>
              </a:ext>
            </a:extLst>
          </p:cNvPr>
          <p:cNvSpPr/>
          <p:nvPr/>
        </p:nvSpPr>
        <p:spPr>
          <a:xfrm>
            <a:off x="3805084" y="668594"/>
            <a:ext cx="4483510" cy="68810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2ACBA-2E94-E2EB-3A12-680B97CD7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8929"/>
            <a:ext cx="9006348" cy="68810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Dataset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C314F58-2EE5-8913-D46C-4111C1AD370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41417" y="1631320"/>
            <a:ext cx="10726683" cy="473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Dataset:</a:t>
            </a:r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/>
              <a:t>Hourly ridership data between stations.</a:t>
            </a:r>
          </a:p>
          <a:p>
            <a:pPr algn="l">
              <a:lnSpc>
                <a:spcPct val="150000"/>
              </a:lnSpc>
            </a:pP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Columns:</a:t>
            </a:r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b="1" dirty="0"/>
              <a:t>date</a:t>
            </a:r>
            <a:r>
              <a:rPr lang="en-US" dirty="0"/>
              <a:t>: Date of the ride.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b="1" dirty="0"/>
              <a:t>time</a:t>
            </a:r>
            <a:r>
              <a:rPr lang="en-US" dirty="0"/>
              <a:t>: Time of the ride.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b="1" dirty="0"/>
              <a:t>origin</a:t>
            </a:r>
            <a:r>
              <a:rPr lang="en-US" dirty="0"/>
              <a:t>: Starting station.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b="1" dirty="0"/>
              <a:t>destination</a:t>
            </a:r>
            <a:r>
              <a:rPr lang="en-US" dirty="0"/>
              <a:t>: Ending station.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b="1" dirty="0"/>
              <a:t>ridership</a:t>
            </a:r>
            <a:r>
              <a:rPr lang="en-US" dirty="0"/>
              <a:t>: Number of passengers.</a:t>
            </a:r>
          </a:p>
          <a:p>
            <a:pPr algn="l">
              <a:lnSpc>
                <a:spcPct val="150000"/>
              </a:lnSpc>
            </a:pP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Source: </a:t>
            </a:r>
            <a:r>
              <a:rPr lang="en-US" dirty="0">
                <a:hlinkClick r:id="rId2"/>
              </a:rPr>
              <a:t>Data.gov.my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95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9ED47-A559-BA46-F140-57A22C735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5C988FE-604E-0FEA-4CAF-28EA44D681CC}"/>
              </a:ext>
            </a:extLst>
          </p:cNvPr>
          <p:cNvSpPr/>
          <p:nvPr/>
        </p:nvSpPr>
        <p:spPr>
          <a:xfrm>
            <a:off x="3805084" y="668594"/>
            <a:ext cx="4483510" cy="68810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ABEB4-0B8F-9902-DC3B-8C4DEC2A7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8929"/>
            <a:ext cx="9006348" cy="68810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Methodology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0C3E07B-1D34-82BC-6A1A-90872DA985C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23900" y="1396650"/>
            <a:ext cx="10758961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Step 1: Data Preprocessing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Combined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time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into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datetime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Extracted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hour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day of the week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Encoded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station names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LabelEncoder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Step 2: Model Building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and trained 5 machine learning models: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Linear Regression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Neural Network (MLP)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 Tree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Step 3: Model Evaluation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 Squared Error (MSE)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compare model performance.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072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73743E-59F5-1DBA-AE3D-2CAC908CA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3DD18E5-1464-0AD9-573A-03A5F6014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714561"/>
              </p:ext>
            </p:extLst>
          </p:nvPr>
        </p:nvGraphicFramePr>
        <p:xfrm>
          <a:off x="902273" y="2450140"/>
          <a:ext cx="10387712" cy="284363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193856">
                  <a:extLst>
                    <a:ext uri="{9D8B030D-6E8A-4147-A177-3AD203B41FA5}">
                      <a16:colId xmlns:a16="http://schemas.microsoft.com/office/drawing/2014/main" val="1770801546"/>
                    </a:ext>
                  </a:extLst>
                </a:gridCol>
                <a:gridCol w="5193856">
                  <a:extLst>
                    <a:ext uri="{9D8B030D-6E8A-4147-A177-3AD203B41FA5}">
                      <a16:colId xmlns:a16="http://schemas.microsoft.com/office/drawing/2014/main" val="3769200022"/>
                    </a:ext>
                  </a:extLst>
                </a:gridCol>
              </a:tblGrid>
              <a:tr h="473939"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62" marR="116862" marT="58431" marB="58431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6862" marR="116862" marT="58431" marB="58431"/>
                </a:tc>
                <a:extLst>
                  <a:ext uri="{0D108BD9-81ED-4DB2-BD59-A6C34878D82A}">
                    <a16:rowId xmlns:a16="http://schemas.microsoft.com/office/drawing/2014/main" val="980940452"/>
                  </a:ext>
                </a:extLst>
              </a:tr>
              <a:tr h="473939"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62" marR="116862" marT="58431" marB="58431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62" marR="116862" marT="58431" marB="58431"/>
                </a:tc>
                <a:extLst>
                  <a:ext uri="{0D108BD9-81ED-4DB2-BD59-A6C34878D82A}">
                    <a16:rowId xmlns:a16="http://schemas.microsoft.com/office/drawing/2014/main" val="868853103"/>
                  </a:ext>
                </a:extLst>
              </a:tr>
              <a:tr h="473939"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6862" marR="116862" marT="58431" marB="58431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6862" marR="116862" marT="58431" marB="58431"/>
                </a:tc>
                <a:extLst>
                  <a:ext uri="{0D108BD9-81ED-4DB2-BD59-A6C34878D82A}">
                    <a16:rowId xmlns:a16="http://schemas.microsoft.com/office/drawing/2014/main" val="3609079916"/>
                  </a:ext>
                </a:extLst>
              </a:tr>
              <a:tr h="473939"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6862" marR="116862" marT="58431" marB="58431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6862" marR="116862" marT="58431" marB="58431"/>
                </a:tc>
                <a:extLst>
                  <a:ext uri="{0D108BD9-81ED-4DB2-BD59-A6C34878D82A}">
                    <a16:rowId xmlns:a16="http://schemas.microsoft.com/office/drawing/2014/main" val="124539498"/>
                  </a:ext>
                </a:extLst>
              </a:tr>
              <a:tr h="473939"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6862" marR="116862" marT="58431" marB="58431"/>
                </a:tc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6862" marR="116862" marT="58431" marB="58431"/>
                </a:tc>
                <a:extLst>
                  <a:ext uri="{0D108BD9-81ED-4DB2-BD59-A6C34878D82A}">
                    <a16:rowId xmlns:a16="http://schemas.microsoft.com/office/drawing/2014/main" val="3546865604"/>
                  </a:ext>
                </a:extLst>
              </a:tr>
              <a:tr h="473939">
                <a:tc>
                  <a:txBody>
                    <a:bodyPr/>
                    <a:lstStyle/>
                    <a:p>
                      <a:endParaRPr lang="en-US" sz="2300"/>
                    </a:p>
                  </a:txBody>
                  <a:tcPr marL="116862" marR="116862" marT="58431" marB="58431"/>
                </a:tc>
                <a:tc>
                  <a:txBody>
                    <a:bodyPr/>
                    <a:lstStyle/>
                    <a:p>
                      <a:endParaRPr lang="en-US" sz="2300" dirty="0"/>
                    </a:p>
                  </a:txBody>
                  <a:tcPr marL="116862" marR="116862" marT="58431" marB="58431"/>
                </a:tc>
                <a:extLst>
                  <a:ext uri="{0D108BD9-81ED-4DB2-BD59-A6C34878D82A}">
                    <a16:rowId xmlns:a16="http://schemas.microsoft.com/office/drawing/2014/main" val="243981319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5770723-3D5F-915B-0533-02AA70C49B33}"/>
              </a:ext>
            </a:extLst>
          </p:cNvPr>
          <p:cNvSpPr/>
          <p:nvPr/>
        </p:nvSpPr>
        <p:spPr>
          <a:xfrm>
            <a:off x="2812026" y="668594"/>
            <a:ext cx="6410632" cy="68810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7D65AD-AC1E-9F2C-657F-D4943920C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8929"/>
            <a:ext cx="9006348" cy="68810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Model Comparison Results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E4FA2D5-720B-B7CD-43BD-B61E1FB57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120939"/>
              </p:ext>
            </p:extLst>
          </p:nvPr>
        </p:nvGraphicFramePr>
        <p:xfrm>
          <a:off x="1094821" y="2450138"/>
          <a:ext cx="12474680" cy="2841828"/>
        </p:xfrm>
        <a:graphic>
          <a:graphicData uri="http://schemas.openxmlformats.org/drawingml/2006/table">
            <a:tbl>
              <a:tblPr/>
              <a:tblGrid>
                <a:gridCol w="6237340">
                  <a:extLst>
                    <a:ext uri="{9D8B030D-6E8A-4147-A177-3AD203B41FA5}">
                      <a16:colId xmlns:a16="http://schemas.microsoft.com/office/drawing/2014/main" val="2593452399"/>
                    </a:ext>
                  </a:extLst>
                </a:gridCol>
                <a:gridCol w="6237340">
                  <a:extLst>
                    <a:ext uri="{9D8B030D-6E8A-4147-A177-3AD203B41FA5}">
                      <a16:colId xmlns:a16="http://schemas.microsoft.com/office/drawing/2014/main" val="223105875"/>
                    </a:ext>
                  </a:extLst>
                </a:gridCol>
              </a:tblGrid>
              <a:tr h="47363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300" b="1" dirty="0">
                          <a:solidFill>
                            <a:schemeClr val="bg1"/>
                          </a:solidFill>
                        </a:rPr>
                        <a:t>Model</a:t>
                      </a:r>
                      <a:endParaRPr lang="en-US" sz="2300" dirty="0">
                        <a:solidFill>
                          <a:schemeClr val="bg1"/>
                        </a:solidFill>
                      </a:endParaRPr>
                    </a:p>
                  </a:txBody>
                  <a:tcPr marL="116862" marR="116862" marT="58431" marB="584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300" b="1" dirty="0">
                          <a:solidFill>
                            <a:schemeClr val="bg1"/>
                          </a:solidFill>
                        </a:rPr>
                        <a:t>MSE</a:t>
                      </a:r>
                      <a:endParaRPr lang="en-US" sz="2300" dirty="0">
                        <a:solidFill>
                          <a:schemeClr val="bg1"/>
                        </a:solidFill>
                      </a:endParaRPr>
                    </a:p>
                  </a:txBody>
                  <a:tcPr marL="116862" marR="116862" marT="58431" marB="584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1356034"/>
                  </a:ext>
                </a:extLst>
              </a:tr>
              <a:tr h="47363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300" b="1" dirty="0"/>
                        <a:t>Linear Regression</a:t>
                      </a:r>
                      <a:endParaRPr lang="en-US" sz="2300" dirty="0"/>
                    </a:p>
                  </a:txBody>
                  <a:tcPr marL="116862" marR="116862" marT="58431" marB="584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300" dirty="0"/>
                        <a:t>125.66</a:t>
                      </a:r>
                    </a:p>
                  </a:txBody>
                  <a:tcPr marL="116862" marR="116862" marT="58431" marB="584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0877801"/>
                  </a:ext>
                </a:extLst>
              </a:tr>
              <a:tr h="47363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300" b="1" dirty="0"/>
                        <a:t>Random Forest</a:t>
                      </a:r>
                      <a:endParaRPr lang="en-US" sz="2300" dirty="0"/>
                    </a:p>
                  </a:txBody>
                  <a:tcPr marL="116862" marR="116862" marT="58431" marB="584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300" dirty="0"/>
                        <a:t>54.68</a:t>
                      </a:r>
                    </a:p>
                  </a:txBody>
                  <a:tcPr marL="116862" marR="116862" marT="58431" marB="584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4840833"/>
                  </a:ext>
                </a:extLst>
              </a:tr>
              <a:tr h="47363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300" b="1" dirty="0"/>
                        <a:t>K-Nearest Neighbors</a:t>
                      </a:r>
                      <a:endParaRPr lang="en-US" sz="2300" dirty="0"/>
                    </a:p>
                  </a:txBody>
                  <a:tcPr marL="116862" marR="116862" marT="58431" marB="584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300"/>
                        <a:t>61.26</a:t>
                      </a:r>
                    </a:p>
                  </a:txBody>
                  <a:tcPr marL="116862" marR="116862" marT="58431" marB="584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058488"/>
                  </a:ext>
                </a:extLst>
              </a:tr>
              <a:tr h="47363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300" b="1"/>
                        <a:t>Neural Network (MLP)</a:t>
                      </a:r>
                      <a:endParaRPr lang="en-US" sz="2300"/>
                    </a:p>
                  </a:txBody>
                  <a:tcPr marL="116862" marR="116862" marT="58431" marB="584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300"/>
                        <a:t>109.07</a:t>
                      </a:r>
                    </a:p>
                  </a:txBody>
                  <a:tcPr marL="116862" marR="116862" marT="58431" marB="584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95511"/>
                  </a:ext>
                </a:extLst>
              </a:tr>
              <a:tr h="47363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300" b="1"/>
                        <a:t>Decision Tree</a:t>
                      </a:r>
                      <a:endParaRPr lang="en-US" sz="2300"/>
                    </a:p>
                  </a:txBody>
                  <a:tcPr marL="116862" marR="116862" marT="58431" marB="584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300" dirty="0"/>
                        <a:t>57.12</a:t>
                      </a:r>
                    </a:p>
                  </a:txBody>
                  <a:tcPr marL="116862" marR="116862" marT="58431" marB="584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955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2AC6F04-FFA0-8ECF-0452-31D759AECE36}"/>
              </a:ext>
            </a:extLst>
          </p:cNvPr>
          <p:cNvSpPr txBox="1"/>
          <p:nvPr/>
        </p:nvSpPr>
        <p:spPr>
          <a:xfrm>
            <a:off x="745284" y="1691150"/>
            <a:ext cx="4519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Mean Squared Error (MSE):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832C66-3C89-7C4D-17D5-4FE9BD62A9C8}"/>
              </a:ext>
            </a:extLst>
          </p:cNvPr>
          <p:cNvSpPr txBox="1"/>
          <p:nvPr/>
        </p:nvSpPr>
        <p:spPr>
          <a:xfrm>
            <a:off x="738232" y="5606541"/>
            <a:ext cx="98789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Best Model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en-US" sz="2800" b="1" dirty="0"/>
              <a:t>Random Forest</a:t>
            </a:r>
            <a:r>
              <a:rPr lang="en-US" sz="2800" dirty="0"/>
              <a:t> with the lowest </a:t>
            </a:r>
            <a:r>
              <a:rPr lang="en-US" sz="2800" b="1" dirty="0"/>
              <a:t>MSE</a:t>
            </a:r>
            <a:r>
              <a:rPr lang="en-US" sz="2800" dirty="0"/>
              <a:t> of </a:t>
            </a:r>
            <a:r>
              <a:rPr lang="en-US" sz="2800" b="1" dirty="0"/>
              <a:t>54.68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4714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C47FC0-203B-A56B-E4B8-809152C50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CA4F321-DBC2-0720-9D46-C8FF4FFBC58E}"/>
              </a:ext>
            </a:extLst>
          </p:cNvPr>
          <p:cNvSpPr/>
          <p:nvPr/>
        </p:nvSpPr>
        <p:spPr>
          <a:xfrm>
            <a:off x="2497394" y="412962"/>
            <a:ext cx="7108723" cy="68810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87B474-2315-E0CF-89E7-B6BF77711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3297"/>
            <a:ext cx="9006348" cy="68810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Model Performance Visualized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435F42-F7C2-DDF4-4787-068C5322D56F}"/>
              </a:ext>
            </a:extLst>
          </p:cNvPr>
          <p:cNvSpPr txBox="1"/>
          <p:nvPr/>
        </p:nvSpPr>
        <p:spPr>
          <a:xfrm rot="16200000">
            <a:off x="923970" y="3404118"/>
            <a:ext cx="2527154" cy="305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Mean Squared Error (MSE)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2A8819D-F076-4CC5-D330-9C56FC9178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0877168"/>
              </p:ext>
            </p:extLst>
          </p:nvPr>
        </p:nvGraphicFramePr>
        <p:xfrm>
          <a:off x="2435123" y="1466966"/>
          <a:ext cx="7180826" cy="47470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5F32D1D-F63A-7B12-91A0-1140D5E11D63}"/>
              </a:ext>
            </a:extLst>
          </p:cNvPr>
          <p:cNvSpPr txBox="1"/>
          <p:nvPr/>
        </p:nvSpPr>
        <p:spPr>
          <a:xfrm>
            <a:off x="3746086" y="6225972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Bar Chart: Comparison of MSE for Different Models</a:t>
            </a:r>
          </a:p>
        </p:txBody>
      </p:sp>
    </p:spTree>
    <p:extLst>
      <p:ext uri="{BB962C8B-B14F-4D97-AF65-F5344CB8AC3E}">
        <p14:creationId xmlns:p14="http://schemas.microsoft.com/office/powerpoint/2010/main" val="735067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A79F1-C216-7C60-537D-8D259A145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5A0257F-2E9E-2B77-BC67-75BC5596EEF2}"/>
              </a:ext>
            </a:extLst>
          </p:cNvPr>
          <p:cNvSpPr/>
          <p:nvPr/>
        </p:nvSpPr>
        <p:spPr>
          <a:xfrm>
            <a:off x="3805084" y="668594"/>
            <a:ext cx="4483510" cy="68810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23D28D-211B-9353-A65D-F82B37B1B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8929"/>
            <a:ext cx="9006348" cy="68810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A10CD73-6857-02CB-1214-68D803EC04B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23900" y="1953354"/>
            <a:ext cx="10744200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Best Model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performed best with the lowest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MSE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Future Work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Consider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hyperparameter tuning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adding more data to improve predictions further.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Key Takeaway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can effectively predict ridership and help improve service planning.</a:t>
            </a:r>
          </a:p>
        </p:txBody>
      </p:sp>
    </p:spTree>
    <p:extLst>
      <p:ext uri="{BB962C8B-B14F-4D97-AF65-F5344CB8AC3E}">
        <p14:creationId xmlns:p14="http://schemas.microsoft.com/office/powerpoint/2010/main" val="2548751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088571-FF45-82AE-6969-E6DFCE48C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FACAC-E6A8-F384-21ED-722759A7A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2826" y="3084948"/>
            <a:ext cx="9006348" cy="688104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chemeClr val="accent3"/>
                </a:solidFill>
              </a:rPr>
              <a:t>TERIMA KASIH!</a:t>
            </a:r>
          </a:p>
        </p:txBody>
      </p:sp>
    </p:spTree>
    <p:extLst>
      <p:ext uri="{BB962C8B-B14F-4D97-AF65-F5344CB8AC3E}">
        <p14:creationId xmlns:p14="http://schemas.microsoft.com/office/powerpoint/2010/main" val="283691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</TotalTime>
  <Words>303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Arial Unicode MS</vt:lpstr>
      <vt:lpstr>Wingdings</vt:lpstr>
      <vt:lpstr>Office Theme</vt:lpstr>
      <vt:lpstr>PowerPoint Presentation</vt:lpstr>
      <vt:lpstr>Problem Statement</vt:lpstr>
      <vt:lpstr>Dataset Overview</vt:lpstr>
      <vt:lpstr>Methodology</vt:lpstr>
      <vt:lpstr>Model Comparison Results</vt:lpstr>
      <vt:lpstr>Model Performance Visualized</vt:lpstr>
      <vt:lpstr>Conclusion</vt:lpstr>
      <vt:lpstr>TERIMA KASIH!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 SAIF ABDULLAH BISWAS</dc:creator>
  <cp:lastModifiedBy>Tanvir Hossain</cp:lastModifiedBy>
  <cp:revision>4</cp:revision>
  <dcterms:created xsi:type="dcterms:W3CDTF">2025-04-20T20:46:11Z</dcterms:created>
  <dcterms:modified xsi:type="dcterms:W3CDTF">2025-06-09T07:55:13Z</dcterms:modified>
</cp:coreProperties>
</file>