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8"/>
  </p:notesMasterIdLst>
  <p:sldIdLst>
    <p:sldId id="361" r:id="rId4"/>
    <p:sldId id="360" r:id="rId5"/>
    <p:sldId id="347" r:id="rId6"/>
    <p:sldId id="260" r:id="rId7"/>
    <p:sldId id="366" r:id="rId8"/>
    <p:sldId id="309" r:id="rId9"/>
    <p:sldId id="367" r:id="rId10"/>
    <p:sldId id="368" r:id="rId11"/>
    <p:sldId id="371" r:id="rId12"/>
    <p:sldId id="372" r:id="rId13"/>
    <p:sldId id="369" r:id="rId14"/>
    <p:sldId id="370" r:id="rId15"/>
    <p:sldId id="363" r:id="rId16"/>
    <p:sldId id="34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90" d="100"/>
          <a:sy n="90" d="100"/>
        </p:scale>
        <p:origin x="326" y="-2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6/17/2023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4" name="그림 개체 틀 3">
            <a:extLst>
              <a:ext uri="{FF2B5EF4-FFF2-40B4-BE49-F238E27FC236}">
                <a16:creationId xmlns:a16="http://schemas.microsoft.com/office/drawing/2014/main" id="{0D39BB10-5FB8-4A10-90BB-A072E7979681}"/>
              </a:ext>
            </a:extLst>
          </p:cNvPr>
          <p:cNvSpPr>
            <a:spLocks noGrp="1"/>
          </p:cNvSpPr>
          <p:nvPr>
            <p:ph type="pic" sz="quarter" idx="11" hasCustomPrompt="1"/>
          </p:nvPr>
        </p:nvSpPr>
        <p:spPr>
          <a:xfrm>
            <a:off x="1005841" y="448493"/>
            <a:ext cx="4589410" cy="5961014"/>
          </a:xfrm>
          <a:custGeom>
            <a:avLst/>
            <a:gdLst>
              <a:gd name="connsiteX0" fmla="*/ 2355665 w 4589410"/>
              <a:gd name="connsiteY0" fmla="*/ 5725881 h 5961014"/>
              <a:gd name="connsiteX1" fmla="*/ 3984168 w 4589410"/>
              <a:gd name="connsiteY1" fmla="*/ 5725881 h 5961014"/>
              <a:gd name="connsiteX2" fmla="*/ 3984168 w 4589410"/>
              <a:gd name="connsiteY2" fmla="*/ 5961014 h 5961014"/>
              <a:gd name="connsiteX3" fmla="*/ 2355665 w 4589410"/>
              <a:gd name="connsiteY3" fmla="*/ 5961014 h 5961014"/>
              <a:gd name="connsiteX4" fmla="*/ 605244 w 4589410"/>
              <a:gd name="connsiteY4" fmla="*/ 5190304 h 5961014"/>
              <a:gd name="connsiteX5" fmla="*/ 2233747 w 4589410"/>
              <a:gd name="connsiteY5" fmla="*/ 5190304 h 5961014"/>
              <a:gd name="connsiteX6" fmla="*/ 2233747 w 4589410"/>
              <a:gd name="connsiteY6" fmla="*/ 5756361 h 5961014"/>
              <a:gd name="connsiteX7" fmla="*/ 605244 w 4589410"/>
              <a:gd name="connsiteY7" fmla="*/ 5756361 h 5961014"/>
              <a:gd name="connsiteX8" fmla="*/ 2355665 w 4589410"/>
              <a:gd name="connsiteY8" fmla="*/ 4214945 h 5961014"/>
              <a:gd name="connsiteX9" fmla="*/ 3984168 w 4589410"/>
              <a:gd name="connsiteY9" fmla="*/ 4214945 h 5961014"/>
              <a:gd name="connsiteX10" fmla="*/ 3984168 w 4589410"/>
              <a:gd name="connsiteY10" fmla="*/ 5608316 h 5961014"/>
              <a:gd name="connsiteX11" fmla="*/ 2355665 w 4589410"/>
              <a:gd name="connsiteY11" fmla="*/ 5608316 h 5961014"/>
              <a:gd name="connsiteX12" fmla="*/ 1 w 4589410"/>
              <a:gd name="connsiteY12" fmla="*/ 2233746 h 5961014"/>
              <a:gd name="connsiteX13" fmla="*/ 483327 w 4589410"/>
              <a:gd name="connsiteY13" fmla="*/ 2233746 h 5961014"/>
              <a:gd name="connsiteX14" fmla="*/ 483327 w 4589410"/>
              <a:gd name="connsiteY14" fmla="*/ 5961014 h 5961014"/>
              <a:gd name="connsiteX15" fmla="*/ 1 w 4589410"/>
              <a:gd name="connsiteY15" fmla="*/ 5961014 h 5961014"/>
              <a:gd name="connsiteX16" fmla="*/ 4106084 w 4589410"/>
              <a:gd name="connsiteY16" fmla="*/ 1820090 h 5961014"/>
              <a:gd name="connsiteX17" fmla="*/ 4589410 w 4589410"/>
              <a:gd name="connsiteY17" fmla="*/ 1820090 h 5961014"/>
              <a:gd name="connsiteX18" fmla="*/ 4589410 w 4589410"/>
              <a:gd name="connsiteY18" fmla="*/ 5608315 h 5961014"/>
              <a:gd name="connsiteX19" fmla="*/ 4106084 w 4589410"/>
              <a:gd name="connsiteY19" fmla="*/ 5608315 h 5961014"/>
              <a:gd name="connsiteX20" fmla="*/ 605244 w 4589410"/>
              <a:gd name="connsiteY20" fmla="*/ 1323701 h 5961014"/>
              <a:gd name="connsiteX21" fmla="*/ 2233747 w 4589410"/>
              <a:gd name="connsiteY21" fmla="*/ 1323701 h 5961014"/>
              <a:gd name="connsiteX22" fmla="*/ 2233747 w 4589410"/>
              <a:gd name="connsiteY22" fmla="*/ 5050968 h 5961014"/>
              <a:gd name="connsiteX23" fmla="*/ 605244 w 4589410"/>
              <a:gd name="connsiteY23" fmla="*/ 5050968 h 5961014"/>
              <a:gd name="connsiteX24" fmla="*/ 1 w 4589410"/>
              <a:gd name="connsiteY24" fmla="*/ 1323701 h 5961014"/>
              <a:gd name="connsiteX25" fmla="*/ 483327 w 4589410"/>
              <a:gd name="connsiteY25" fmla="*/ 1323701 h 5961014"/>
              <a:gd name="connsiteX26" fmla="*/ 483327 w 4589410"/>
              <a:gd name="connsiteY26" fmla="*/ 2133597 h 5961014"/>
              <a:gd name="connsiteX27" fmla="*/ 1 w 4589410"/>
              <a:gd name="connsiteY27" fmla="*/ 2133597 h 5961014"/>
              <a:gd name="connsiteX28" fmla="*/ 4106084 w 4589410"/>
              <a:gd name="connsiteY28" fmla="*/ 910045 h 5961014"/>
              <a:gd name="connsiteX29" fmla="*/ 4589410 w 4589410"/>
              <a:gd name="connsiteY29" fmla="*/ 910045 h 5961014"/>
              <a:gd name="connsiteX30" fmla="*/ 4589410 w 4589410"/>
              <a:gd name="connsiteY30" fmla="*/ 1719942 h 5961014"/>
              <a:gd name="connsiteX31" fmla="*/ 4106084 w 4589410"/>
              <a:gd name="connsiteY31" fmla="*/ 1719942 h 5961014"/>
              <a:gd name="connsiteX32" fmla="*/ 2355665 w 4589410"/>
              <a:gd name="connsiteY32" fmla="*/ 370113 h 5961014"/>
              <a:gd name="connsiteX33" fmla="*/ 3984168 w 4589410"/>
              <a:gd name="connsiteY33" fmla="*/ 370113 h 5961014"/>
              <a:gd name="connsiteX34" fmla="*/ 3984168 w 4589410"/>
              <a:gd name="connsiteY34" fmla="*/ 4097380 h 5961014"/>
              <a:gd name="connsiteX35" fmla="*/ 2355665 w 4589410"/>
              <a:gd name="connsiteY35" fmla="*/ 4097380 h 5961014"/>
              <a:gd name="connsiteX36" fmla="*/ 0 w 4589410"/>
              <a:gd name="connsiteY36" fmla="*/ 370113 h 5961014"/>
              <a:gd name="connsiteX37" fmla="*/ 1084218 w 4589410"/>
              <a:gd name="connsiteY37" fmla="*/ 370113 h 5961014"/>
              <a:gd name="connsiteX38" fmla="*/ 1084218 w 4589410"/>
              <a:gd name="connsiteY38" fmla="*/ 1184364 h 5961014"/>
              <a:gd name="connsiteX39" fmla="*/ 0 w 4589410"/>
              <a:gd name="connsiteY39" fmla="*/ 1184364 h 5961014"/>
              <a:gd name="connsiteX40" fmla="*/ 4106084 w 4589410"/>
              <a:gd name="connsiteY40" fmla="*/ 0 h 5961014"/>
              <a:gd name="connsiteX41" fmla="*/ 4589410 w 4589410"/>
              <a:gd name="connsiteY41" fmla="*/ 0 h 5961014"/>
              <a:gd name="connsiteX42" fmla="*/ 4589410 w 4589410"/>
              <a:gd name="connsiteY42" fmla="*/ 809897 h 5961014"/>
              <a:gd name="connsiteX43" fmla="*/ 4106084 w 4589410"/>
              <a:gd name="connsiteY43" fmla="*/ 809897 h 5961014"/>
              <a:gd name="connsiteX44" fmla="*/ 1206136 w 4589410"/>
              <a:gd name="connsiteY44" fmla="*/ 0 h 5961014"/>
              <a:gd name="connsiteX45" fmla="*/ 2233747 w 4589410"/>
              <a:gd name="connsiteY45" fmla="*/ 0 h 5961014"/>
              <a:gd name="connsiteX46" fmla="*/ 2233747 w 4589410"/>
              <a:gd name="connsiteY46" fmla="*/ 1184364 h 5961014"/>
              <a:gd name="connsiteX47" fmla="*/ 1206136 w 4589410"/>
              <a:gd name="connsiteY47" fmla="*/ 1184364 h 596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589410" h="5961014">
                <a:moveTo>
                  <a:pt x="2355665" y="5725881"/>
                </a:moveTo>
                <a:lnTo>
                  <a:pt x="3984168" y="5725881"/>
                </a:lnTo>
                <a:lnTo>
                  <a:pt x="3984168" y="5961014"/>
                </a:lnTo>
                <a:lnTo>
                  <a:pt x="2355665" y="5961014"/>
                </a:lnTo>
                <a:close/>
                <a:moveTo>
                  <a:pt x="605244" y="5190304"/>
                </a:moveTo>
                <a:lnTo>
                  <a:pt x="2233747" y="5190304"/>
                </a:lnTo>
                <a:lnTo>
                  <a:pt x="2233747" y="5756361"/>
                </a:lnTo>
                <a:lnTo>
                  <a:pt x="605244" y="5756361"/>
                </a:lnTo>
                <a:close/>
                <a:moveTo>
                  <a:pt x="2355665" y="4214945"/>
                </a:moveTo>
                <a:lnTo>
                  <a:pt x="3984168" y="4214945"/>
                </a:lnTo>
                <a:lnTo>
                  <a:pt x="3984168" y="5608316"/>
                </a:lnTo>
                <a:lnTo>
                  <a:pt x="2355665" y="5608316"/>
                </a:lnTo>
                <a:close/>
                <a:moveTo>
                  <a:pt x="1" y="2233746"/>
                </a:moveTo>
                <a:lnTo>
                  <a:pt x="483327" y="2233746"/>
                </a:lnTo>
                <a:lnTo>
                  <a:pt x="483327" y="5961014"/>
                </a:lnTo>
                <a:lnTo>
                  <a:pt x="1" y="5961014"/>
                </a:lnTo>
                <a:close/>
                <a:moveTo>
                  <a:pt x="4106084" y="1820090"/>
                </a:moveTo>
                <a:lnTo>
                  <a:pt x="4589410" y="1820090"/>
                </a:lnTo>
                <a:lnTo>
                  <a:pt x="4589410" y="5608315"/>
                </a:lnTo>
                <a:lnTo>
                  <a:pt x="4106084" y="5608315"/>
                </a:lnTo>
                <a:close/>
                <a:moveTo>
                  <a:pt x="605244" y="1323701"/>
                </a:moveTo>
                <a:lnTo>
                  <a:pt x="2233747" y="1323701"/>
                </a:lnTo>
                <a:lnTo>
                  <a:pt x="2233747" y="5050968"/>
                </a:lnTo>
                <a:lnTo>
                  <a:pt x="605244" y="5050968"/>
                </a:lnTo>
                <a:close/>
                <a:moveTo>
                  <a:pt x="1" y="1323701"/>
                </a:moveTo>
                <a:lnTo>
                  <a:pt x="483327" y="1323701"/>
                </a:lnTo>
                <a:lnTo>
                  <a:pt x="483327" y="2133597"/>
                </a:lnTo>
                <a:lnTo>
                  <a:pt x="1" y="2133597"/>
                </a:lnTo>
                <a:close/>
                <a:moveTo>
                  <a:pt x="4106084" y="910045"/>
                </a:moveTo>
                <a:lnTo>
                  <a:pt x="4589410" y="910045"/>
                </a:lnTo>
                <a:lnTo>
                  <a:pt x="4589410" y="1719942"/>
                </a:lnTo>
                <a:lnTo>
                  <a:pt x="4106084" y="1719942"/>
                </a:lnTo>
                <a:close/>
                <a:moveTo>
                  <a:pt x="2355665" y="370113"/>
                </a:moveTo>
                <a:lnTo>
                  <a:pt x="3984168" y="370113"/>
                </a:lnTo>
                <a:lnTo>
                  <a:pt x="3984168" y="4097380"/>
                </a:lnTo>
                <a:lnTo>
                  <a:pt x="2355665" y="4097380"/>
                </a:lnTo>
                <a:close/>
                <a:moveTo>
                  <a:pt x="0" y="370113"/>
                </a:moveTo>
                <a:lnTo>
                  <a:pt x="1084218" y="370113"/>
                </a:lnTo>
                <a:lnTo>
                  <a:pt x="1084218" y="1184364"/>
                </a:lnTo>
                <a:lnTo>
                  <a:pt x="0" y="1184364"/>
                </a:lnTo>
                <a:close/>
                <a:moveTo>
                  <a:pt x="4106084" y="0"/>
                </a:moveTo>
                <a:lnTo>
                  <a:pt x="4589410" y="0"/>
                </a:lnTo>
                <a:lnTo>
                  <a:pt x="4589410" y="809897"/>
                </a:lnTo>
                <a:lnTo>
                  <a:pt x="4106084" y="809897"/>
                </a:lnTo>
                <a:close/>
                <a:moveTo>
                  <a:pt x="1206136" y="0"/>
                </a:moveTo>
                <a:lnTo>
                  <a:pt x="2233747" y="0"/>
                </a:lnTo>
                <a:lnTo>
                  <a:pt x="2233747" y="1184364"/>
                </a:lnTo>
                <a:lnTo>
                  <a:pt x="1206136" y="1184364"/>
                </a:ln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732A5D0C-08AD-4E3C-8516-D114A0699B3D}"/>
              </a:ext>
            </a:extLst>
          </p:cNvPr>
          <p:cNvSpPr/>
          <p:nvPr userDrawn="1"/>
        </p:nvSpPr>
        <p:spPr>
          <a:xfrm>
            <a:off x="715992" y="603849"/>
            <a:ext cx="7686136" cy="30710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그림 개체 틀 2">
            <a:extLst>
              <a:ext uri="{FF2B5EF4-FFF2-40B4-BE49-F238E27FC236}">
                <a16:creationId xmlns:a16="http://schemas.microsoft.com/office/drawing/2014/main" id="{1D62A92E-367B-4AED-9BF2-67B2F827F9C7}"/>
              </a:ext>
            </a:extLst>
          </p:cNvPr>
          <p:cNvSpPr>
            <a:spLocks noGrp="1"/>
          </p:cNvSpPr>
          <p:nvPr>
            <p:ph type="pic" sz="quarter" idx="11" hasCustomPrompt="1"/>
          </p:nvPr>
        </p:nvSpPr>
        <p:spPr>
          <a:xfrm>
            <a:off x="714919" y="603849"/>
            <a:ext cx="3658673" cy="377837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37907DAC-BE9B-4895-8186-9FC52DC94461}"/>
              </a:ext>
            </a:extLst>
          </p:cNvPr>
          <p:cNvSpPr>
            <a:spLocks noGrp="1"/>
          </p:cNvSpPr>
          <p:nvPr>
            <p:ph type="pic" sz="quarter" idx="11" hasCustomPrompt="1"/>
          </p:nvPr>
        </p:nvSpPr>
        <p:spPr>
          <a:xfrm>
            <a:off x="0" y="0"/>
            <a:ext cx="12192000" cy="3786996"/>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
        <p:nvSpPr>
          <p:cNvPr id="4" name="그림 개체 틀 2">
            <a:extLst>
              <a:ext uri="{FF2B5EF4-FFF2-40B4-BE49-F238E27FC236}">
                <a16:creationId xmlns:a16="http://schemas.microsoft.com/office/drawing/2014/main" id="{80C332E3-A652-4A98-8710-933ED8F95A90}"/>
              </a:ext>
            </a:extLst>
          </p:cNvPr>
          <p:cNvSpPr>
            <a:spLocks noGrp="1"/>
          </p:cNvSpPr>
          <p:nvPr>
            <p:ph type="pic" sz="quarter" idx="10" hasCustomPrompt="1"/>
          </p:nvPr>
        </p:nvSpPr>
        <p:spPr>
          <a:xfrm flipH="1">
            <a:off x="930133" y="1953571"/>
            <a:ext cx="4095290" cy="3002616"/>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105249" y="709031"/>
                </a:moveTo>
                <a:lnTo>
                  <a:pt x="3083017" y="0"/>
                </a:lnTo>
                <a:lnTo>
                  <a:pt x="2921936" y="2693277"/>
                </a:lnTo>
                <a:lnTo>
                  <a:pt x="0" y="2574070"/>
                </a:lnTo>
                <a:lnTo>
                  <a:pt x="105249" y="709031"/>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A2CAE86F-1D9F-4FF8-9467-90082F013CB4}"/>
              </a:ext>
            </a:extLst>
          </p:cNvPr>
          <p:cNvSpPr>
            <a:spLocks noGrp="1"/>
          </p:cNvSpPr>
          <p:nvPr>
            <p:ph type="pic" idx="1" hasCustomPrompt="1"/>
          </p:nvPr>
        </p:nvSpPr>
        <p:spPr>
          <a:xfrm>
            <a:off x="0" y="0"/>
            <a:ext cx="6384032" cy="685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67E28A-E6D0-4B97-BA94-9B6E2623062E}" type="datetimeFigureOut">
              <a:rPr lang="en-US" smtClean="0"/>
              <a:t>6/17/2023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D9CF06-6ACB-4143-B5D7-D0AADF587DDD}" type="slidenum">
              <a:rPr lang="en-US" smtClean="0"/>
              <a:t>‹#›</a:t>
            </a:fld>
            <a:endParaRPr lang="en-US"/>
          </a:p>
        </p:txBody>
      </p:sp>
    </p:spTree>
    <p:extLst>
      <p:ext uri="{BB962C8B-B14F-4D97-AF65-F5344CB8AC3E}">
        <p14:creationId xmlns:p14="http://schemas.microsoft.com/office/powerpoint/2010/main" val="37697502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id="{833C00B1-CA2C-494A-A566-6790FD09464F}"/>
              </a:ext>
            </a:extLst>
          </p:cNvPr>
          <p:cNvSpPr>
            <a:spLocks noGrp="1"/>
          </p:cNvSpPr>
          <p:nvPr>
            <p:ph type="pic" sz="quarter" idx="11" hasCustomPrompt="1"/>
          </p:nvPr>
        </p:nvSpPr>
        <p:spPr>
          <a:xfrm>
            <a:off x="0" y="1578149"/>
            <a:ext cx="2437200" cy="234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
        <p:nvSpPr>
          <p:cNvPr id="5" name="그림 개체 틀 2">
            <a:extLst>
              <a:ext uri="{FF2B5EF4-FFF2-40B4-BE49-F238E27FC236}">
                <a16:creationId xmlns:a16="http://schemas.microsoft.com/office/drawing/2014/main" id="{E77CA480-4518-4BF0-9AD6-18091AD7F183}"/>
              </a:ext>
            </a:extLst>
          </p:cNvPr>
          <p:cNvSpPr>
            <a:spLocks noGrp="1"/>
          </p:cNvSpPr>
          <p:nvPr>
            <p:ph type="pic" sz="quarter" idx="12" hasCustomPrompt="1"/>
          </p:nvPr>
        </p:nvSpPr>
        <p:spPr>
          <a:xfrm>
            <a:off x="2438700" y="3941782"/>
            <a:ext cx="2437200" cy="234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
        <p:nvSpPr>
          <p:cNvPr id="6" name="그림 개체 틀 2">
            <a:extLst>
              <a:ext uri="{FF2B5EF4-FFF2-40B4-BE49-F238E27FC236}">
                <a16:creationId xmlns:a16="http://schemas.microsoft.com/office/drawing/2014/main" id="{2EA166A0-037E-44A3-B0C5-D536749BF688}"/>
              </a:ext>
            </a:extLst>
          </p:cNvPr>
          <p:cNvSpPr>
            <a:spLocks noGrp="1"/>
          </p:cNvSpPr>
          <p:nvPr>
            <p:ph type="pic" sz="quarter" idx="13" hasCustomPrompt="1"/>
          </p:nvPr>
        </p:nvSpPr>
        <p:spPr>
          <a:xfrm>
            <a:off x="4877400" y="1591729"/>
            <a:ext cx="2437200" cy="234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
        <p:nvSpPr>
          <p:cNvPr id="7" name="그림 개체 틀 2">
            <a:extLst>
              <a:ext uri="{FF2B5EF4-FFF2-40B4-BE49-F238E27FC236}">
                <a16:creationId xmlns:a16="http://schemas.microsoft.com/office/drawing/2014/main" id="{ABE4363D-0999-4850-AE33-1A1B530A8452}"/>
              </a:ext>
            </a:extLst>
          </p:cNvPr>
          <p:cNvSpPr>
            <a:spLocks noGrp="1"/>
          </p:cNvSpPr>
          <p:nvPr>
            <p:ph type="pic" sz="quarter" idx="14" hasCustomPrompt="1"/>
          </p:nvPr>
        </p:nvSpPr>
        <p:spPr>
          <a:xfrm>
            <a:off x="7316100" y="3955362"/>
            <a:ext cx="2437200" cy="234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
        <p:nvSpPr>
          <p:cNvPr id="8" name="그림 개체 틀 2">
            <a:extLst>
              <a:ext uri="{FF2B5EF4-FFF2-40B4-BE49-F238E27FC236}">
                <a16:creationId xmlns:a16="http://schemas.microsoft.com/office/drawing/2014/main" id="{45B2035F-43A5-4EFF-BE2E-45917BEDCAF4}"/>
              </a:ext>
            </a:extLst>
          </p:cNvPr>
          <p:cNvSpPr>
            <a:spLocks noGrp="1"/>
          </p:cNvSpPr>
          <p:nvPr>
            <p:ph type="pic" sz="quarter" idx="15" hasCustomPrompt="1"/>
          </p:nvPr>
        </p:nvSpPr>
        <p:spPr>
          <a:xfrm>
            <a:off x="9754800" y="1578149"/>
            <a:ext cx="2437200" cy="234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8_Contents slide layout">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F9A6A539-B7C1-455B-A332-7354E9CDB6EE}"/>
              </a:ext>
            </a:extLst>
          </p:cNvPr>
          <p:cNvSpPr/>
          <p:nvPr userDrawn="1"/>
        </p:nvSpPr>
        <p:spPr>
          <a:xfrm>
            <a:off x="3985404" y="918494"/>
            <a:ext cx="6788988" cy="50210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그림 개체 틀 2">
            <a:extLst>
              <a:ext uri="{FF2B5EF4-FFF2-40B4-BE49-F238E27FC236}">
                <a16:creationId xmlns:a16="http://schemas.microsoft.com/office/drawing/2014/main" id="{6B131B09-149B-40B6-9249-44A4B9358F67}"/>
              </a:ext>
            </a:extLst>
          </p:cNvPr>
          <p:cNvSpPr>
            <a:spLocks noGrp="1"/>
          </p:cNvSpPr>
          <p:nvPr>
            <p:ph type="pic" sz="quarter" idx="11" hasCustomPrompt="1"/>
          </p:nvPr>
        </p:nvSpPr>
        <p:spPr>
          <a:xfrm>
            <a:off x="4527795" y="2001328"/>
            <a:ext cx="1631465" cy="2855344"/>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3" name="그림 개체 틀 2">
            <a:extLst>
              <a:ext uri="{FF2B5EF4-FFF2-40B4-BE49-F238E27FC236}">
                <a16:creationId xmlns:a16="http://schemas.microsoft.com/office/drawing/2014/main" id="{FF796B7A-F292-4DAB-8FF1-6D0AF3ECA3B9}"/>
              </a:ext>
            </a:extLst>
          </p:cNvPr>
          <p:cNvSpPr>
            <a:spLocks noGrp="1"/>
          </p:cNvSpPr>
          <p:nvPr>
            <p:ph type="pic" sz="quarter" idx="12" hasCustomPrompt="1"/>
          </p:nvPr>
        </p:nvSpPr>
        <p:spPr>
          <a:xfrm>
            <a:off x="6474489" y="2001328"/>
            <a:ext cx="5007269" cy="2855344"/>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25129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3" name="Oval 84">
            <a:extLst>
              <a:ext uri="{FF2B5EF4-FFF2-40B4-BE49-F238E27FC236}">
                <a16:creationId xmlns:a16="http://schemas.microsoft.com/office/drawing/2014/main" id="{08487DA2-01E2-45CB-A496-FDE46DB83E53}"/>
              </a:ext>
            </a:extLst>
          </p:cNvPr>
          <p:cNvSpPr/>
          <p:nvPr userDrawn="1"/>
        </p:nvSpPr>
        <p:spPr>
          <a:xfrm>
            <a:off x="3718801" y="5611520"/>
            <a:ext cx="4782651" cy="51739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4" name="Graphic 14">
            <a:extLst>
              <a:ext uri="{FF2B5EF4-FFF2-40B4-BE49-F238E27FC236}">
                <a16:creationId xmlns:a16="http://schemas.microsoft.com/office/drawing/2014/main" id="{148A2B19-58B1-4137-90BB-5AD7AC860EC5}"/>
              </a:ext>
            </a:extLst>
          </p:cNvPr>
          <p:cNvGrpSpPr/>
          <p:nvPr userDrawn="1"/>
        </p:nvGrpSpPr>
        <p:grpSpPr>
          <a:xfrm>
            <a:off x="3857257" y="2331942"/>
            <a:ext cx="4505740" cy="3543840"/>
            <a:chOff x="2444748" y="555045"/>
            <a:chExt cx="7282048" cy="5727454"/>
          </a:xfrm>
        </p:grpSpPr>
        <p:sp>
          <p:nvSpPr>
            <p:cNvPr id="5" name="Freeform: Shape 86">
              <a:extLst>
                <a:ext uri="{FF2B5EF4-FFF2-40B4-BE49-F238E27FC236}">
                  <a16:creationId xmlns:a16="http://schemas.microsoft.com/office/drawing/2014/main" id="{75629B70-1872-44F2-BC47-5EBB399C8759}"/>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6" name="Freeform: Shape 87">
              <a:extLst>
                <a:ext uri="{FF2B5EF4-FFF2-40B4-BE49-F238E27FC236}">
                  <a16:creationId xmlns:a16="http://schemas.microsoft.com/office/drawing/2014/main" id="{E80C35BD-869C-4D8D-BFC9-81415EA32E5B}"/>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7" name="Freeform: Shape 88">
              <a:extLst>
                <a:ext uri="{FF2B5EF4-FFF2-40B4-BE49-F238E27FC236}">
                  <a16:creationId xmlns:a16="http://schemas.microsoft.com/office/drawing/2014/main" id="{E4B6C454-BD2B-4663-80C9-37CD4D8CFDC1}"/>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8" name="Freeform: Shape 89">
              <a:extLst>
                <a:ext uri="{FF2B5EF4-FFF2-40B4-BE49-F238E27FC236}">
                  <a16:creationId xmlns:a16="http://schemas.microsoft.com/office/drawing/2014/main" id="{9E78FBBE-66C6-4443-BA72-F0F9CEE364A2}"/>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9" name="Freeform: Shape 90">
              <a:extLst>
                <a:ext uri="{FF2B5EF4-FFF2-40B4-BE49-F238E27FC236}">
                  <a16:creationId xmlns:a16="http://schemas.microsoft.com/office/drawing/2014/main" id="{9382479E-C9AD-4BFC-AABB-49F38F7B20A1}"/>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0" name="Freeform: Shape 91">
              <a:extLst>
                <a:ext uri="{FF2B5EF4-FFF2-40B4-BE49-F238E27FC236}">
                  <a16:creationId xmlns:a16="http://schemas.microsoft.com/office/drawing/2014/main" id="{53F4A6CD-385A-42DF-8324-D2288070A3F0}"/>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1" name="Freeform: Shape 92">
              <a:extLst>
                <a:ext uri="{FF2B5EF4-FFF2-40B4-BE49-F238E27FC236}">
                  <a16:creationId xmlns:a16="http://schemas.microsoft.com/office/drawing/2014/main" id="{FB754D38-7470-45C6-A531-A3034ED9280D}"/>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2" name="Freeform: Shape 93">
              <a:extLst>
                <a:ext uri="{FF2B5EF4-FFF2-40B4-BE49-F238E27FC236}">
                  <a16:creationId xmlns:a16="http://schemas.microsoft.com/office/drawing/2014/main" id="{04BE8F46-AE5C-4B48-ADE3-05A760EDC2AF}"/>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 name="그림 개체 틀 2">
            <a:extLst>
              <a:ext uri="{FF2B5EF4-FFF2-40B4-BE49-F238E27FC236}">
                <a16:creationId xmlns:a16="http://schemas.microsoft.com/office/drawing/2014/main" id="{A56ED74C-4AA6-474C-97BF-C5D92C876DD6}"/>
              </a:ext>
            </a:extLst>
          </p:cNvPr>
          <p:cNvSpPr>
            <a:spLocks noGrp="1"/>
          </p:cNvSpPr>
          <p:nvPr>
            <p:ph type="pic" sz="quarter" idx="11" hasCustomPrompt="1"/>
          </p:nvPr>
        </p:nvSpPr>
        <p:spPr>
          <a:xfrm>
            <a:off x="4044716" y="2524523"/>
            <a:ext cx="4130822" cy="234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
        <p:nvSpPr>
          <p:cNvPr id="13" name="Text Placeholder 9">
            <a:extLst>
              <a:ext uri="{FF2B5EF4-FFF2-40B4-BE49-F238E27FC236}">
                <a16:creationId xmlns:a16="http://schemas.microsoft.com/office/drawing/2014/main" id="{98998FE7-2459-4E48-8AC7-2D7D7951512C}"/>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theme" Target="../theme/theme2.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90"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 id="2147483691"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github.com/Tanvir180/AI_Based_Personal_Virtual_Assistant" TargetMode="External"/><Relationship Id="rId1" Type="http://schemas.openxmlformats.org/officeDocument/2006/relationships/slideLayout" Target="../slideLayouts/slideLayout5.xml"/><Relationship Id="rId4" Type="http://schemas.openxmlformats.org/officeDocument/2006/relationships/image" Target="../media/image2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2DAA667-36E5-482D-9F54-32B2E46999CA}"/>
              </a:ext>
            </a:extLst>
          </p:cNvPr>
          <p:cNvSpPr txBox="1"/>
          <p:nvPr/>
        </p:nvSpPr>
        <p:spPr>
          <a:xfrm>
            <a:off x="646027" y="3517329"/>
            <a:ext cx="5956663" cy="1754326"/>
          </a:xfrm>
          <a:prstGeom prst="rect">
            <a:avLst/>
          </a:prstGeom>
          <a:noFill/>
        </p:spPr>
        <p:txBody>
          <a:bodyPr wrap="square" rtlCol="0" anchor="ctr">
            <a:spAutoFit/>
          </a:bodyPr>
          <a:lstStyle/>
          <a:p>
            <a:r>
              <a:rPr lang="en-US" altLang="ko-KR" sz="5400" dirty="0" smtClean="0">
                <a:solidFill>
                  <a:schemeClr val="bg1"/>
                </a:solidFill>
                <a:latin typeface="+mj-lt"/>
                <a:cs typeface="Arial" pitchFamily="34" charset="0"/>
              </a:rPr>
              <a:t>AI Based Personal Virtual Assistant</a:t>
            </a:r>
            <a:endParaRPr lang="ko-KR" altLang="en-US" sz="5400" dirty="0">
              <a:solidFill>
                <a:schemeClr val="bg1"/>
              </a:solidFill>
              <a:latin typeface="+mj-lt"/>
              <a:cs typeface="Arial" pitchFamily="34" charset="0"/>
            </a:endParaRPr>
          </a:p>
        </p:txBody>
      </p:sp>
      <p:grpSp>
        <p:nvGrpSpPr>
          <p:cNvPr id="14" name="그룹 13">
            <a:extLst>
              <a:ext uri="{FF2B5EF4-FFF2-40B4-BE49-F238E27FC236}">
                <a16:creationId xmlns:a16="http://schemas.microsoft.com/office/drawing/2014/main" id="{C93D984A-7FF2-46DF-AD58-08FD31F5846F}"/>
              </a:ext>
            </a:extLst>
          </p:cNvPr>
          <p:cNvGrpSpPr/>
          <p:nvPr/>
        </p:nvGrpSpPr>
        <p:grpSpPr>
          <a:xfrm>
            <a:off x="819093" y="5480828"/>
            <a:ext cx="4797003" cy="73891"/>
            <a:chOff x="0" y="0"/>
            <a:chExt cx="10600107" cy="3256589"/>
          </a:xfrm>
        </p:grpSpPr>
        <p:sp>
          <p:nvSpPr>
            <p:cNvPr id="15" name="Rectangle 3">
              <a:extLst>
                <a:ext uri="{FF2B5EF4-FFF2-40B4-BE49-F238E27FC236}">
                  <a16:creationId xmlns:a16="http://schemas.microsoft.com/office/drawing/2014/main" id="{E0670505-C8B5-4047-B581-EC4BA03BB9C2}"/>
                </a:ext>
              </a:extLst>
            </p:cNvPr>
            <p:cNvSpPr/>
            <p:nvPr/>
          </p:nvSpPr>
          <p:spPr>
            <a:xfrm>
              <a:off x="1770291" y="8292"/>
              <a:ext cx="1776047" cy="32482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666666"/>
                </a:solidFill>
              </a:endParaRPr>
            </a:p>
          </p:txBody>
        </p:sp>
        <p:sp>
          <p:nvSpPr>
            <p:cNvPr id="16" name="Rectangle 4">
              <a:extLst>
                <a:ext uri="{FF2B5EF4-FFF2-40B4-BE49-F238E27FC236}">
                  <a16:creationId xmlns:a16="http://schemas.microsoft.com/office/drawing/2014/main" id="{0140C7AC-A4B0-41C1-83B5-7D71E4A1D0CB}"/>
                </a:ext>
              </a:extLst>
            </p:cNvPr>
            <p:cNvSpPr/>
            <p:nvPr/>
          </p:nvSpPr>
          <p:spPr>
            <a:xfrm>
              <a:off x="3540582" y="8292"/>
              <a:ext cx="1776047" cy="32482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
              <a:extLst>
                <a:ext uri="{FF2B5EF4-FFF2-40B4-BE49-F238E27FC236}">
                  <a16:creationId xmlns:a16="http://schemas.microsoft.com/office/drawing/2014/main" id="{7290A7AF-8260-46F3-8861-19BBB69A299B}"/>
                </a:ext>
              </a:extLst>
            </p:cNvPr>
            <p:cNvSpPr/>
            <p:nvPr/>
          </p:nvSpPr>
          <p:spPr>
            <a:xfrm>
              <a:off x="5310873" y="8292"/>
              <a:ext cx="1776047" cy="32482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6">
              <a:extLst>
                <a:ext uri="{FF2B5EF4-FFF2-40B4-BE49-F238E27FC236}">
                  <a16:creationId xmlns:a16="http://schemas.microsoft.com/office/drawing/2014/main" id="{9FDBF792-D993-4F15-BC25-B0FFAFF3E986}"/>
                </a:ext>
              </a:extLst>
            </p:cNvPr>
            <p:cNvSpPr/>
            <p:nvPr/>
          </p:nvSpPr>
          <p:spPr>
            <a:xfrm>
              <a:off x="8824060" y="0"/>
              <a:ext cx="1776047" cy="32482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7">
              <a:extLst>
                <a:ext uri="{FF2B5EF4-FFF2-40B4-BE49-F238E27FC236}">
                  <a16:creationId xmlns:a16="http://schemas.microsoft.com/office/drawing/2014/main" id="{D0CF73E0-A9F7-411F-9C7C-916648F3FDC0}"/>
                </a:ext>
              </a:extLst>
            </p:cNvPr>
            <p:cNvSpPr/>
            <p:nvPr/>
          </p:nvSpPr>
          <p:spPr>
            <a:xfrm>
              <a:off x="7067467" y="8292"/>
              <a:ext cx="1776047" cy="324829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B3FD885D-B877-465F-AE1C-435E0A791729}"/>
                </a:ext>
              </a:extLst>
            </p:cNvPr>
            <p:cNvSpPr/>
            <p:nvPr/>
          </p:nvSpPr>
          <p:spPr>
            <a:xfrm>
              <a:off x="0" y="8292"/>
              <a:ext cx="1776047" cy="32482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pic>
        <p:nvPicPr>
          <p:cNvPr id="10" name="Picture 4" descr="Is Siri AI? Find Out Now - Brought To You By ITChronicles"/>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518626" y="1229116"/>
            <a:ext cx="3538078" cy="1895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543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975" y="152400"/>
            <a:ext cx="11353800" cy="646331"/>
          </a:xfrm>
          <a:prstGeom prst="rect">
            <a:avLst/>
          </a:prstGeom>
          <a:solidFill>
            <a:schemeClr val="bg1"/>
          </a:solidFill>
        </p:spPr>
        <p:txBody>
          <a:bodyPr wrap="square">
            <a:spAutoFit/>
          </a:bodyPr>
          <a:lstStyle/>
          <a:p>
            <a:r>
              <a:rPr lang="en-US" sz="3600" b="1" dirty="0" smtClean="0"/>
              <a:t>                           Project Demonstration </a:t>
            </a:r>
            <a:endParaRPr lang="en-US" sz="3600" b="1" dirty="0"/>
          </a:p>
        </p:txBody>
      </p:sp>
      <p:pic>
        <p:nvPicPr>
          <p:cNvPr id="4" name="Picture 3"/>
          <p:cNvPicPr>
            <a:picLocks noChangeAspect="1"/>
          </p:cNvPicPr>
          <p:nvPr/>
        </p:nvPicPr>
        <p:blipFill>
          <a:blip r:embed="rId2"/>
          <a:stretch>
            <a:fillRect/>
          </a:stretch>
        </p:blipFill>
        <p:spPr>
          <a:xfrm>
            <a:off x="6999181" y="1943101"/>
            <a:ext cx="4881606" cy="1724024"/>
          </a:xfrm>
          <a:prstGeom prst="rect">
            <a:avLst/>
          </a:prstGeom>
        </p:spPr>
      </p:pic>
      <p:pic>
        <p:nvPicPr>
          <p:cNvPr id="7" name="Picture 6"/>
          <p:cNvPicPr>
            <a:picLocks noChangeAspect="1"/>
          </p:cNvPicPr>
          <p:nvPr/>
        </p:nvPicPr>
        <p:blipFill rotWithShape="1">
          <a:blip r:embed="rId3"/>
          <a:srcRect r="20012" b="23333"/>
          <a:stretch/>
        </p:blipFill>
        <p:spPr>
          <a:xfrm>
            <a:off x="357054" y="2076450"/>
            <a:ext cx="6053271" cy="3067050"/>
          </a:xfrm>
          <a:prstGeom prst="rect">
            <a:avLst/>
          </a:prstGeom>
        </p:spPr>
      </p:pic>
      <p:pic>
        <p:nvPicPr>
          <p:cNvPr id="8" name="Picture 7"/>
          <p:cNvPicPr>
            <a:picLocks noChangeAspect="1"/>
          </p:cNvPicPr>
          <p:nvPr/>
        </p:nvPicPr>
        <p:blipFill>
          <a:blip r:embed="rId4"/>
          <a:stretch>
            <a:fillRect/>
          </a:stretch>
        </p:blipFill>
        <p:spPr>
          <a:xfrm>
            <a:off x="6998605" y="4309151"/>
            <a:ext cx="4882182" cy="1710649"/>
          </a:xfrm>
          <a:prstGeom prst="rect">
            <a:avLst/>
          </a:prstGeom>
        </p:spPr>
      </p:pic>
    </p:spTree>
    <p:extLst>
      <p:ext uri="{BB962C8B-B14F-4D97-AF65-F5344CB8AC3E}">
        <p14:creationId xmlns:p14="http://schemas.microsoft.com/office/powerpoint/2010/main" val="275547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heel(1)">
                                      <p:cBhvr>
                                        <p:cTn id="19"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4294967295"/>
          </p:nvPr>
        </p:nvSpPr>
        <p:spPr>
          <a:xfrm>
            <a:off x="619125" y="339725"/>
            <a:ext cx="11572875" cy="723900"/>
          </a:xfrm>
          <a:prstGeom prst="rect">
            <a:avLst/>
          </a:prstGeom>
        </p:spPr>
        <p:txBody>
          <a:bodyPr/>
          <a:lstStyle/>
          <a:p>
            <a:r>
              <a:rPr lang="en-US" sz="4000" dirty="0" smtClean="0"/>
              <a:t>Result Analysis &amp; Limitations</a:t>
            </a:r>
            <a:endParaRPr lang="en-US" sz="4000" dirty="0"/>
          </a:p>
        </p:txBody>
      </p:sp>
      <p:sp>
        <p:nvSpPr>
          <p:cNvPr id="8" name="Rectangle 7"/>
          <p:cNvSpPr/>
          <p:nvPr/>
        </p:nvSpPr>
        <p:spPr>
          <a:xfrm>
            <a:off x="626533" y="1501002"/>
            <a:ext cx="11353800" cy="1477328"/>
          </a:xfrm>
          <a:prstGeom prst="rect">
            <a:avLst/>
          </a:prstGeom>
        </p:spPr>
        <p:txBody>
          <a:bodyPr wrap="square">
            <a:spAutoFit/>
          </a:bodyPr>
          <a:lstStyle/>
          <a:p>
            <a:pPr marL="285750" indent="-285750">
              <a:buFont typeface="Wingdings" panose="05000000000000000000" pitchFamily="2" charset="2"/>
              <a:buChar char="Ø"/>
            </a:pPr>
            <a:r>
              <a:rPr lang="en-US" dirty="0"/>
              <a:t>We want to calculate the performance or accuracy of our project, so we </a:t>
            </a:r>
            <a:r>
              <a:rPr lang="en-US" dirty="0" smtClean="0"/>
              <a:t>calculate the number of correct and incorrect word detection from our speech.</a:t>
            </a:r>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3293707267"/>
              </p:ext>
            </p:extLst>
          </p:nvPr>
        </p:nvGraphicFramePr>
        <p:xfrm>
          <a:off x="3327400" y="2657580"/>
          <a:ext cx="5342467" cy="1107440"/>
        </p:xfrm>
        <a:graphic>
          <a:graphicData uri="http://schemas.openxmlformats.org/drawingml/2006/table">
            <a:tbl>
              <a:tblPr firstRow="1" bandRow="1">
                <a:tableStyleId>{D7AC3CCA-C797-4891-BE02-D94E43425B78}</a:tableStyleId>
              </a:tblPr>
              <a:tblGrid>
                <a:gridCol w="3975940">
                  <a:extLst>
                    <a:ext uri="{9D8B030D-6E8A-4147-A177-3AD203B41FA5}">
                      <a16:colId xmlns:a16="http://schemas.microsoft.com/office/drawing/2014/main" val="1561507116"/>
                    </a:ext>
                  </a:extLst>
                </a:gridCol>
                <a:gridCol w="1366527">
                  <a:extLst>
                    <a:ext uri="{9D8B030D-6E8A-4147-A177-3AD203B41FA5}">
                      <a16:colId xmlns:a16="http://schemas.microsoft.com/office/drawing/2014/main" val="3803705373"/>
                    </a:ext>
                  </a:extLst>
                </a:gridCol>
              </a:tblGrid>
              <a:tr h="0">
                <a:tc>
                  <a:txBody>
                    <a:bodyPr/>
                    <a:lstStyle/>
                    <a:p>
                      <a:r>
                        <a:rPr lang="en-US" dirty="0" smtClean="0"/>
                        <a:t>Total Number of Test</a:t>
                      </a:r>
                      <a:endParaRPr lang="en-US" dirty="0"/>
                    </a:p>
                  </a:txBody>
                  <a:tcPr/>
                </a:tc>
                <a:tc>
                  <a:txBody>
                    <a:bodyPr/>
                    <a:lstStyle/>
                    <a:p>
                      <a:pPr algn="ctr"/>
                      <a:r>
                        <a:rPr lang="en-US" dirty="0" smtClean="0"/>
                        <a:t>50</a:t>
                      </a:r>
                      <a:endParaRPr lang="en-US" dirty="0"/>
                    </a:p>
                  </a:txBody>
                  <a:tcPr/>
                </a:tc>
                <a:extLst>
                  <a:ext uri="{0D108BD9-81ED-4DB2-BD59-A6C34878D82A}">
                    <a16:rowId xmlns:a16="http://schemas.microsoft.com/office/drawing/2014/main" val="1681418764"/>
                  </a:ext>
                </a:extLst>
              </a:tr>
              <a:tr h="370840">
                <a:tc>
                  <a:txBody>
                    <a:bodyPr/>
                    <a:lstStyle/>
                    <a:p>
                      <a:r>
                        <a:rPr lang="en-US" dirty="0" smtClean="0"/>
                        <a:t>Correct</a:t>
                      </a:r>
                      <a:r>
                        <a:rPr lang="en-US" baseline="0" dirty="0" smtClean="0"/>
                        <a:t> Detection</a:t>
                      </a:r>
                      <a:endParaRPr lang="en-US" dirty="0"/>
                    </a:p>
                  </a:txBody>
                  <a:tcPr/>
                </a:tc>
                <a:tc>
                  <a:txBody>
                    <a:bodyPr/>
                    <a:lstStyle/>
                    <a:p>
                      <a:pPr algn="ctr"/>
                      <a:r>
                        <a:rPr lang="en-US" dirty="0" smtClean="0"/>
                        <a:t>42</a:t>
                      </a:r>
                      <a:endParaRPr lang="en-US" dirty="0"/>
                    </a:p>
                  </a:txBody>
                  <a:tcPr/>
                </a:tc>
                <a:extLst>
                  <a:ext uri="{0D108BD9-81ED-4DB2-BD59-A6C34878D82A}">
                    <a16:rowId xmlns:a16="http://schemas.microsoft.com/office/drawing/2014/main" val="2741398796"/>
                  </a:ext>
                </a:extLst>
              </a:tr>
              <a:tr h="370840">
                <a:tc>
                  <a:txBody>
                    <a:bodyPr/>
                    <a:lstStyle/>
                    <a:p>
                      <a:r>
                        <a:rPr lang="en-US" dirty="0" smtClean="0"/>
                        <a:t>Incorrect Detection</a:t>
                      </a:r>
                      <a:endParaRPr lang="en-US" dirty="0"/>
                    </a:p>
                  </a:txBody>
                  <a:tcPr/>
                </a:tc>
                <a:tc>
                  <a:txBody>
                    <a:bodyPr/>
                    <a:lstStyle/>
                    <a:p>
                      <a:pPr algn="ctr"/>
                      <a:r>
                        <a:rPr lang="en-US" dirty="0" smtClean="0"/>
                        <a:t>08</a:t>
                      </a:r>
                      <a:endParaRPr lang="en-US" dirty="0"/>
                    </a:p>
                  </a:txBody>
                  <a:tcPr/>
                </a:tc>
                <a:extLst>
                  <a:ext uri="{0D108BD9-81ED-4DB2-BD59-A6C34878D82A}">
                    <a16:rowId xmlns:a16="http://schemas.microsoft.com/office/drawing/2014/main" val="1610848722"/>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524126856"/>
              </p:ext>
            </p:extLst>
          </p:nvPr>
        </p:nvGraphicFramePr>
        <p:xfrm>
          <a:off x="3327400" y="3765020"/>
          <a:ext cx="5342467" cy="370840"/>
        </p:xfrm>
        <a:graphic>
          <a:graphicData uri="http://schemas.openxmlformats.org/drawingml/2006/table">
            <a:tbl>
              <a:tblPr firstRow="1" bandRow="1">
                <a:tableStyleId>{91EBBBCC-DAD2-459C-BE2E-F6DE35CF9A28}</a:tableStyleId>
              </a:tblPr>
              <a:tblGrid>
                <a:gridCol w="3987799">
                  <a:extLst>
                    <a:ext uri="{9D8B030D-6E8A-4147-A177-3AD203B41FA5}">
                      <a16:colId xmlns:a16="http://schemas.microsoft.com/office/drawing/2014/main" val="3863805340"/>
                    </a:ext>
                  </a:extLst>
                </a:gridCol>
                <a:gridCol w="1354668">
                  <a:extLst>
                    <a:ext uri="{9D8B030D-6E8A-4147-A177-3AD203B41FA5}">
                      <a16:colId xmlns:a16="http://schemas.microsoft.com/office/drawing/2014/main" val="3791933644"/>
                    </a:ext>
                  </a:extLst>
                </a:gridCol>
              </a:tblGrid>
              <a:tr h="370840">
                <a:tc>
                  <a:txBody>
                    <a:bodyPr/>
                    <a:lstStyle/>
                    <a:p>
                      <a:r>
                        <a:rPr lang="en-US" dirty="0" smtClean="0"/>
                        <a:t>Accuracy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13337939"/>
                  </a:ext>
                </a:extLst>
              </a:tr>
            </a:tbl>
          </a:graphicData>
        </a:graphic>
      </p:graphicFrame>
      <p:sp>
        <p:nvSpPr>
          <p:cNvPr id="14" name="TextBox 13"/>
          <p:cNvSpPr txBox="1"/>
          <p:nvPr/>
        </p:nvSpPr>
        <p:spPr>
          <a:xfrm>
            <a:off x="838200" y="4447465"/>
            <a:ext cx="10117667" cy="1477328"/>
          </a:xfrm>
          <a:prstGeom prst="rect">
            <a:avLst/>
          </a:prstGeom>
          <a:noFill/>
        </p:spPr>
        <p:txBody>
          <a:bodyPr wrap="square" rtlCol="0">
            <a:spAutoFit/>
          </a:bodyPr>
          <a:lstStyle/>
          <a:p>
            <a:pPr marL="285750" indent="-285750">
              <a:buFont typeface="Wingdings" panose="05000000000000000000" pitchFamily="2" charset="2"/>
              <a:buChar char="Ø"/>
            </a:pPr>
            <a:r>
              <a:rPr lang="en-US" b="1" dirty="0" smtClean="0"/>
              <a:t>Limitations:  </a:t>
            </a:r>
          </a:p>
          <a:p>
            <a:r>
              <a:rPr lang="en-US" b="1" dirty="0"/>
              <a:t>	</a:t>
            </a:r>
            <a:r>
              <a:rPr lang="en-US" b="1" dirty="0" smtClean="0"/>
              <a:t>	</a:t>
            </a:r>
            <a:r>
              <a:rPr lang="en-US" dirty="0" smtClean="0"/>
              <a:t>We saw that there are 16%  incorrect detection of our word which we command 	by speech. The main problem is that the surroundings noise and the microphone quality 	of the computer. If we had better microphone which support noise cancellation the 	performance can be improved.</a:t>
            </a:r>
            <a:endParaRPr lang="en-US" dirty="0"/>
          </a:p>
        </p:txBody>
      </p:sp>
    </p:spTree>
    <p:extLst>
      <p:ext uri="{BB962C8B-B14F-4D97-AF65-F5344CB8AC3E}">
        <p14:creationId xmlns:p14="http://schemas.microsoft.com/office/powerpoint/2010/main" val="348320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9100" y="76200"/>
            <a:ext cx="11353800" cy="646331"/>
          </a:xfrm>
          <a:prstGeom prst="rect">
            <a:avLst/>
          </a:prstGeom>
          <a:solidFill>
            <a:schemeClr val="bg1"/>
          </a:solidFill>
        </p:spPr>
        <p:txBody>
          <a:bodyPr wrap="square">
            <a:spAutoFit/>
          </a:bodyPr>
          <a:lstStyle/>
          <a:p>
            <a:r>
              <a:rPr lang="en-US" sz="3600" b="1" dirty="0" smtClean="0"/>
              <a:t>         		      Project GitHub Link </a:t>
            </a:r>
            <a:endParaRPr lang="en-US" sz="3600" b="1" dirty="0"/>
          </a:p>
        </p:txBody>
      </p:sp>
      <p:sp>
        <p:nvSpPr>
          <p:cNvPr id="3" name="TextBox 2"/>
          <p:cNvSpPr txBox="1"/>
          <p:nvPr/>
        </p:nvSpPr>
        <p:spPr>
          <a:xfrm>
            <a:off x="1083733" y="1456266"/>
            <a:ext cx="10583334" cy="400110"/>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smtClean="0">
                <a:solidFill>
                  <a:schemeClr val="bg1"/>
                </a:solidFill>
              </a:rPr>
              <a:t>                   </a:t>
            </a:r>
            <a:r>
              <a:rPr lang="en-US" sz="2000" b="1" dirty="0" smtClean="0">
                <a:solidFill>
                  <a:schemeClr val="bg1"/>
                </a:solidFill>
                <a:hlinkClick r:id="rId2"/>
              </a:rPr>
              <a:t>https</a:t>
            </a:r>
            <a:r>
              <a:rPr lang="en-US" sz="2000" b="1" dirty="0">
                <a:solidFill>
                  <a:schemeClr val="bg1"/>
                </a:solidFill>
                <a:hlinkClick r:id="rId2"/>
              </a:rPr>
              <a:t>://</a:t>
            </a:r>
            <a:r>
              <a:rPr lang="en-US" sz="2000" b="1" dirty="0" smtClean="0">
                <a:solidFill>
                  <a:schemeClr val="bg1"/>
                </a:solidFill>
                <a:hlinkClick r:id="rId2"/>
              </a:rPr>
              <a:t>github.com/Tanvir180/AI_Based_Personal_Virtual_Assistant</a:t>
            </a:r>
            <a:endParaRPr lang="en-US" sz="2000" b="1" dirty="0" smtClean="0">
              <a:solidFill>
                <a:schemeClr val="bg1"/>
              </a:solidFill>
            </a:endParaRPr>
          </a:p>
        </p:txBody>
      </p:sp>
      <p:pic>
        <p:nvPicPr>
          <p:cNvPr id="2050" name="Picture 2" descr="GitHub Logo Download - SVG - All Vector Logo"/>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557867" y="1362339"/>
            <a:ext cx="1210733" cy="58796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wo Indians have made Iron Man's JARVIS AI a reality | IndianWeb2.c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8733" y="4238639"/>
            <a:ext cx="5383741" cy="2461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436762"/>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D735F7F3-C1B5-4B60-A00A-4EB618DDFB5A}"/>
              </a:ext>
            </a:extLst>
          </p:cNvPr>
          <p:cNvSpPr txBox="1">
            <a:spLocks/>
          </p:cNvSpPr>
          <p:nvPr/>
        </p:nvSpPr>
        <p:spPr>
          <a:xfrm>
            <a:off x="323529" y="339509"/>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dirty="0"/>
              <a:t> </a:t>
            </a:r>
            <a:r>
              <a:rPr lang="en-US" sz="4000" dirty="0" smtClean="0"/>
              <a:t>                              Reference</a:t>
            </a:r>
            <a:endParaRPr lang="en-US" sz="4000" dirty="0"/>
          </a:p>
        </p:txBody>
      </p:sp>
      <p:sp>
        <p:nvSpPr>
          <p:cNvPr id="6" name="Rectangle 5"/>
          <p:cNvSpPr/>
          <p:nvPr/>
        </p:nvSpPr>
        <p:spPr>
          <a:xfrm>
            <a:off x="584200" y="1134533"/>
            <a:ext cx="11023600" cy="4708981"/>
          </a:xfrm>
          <a:prstGeom prst="rect">
            <a:avLst/>
          </a:prstGeom>
        </p:spPr>
        <p:txBody>
          <a:bodyPr wrap="square">
            <a:spAutoFit/>
          </a:bodyPr>
          <a:lstStyle/>
          <a:p>
            <a:pPr marL="285750" indent="-285750">
              <a:lnSpc>
                <a:spcPts val="448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Lugano, Giuseppe. "Virtual assistants and self-driving cars." 2017 15th International Conference on ITS Telecommunications (ITST). IEEE, 2017</a:t>
            </a:r>
            <a:r>
              <a:rPr lang="en-US" sz="1600" dirty="0" smtClean="0">
                <a:latin typeface="Times New Roman" panose="02020603050405020304" pitchFamily="18" charset="0"/>
                <a:cs typeface="Times New Roman" panose="02020603050405020304" pitchFamily="18" charset="0"/>
              </a:rPr>
              <a:t>.</a:t>
            </a:r>
          </a:p>
          <a:p>
            <a:pPr marL="285750" indent="-285750">
              <a:lnSpc>
                <a:spcPts val="4480"/>
              </a:lnSpc>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Mekni</a:t>
            </a:r>
            <a:r>
              <a:rPr lang="en-US" sz="1600" dirty="0">
                <a:latin typeface="Times New Roman" panose="02020603050405020304" pitchFamily="18" charset="0"/>
                <a:cs typeface="Times New Roman" panose="02020603050405020304" pitchFamily="18" charset="0"/>
              </a:rPr>
              <a:t>, Mehdi. "An artificial intelligence based virtual assistant using conversational agents." </a:t>
            </a:r>
            <a:r>
              <a:rPr lang="en-US" sz="1600" i="1" dirty="0">
                <a:latin typeface="Times New Roman" panose="02020603050405020304" pitchFamily="18" charset="0"/>
                <a:cs typeface="Times New Roman" panose="02020603050405020304" pitchFamily="18" charset="0"/>
              </a:rPr>
              <a:t>Journal of Software Engineering and Applications</a:t>
            </a:r>
            <a:r>
              <a:rPr lang="en-US" sz="1600" dirty="0">
                <a:latin typeface="Times New Roman" panose="02020603050405020304" pitchFamily="18" charset="0"/>
                <a:cs typeface="Times New Roman" panose="02020603050405020304" pitchFamily="18" charset="0"/>
              </a:rPr>
              <a:t> 14.9 (2021): 455-473</a:t>
            </a:r>
            <a:r>
              <a:rPr lang="en-US" sz="1600" dirty="0" smtClean="0">
                <a:latin typeface="Times New Roman" panose="02020603050405020304" pitchFamily="18" charset="0"/>
                <a:cs typeface="Times New Roman" panose="02020603050405020304" pitchFamily="18" charset="0"/>
              </a:rPr>
              <a:t>.</a:t>
            </a:r>
          </a:p>
          <a:p>
            <a:pPr marL="285750" indent="-285750">
              <a:lnSpc>
                <a:spcPts val="4480"/>
              </a:lnSpc>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Gubareva</a:t>
            </a:r>
            <a:r>
              <a:rPr lang="en-US" sz="1600" dirty="0">
                <a:latin typeface="Times New Roman" panose="02020603050405020304" pitchFamily="18" charset="0"/>
                <a:cs typeface="Times New Roman" panose="02020603050405020304" pitchFamily="18" charset="0"/>
              </a:rPr>
              <a:t>, Regina, and </a:t>
            </a:r>
            <a:r>
              <a:rPr lang="en-US" sz="1600" dirty="0" err="1">
                <a:latin typeface="Times New Roman" panose="02020603050405020304" pitchFamily="18" charset="0"/>
                <a:cs typeface="Times New Roman" panose="02020603050405020304" pitchFamily="18" charset="0"/>
              </a:rPr>
              <a:t>Rui</a:t>
            </a:r>
            <a:r>
              <a:rPr lang="en-US" sz="1600" dirty="0">
                <a:latin typeface="Times New Roman" panose="02020603050405020304" pitchFamily="18" charset="0"/>
                <a:cs typeface="Times New Roman" panose="02020603050405020304" pitchFamily="18" charset="0"/>
              </a:rPr>
              <a:t> Pedro Lopes. "Virtual Assistants for Learning: A Systematic Literature Review." </a:t>
            </a:r>
            <a:r>
              <a:rPr lang="en-US" sz="1600" i="1" dirty="0">
                <a:latin typeface="Times New Roman" panose="02020603050405020304" pitchFamily="18" charset="0"/>
                <a:cs typeface="Times New Roman" panose="02020603050405020304" pitchFamily="18" charset="0"/>
              </a:rPr>
              <a:t>CSEDU (1)</a:t>
            </a:r>
            <a:r>
              <a:rPr lang="en-US" sz="1600" dirty="0">
                <a:latin typeface="Times New Roman" panose="02020603050405020304" pitchFamily="18" charset="0"/>
                <a:cs typeface="Times New Roman" panose="02020603050405020304" pitchFamily="18" charset="0"/>
              </a:rPr>
              <a:t> (2020): 97-103</a:t>
            </a:r>
            <a:r>
              <a:rPr lang="en-US" sz="1600" dirty="0" smtClean="0">
                <a:latin typeface="Times New Roman" panose="02020603050405020304" pitchFamily="18" charset="0"/>
                <a:cs typeface="Times New Roman" panose="02020603050405020304" pitchFamily="18" charset="0"/>
              </a:rPr>
              <a:t>.</a:t>
            </a:r>
          </a:p>
          <a:p>
            <a:pPr marL="285750" indent="-285750">
              <a:lnSpc>
                <a:spcPts val="448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YouTube </a:t>
            </a:r>
          </a:p>
          <a:p>
            <a:pPr marL="285750" indent="-285750">
              <a:lnSpc>
                <a:spcPts val="448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Google</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9940125"/>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7AD0779B-3B91-4615-A566-E8E40EC0E675}"/>
              </a:ext>
            </a:extLst>
          </p:cNvPr>
          <p:cNvGrpSpPr/>
          <p:nvPr/>
        </p:nvGrpSpPr>
        <p:grpSpPr>
          <a:xfrm>
            <a:off x="6400799" y="2948672"/>
            <a:ext cx="6617426" cy="2034500"/>
            <a:chOff x="609601" y="5221475"/>
            <a:chExt cx="13234849" cy="2034500"/>
          </a:xfrm>
        </p:grpSpPr>
        <p:sp>
          <p:nvSpPr>
            <p:cNvPr id="4" name="TextBox 3">
              <a:extLst>
                <a:ext uri="{FF2B5EF4-FFF2-40B4-BE49-F238E27FC236}">
                  <a16:creationId xmlns:a16="http://schemas.microsoft.com/office/drawing/2014/main" id="{1DF8EF26-7AD5-4E7F-95B3-9A57CF80C483}"/>
                </a:ext>
              </a:extLst>
            </p:cNvPr>
            <p:cNvSpPr txBox="1"/>
            <p:nvPr/>
          </p:nvSpPr>
          <p:spPr>
            <a:xfrm>
              <a:off x="609601" y="5221475"/>
              <a:ext cx="12191999" cy="1015663"/>
            </a:xfrm>
            <a:prstGeom prst="rect">
              <a:avLst/>
            </a:prstGeom>
            <a:noFill/>
          </p:spPr>
          <p:txBody>
            <a:bodyPr wrap="square" rtlCol="0" anchor="ctr">
              <a:spAutoFit/>
            </a:bodyPr>
            <a:lstStyle/>
            <a:p>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5" name="TextBox 4">
              <a:extLst>
                <a:ext uri="{FF2B5EF4-FFF2-40B4-BE49-F238E27FC236}">
                  <a16:creationId xmlns:a16="http://schemas.microsoft.com/office/drawing/2014/main" id="{BADEB2CA-D11F-4CA5-BC5A-6C38FF4BF392}"/>
                </a:ext>
              </a:extLst>
            </p:cNvPr>
            <p:cNvSpPr txBox="1"/>
            <p:nvPr/>
          </p:nvSpPr>
          <p:spPr>
            <a:xfrm>
              <a:off x="1864487" y="6424978"/>
              <a:ext cx="11979963" cy="830997"/>
            </a:xfrm>
            <a:prstGeom prst="rect">
              <a:avLst/>
            </a:prstGeom>
            <a:noFill/>
          </p:spPr>
          <p:txBody>
            <a:bodyPr wrap="square" rtlCol="0" anchor="ctr">
              <a:spAutoFit/>
            </a:bodyPr>
            <a:lstStyle/>
            <a:p>
              <a:r>
                <a:rPr lang="en-US" altLang="ko-KR" sz="4800" b="1" dirty="0" smtClean="0">
                  <a:solidFill>
                    <a:srgbClr val="FF0000"/>
                  </a:solidFill>
                  <a:cs typeface="Arial" pitchFamily="34" charset="0"/>
                </a:rPr>
                <a:t>Any Query?</a:t>
              </a:r>
              <a:endParaRPr lang="ko-KR" altLang="en-US" sz="4800" b="1" dirty="0">
                <a:solidFill>
                  <a:srgbClr val="FF0000"/>
                </a:solidFill>
                <a:cs typeface="Arial" pitchFamily="34" charset="0"/>
              </a:endParaRPr>
            </a:p>
          </p:txBody>
        </p:sp>
      </p:grpSp>
      <p:grpSp>
        <p:nvGrpSpPr>
          <p:cNvPr id="7" name="그룹 6">
            <a:extLst>
              <a:ext uri="{FF2B5EF4-FFF2-40B4-BE49-F238E27FC236}">
                <a16:creationId xmlns:a16="http://schemas.microsoft.com/office/drawing/2014/main" id="{61503C90-AEC6-4437-8B47-00286FDE4D7D}"/>
              </a:ext>
            </a:extLst>
          </p:cNvPr>
          <p:cNvGrpSpPr/>
          <p:nvPr/>
        </p:nvGrpSpPr>
        <p:grpSpPr>
          <a:xfrm>
            <a:off x="5684158" y="5170824"/>
            <a:ext cx="5937549" cy="73891"/>
            <a:chOff x="0" y="0"/>
            <a:chExt cx="10600107" cy="3256589"/>
          </a:xfrm>
        </p:grpSpPr>
        <p:sp>
          <p:nvSpPr>
            <p:cNvPr id="8" name="Rectangle 3">
              <a:extLst>
                <a:ext uri="{FF2B5EF4-FFF2-40B4-BE49-F238E27FC236}">
                  <a16:creationId xmlns:a16="http://schemas.microsoft.com/office/drawing/2014/main" id="{3CD05703-B169-4126-B3FB-318E480F191D}"/>
                </a:ext>
              </a:extLst>
            </p:cNvPr>
            <p:cNvSpPr/>
            <p:nvPr/>
          </p:nvSpPr>
          <p:spPr>
            <a:xfrm>
              <a:off x="1770291" y="8292"/>
              <a:ext cx="1776047" cy="32482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666666"/>
                </a:solidFill>
              </a:endParaRPr>
            </a:p>
          </p:txBody>
        </p:sp>
        <p:sp>
          <p:nvSpPr>
            <p:cNvPr id="9" name="Rectangle 4">
              <a:extLst>
                <a:ext uri="{FF2B5EF4-FFF2-40B4-BE49-F238E27FC236}">
                  <a16:creationId xmlns:a16="http://schemas.microsoft.com/office/drawing/2014/main" id="{7BE72E9F-BEBE-4A53-852B-5382FD904840}"/>
                </a:ext>
              </a:extLst>
            </p:cNvPr>
            <p:cNvSpPr/>
            <p:nvPr/>
          </p:nvSpPr>
          <p:spPr>
            <a:xfrm>
              <a:off x="3540582" y="8292"/>
              <a:ext cx="1776047" cy="32482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5">
              <a:extLst>
                <a:ext uri="{FF2B5EF4-FFF2-40B4-BE49-F238E27FC236}">
                  <a16:creationId xmlns:a16="http://schemas.microsoft.com/office/drawing/2014/main" id="{9AAC35F4-FEFC-4E81-AE95-F1F7C03B9216}"/>
                </a:ext>
              </a:extLst>
            </p:cNvPr>
            <p:cNvSpPr/>
            <p:nvPr/>
          </p:nvSpPr>
          <p:spPr>
            <a:xfrm>
              <a:off x="5310873" y="8292"/>
              <a:ext cx="1776047" cy="32482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6">
              <a:extLst>
                <a:ext uri="{FF2B5EF4-FFF2-40B4-BE49-F238E27FC236}">
                  <a16:creationId xmlns:a16="http://schemas.microsoft.com/office/drawing/2014/main" id="{F0D9136B-D20D-40D7-9DB3-1E415D8BFC56}"/>
                </a:ext>
              </a:extLst>
            </p:cNvPr>
            <p:cNvSpPr/>
            <p:nvPr/>
          </p:nvSpPr>
          <p:spPr>
            <a:xfrm>
              <a:off x="8824060" y="0"/>
              <a:ext cx="1776047" cy="32482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7">
              <a:extLst>
                <a:ext uri="{FF2B5EF4-FFF2-40B4-BE49-F238E27FC236}">
                  <a16:creationId xmlns:a16="http://schemas.microsoft.com/office/drawing/2014/main" id="{43AA1DED-C7CC-4FBD-89E5-51AD90F37155}"/>
                </a:ext>
              </a:extLst>
            </p:cNvPr>
            <p:cNvSpPr/>
            <p:nvPr/>
          </p:nvSpPr>
          <p:spPr>
            <a:xfrm>
              <a:off x="7067467" y="8292"/>
              <a:ext cx="1776047" cy="324829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2">
              <a:extLst>
                <a:ext uri="{FF2B5EF4-FFF2-40B4-BE49-F238E27FC236}">
                  <a16:creationId xmlns:a16="http://schemas.microsoft.com/office/drawing/2014/main" id="{DAFD7209-92C8-4EAA-8EBD-7B71E9D4575F}"/>
                </a:ext>
              </a:extLst>
            </p:cNvPr>
            <p:cNvSpPr/>
            <p:nvPr/>
          </p:nvSpPr>
          <p:spPr>
            <a:xfrm>
              <a:off x="0" y="8292"/>
              <a:ext cx="1776047" cy="32482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spTree>
    <p:extLst>
      <p:ext uri="{BB962C8B-B14F-4D97-AF65-F5344CB8AC3E}">
        <p14:creationId xmlns:p14="http://schemas.microsoft.com/office/powerpoint/2010/main" val="8216565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EF5389F7-190C-45A7-9380-21E6534CCB3B}"/>
              </a:ext>
            </a:extLst>
          </p:cNvPr>
          <p:cNvGrpSpPr/>
          <p:nvPr/>
        </p:nvGrpSpPr>
        <p:grpSpPr>
          <a:xfrm>
            <a:off x="6075747" y="1585778"/>
            <a:ext cx="5937549" cy="73891"/>
            <a:chOff x="0" y="0"/>
            <a:chExt cx="10600107" cy="3256589"/>
          </a:xfrm>
        </p:grpSpPr>
        <p:sp>
          <p:nvSpPr>
            <p:cNvPr id="9" name="Rectangle 3">
              <a:extLst>
                <a:ext uri="{FF2B5EF4-FFF2-40B4-BE49-F238E27FC236}">
                  <a16:creationId xmlns:a16="http://schemas.microsoft.com/office/drawing/2014/main" id="{FA03FF01-AE44-47F2-A453-F0CD9723CD42}"/>
                </a:ext>
              </a:extLst>
            </p:cNvPr>
            <p:cNvSpPr/>
            <p:nvPr/>
          </p:nvSpPr>
          <p:spPr>
            <a:xfrm>
              <a:off x="1770291" y="8292"/>
              <a:ext cx="1776047" cy="32482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666666"/>
                </a:solidFill>
              </a:endParaRPr>
            </a:p>
          </p:txBody>
        </p:sp>
        <p:sp>
          <p:nvSpPr>
            <p:cNvPr id="12" name="Rectangle 4">
              <a:extLst>
                <a:ext uri="{FF2B5EF4-FFF2-40B4-BE49-F238E27FC236}">
                  <a16:creationId xmlns:a16="http://schemas.microsoft.com/office/drawing/2014/main" id="{32460837-AF0B-4DB7-AE7A-1557B1C243AC}"/>
                </a:ext>
              </a:extLst>
            </p:cNvPr>
            <p:cNvSpPr/>
            <p:nvPr/>
          </p:nvSpPr>
          <p:spPr>
            <a:xfrm>
              <a:off x="3540582" y="8292"/>
              <a:ext cx="1776047" cy="32482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
              <a:extLst>
                <a:ext uri="{FF2B5EF4-FFF2-40B4-BE49-F238E27FC236}">
                  <a16:creationId xmlns:a16="http://schemas.microsoft.com/office/drawing/2014/main" id="{AD042974-D01C-4D66-A728-6CA93B0D8B5F}"/>
                </a:ext>
              </a:extLst>
            </p:cNvPr>
            <p:cNvSpPr/>
            <p:nvPr/>
          </p:nvSpPr>
          <p:spPr>
            <a:xfrm>
              <a:off x="5310873" y="8292"/>
              <a:ext cx="1776047" cy="32482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6">
              <a:extLst>
                <a:ext uri="{FF2B5EF4-FFF2-40B4-BE49-F238E27FC236}">
                  <a16:creationId xmlns:a16="http://schemas.microsoft.com/office/drawing/2014/main" id="{34282B19-99A4-492E-A427-4E17077890E8}"/>
                </a:ext>
              </a:extLst>
            </p:cNvPr>
            <p:cNvSpPr/>
            <p:nvPr/>
          </p:nvSpPr>
          <p:spPr>
            <a:xfrm>
              <a:off x="8824060" y="0"/>
              <a:ext cx="1776047" cy="32482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7">
              <a:extLst>
                <a:ext uri="{FF2B5EF4-FFF2-40B4-BE49-F238E27FC236}">
                  <a16:creationId xmlns:a16="http://schemas.microsoft.com/office/drawing/2014/main" id="{7AE3FF43-AB5E-4758-86DF-2430C9BDEF58}"/>
                </a:ext>
              </a:extLst>
            </p:cNvPr>
            <p:cNvSpPr/>
            <p:nvPr/>
          </p:nvSpPr>
          <p:spPr>
            <a:xfrm>
              <a:off x="7067467" y="8292"/>
              <a:ext cx="1776047" cy="324829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
              <a:extLst>
                <a:ext uri="{FF2B5EF4-FFF2-40B4-BE49-F238E27FC236}">
                  <a16:creationId xmlns:a16="http://schemas.microsoft.com/office/drawing/2014/main" id="{992F4B06-5BDB-4180-8840-D7354BC4DD2E}"/>
                </a:ext>
              </a:extLst>
            </p:cNvPr>
            <p:cNvSpPr/>
            <p:nvPr/>
          </p:nvSpPr>
          <p:spPr>
            <a:xfrm>
              <a:off x="0" y="8292"/>
              <a:ext cx="1776047" cy="32482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grpSp>
        <p:nvGrpSpPr>
          <p:cNvPr id="17" name="Group 12"/>
          <p:cNvGrpSpPr/>
          <p:nvPr/>
        </p:nvGrpSpPr>
        <p:grpSpPr>
          <a:xfrm>
            <a:off x="8857704" y="1931860"/>
            <a:ext cx="3138212" cy="4922941"/>
            <a:chOff x="0" y="0"/>
            <a:chExt cx="6904065" cy="9845882"/>
          </a:xfrm>
        </p:grpSpPr>
        <p:grpSp>
          <p:nvGrpSpPr>
            <p:cNvPr id="18" name="Group 13"/>
            <p:cNvGrpSpPr/>
            <p:nvPr/>
          </p:nvGrpSpPr>
          <p:grpSpPr>
            <a:xfrm rot="-10800000">
              <a:off x="0" y="0"/>
              <a:ext cx="6904065" cy="9845882"/>
              <a:chOff x="0" y="0"/>
              <a:chExt cx="2354580" cy="3357865"/>
            </a:xfrm>
          </p:grpSpPr>
          <p:sp>
            <p:nvSpPr>
              <p:cNvPr id="22" name="Freeform 14"/>
              <p:cNvSpPr/>
              <p:nvPr/>
            </p:nvSpPr>
            <p:spPr>
              <a:xfrm>
                <a:off x="0" y="0"/>
                <a:ext cx="2353310" cy="3357865"/>
              </a:xfrm>
              <a:custGeom>
                <a:avLst/>
                <a:gdLst/>
                <a:ahLst/>
                <a:cxnLst/>
                <a:rect l="l" t="t" r="r" b="b"/>
                <a:pathLst>
                  <a:path w="2353310" h="3357865">
                    <a:moveTo>
                      <a:pt x="784860" y="3290555"/>
                    </a:moveTo>
                    <a:cubicBezTo>
                      <a:pt x="905510" y="3331195"/>
                      <a:pt x="1042670" y="3357865"/>
                      <a:pt x="1177290" y="3357865"/>
                    </a:cubicBezTo>
                    <a:cubicBezTo>
                      <a:pt x="1311910" y="3357865"/>
                      <a:pt x="1441450" y="3335005"/>
                      <a:pt x="1560830" y="3294365"/>
                    </a:cubicBezTo>
                    <a:cubicBezTo>
                      <a:pt x="1563370" y="3293095"/>
                      <a:pt x="1565910" y="3293095"/>
                      <a:pt x="1568450" y="3291825"/>
                    </a:cubicBezTo>
                    <a:cubicBezTo>
                      <a:pt x="2016760" y="3129265"/>
                      <a:pt x="2346960" y="2700005"/>
                      <a:pt x="2353310" y="2196850"/>
                    </a:cubicBezTo>
                    <a:lnTo>
                      <a:pt x="2353310" y="0"/>
                    </a:lnTo>
                    <a:lnTo>
                      <a:pt x="0" y="0"/>
                    </a:lnTo>
                    <a:lnTo>
                      <a:pt x="0" y="2195204"/>
                    </a:lnTo>
                    <a:cubicBezTo>
                      <a:pt x="6350" y="2702545"/>
                      <a:pt x="331470" y="3131805"/>
                      <a:pt x="784860" y="3290555"/>
                    </a:cubicBezTo>
                    <a:close/>
                  </a:path>
                </a:pathLst>
              </a:custGeom>
              <a:solidFill>
                <a:srgbClr val="2B4A9D"/>
              </a:solidFill>
            </p:spPr>
          </p:sp>
        </p:grpSp>
        <p:grpSp>
          <p:nvGrpSpPr>
            <p:cNvPr id="19" name="Group 15"/>
            <p:cNvGrpSpPr>
              <a:grpSpLocks noChangeAspect="1"/>
            </p:cNvGrpSpPr>
            <p:nvPr/>
          </p:nvGrpSpPr>
          <p:grpSpPr>
            <a:xfrm>
              <a:off x="805634" y="580970"/>
              <a:ext cx="5292796" cy="5292796"/>
              <a:chOff x="0" y="0"/>
              <a:chExt cx="6350000" cy="6350000"/>
            </a:xfrm>
          </p:grpSpPr>
          <p:sp>
            <p:nvSpPr>
              <p:cNvPr id="20" name="Freeform 16"/>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solidFill>
                <a:schemeClr val="bg1"/>
              </a:solidFill>
            </p:spPr>
          </p:sp>
          <p:sp>
            <p:nvSpPr>
              <p:cNvPr id="21" name="Freeform 17"/>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FFFFFF"/>
              </a:solidFill>
            </p:spPr>
          </p:sp>
        </p:grpSp>
      </p:gr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5386" y="2885021"/>
            <a:ext cx="1342848" cy="1322880"/>
          </a:xfrm>
          <a:prstGeom prst="rect">
            <a:avLst/>
          </a:prstGeom>
        </p:spPr>
      </p:pic>
      <p:sp>
        <p:nvSpPr>
          <p:cNvPr id="25" name="TextBox 25">
            <a:extLst>
              <a:ext uri="{FF2B5EF4-FFF2-40B4-BE49-F238E27FC236}">
                <a16:creationId xmlns:a16="http://schemas.microsoft.com/office/drawing/2014/main" id="{B3E83E1F-1382-7D28-767F-6E041AC11190}"/>
              </a:ext>
            </a:extLst>
          </p:cNvPr>
          <p:cNvSpPr txBox="1"/>
          <p:nvPr/>
        </p:nvSpPr>
        <p:spPr>
          <a:xfrm>
            <a:off x="6310628" y="770666"/>
            <a:ext cx="7447785" cy="541815"/>
          </a:xfrm>
          <a:prstGeom prst="rect">
            <a:avLst/>
          </a:prstGeom>
        </p:spPr>
        <p:txBody>
          <a:bodyPr lIns="0" tIns="0" rIns="0" bIns="0" rtlCol="0" anchor="t">
            <a:spAutoFit/>
          </a:bodyPr>
          <a:lstStyle/>
          <a:p>
            <a:pPr algn="ctr">
              <a:lnSpc>
                <a:spcPts val="4480"/>
              </a:lnSpc>
            </a:pPr>
            <a:r>
              <a:rPr lang="en-US" sz="3734" dirty="0">
                <a:solidFill>
                  <a:schemeClr val="bg1"/>
                </a:solidFill>
                <a:latin typeface="Poppins Bold"/>
              </a:rPr>
              <a:t>Supervised by</a:t>
            </a:r>
          </a:p>
        </p:txBody>
      </p:sp>
      <p:sp>
        <p:nvSpPr>
          <p:cNvPr id="2" name="Rectangle 1"/>
          <p:cNvSpPr/>
          <p:nvPr/>
        </p:nvSpPr>
        <p:spPr>
          <a:xfrm>
            <a:off x="7378810" y="4942075"/>
            <a:ext cx="6096000" cy="1737720"/>
          </a:xfrm>
          <a:prstGeom prst="rect">
            <a:avLst/>
          </a:prstGeom>
        </p:spPr>
        <p:txBody>
          <a:bodyPr>
            <a:spAutoFit/>
          </a:bodyPr>
          <a:lstStyle/>
          <a:p>
            <a:pPr algn="ctr">
              <a:lnSpc>
                <a:spcPts val="4480"/>
              </a:lnSpc>
            </a:pPr>
            <a:r>
              <a:rPr lang="en-US" sz="2400" b="1" dirty="0">
                <a:solidFill>
                  <a:schemeClr val="bg1"/>
                </a:solidFill>
                <a:latin typeface="Poppins Bold"/>
              </a:rPr>
              <a:t>Tanvir Ahammed </a:t>
            </a:r>
          </a:p>
          <a:p>
            <a:pPr algn="ctr">
              <a:lnSpc>
                <a:spcPts val="4480"/>
              </a:lnSpc>
            </a:pPr>
            <a:r>
              <a:rPr lang="en-US" sz="2400" b="1" dirty="0">
                <a:solidFill>
                  <a:schemeClr val="bg1"/>
                </a:solidFill>
                <a:latin typeface="Poppins Bold"/>
              </a:rPr>
              <a:t>Lecturer</a:t>
            </a:r>
          </a:p>
          <a:p>
            <a:pPr algn="ctr">
              <a:lnSpc>
                <a:spcPts val="4480"/>
              </a:lnSpc>
            </a:pPr>
            <a:r>
              <a:rPr lang="en-US" sz="2400" b="1" spc="200" dirty="0">
                <a:solidFill>
                  <a:schemeClr val="bg1"/>
                </a:solidFill>
                <a:latin typeface="Lato Italics"/>
              </a:rPr>
              <a:t>CSE,JNU</a:t>
            </a:r>
          </a:p>
        </p:txBody>
      </p:sp>
    </p:spTree>
    <p:extLst>
      <p:ext uri="{BB962C8B-B14F-4D97-AF65-F5344CB8AC3E}">
        <p14:creationId xmlns:p14="http://schemas.microsoft.com/office/powerpoint/2010/main" val="19054905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967313" y="5603146"/>
            <a:ext cx="5612391" cy="923330"/>
          </a:xfrm>
          <a:prstGeom prst="rect">
            <a:avLst/>
          </a:prstGeom>
          <a:noFill/>
        </p:spPr>
        <p:txBody>
          <a:bodyPr wrap="square" rtlCol="0" anchor="ctr">
            <a:spAutoFit/>
          </a:bodyPr>
          <a:lstStyle/>
          <a:p>
            <a:r>
              <a:rPr lang="en-US" altLang="ko-KR" sz="5400" dirty="0" smtClean="0">
                <a:solidFill>
                  <a:schemeClr val="bg1"/>
                </a:solidFill>
                <a:cs typeface="Arial" pitchFamily="34" charset="0"/>
              </a:rPr>
              <a:t>Agenda</a:t>
            </a:r>
            <a:endParaRPr lang="ko-KR" altLang="en-US" sz="5400" dirty="0">
              <a:solidFill>
                <a:schemeClr val="bg1"/>
              </a:solidFill>
              <a:cs typeface="Arial" pitchFamily="34" charset="0"/>
            </a:endParaRPr>
          </a:p>
        </p:txBody>
      </p:sp>
      <p:grpSp>
        <p:nvGrpSpPr>
          <p:cNvPr id="51" name="그룹 50">
            <a:extLst>
              <a:ext uri="{FF2B5EF4-FFF2-40B4-BE49-F238E27FC236}">
                <a16:creationId xmlns:a16="http://schemas.microsoft.com/office/drawing/2014/main" id="{9B4843AC-99B0-417C-989C-41A8CE709C60}"/>
              </a:ext>
            </a:extLst>
          </p:cNvPr>
          <p:cNvGrpSpPr/>
          <p:nvPr/>
        </p:nvGrpSpPr>
        <p:grpSpPr>
          <a:xfrm>
            <a:off x="864951" y="629612"/>
            <a:ext cx="6213181" cy="4281093"/>
            <a:chOff x="866391" y="629612"/>
            <a:chExt cx="5476485" cy="4281093"/>
          </a:xfrm>
        </p:grpSpPr>
        <p:sp>
          <p:nvSpPr>
            <p:cNvPr id="18" name="TextBox 17">
              <a:extLst>
                <a:ext uri="{FF2B5EF4-FFF2-40B4-BE49-F238E27FC236}">
                  <a16:creationId xmlns:a16="http://schemas.microsoft.com/office/drawing/2014/main" id="{11D0A4A6-6371-42E9-8FFB-E6F7A57BB0C2}"/>
                </a:ext>
              </a:extLst>
            </p:cNvPr>
            <p:cNvSpPr txBox="1"/>
            <p:nvPr/>
          </p:nvSpPr>
          <p:spPr>
            <a:xfrm>
              <a:off x="877088" y="629612"/>
              <a:ext cx="958096" cy="646331"/>
            </a:xfrm>
            <a:prstGeom prst="rect">
              <a:avLst/>
            </a:prstGeom>
            <a:noFill/>
          </p:spPr>
          <p:txBody>
            <a:bodyPr wrap="square" lIns="108000" rIns="108000" rtlCol="0">
              <a:spAutoFit/>
            </a:bodyPr>
            <a:lstStyle/>
            <a:p>
              <a:pPr algn="ctr"/>
              <a:r>
                <a:rPr lang="en-US" altLang="ko-KR" sz="3600" b="1" dirty="0">
                  <a:solidFill>
                    <a:schemeClr val="accent1"/>
                  </a:solidFill>
                  <a:cs typeface="Arial" pitchFamily="34" charset="0"/>
                </a:rPr>
                <a:t>01</a:t>
              </a:r>
              <a:endParaRPr lang="ko-KR" altLang="en-US" sz="3600" b="1" dirty="0">
                <a:solidFill>
                  <a:schemeClr val="accent1"/>
                </a:solidFill>
                <a:cs typeface="Arial" pitchFamily="34" charset="0"/>
              </a:endParaRPr>
            </a:p>
          </p:txBody>
        </p:sp>
        <p:sp>
          <p:nvSpPr>
            <p:cNvPr id="19" name="TextBox 18">
              <a:extLst>
                <a:ext uri="{FF2B5EF4-FFF2-40B4-BE49-F238E27FC236}">
                  <a16:creationId xmlns:a16="http://schemas.microsoft.com/office/drawing/2014/main" id="{F17766A4-65A1-47D4-9A50-6371777C5BEF}"/>
                </a:ext>
              </a:extLst>
            </p:cNvPr>
            <p:cNvSpPr txBox="1"/>
            <p:nvPr/>
          </p:nvSpPr>
          <p:spPr>
            <a:xfrm>
              <a:off x="1835184" y="768111"/>
              <a:ext cx="4507692" cy="369332"/>
            </a:xfrm>
            <a:prstGeom prst="rect">
              <a:avLst/>
            </a:prstGeom>
            <a:noFill/>
          </p:spPr>
          <p:txBody>
            <a:bodyPr wrap="square" lIns="108000" rIns="108000" rtlCol="0">
              <a:spAutoFit/>
            </a:bodyPr>
            <a:lstStyle/>
            <a:p>
              <a:r>
                <a:rPr lang="en-US" altLang="ko-KR" sz="1800" b="1" dirty="0" smtClean="0">
                  <a:solidFill>
                    <a:schemeClr val="accent1"/>
                  </a:solidFill>
                  <a:cs typeface="Arial" pitchFamily="34" charset="0"/>
                </a:rPr>
                <a:t>Introduction</a:t>
              </a:r>
              <a:endParaRPr lang="ko-KR" altLang="en-US" sz="1800" b="1" dirty="0">
                <a:solidFill>
                  <a:schemeClr val="accent1"/>
                </a:solidFill>
                <a:cs typeface="Arial" pitchFamily="34" charset="0"/>
              </a:endParaRPr>
            </a:p>
          </p:txBody>
        </p:sp>
        <p:cxnSp>
          <p:nvCxnSpPr>
            <p:cNvPr id="20" name="직선 연결선 19">
              <a:extLst>
                <a:ext uri="{FF2B5EF4-FFF2-40B4-BE49-F238E27FC236}">
                  <a16:creationId xmlns:a16="http://schemas.microsoft.com/office/drawing/2014/main" id="{54F9D83B-458F-4DB7-851A-2228539B413F}"/>
                </a:ext>
              </a:extLst>
            </p:cNvPr>
            <p:cNvCxnSpPr>
              <a:cxnSpLocks/>
            </p:cNvCxnSpPr>
            <p:nvPr/>
          </p:nvCxnSpPr>
          <p:spPr>
            <a:xfrm>
              <a:off x="967313" y="1278095"/>
              <a:ext cx="537556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74280BB-2B97-4D8A-B054-6F979823085A}"/>
                </a:ext>
              </a:extLst>
            </p:cNvPr>
            <p:cNvSpPr txBox="1"/>
            <p:nvPr/>
          </p:nvSpPr>
          <p:spPr>
            <a:xfrm>
              <a:off x="877088" y="1399719"/>
              <a:ext cx="958096" cy="646331"/>
            </a:xfrm>
            <a:prstGeom prst="rect">
              <a:avLst/>
            </a:prstGeom>
            <a:noFill/>
          </p:spPr>
          <p:txBody>
            <a:bodyPr wrap="square" lIns="108000" rIns="108000" rtlCol="0">
              <a:spAutoFit/>
            </a:bodyPr>
            <a:lstStyle/>
            <a:p>
              <a:pPr algn="ctr"/>
              <a:r>
                <a:rPr lang="en-US" altLang="ko-KR" sz="3600" b="1" dirty="0">
                  <a:solidFill>
                    <a:schemeClr val="accent2"/>
                  </a:solidFill>
                  <a:cs typeface="Arial" pitchFamily="34" charset="0"/>
                </a:rPr>
                <a:t>02</a:t>
              </a:r>
              <a:endParaRPr lang="ko-KR" altLang="en-US" sz="3600" b="1" dirty="0">
                <a:solidFill>
                  <a:schemeClr val="accent2"/>
                </a:solidFill>
                <a:cs typeface="Arial" pitchFamily="34" charset="0"/>
              </a:endParaRPr>
            </a:p>
          </p:txBody>
        </p:sp>
        <p:sp>
          <p:nvSpPr>
            <p:cNvPr id="30" name="TextBox 29">
              <a:extLst>
                <a:ext uri="{FF2B5EF4-FFF2-40B4-BE49-F238E27FC236}">
                  <a16:creationId xmlns:a16="http://schemas.microsoft.com/office/drawing/2014/main" id="{A9BB9E29-4096-4E74-84A2-D1273403DDC9}"/>
                </a:ext>
              </a:extLst>
            </p:cNvPr>
            <p:cNvSpPr txBox="1"/>
            <p:nvPr/>
          </p:nvSpPr>
          <p:spPr>
            <a:xfrm>
              <a:off x="1835184" y="1528495"/>
              <a:ext cx="4507692" cy="369332"/>
            </a:xfrm>
            <a:prstGeom prst="rect">
              <a:avLst/>
            </a:prstGeom>
            <a:noFill/>
          </p:spPr>
          <p:txBody>
            <a:bodyPr wrap="square" lIns="108000" rIns="108000" rtlCol="0">
              <a:spAutoFit/>
            </a:bodyPr>
            <a:lstStyle/>
            <a:p>
              <a:r>
                <a:rPr lang="en-US" altLang="ko-KR" sz="1800" b="1" dirty="0" smtClean="0">
                  <a:solidFill>
                    <a:schemeClr val="accent2"/>
                  </a:solidFill>
                  <a:cs typeface="Arial" pitchFamily="34" charset="0"/>
                </a:rPr>
                <a:t>Motivation</a:t>
              </a:r>
              <a:endParaRPr lang="ko-KR" altLang="en-US" sz="1800" b="1" dirty="0">
                <a:solidFill>
                  <a:schemeClr val="accent2"/>
                </a:solidFill>
                <a:cs typeface="Arial" pitchFamily="34" charset="0"/>
              </a:endParaRPr>
            </a:p>
          </p:txBody>
        </p:sp>
        <p:cxnSp>
          <p:nvCxnSpPr>
            <p:cNvPr id="31" name="직선 연결선 30">
              <a:extLst>
                <a:ext uri="{FF2B5EF4-FFF2-40B4-BE49-F238E27FC236}">
                  <a16:creationId xmlns:a16="http://schemas.microsoft.com/office/drawing/2014/main" id="{080D3E13-9A00-4F2D-B729-725FD90C3CA8}"/>
                </a:ext>
              </a:extLst>
            </p:cNvPr>
            <p:cNvCxnSpPr>
              <a:cxnSpLocks/>
            </p:cNvCxnSpPr>
            <p:nvPr/>
          </p:nvCxnSpPr>
          <p:spPr>
            <a:xfrm>
              <a:off x="967313" y="2056672"/>
              <a:ext cx="537556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22A5FBB-C23D-49B2-94E5-D3BEAFF4DD39}"/>
                </a:ext>
              </a:extLst>
            </p:cNvPr>
            <p:cNvSpPr txBox="1"/>
            <p:nvPr/>
          </p:nvSpPr>
          <p:spPr>
            <a:xfrm>
              <a:off x="1600200" y="3006548"/>
              <a:ext cx="3257865" cy="307777"/>
            </a:xfrm>
            <a:prstGeom prst="rect">
              <a:avLst/>
            </a:prstGeom>
            <a:noFill/>
          </p:spPr>
          <p:txBody>
            <a:bodyPr wrap="square" rtlCol="0">
              <a:spAutoFit/>
            </a:bodyPr>
            <a:lstStyle/>
            <a:p>
              <a:pPr marL="285750" indent="-285750">
                <a:buFont typeface="Wingdings" panose="05000000000000000000" pitchFamily="2" charset="2"/>
                <a:buChar char="§"/>
              </a:pPr>
              <a:endParaRPr lang="ko-KR" altLang="en-US" sz="1400" dirty="0">
                <a:solidFill>
                  <a:schemeClr val="bg1"/>
                </a:solidFill>
                <a:cs typeface="Arial" pitchFamily="34" charset="0"/>
              </a:endParaRPr>
            </a:p>
          </p:txBody>
        </p:sp>
        <p:sp>
          <p:nvSpPr>
            <p:cNvPr id="37" name="TextBox 36">
              <a:extLst>
                <a:ext uri="{FF2B5EF4-FFF2-40B4-BE49-F238E27FC236}">
                  <a16:creationId xmlns:a16="http://schemas.microsoft.com/office/drawing/2014/main" id="{4F385AD4-D6E5-4272-96AF-99140E9024CD}"/>
                </a:ext>
              </a:extLst>
            </p:cNvPr>
            <p:cNvSpPr txBox="1"/>
            <p:nvPr/>
          </p:nvSpPr>
          <p:spPr>
            <a:xfrm>
              <a:off x="1600200" y="3386577"/>
              <a:ext cx="3257865" cy="307777"/>
            </a:xfrm>
            <a:prstGeom prst="rect">
              <a:avLst/>
            </a:prstGeom>
            <a:noFill/>
          </p:spPr>
          <p:txBody>
            <a:bodyPr wrap="square" rtlCol="0">
              <a:spAutoFit/>
            </a:bodyPr>
            <a:lstStyle/>
            <a:p>
              <a:pPr marL="285750" indent="-285750">
                <a:buFont typeface="Wingdings" panose="05000000000000000000" pitchFamily="2" charset="2"/>
                <a:buChar char="§"/>
              </a:pPr>
              <a:endParaRPr lang="ko-KR" altLang="en-US" sz="1400" dirty="0">
                <a:solidFill>
                  <a:schemeClr val="bg1"/>
                </a:solidFill>
                <a:cs typeface="Arial" pitchFamily="34" charset="0"/>
              </a:endParaRPr>
            </a:p>
          </p:txBody>
        </p:sp>
        <p:sp>
          <p:nvSpPr>
            <p:cNvPr id="40" name="TextBox 39">
              <a:extLst>
                <a:ext uri="{FF2B5EF4-FFF2-40B4-BE49-F238E27FC236}">
                  <a16:creationId xmlns:a16="http://schemas.microsoft.com/office/drawing/2014/main" id="{D4216798-7234-42A3-8ED1-8ECD227B17E2}"/>
                </a:ext>
              </a:extLst>
            </p:cNvPr>
            <p:cNvSpPr txBox="1"/>
            <p:nvPr/>
          </p:nvSpPr>
          <p:spPr>
            <a:xfrm>
              <a:off x="877088" y="2075293"/>
              <a:ext cx="958096" cy="646331"/>
            </a:xfrm>
            <a:prstGeom prst="rect">
              <a:avLst/>
            </a:prstGeom>
            <a:noFill/>
          </p:spPr>
          <p:txBody>
            <a:bodyPr wrap="square" lIns="108000" rIns="108000" rtlCol="0">
              <a:spAutoFit/>
            </a:bodyPr>
            <a:lstStyle/>
            <a:p>
              <a:pPr algn="ctr"/>
              <a:r>
                <a:rPr lang="en-US" altLang="ko-KR" sz="3600" b="1" dirty="0">
                  <a:solidFill>
                    <a:schemeClr val="accent3"/>
                  </a:solidFill>
                  <a:cs typeface="Arial" pitchFamily="34" charset="0"/>
                </a:rPr>
                <a:t>03</a:t>
              </a:r>
              <a:endParaRPr lang="ko-KR" altLang="en-US" sz="3600" b="1" dirty="0">
                <a:solidFill>
                  <a:schemeClr val="accent3"/>
                </a:solidFill>
                <a:cs typeface="Arial" pitchFamily="34" charset="0"/>
              </a:endParaRPr>
            </a:p>
          </p:txBody>
        </p:sp>
        <p:sp>
          <p:nvSpPr>
            <p:cNvPr id="41" name="TextBox 40">
              <a:extLst>
                <a:ext uri="{FF2B5EF4-FFF2-40B4-BE49-F238E27FC236}">
                  <a16:creationId xmlns:a16="http://schemas.microsoft.com/office/drawing/2014/main" id="{C8A7C694-7335-4108-A4F5-68095F4A7ACD}"/>
                </a:ext>
              </a:extLst>
            </p:cNvPr>
            <p:cNvSpPr txBox="1"/>
            <p:nvPr/>
          </p:nvSpPr>
          <p:spPr>
            <a:xfrm>
              <a:off x="1835184" y="2234288"/>
              <a:ext cx="4507692" cy="369332"/>
            </a:xfrm>
            <a:prstGeom prst="rect">
              <a:avLst/>
            </a:prstGeom>
            <a:noFill/>
          </p:spPr>
          <p:txBody>
            <a:bodyPr wrap="square" lIns="108000" rIns="108000" rtlCol="0">
              <a:spAutoFit/>
            </a:bodyPr>
            <a:lstStyle/>
            <a:p>
              <a:r>
                <a:rPr lang="en-US" altLang="ko-KR" sz="1800" b="1" dirty="0" smtClean="0">
                  <a:solidFill>
                    <a:schemeClr val="accent3"/>
                  </a:solidFill>
                  <a:cs typeface="Arial" pitchFamily="34" charset="0"/>
                </a:rPr>
                <a:t>Workflow Diagram</a:t>
              </a:r>
              <a:endParaRPr lang="ko-KR" altLang="en-US" sz="1800" b="1" dirty="0">
                <a:solidFill>
                  <a:schemeClr val="accent3"/>
                </a:solidFill>
                <a:cs typeface="Arial" pitchFamily="34" charset="0"/>
              </a:endParaRPr>
            </a:p>
          </p:txBody>
        </p:sp>
        <p:cxnSp>
          <p:nvCxnSpPr>
            <p:cNvPr id="42" name="직선 연결선 41">
              <a:extLst>
                <a:ext uri="{FF2B5EF4-FFF2-40B4-BE49-F238E27FC236}">
                  <a16:creationId xmlns:a16="http://schemas.microsoft.com/office/drawing/2014/main" id="{A39A4AD8-33D5-4EC6-B50F-9F1B603A45CC}"/>
                </a:ext>
              </a:extLst>
            </p:cNvPr>
            <p:cNvCxnSpPr>
              <a:cxnSpLocks/>
            </p:cNvCxnSpPr>
            <p:nvPr/>
          </p:nvCxnSpPr>
          <p:spPr>
            <a:xfrm>
              <a:off x="967313" y="2734771"/>
              <a:ext cx="5375563"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1D0A4A6-6371-42E9-8FFB-E6F7A57BB0C2}"/>
                </a:ext>
              </a:extLst>
            </p:cNvPr>
            <p:cNvSpPr txBox="1"/>
            <p:nvPr/>
          </p:nvSpPr>
          <p:spPr>
            <a:xfrm>
              <a:off x="877088" y="2771286"/>
              <a:ext cx="958096" cy="646331"/>
            </a:xfrm>
            <a:prstGeom prst="rect">
              <a:avLst/>
            </a:prstGeom>
            <a:noFill/>
          </p:spPr>
          <p:txBody>
            <a:bodyPr wrap="square" lIns="108000" rIns="108000" rtlCol="0">
              <a:spAutoFit/>
            </a:bodyPr>
            <a:lstStyle/>
            <a:p>
              <a:pPr algn="ctr"/>
              <a:r>
                <a:rPr lang="en-US" altLang="ko-KR" sz="3600" b="1" dirty="0" smtClean="0">
                  <a:solidFill>
                    <a:schemeClr val="accent1"/>
                  </a:solidFill>
                  <a:cs typeface="Arial" pitchFamily="34" charset="0"/>
                </a:rPr>
                <a:t>04</a:t>
              </a:r>
              <a:endParaRPr lang="ko-KR" altLang="en-US" sz="3600" b="1" dirty="0">
                <a:solidFill>
                  <a:schemeClr val="accent1"/>
                </a:solidFill>
                <a:cs typeface="Arial" pitchFamily="34" charset="0"/>
              </a:endParaRPr>
            </a:p>
          </p:txBody>
        </p:sp>
        <p:sp>
          <p:nvSpPr>
            <p:cNvPr id="53" name="TextBox 52">
              <a:extLst>
                <a:ext uri="{FF2B5EF4-FFF2-40B4-BE49-F238E27FC236}">
                  <a16:creationId xmlns:a16="http://schemas.microsoft.com/office/drawing/2014/main" id="{F17766A4-65A1-47D4-9A50-6371777C5BEF}"/>
                </a:ext>
              </a:extLst>
            </p:cNvPr>
            <p:cNvSpPr txBox="1"/>
            <p:nvPr/>
          </p:nvSpPr>
          <p:spPr>
            <a:xfrm>
              <a:off x="1835184" y="2903206"/>
              <a:ext cx="4507692" cy="369332"/>
            </a:xfrm>
            <a:prstGeom prst="rect">
              <a:avLst/>
            </a:prstGeom>
            <a:noFill/>
          </p:spPr>
          <p:txBody>
            <a:bodyPr wrap="square" lIns="108000" rIns="108000" rtlCol="0">
              <a:spAutoFit/>
            </a:bodyPr>
            <a:lstStyle/>
            <a:p>
              <a:r>
                <a:rPr lang="en-US" altLang="ko-KR" sz="1800" b="1" dirty="0" smtClean="0">
                  <a:solidFill>
                    <a:schemeClr val="accent1"/>
                  </a:solidFill>
                  <a:cs typeface="Arial" pitchFamily="34" charset="0"/>
                </a:rPr>
                <a:t>Project Demonstration</a:t>
              </a:r>
              <a:endParaRPr lang="ko-KR" altLang="en-US" sz="1800" b="1" dirty="0">
                <a:solidFill>
                  <a:schemeClr val="accent1"/>
                </a:solidFill>
                <a:cs typeface="Arial" pitchFamily="34" charset="0"/>
              </a:endParaRPr>
            </a:p>
          </p:txBody>
        </p:sp>
        <p:cxnSp>
          <p:nvCxnSpPr>
            <p:cNvPr id="54" name="직선 연결선 19">
              <a:extLst>
                <a:ext uri="{FF2B5EF4-FFF2-40B4-BE49-F238E27FC236}">
                  <a16:creationId xmlns:a16="http://schemas.microsoft.com/office/drawing/2014/main" id="{54F9D83B-458F-4DB7-851A-2228539B413F}"/>
                </a:ext>
              </a:extLst>
            </p:cNvPr>
            <p:cNvCxnSpPr>
              <a:cxnSpLocks/>
            </p:cNvCxnSpPr>
            <p:nvPr/>
          </p:nvCxnSpPr>
          <p:spPr>
            <a:xfrm>
              <a:off x="956616" y="3429000"/>
              <a:ext cx="537556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74280BB-2B97-4D8A-B054-6F979823085A}"/>
                </a:ext>
              </a:extLst>
            </p:cNvPr>
            <p:cNvSpPr txBox="1"/>
            <p:nvPr/>
          </p:nvSpPr>
          <p:spPr>
            <a:xfrm>
              <a:off x="877087" y="3459723"/>
              <a:ext cx="958096" cy="646331"/>
            </a:xfrm>
            <a:prstGeom prst="rect">
              <a:avLst/>
            </a:prstGeom>
            <a:noFill/>
          </p:spPr>
          <p:txBody>
            <a:bodyPr wrap="square" lIns="108000" rIns="108000" rtlCol="0">
              <a:spAutoFit/>
            </a:bodyPr>
            <a:lstStyle/>
            <a:p>
              <a:pPr algn="ctr"/>
              <a:r>
                <a:rPr lang="en-US" altLang="ko-KR" sz="3600" b="1" dirty="0" smtClean="0">
                  <a:solidFill>
                    <a:schemeClr val="accent2"/>
                  </a:solidFill>
                  <a:cs typeface="Arial" pitchFamily="34" charset="0"/>
                </a:rPr>
                <a:t>05</a:t>
              </a:r>
              <a:endParaRPr lang="ko-KR" altLang="en-US" sz="3600" b="1" dirty="0">
                <a:solidFill>
                  <a:schemeClr val="accent2"/>
                </a:solidFill>
                <a:cs typeface="Arial" pitchFamily="34" charset="0"/>
              </a:endParaRPr>
            </a:p>
          </p:txBody>
        </p:sp>
        <p:sp>
          <p:nvSpPr>
            <p:cNvPr id="56" name="TextBox 55">
              <a:extLst>
                <a:ext uri="{FF2B5EF4-FFF2-40B4-BE49-F238E27FC236}">
                  <a16:creationId xmlns:a16="http://schemas.microsoft.com/office/drawing/2014/main" id="{A9BB9E29-4096-4E74-84A2-D1273403DDC9}"/>
                </a:ext>
              </a:extLst>
            </p:cNvPr>
            <p:cNvSpPr txBox="1"/>
            <p:nvPr/>
          </p:nvSpPr>
          <p:spPr>
            <a:xfrm>
              <a:off x="1824487" y="3596133"/>
              <a:ext cx="4507692" cy="369332"/>
            </a:xfrm>
            <a:prstGeom prst="rect">
              <a:avLst/>
            </a:prstGeom>
            <a:noFill/>
          </p:spPr>
          <p:txBody>
            <a:bodyPr wrap="square" lIns="108000" rIns="108000" rtlCol="0">
              <a:spAutoFit/>
            </a:bodyPr>
            <a:lstStyle/>
            <a:p>
              <a:r>
                <a:rPr lang="en-US" altLang="ko-KR" b="1" dirty="0">
                  <a:solidFill>
                    <a:srgbClr val="FFC000"/>
                  </a:solidFill>
                  <a:cs typeface="Arial" pitchFamily="34" charset="0"/>
                </a:rPr>
                <a:t>Result Analysis &amp; Limitations</a:t>
              </a:r>
              <a:endParaRPr lang="ko-KR" altLang="en-US" b="1" dirty="0">
                <a:solidFill>
                  <a:srgbClr val="FFC000"/>
                </a:solidFill>
                <a:cs typeface="Arial" pitchFamily="34" charset="0"/>
              </a:endParaRPr>
            </a:p>
          </p:txBody>
        </p:sp>
        <p:cxnSp>
          <p:nvCxnSpPr>
            <p:cNvPr id="57" name="직선 연결선 30">
              <a:extLst>
                <a:ext uri="{FF2B5EF4-FFF2-40B4-BE49-F238E27FC236}">
                  <a16:creationId xmlns:a16="http://schemas.microsoft.com/office/drawing/2014/main" id="{080D3E13-9A00-4F2D-B729-725FD90C3CA8}"/>
                </a:ext>
              </a:extLst>
            </p:cNvPr>
            <p:cNvCxnSpPr>
              <a:cxnSpLocks/>
            </p:cNvCxnSpPr>
            <p:nvPr/>
          </p:nvCxnSpPr>
          <p:spPr>
            <a:xfrm>
              <a:off x="967313" y="4106054"/>
              <a:ext cx="537556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4216798-7234-42A3-8ED1-8ECD227B17E2}"/>
                </a:ext>
              </a:extLst>
            </p:cNvPr>
            <p:cNvSpPr txBox="1"/>
            <p:nvPr/>
          </p:nvSpPr>
          <p:spPr>
            <a:xfrm>
              <a:off x="866391" y="4184047"/>
              <a:ext cx="958096" cy="646331"/>
            </a:xfrm>
            <a:prstGeom prst="rect">
              <a:avLst/>
            </a:prstGeom>
            <a:noFill/>
          </p:spPr>
          <p:txBody>
            <a:bodyPr wrap="square" lIns="108000" rIns="108000" rtlCol="0">
              <a:spAutoFit/>
            </a:bodyPr>
            <a:lstStyle/>
            <a:p>
              <a:pPr algn="ctr"/>
              <a:r>
                <a:rPr lang="en-US" altLang="ko-KR" sz="3600" b="1" dirty="0" smtClean="0">
                  <a:solidFill>
                    <a:schemeClr val="accent3"/>
                  </a:solidFill>
                  <a:cs typeface="Arial" pitchFamily="34" charset="0"/>
                </a:rPr>
                <a:t>06</a:t>
              </a:r>
              <a:endParaRPr lang="ko-KR" altLang="en-US" sz="3600" b="1" dirty="0">
                <a:solidFill>
                  <a:schemeClr val="accent3"/>
                </a:solidFill>
                <a:cs typeface="Arial" pitchFamily="34" charset="0"/>
              </a:endParaRPr>
            </a:p>
          </p:txBody>
        </p:sp>
        <p:sp>
          <p:nvSpPr>
            <p:cNvPr id="59" name="TextBox 58">
              <a:extLst>
                <a:ext uri="{FF2B5EF4-FFF2-40B4-BE49-F238E27FC236}">
                  <a16:creationId xmlns:a16="http://schemas.microsoft.com/office/drawing/2014/main" id="{C8A7C694-7335-4108-A4F5-68095F4A7ACD}"/>
                </a:ext>
              </a:extLst>
            </p:cNvPr>
            <p:cNvSpPr txBox="1"/>
            <p:nvPr/>
          </p:nvSpPr>
          <p:spPr>
            <a:xfrm>
              <a:off x="1824487" y="4343204"/>
              <a:ext cx="4507692" cy="369332"/>
            </a:xfrm>
            <a:prstGeom prst="rect">
              <a:avLst/>
            </a:prstGeom>
            <a:noFill/>
          </p:spPr>
          <p:txBody>
            <a:bodyPr wrap="square" lIns="108000" rIns="108000" rtlCol="0">
              <a:spAutoFit/>
            </a:bodyPr>
            <a:lstStyle/>
            <a:p>
              <a:r>
                <a:rPr lang="en-US" altLang="ko-KR" sz="1800" b="1" dirty="0" smtClean="0">
                  <a:solidFill>
                    <a:schemeClr val="accent3"/>
                  </a:solidFill>
                  <a:cs typeface="Arial" pitchFamily="34" charset="0"/>
                </a:rPr>
                <a:t>Reference</a:t>
              </a:r>
              <a:endParaRPr lang="ko-KR" altLang="en-US" sz="1800" b="1" dirty="0">
                <a:solidFill>
                  <a:schemeClr val="accent3"/>
                </a:solidFill>
                <a:cs typeface="Arial" pitchFamily="34" charset="0"/>
              </a:endParaRPr>
            </a:p>
          </p:txBody>
        </p:sp>
        <p:cxnSp>
          <p:nvCxnSpPr>
            <p:cNvPr id="60" name="직선 연결선 41">
              <a:extLst>
                <a:ext uri="{FF2B5EF4-FFF2-40B4-BE49-F238E27FC236}">
                  <a16:creationId xmlns:a16="http://schemas.microsoft.com/office/drawing/2014/main" id="{A39A4AD8-33D5-4EC6-B50F-9F1B603A45CC}"/>
                </a:ext>
              </a:extLst>
            </p:cNvPr>
            <p:cNvCxnSpPr>
              <a:cxnSpLocks/>
            </p:cNvCxnSpPr>
            <p:nvPr/>
          </p:nvCxnSpPr>
          <p:spPr>
            <a:xfrm>
              <a:off x="967313" y="4910705"/>
              <a:ext cx="5375563"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488225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4294967295"/>
          </p:nvPr>
        </p:nvSpPr>
        <p:spPr>
          <a:xfrm>
            <a:off x="390525" y="263525"/>
            <a:ext cx="11572875" cy="625475"/>
          </a:xfrm>
          <a:prstGeom prst="rect">
            <a:avLst/>
          </a:prstGeom>
          <a:solidFill>
            <a:schemeClr val="bg1"/>
          </a:solidFill>
        </p:spPr>
        <p:txBody>
          <a:bodyPr/>
          <a:lstStyle/>
          <a:p>
            <a:pPr marL="0" indent="0">
              <a:buNone/>
            </a:pPr>
            <a:r>
              <a:rPr lang="en-US" dirty="0" smtClean="0"/>
              <a:t>					Team </a:t>
            </a:r>
            <a:r>
              <a:rPr lang="en-US" dirty="0" err="1" smtClean="0"/>
              <a:t>Fix_it</a:t>
            </a:r>
            <a:endParaRPr lang="en-US" dirty="0"/>
          </a:p>
        </p:txBody>
      </p:sp>
      <p:pic>
        <p:nvPicPr>
          <p:cNvPr id="7" name="Picture Placeholder 6"/>
          <p:cNvPicPr>
            <a:picLocks noGrp="1" noChangeAspect="1"/>
          </p:cNvPicPr>
          <p:nvPr>
            <p:ph type="pic" sz="quarter" idx="4294967295"/>
          </p:nvPr>
        </p:nvPicPr>
        <p:blipFill>
          <a:blip r:embed="rId2" cstate="print">
            <a:extLst>
              <a:ext uri="{28A0092B-C50C-407E-A947-70E740481C1C}">
                <a14:useLocalDpi xmlns:a14="http://schemas.microsoft.com/office/drawing/2010/main" val="0"/>
              </a:ext>
            </a:extLst>
          </a:blip>
          <a:srcRect t="6486" b="6486"/>
          <a:stretch>
            <a:fillRect/>
          </a:stretch>
        </p:blipFill>
        <p:spPr>
          <a:xfrm>
            <a:off x="2280210" y="1973574"/>
            <a:ext cx="3249613" cy="2847975"/>
          </a:xfrm>
          <a:prstGeom prst="rect">
            <a:avLst/>
          </a:prstGeom>
        </p:spPr>
      </p:pic>
      <p:pic>
        <p:nvPicPr>
          <p:cNvPr id="19" name="Picture Placeholder 18"/>
          <p:cNvPicPr>
            <a:picLocks noGrp="1" noChangeAspect="1"/>
          </p:cNvPicPr>
          <p:nvPr>
            <p:ph type="pic" sz="quarter" idx="4294967295"/>
          </p:nvPr>
        </p:nvPicPr>
        <p:blipFill>
          <a:blip r:embed="rId3" cstate="print">
            <a:extLst>
              <a:ext uri="{28A0092B-C50C-407E-A947-70E740481C1C}">
                <a14:useLocalDpi xmlns:a14="http://schemas.microsoft.com/office/drawing/2010/main" val="0"/>
              </a:ext>
            </a:extLst>
          </a:blip>
          <a:srcRect t="2137" b="2137"/>
          <a:stretch>
            <a:fillRect/>
          </a:stretch>
        </p:blipFill>
        <p:spPr>
          <a:xfrm>
            <a:off x="6872172" y="1973573"/>
            <a:ext cx="3082925" cy="2847975"/>
          </a:xfrm>
          <a:prstGeom prst="rect">
            <a:avLst/>
          </a:prstGeom>
        </p:spPr>
      </p:pic>
      <p:sp>
        <p:nvSpPr>
          <p:cNvPr id="9" name="직사각형 8">
            <a:extLst>
              <a:ext uri="{FF2B5EF4-FFF2-40B4-BE49-F238E27FC236}">
                <a16:creationId xmlns:a16="http://schemas.microsoft.com/office/drawing/2014/main" id="{F9D5C679-2BE2-4FAE-91D4-4ED6268C15E5}"/>
              </a:ext>
            </a:extLst>
          </p:cNvPr>
          <p:cNvSpPr/>
          <p:nvPr/>
        </p:nvSpPr>
        <p:spPr>
          <a:xfrm>
            <a:off x="2279653" y="4235009"/>
            <a:ext cx="3250170" cy="586541"/>
          </a:xfrm>
          <a:prstGeom prst="rect">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59B5A981-0D4A-4249-9FD7-A0F35AE07397}"/>
              </a:ext>
            </a:extLst>
          </p:cNvPr>
          <p:cNvSpPr/>
          <p:nvPr/>
        </p:nvSpPr>
        <p:spPr>
          <a:xfrm>
            <a:off x="6872172" y="4235009"/>
            <a:ext cx="3082925" cy="58654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 Placeholder 2">
            <a:extLst>
              <a:ext uri="{FF2B5EF4-FFF2-40B4-BE49-F238E27FC236}">
                <a16:creationId xmlns:a16="http://schemas.microsoft.com/office/drawing/2014/main" id="{93606FA4-6144-42E3-9699-5772B45FD0F4}"/>
              </a:ext>
            </a:extLst>
          </p:cNvPr>
          <p:cNvSpPr txBox="1">
            <a:spLocks/>
          </p:cNvSpPr>
          <p:nvPr/>
        </p:nvSpPr>
        <p:spPr>
          <a:xfrm>
            <a:off x="2360067" y="4293758"/>
            <a:ext cx="3089340" cy="469042"/>
          </a:xfrm>
          <a:prstGeom prst="rect">
            <a:avLst/>
          </a:prstGeom>
        </p:spPr>
        <p:txBody>
          <a:bodyPr anchor="ct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600" dirty="0" smtClean="0">
                <a:solidFill>
                  <a:schemeClr val="bg1"/>
                </a:solidFill>
                <a:cs typeface="Arial" pitchFamily="34" charset="0"/>
              </a:rPr>
              <a:t>MD. Tanvir Ahammed Hridoy</a:t>
            </a:r>
          </a:p>
          <a:p>
            <a:r>
              <a:rPr lang="en-US" altLang="ko-KR" sz="1600" dirty="0" smtClean="0">
                <a:solidFill>
                  <a:schemeClr val="bg1"/>
                </a:solidFill>
                <a:cs typeface="Arial" pitchFamily="34" charset="0"/>
              </a:rPr>
              <a:t>ID: B180305020</a:t>
            </a:r>
            <a:endParaRPr lang="en-US" altLang="ko-KR" sz="1600" dirty="0">
              <a:solidFill>
                <a:schemeClr val="bg1"/>
              </a:solidFill>
              <a:cs typeface="Arial" pitchFamily="34" charset="0"/>
            </a:endParaRPr>
          </a:p>
        </p:txBody>
      </p:sp>
      <p:sp>
        <p:nvSpPr>
          <p:cNvPr id="17" name="Text Placeholder 2">
            <a:extLst>
              <a:ext uri="{FF2B5EF4-FFF2-40B4-BE49-F238E27FC236}">
                <a16:creationId xmlns:a16="http://schemas.microsoft.com/office/drawing/2014/main" id="{9E617411-0F77-43B6-ABC2-0B70AE783869}"/>
              </a:ext>
            </a:extLst>
          </p:cNvPr>
          <p:cNvSpPr txBox="1">
            <a:spLocks/>
          </p:cNvSpPr>
          <p:nvPr/>
        </p:nvSpPr>
        <p:spPr>
          <a:xfrm>
            <a:off x="7412943" y="4366681"/>
            <a:ext cx="2036606" cy="288000"/>
          </a:xfrm>
          <a:prstGeom prst="rect">
            <a:avLst/>
          </a:prstGeom>
        </p:spPr>
        <p:txBody>
          <a:bodyPr anchor="ct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600" dirty="0" err="1" smtClean="0">
                <a:solidFill>
                  <a:schemeClr val="bg1"/>
                </a:solidFill>
                <a:cs typeface="Arial" pitchFamily="34" charset="0"/>
              </a:rPr>
              <a:t>Susmita</a:t>
            </a:r>
            <a:r>
              <a:rPr lang="en-US" altLang="ko-KR" sz="1600" dirty="0" smtClean="0">
                <a:solidFill>
                  <a:schemeClr val="bg1"/>
                </a:solidFill>
                <a:cs typeface="Arial" pitchFamily="34" charset="0"/>
              </a:rPr>
              <a:t> Rani </a:t>
            </a:r>
            <a:r>
              <a:rPr lang="en-US" altLang="ko-KR" sz="1600" dirty="0" err="1" smtClean="0">
                <a:solidFill>
                  <a:schemeClr val="bg1"/>
                </a:solidFill>
                <a:cs typeface="Arial" pitchFamily="34" charset="0"/>
              </a:rPr>
              <a:t>Saha</a:t>
            </a:r>
            <a:endParaRPr lang="en-US" altLang="ko-KR" sz="1600" dirty="0" smtClean="0">
              <a:solidFill>
                <a:schemeClr val="bg1"/>
              </a:solidFill>
              <a:cs typeface="Arial" pitchFamily="34" charset="0"/>
            </a:endParaRPr>
          </a:p>
          <a:p>
            <a:r>
              <a:rPr lang="en-US" altLang="ko-KR" sz="1600" dirty="0" smtClean="0">
                <a:solidFill>
                  <a:schemeClr val="bg1"/>
                </a:solidFill>
                <a:cs typeface="Arial" pitchFamily="34" charset="0"/>
              </a:rPr>
              <a:t>ID: B180305047</a:t>
            </a:r>
            <a:endParaRPr lang="en-US" altLang="ko-KR" sz="1600" dirty="0">
              <a:solidFill>
                <a:schemeClr val="bg1"/>
              </a:solidFill>
              <a:cs typeface="Arial" pitchFamily="34" charset="0"/>
            </a:endParaRPr>
          </a:p>
        </p:txBody>
      </p:sp>
    </p:spTree>
    <p:extLst>
      <p:ext uri="{BB962C8B-B14F-4D97-AF65-F5344CB8AC3E}">
        <p14:creationId xmlns:p14="http://schemas.microsoft.com/office/powerpoint/2010/main" val="14107854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000" dirty="0" smtClean="0"/>
              <a:t>Introduction</a:t>
            </a:r>
            <a:endParaRPr lang="en-US" sz="4000" dirty="0"/>
          </a:p>
        </p:txBody>
      </p:sp>
      <p:sp>
        <p:nvSpPr>
          <p:cNvPr id="4" name="Rectangle 3"/>
          <p:cNvSpPr/>
          <p:nvPr/>
        </p:nvSpPr>
        <p:spPr>
          <a:xfrm>
            <a:off x="626533" y="1501002"/>
            <a:ext cx="11353800" cy="2862322"/>
          </a:xfrm>
          <a:prstGeom prst="rect">
            <a:avLst/>
          </a:prstGeom>
        </p:spPr>
        <p:txBody>
          <a:bodyPr wrap="square">
            <a:spAutoFit/>
          </a:bodyPr>
          <a:lstStyle/>
          <a:p>
            <a:pPr marL="285750" indent="-285750">
              <a:buFont typeface="Wingdings" panose="05000000000000000000" pitchFamily="2" charset="2"/>
              <a:buChar char="Ø"/>
            </a:pPr>
            <a:r>
              <a:rPr lang="en-US" b="1" dirty="0"/>
              <a:t>Virtual Assistant </a:t>
            </a:r>
            <a:r>
              <a:rPr lang="en-US" dirty="0"/>
              <a:t>–  AI-based personal voice assistants as intelligent software applications that use artificial intelligence and natural language processing techniques to understand and respond to human voice </a:t>
            </a:r>
            <a:r>
              <a:rPr lang="en-US" dirty="0" smtClean="0"/>
              <a:t>command</a:t>
            </a:r>
          </a:p>
          <a:p>
            <a:endParaRPr lang="en-US" dirty="0"/>
          </a:p>
          <a:p>
            <a:pPr marL="285750" indent="-285750">
              <a:buFont typeface="Wingdings" panose="05000000000000000000" pitchFamily="2" charset="2"/>
              <a:buChar char="Ø"/>
            </a:pPr>
            <a:r>
              <a:rPr lang="en-US" dirty="0" smtClean="0"/>
              <a:t>Virtual </a:t>
            </a:r>
            <a:r>
              <a:rPr lang="en-US" dirty="0"/>
              <a:t>Personal Assistant carry out all </a:t>
            </a:r>
            <a:r>
              <a:rPr lang="en-US" dirty="0" err="1" smtClean="0"/>
              <a:t>thetasks</a:t>
            </a:r>
            <a:r>
              <a:rPr lang="en-US" dirty="0" smtClean="0"/>
              <a:t> </a:t>
            </a:r>
            <a:r>
              <a:rPr lang="en-US" dirty="0"/>
              <a:t>that are too complex for you on a </a:t>
            </a:r>
            <a:r>
              <a:rPr lang="en-US" dirty="0" smtClean="0"/>
              <a:t>daily basis.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Natural Language Processing </a:t>
            </a:r>
            <a:r>
              <a:rPr lang="en-US" dirty="0"/>
              <a:t>– a subfield of computer science, concerned with the interactions between computers and human (natural) languages</a:t>
            </a:r>
            <a:r>
              <a:rPr lang="en-US" dirty="0" smtClean="0"/>
              <a:t>.</a:t>
            </a:r>
          </a:p>
          <a:p>
            <a:endParaRPr lang="en-US" dirty="0"/>
          </a:p>
          <a:p>
            <a:pPr marL="285750" indent="-285750">
              <a:buFont typeface="Wingdings" panose="05000000000000000000" pitchFamily="2" charset="2"/>
              <a:buChar char="Ø"/>
            </a:pPr>
            <a:endParaRPr lang="en-US" dirty="0"/>
          </a:p>
        </p:txBody>
      </p:sp>
      <p:pic>
        <p:nvPicPr>
          <p:cNvPr id="5" name="Picture 2" descr="development of voice assistan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3922826"/>
            <a:ext cx="4969933" cy="2795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016404"/>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000" dirty="0" smtClean="0"/>
              <a:t>Introduction</a:t>
            </a:r>
            <a:endParaRPr lang="en-US" sz="4000" dirty="0"/>
          </a:p>
        </p:txBody>
      </p:sp>
      <p:sp>
        <p:nvSpPr>
          <p:cNvPr id="4" name="Rectangle 3"/>
          <p:cNvSpPr/>
          <p:nvPr/>
        </p:nvSpPr>
        <p:spPr>
          <a:xfrm>
            <a:off x="609600" y="1185334"/>
            <a:ext cx="11353800" cy="1200329"/>
          </a:xfrm>
          <a:prstGeom prst="rect">
            <a:avLst/>
          </a:prstGeom>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Popular virtual assistants</a:t>
            </a:r>
            <a:r>
              <a:rPr lang="en-US" dirty="0"/>
              <a:t> - Amazon Alexa, Apple's Siri, Google Now and Microsoft's </a:t>
            </a:r>
            <a:r>
              <a:rPr lang="en-US" dirty="0" smtClean="0"/>
              <a:t>Cortana.</a:t>
            </a:r>
            <a:endParaRPr lang="en-US" dirty="0"/>
          </a:p>
          <a:p>
            <a:endParaRPr lang="en-US" dirty="0"/>
          </a:p>
          <a:p>
            <a:pPr marL="285750" indent="-285750">
              <a:buFont typeface="Wingdings" panose="05000000000000000000" pitchFamily="2" charset="2"/>
              <a:buChar char="Ø"/>
            </a:pPr>
            <a:endParaRPr lang="en-US" dirty="0"/>
          </a:p>
        </p:txBody>
      </p:sp>
      <p:pic>
        <p:nvPicPr>
          <p:cNvPr id="73" name="Picture 2" descr="Virtual Assistants | Virtual assistant, How are you feeling, Virtual"/>
          <p:cNvPicPr>
            <a:picLocks noChangeAspect="1" noChangeArrowheads="1"/>
          </p:cNvPicPr>
          <p:nvPr/>
        </p:nvPicPr>
        <p:blipFill rotWithShape="1">
          <a:blip r:embed="rId2">
            <a:extLst>
              <a:ext uri="{28A0092B-C50C-407E-A947-70E740481C1C}">
                <a14:useLocalDpi xmlns:a14="http://schemas.microsoft.com/office/drawing/2010/main" val="0"/>
              </a:ext>
            </a:extLst>
          </a:blip>
          <a:srcRect t="15084" b="9781"/>
          <a:stretch/>
        </p:blipFill>
        <p:spPr bwMode="auto">
          <a:xfrm>
            <a:off x="2963333" y="2385663"/>
            <a:ext cx="6265333" cy="353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27803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285232" y="2720126"/>
            <a:ext cx="1621536" cy="1289732"/>
          </a:xfrm>
          <a:prstGeom prst="ellipse">
            <a:avLst/>
          </a:prstGeom>
          <a:solidFill>
            <a:srgbClr val="0070C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Virtual Assistant</a:t>
            </a:r>
            <a:endParaRPr lang="en-US" dirty="0">
              <a:solidFill>
                <a:schemeClr val="tx1"/>
              </a:solidFill>
            </a:endParaRPr>
          </a:p>
        </p:txBody>
      </p:sp>
      <p:sp>
        <p:nvSpPr>
          <p:cNvPr id="5" name="Oval 4"/>
          <p:cNvSpPr/>
          <p:nvPr/>
        </p:nvSpPr>
        <p:spPr>
          <a:xfrm>
            <a:off x="4944248" y="5456552"/>
            <a:ext cx="2215219" cy="1226499"/>
          </a:xfrm>
          <a:prstGeom prst="ellipse">
            <a:avLst/>
          </a:prstGeom>
          <a:solidFill>
            <a:schemeClr val="accent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Efficiency and Productivity</a:t>
            </a:r>
            <a:endParaRPr lang="en-US" dirty="0">
              <a:solidFill>
                <a:schemeClr val="tx1"/>
              </a:solidFill>
            </a:endParaRPr>
          </a:p>
        </p:txBody>
      </p:sp>
      <p:sp>
        <p:nvSpPr>
          <p:cNvPr id="7" name="Oval 6"/>
          <p:cNvSpPr/>
          <p:nvPr/>
        </p:nvSpPr>
        <p:spPr>
          <a:xfrm>
            <a:off x="7025640" y="1051399"/>
            <a:ext cx="2495296" cy="1255205"/>
          </a:xfrm>
          <a:prstGeom prst="ellipse">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Retrieval and Assistance</a:t>
            </a:r>
            <a:endParaRPr lang="en-US" dirty="0">
              <a:solidFill>
                <a:schemeClr val="tx1"/>
              </a:solidFill>
            </a:endParaRPr>
          </a:p>
        </p:txBody>
      </p:sp>
      <p:sp>
        <p:nvSpPr>
          <p:cNvPr id="8" name="Oval 7"/>
          <p:cNvSpPr/>
          <p:nvPr/>
        </p:nvSpPr>
        <p:spPr>
          <a:xfrm>
            <a:off x="2121069" y="3676115"/>
            <a:ext cx="2325963" cy="1395531"/>
          </a:xfrm>
          <a:prstGeom prst="ellipse">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Continuous Learning and </a:t>
            </a:r>
            <a:r>
              <a:rPr lang="en-US" dirty="0" err="1"/>
              <a:t>Improvemen</a:t>
            </a:r>
            <a:endParaRPr lang="en-US" dirty="0">
              <a:solidFill>
                <a:schemeClr val="tx1"/>
              </a:solidFill>
            </a:endParaRPr>
          </a:p>
        </p:txBody>
      </p:sp>
      <p:sp>
        <p:nvSpPr>
          <p:cNvPr id="9" name="Oval 8"/>
          <p:cNvSpPr/>
          <p:nvPr/>
        </p:nvSpPr>
        <p:spPr>
          <a:xfrm>
            <a:off x="2849203" y="1015719"/>
            <a:ext cx="2131229" cy="1287494"/>
          </a:xfrm>
          <a:prstGeom prst="ellipse">
            <a:avLst/>
          </a:prstGeom>
          <a:solidFill>
            <a:srgbClr val="FC3434"/>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Integration and Connectivity</a:t>
            </a:r>
            <a:endParaRPr lang="en-US" dirty="0">
              <a:solidFill>
                <a:schemeClr val="tx1"/>
              </a:solidFill>
            </a:endParaRPr>
          </a:p>
        </p:txBody>
      </p:sp>
      <p:sp>
        <p:nvSpPr>
          <p:cNvPr id="10" name="Oval 9"/>
          <p:cNvSpPr/>
          <p:nvPr/>
        </p:nvSpPr>
        <p:spPr>
          <a:xfrm>
            <a:off x="7659624" y="3672412"/>
            <a:ext cx="2293112" cy="1360265"/>
          </a:xfrm>
          <a:prstGeom prst="ellips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Enhanced User Experience</a:t>
            </a:r>
            <a:endParaRPr lang="en-US" dirty="0">
              <a:solidFill>
                <a:schemeClr val="tx1"/>
              </a:solidFill>
            </a:endParaRPr>
          </a:p>
        </p:txBody>
      </p:sp>
      <p:sp>
        <p:nvSpPr>
          <p:cNvPr id="11" name="Right Arrow 10"/>
          <p:cNvSpPr/>
          <p:nvPr/>
        </p:nvSpPr>
        <p:spPr>
          <a:xfrm rot="13421287">
            <a:off x="4781275" y="2305405"/>
            <a:ext cx="589698" cy="340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9059307">
            <a:off x="4537073" y="3765675"/>
            <a:ext cx="589698" cy="340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19121774">
            <a:off x="6577399" y="2211634"/>
            <a:ext cx="589698" cy="340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5400000">
            <a:off x="5757009" y="4565217"/>
            <a:ext cx="589698" cy="340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1478592">
            <a:off x="7005761" y="3734956"/>
            <a:ext cx="589698" cy="340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533400" y="129023"/>
            <a:ext cx="11074400" cy="646331"/>
          </a:xfrm>
          <a:prstGeom prst="rect">
            <a:avLst/>
          </a:prstGeom>
          <a:solidFill>
            <a:schemeClr val="bg2">
              <a:lumMod val="90000"/>
            </a:schemeClr>
          </a:solidFill>
        </p:spPr>
        <p:txBody>
          <a:bodyPr wrap="square">
            <a:spAutoFit/>
          </a:bodyPr>
          <a:lstStyle/>
          <a:p>
            <a:r>
              <a:rPr lang="en-US" sz="3600" b="1" dirty="0" smtClean="0">
                <a:solidFill>
                  <a:srgbClr val="282C33"/>
                </a:solidFill>
                <a:latin typeface="Graphik"/>
              </a:rPr>
              <a:t>		 		      Motivation</a:t>
            </a:r>
            <a:endParaRPr lang="en-US" sz="3600" b="1" i="0" dirty="0">
              <a:solidFill>
                <a:srgbClr val="282C33"/>
              </a:solidFill>
              <a:effectLst/>
              <a:latin typeface="Graphik"/>
            </a:endParaRPr>
          </a:p>
        </p:txBody>
      </p:sp>
    </p:spTree>
    <p:extLst>
      <p:ext uri="{BB962C8B-B14F-4D97-AF65-F5344CB8AC3E}">
        <p14:creationId xmlns:p14="http://schemas.microsoft.com/office/powerpoint/2010/main" val="22823699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1000"/>
                                        <p:tgtEl>
                                          <p:spTgt spid="10"/>
                                        </p:tgtEl>
                                      </p:cBhvr>
                                    </p:animEffect>
                                    <p:anim calcmode="lin" valueType="num">
                                      <p:cBhvr>
                                        <p:cTn id="41" dur="1000" fill="hold"/>
                                        <p:tgtEl>
                                          <p:spTgt spid="10"/>
                                        </p:tgtEl>
                                        <p:attrNameLst>
                                          <p:attrName>ppt_x</p:attrName>
                                        </p:attrNameLst>
                                      </p:cBhvr>
                                      <p:tavLst>
                                        <p:tav tm="0">
                                          <p:val>
                                            <p:strVal val="#ppt_x"/>
                                          </p:val>
                                        </p:tav>
                                        <p:tav tm="100000">
                                          <p:val>
                                            <p:strVal val="#ppt_x"/>
                                          </p:val>
                                        </p:tav>
                                      </p:tavLst>
                                    </p:anim>
                                    <p:anim calcmode="lin" valueType="num">
                                      <p:cBhvr>
                                        <p:cTn id="4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100" y="76200"/>
            <a:ext cx="11353800" cy="646331"/>
          </a:xfrm>
          <a:prstGeom prst="rect">
            <a:avLst/>
          </a:prstGeom>
          <a:solidFill>
            <a:schemeClr val="bg1"/>
          </a:solidFill>
        </p:spPr>
        <p:txBody>
          <a:bodyPr wrap="square">
            <a:spAutoFit/>
          </a:bodyPr>
          <a:lstStyle/>
          <a:p>
            <a:r>
              <a:rPr lang="en-US" sz="3600" b="1" dirty="0" smtClean="0"/>
              <a:t>         		        </a:t>
            </a:r>
            <a:r>
              <a:rPr lang="en-US" sz="3600" b="1" dirty="0"/>
              <a:t>Workflow Diagram</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4200" y="880533"/>
            <a:ext cx="5945267" cy="5909734"/>
          </a:xfrm>
          <a:prstGeom prst="rect">
            <a:avLst/>
          </a:prstGeom>
        </p:spPr>
      </p:pic>
    </p:spTree>
    <p:extLst>
      <p:ext uri="{BB962C8B-B14F-4D97-AF65-F5344CB8AC3E}">
        <p14:creationId xmlns:p14="http://schemas.microsoft.com/office/powerpoint/2010/main" val="18557908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975" y="152400"/>
            <a:ext cx="11353800" cy="646331"/>
          </a:xfrm>
          <a:prstGeom prst="rect">
            <a:avLst/>
          </a:prstGeom>
          <a:solidFill>
            <a:schemeClr val="bg1"/>
          </a:solidFill>
        </p:spPr>
        <p:txBody>
          <a:bodyPr wrap="square">
            <a:spAutoFit/>
          </a:bodyPr>
          <a:lstStyle/>
          <a:p>
            <a:r>
              <a:rPr lang="en-US" sz="3600" b="1" dirty="0" smtClean="0"/>
              <a:t>                           Project Demonstration </a:t>
            </a:r>
            <a:endParaRPr lang="en-US" sz="3600" b="1" dirty="0"/>
          </a:p>
        </p:txBody>
      </p:sp>
      <p:sp>
        <p:nvSpPr>
          <p:cNvPr id="3" name="TextBox 2"/>
          <p:cNvSpPr txBox="1"/>
          <p:nvPr/>
        </p:nvSpPr>
        <p:spPr>
          <a:xfrm>
            <a:off x="623887" y="1171575"/>
            <a:ext cx="11272838"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Its helps to operate our computer much easier way by giving the command. It can do app opening, weather report, take note, time</a:t>
            </a:r>
            <a:r>
              <a:rPr lang="en-US" smtClean="0"/>
              <a:t>,  jokes, </a:t>
            </a:r>
            <a:r>
              <a:rPr lang="en-US" dirty="0" smtClean="0"/>
              <a:t>google search, news, email and many things like that.</a:t>
            </a:r>
            <a:endParaRPr lang="en-US" dirty="0"/>
          </a:p>
        </p:txBody>
      </p:sp>
      <p:pic>
        <p:nvPicPr>
          <p:cNvPr id="5" name="Picture 4"/>
          <p:cNvPicPr>
            <a:picLocks noChangeAspect="1"/>
          </p:cNvPicPr>
          <p:nvPr/>
        </p:nvPicPr>
        <p:blipFill>
          <a:blip r:embed="rId2"/>
          <a:stretch>
            <a:fillRect/>
          </a:stretch>
        </p:blipFill>
        <p:spPr>
          <a:xfrm>
            <a:off x="623887" y="2424111"/>
            <a:ext cx="6429083" cy="3467100"/>
          </a:xfrm>
          <a:prstGeom prst="rect">
            <a:avLst/>
          </a:prstGeom>
        </p:spPr>
      </p:pic>
      <p:pic>
        <p:nvPicPr>
          <p:cNvPr id="6" name="Picture 5"/>
          <p:cNvPicPr>
            <a:picLocks noChangeAspect="1"/>
          </p:cNvPicPr>
          <p:nvPr/>
        </p:nvPicPr>
        <p:blipFill>
          <a:blip r:embed="rId3"/>
          <a:stretch>
            <a:fillRect/>
          </a:stretch>
        </p:blipFill>
        <p:spPr>
          <a:xfrm>
            <a:off x="7277100" y="3267074"/>
            <a:ext cx="4781549" cy="1781175"/>
          </a:xfrm>
          <a:prstGeom prst="rect">
            <a:avLst/>
          </a:prstGeom>
        </p:spPr>
      </p:pic>
    </p:spTree>
    <p:extLst>
      <p:ext uri="{BB962C8B-B14F-4D97-AF65-F5344CB8AC3E}">
        <p14:creationId xmlns:p14="http://schemas.microsoft.com/office/powerpoint/2010/main" val="94665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ver and End Slide Master">
  <a:themeElements>
    <a:clrScheme name="ALLPPT-232">
      <a:dk1>
        <a:sysClr val="windowText" lastClr="000000"/>
      </a:dk1>
      <a:lt1>
        <a:sysClr val="window" lastClr="FFFFFF"/>
      </a:lt1>
      <a:dk2>
        <a:srgbClr val="1F497D"/>
      </a:dk2>
      <a:lt2>
        <a:srgbClr val="EEECE1"/>
      </a:lt2>
      <a:accent1>
        <a:srgbClr val="FF5971"/>
      </a:accent1>
      <a:accent2>
        <a:srgbClr val="FF8C56"/>
      </a:accent2>
      <a:accent3>
        <a:srgbClr val="EED151"/>
      </a:accent3>
      <a:accent4>
        <a:srgbClr val="CBDA48"/>
      </a:accent4>
      <a:accent5>
        <a:srgbClr val="01C283"/>
      </a:accent5>
      <a:accent6>
        <a:srgbClr val="409FB3"/>
      </a:accent6>
      <a:hlink>
        <a:srgbClr val="FFFF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231">
      <a:dk1>
        <a:sysClr val="windowText" lastClr="000000"/>
      </a:dk1>
      <a:lt1>
        <a:sysClr val="window" lastClr="FFFFFF"/>
      </a:lt1>
      <a:dk2>
        <a:srgbClr val="1F497D"/>
      </a:dk2>
      <a:lt2>
        <a:srgbClr val="EEECE1"/>
      </a:lt2>
      <a:accent1>
        <a:srgbClr val="FE5A5B"/>
      </a:accent1>
      <a:accent2>
        <a:srgbClr val="FFB954"/>
      </a:accent2>
      <a:accent3>
        <a:srgbClr val="4592EF"/>
      </a:accent3>
      <a:accent4>
        <a:srgbClr val="2CB2D7"/>
      </a:accent4>
      <a:accent5>
        <a:srgbClr val="E78EBE"/>
      </a:accent5>
      <a:accent6>
        <a:srgbClr val="9191F5"/>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139">
      <a:dk1>
        <a:sysClr val="windowText" lastClr="000000"/>
      </a:dk1>
      <a:lt1>
        <a:sysClr val="window" lastClr="FFFFFF"/>
      </a:lt1>
      <a:dk2>
        <a:srgbClr val="1F497D"/>
      </a:dk2>
      <a:lt2>
        <a:srgbClr val="EEECE1"/>
      </a:lt2>
      <a:accent1>
        <a:srgbClr val="FF3F02"/>
      </a:accent1>
      <a:accent2>
        <a:srgbClr val="FF8853"/>
      </a:accent2>
      <a:accent3>
        <a:srgbClr val="F0D152"/>
      </a:accent3>
      <a:accent4>
        <a:srgbClr val="CADA4C"/>
      </a:accent4>
      <a:accent5>
        <a:srgbClr val="19BD9E"/>
      </a:accent5>
      <a:accent6>
        <a:srgbClr val="019ED7"/>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8096</TotalTime>
  <Words>423</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14</vt:i4>
      </vt:variant>
    </vt:vector>
  </HeadingPairs>
  <TitlesOfParts>
    <vt:vector size="26" baseType="lpstr">
      <vt:lpstr>Arial Unicode MS</vt:lpstr>
      <vt:lpstr>맑은 고딕</vt:lpstr>
      <vt:lpstr>Arial</vt:lpstr>
      <vt:lpstr>Calibri</vt:lpstr>
      <vt:lpstr>Graphik</vt:lpstr>
      <vt:lpstr>Lato Italics</vt:lpstr>
      <vt:lpstr>Poppins Bold</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Tanvir Ahammed</cp:lastModifiedBy>
  <cp:revision>115</cp:revision>
  <dcterms:created xsi:type="dcterms:W3CDTF">2020-01-20T05:08:25Z</dcterms:created>
  <dcterms:modified xsi:type="dcterms:W3CDTF">2023-06-17T06:29:18Z</dcterms:modified>
</cp:coreProperties>
</file>