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7" r:id="rId17"/>
    <p:sldId id="278" r:id="rId18"/>
    <p:sldId id="273" r:id="rId19"/>
    <p:sldId id="274" r:id="rId20"/>
    <p:sldId id="275" r:id="rId21"/>
    <p:sldId id="276"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EDE965-6915-4C26-2DC5-9A9FC342BF9F}" v="7" dt="2022-08-27T04:11:47.412"/>
    <p1510:client id="{4EBB379C-77A2-4066-9B0C-EF14EA46E98C}" v="3824" dt="2022-08-26T20:31:34.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620CE8-884B-4C9A-9C18-85D6A129AB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92FE991C-5FE4-4D2A-84D2-E2E87C6DF4A2}">
      <dgm:prSet/>
      <dgm:spPr/>
      <dgm:t>
        <a:bodyPr/>
        <a:lstStyle/>
        <a:p>
          <a:r>
            <a:rPr lang="en-US"/>
            <a:t>We have observed the changes in terminal voltage  with varying load .</a:t>
          </a:r>
        </a:p>
      </dgm:t>
    </dgm:pt>
    <dgm:pt modelId="{443D9815-FC82-49D0-BE86-CD7B2A0F3EA8}" type="parTrans" cxnId="{62551C83-5D5E-40E3-B835-B07A8B373B3A}">
      <dgm:prSet/>
      <dgm:spPr/>
      <dgm:t>
        <a:bodyPr/>
        <a:lstStyle/>
        <a:p>
          <a:endParaRPr lang="en-US"/>
        </a:p>
      </dgm:t>
    </dgm:pt>
    <dgm:pt modelId="{F6F764FA-19EF-42D8-8F18-621A3F325A06}" type="sibTrans" cxnId="{62551C83-5D5E-40E3-B835-B07A8B373B3A}">
      <dgm:prSet/>
      <dgm:spPr/>
      <dgm:t>
        <a:bodyPr/>
        <a:lstStyle/>
        <a:p>
          <a:endParaRPr lang="en-US"/>
        </a:p>
      </dgm:t>
    </dgm:pt>
    <dgm:pt modelId="{ECD249E6-F70E-4C67-AEF2-78B2CE4AC55D}">
      <dgm:prSet/>
      <dgm:spPr/>
      <dgm:t>
        <a:bodyPr/>
        <a:lstStyle/>
        <a:p>
          <a:r>
            <a:rPr lang="en-US"/>
            <a:t>Observed  the changes of terminal voltage with and without feedback.</a:t>
          </a:r>
        </a:p>
      </dgm:t>
    </dgm:pt>
    <dgm:pt modelId="{83F24DDF-8BE7-47BD-86BE-20B7CB3CA273}" type="parTrans" cxnId="{A1D3FB9F-F416-4C23-85AC-85824761F3F3}">
      <dgm:prSet/>
      <dgm:spPr/>
      <dgm:t>
        <a:bodyPr/>
        <a:lstStyle/>
        <a:p>
          <a:endParaRPr lang="en-US"/>
        </a:p>
      </dgm:t>
    </dgm:pt>
    <dgm:pt modelId="{13CC6379-1D73-4BAA-9EF9-03E5B1085CAE}" type="sibTrans" cxnId="{A1D3FB9F-F416-4C23-85AC-85824761F3F3}">
      <dgm:prSet/>
      <dgm:spPr/>
      <dgm:t>
        <a:bodyPr/>
        <a:lstStyle/>
        <a:p>
          <a:endParaRPr lang="en-US"/>
        </a:p>
      </dgm:t>
    </dgm:pt>
    <dgm:pt modelId="{B0B8AFBC-5E1A-4ED3-B50A-5F56002E2C73}">
      <dgm:prSet/>
      <dgm:spPr/>
      <dgm:t>
        <a:bodyPr/>
        <a:lstStyle/>
        <a:p>
          <a:r>
            <a:rPr lang="en-US"/>
            <a:t>Corrected the power factor change using capacitor bank</a:t>
          </a:r>
        </a:p>
      </dgm:t>
    </dgm:pt>
    <dgm:pt modelId="{D5F025B8-0142-4E5B-BE66-279C0AFC3C45}" type="parTrans" cxnId="{F7394933-8C4E-46AF-9C58-F3411D9C0BB6}">
      <dgm:prSet/>
      <dgm:spPr/>
      <dgm:t>
        <a:bodyPr/>
        <a:lstStyle/>
        <a:p>
          <a:endParaRPr lang="en-US"/>
        </a:p>
      </dgm:t>
    </dgm:pt>
    <dgm:pt modelId="{0F2DA70F-2555-474E-A175-465FD7216CF5}" type="sibTrans" cxnId="{F7394933-8C4E-46AF-9C58-F3411D9C0BB6}">
      <dgm:prSet/>
      <dgm:spPr/>
      <dgm:t>
        <a:bodyPr/>
        <a:lstStyle/>
        <a:p>
          <a:endParaRPr lang="en-US"/>
        </a:p>
      </dgm:t>
    </dgm:pt>
    <dgm:pt modelId="{7106D29E-FCEA-45FC-85AB-A43C2BC490BB}" type="pres">
      <dgm:prSet presAssocID="{2D620CE8-884B-4C9A-9C18-85D6A129AB37}" presName="hierChild1" presStyleCnt="0">
        <dgm:presLayoutVars>
          <dgm:chPref val="1"/>
          <dgm:dir/>
          <dgm:animOne val="branch"/>
          <dgm:animLvl val="lvl"/>
          <dgm:resizeHandles/>
        </dgm:presLayoutVars>
      </dgm:prSet>
      <dgm:spPr/>
    </dgm:pt>
    <dgm:pt modelId="{3512F8EB-D222-4461-ABE5-1472A811AC7D}" type="pres">
      <dgm:prSet presAssocID="{92FE991C-5FE4-4D2A-84D2-E2E87C6DF4A2}" presName="hierRoot1" presStyleCnt="0"/>
      <dgm:spPr/>
    </dgm:pt>
    <dgm:pt modelId="{E7F013E4-3F9E-43C4-91BE-6B4B463B9959}" type="pres">
      <dgm:prSet presAssocID="{92FE991C-5FE4-4D2A-84D2-E2E87C6DF4A2}" presName="composite" presStyleCnt="0"/>
      <dgm:spPr/>
    </dgm:pt>
    <dgm:pt modelId="{8B8CCE1B-5F19-491F-9870-6B3219CCBCDF}" type="pres">
      <dgm:prSet presAssocID="{92FE991C-5FE4-4D2A-84D2-E2E87C6DF4A2}" presName="background" presStyleLbl="node0" presStyleIdx="0" presStyleCnt="3"/>
      <dgm:spPr/>
    </dgm:pt>
    <dgm:pt modelId="{93E8B75A-B26F-462E-B46A-CEC68D5026AB}" type="pres">
      <dgm:prSet presAssocID="{92FE991C-5FE4-4D2A-84D2-E2E87C6DF4A2}" presName="text" presStyleLbl="fgAcc0" presStyleIdx="0" presStyleCnt="3">
        <dgm:presLayoutVars>
          <dgm:chPref val="3"/>
        </dgm:presLayoutVars>
      </dgm:prSet>
      <dgm:spPr/>
    </dgm:pt>
    <dgm:pt modelId="{A61A1E3B-8BE6-4791-A803-DFBBE94B7077}" type="pres">
      <dgm:prSet presAssocID="{92FE991C-5FE4-4D2A-84D2-E2E87C6DF4A2}" presName="hierChild2" presStyleCnt="0"/>
      <dgm:spPr/>
    </dgm:pt>
    <dgm:pt modelId="{6CF06DF0-5B92-4CA1-88D4-1A44186A817A}" type="pres">
      <dgm:prSet presAssocID="{ECD249E6-F70E-4C67-AEF2-78B2CE4AC55D}" presName="hierRoot1" presStyleCnt="0"/>
      <dgm:spPr/>
    </dgm:pt>
    <dgm:pt modelId="{BE8AE30E-F52C-4C08-8BCC-92E0F984C83E}" type="pres">
      <dgm:prSet presAssocID="{ECD249E6-F70E-4C67-AEF2-78B2CE4AC55D}" presName="composite" presStyleCnt="0"/>
      <dgm:spPr/>
    </dgm:pt>
    <dgm:pt modelId="{3AA1715A-157D-4678-B4C7-3523D9C68E22}" type="pres">
      <dgm:prSet presAssocID="{ECD249E6-F70E-4C67-AEF2-78B2CE4AC55D}" presName="background" presStyleLbl="node0" presStyleIdx="1" presStyleCnt="3"/>
      <dgm:spPr/>
    </dgm:pt>
    <dgm:pt modelId="{E921D5D9-A64A-4042-AD9C-C12494B0B2B6}" type="pres">
      <dgm:prSet presAssocID="{ECD249E6-F70E-4C67-AEF2-78B2CE4AC55D}" presName="text" presStyleLbl="fgAcc0" presStyleIdx="1" presStyleCnt="3">
        <dgm:presLayoutVars>
          <dgm:chPref val="3"/>
        </dgm:presLayoutVars>
      </dgm:prSet>
      <dgm:spPr/>
    </dgm:pt>
    <dgm:pt modelId="{CDEB3D70-2B7A-4B21-9F8A-F5D8B652246B}" type="pres">
      <dgm:prSet presAssocID="{ECD249E6-F70E-4C67-AEF2-78B2CE4AC55D}" presName="hierChild2" presStyleCnt="0"/>
      <dgm:spPr/>
    </dgm:pt>
    <dgm:pt modelId="{C71C57AF-5B4F-42E4-8BCE-357FF8348057}" type="pres">
      <dgm:prSet presAssocID="{B0B8AFBC-5E1A-4ED3-B50A-5F56002E2C73}" presName="hierRoot1" presStyleCnt="0"/>
      <dgm:spPr/>
    </dgm:pt>
    <dgm:pt modelId="{47D03FFF-6B72-4F67-9C03-9871A4846DC0}" type="pres">
      <dgm:prSet presAssocID="{B0B8AFBC-5E1A-4ED3-B50A-5F56002E2C73}" presName="composite" presStyleCnt="0"/>
      <dgm:spPr/>
    </dgm:pt>
    <dgm:pt modelId="{CAD6ABC8-6FE2-44CC-B2D0-2E335061844A}" type="pres">
      <dgm:prSet presAssocID="{B0B8AFBC-5E1A-4ED3-B50A-5F56002E2C73}" presName="background" presStyleLbl="node0" presStyleIdx="2" presStyleCnt="3"/>
      <dgm:spPr/>
    </dgm:pt>
    <dgm:pt modelId="{99947E38-BA80-40DA-9B9A-F21697AC79ED}" type="pres">
      <dgm:prSet presAssocID="{B0B8AFBC-5E1A-4ED3-B50A-5F56002E2C73}" presName="text" presStyleLbl="fgAcc0" presStyleIdx="2" presStyleCnt="3">
        <dgm:presLayoutVars>
          <dgm:chPref val="3"/>
        </dgm:presLayoutVars>
      </dgm:prSet>
      <dgm:spPr/>
    </dgm:pt>
    <dgm:pt modelId="{6007E44D-1AD2-4B73-B55C-8C4B0C2675C0}" type="pres">
      <dgm:prSet presAssocID="{B0B8AFBC-5E1A-4ED3-B50A-5F56002E2C73}" presName="hierChild2" presStyleCnt="0"/>
      <dgm:spPr/>
    </dgm:pt>
  </dgm:ptLst>
  <dgm:cxnLst>
    <dgm:cxn modelId="{DB134F2A-E542-45FA-A211-18B0FADF5AA9}" type="presOf" srcId="{B0B8AFBC-5E1A-4ED3-B50A-5F56002E2C73}" destId="{99947E38-BA80-40DA-9B9A-F21697AC79ED}" srcOrd="0" destOrd="0" presId="urn:microsoft.com/office/officeart/2005/8/layout/hierarchy1"/>
    <dgm:cxn modelId="{F7394933-8C4E-46AF-9C58-F3411D9C0BB6}" srcId="{2D620CE8-884B-4C9A-9C18-85D6A129AB37}" destId="{B0B8AFBC-5E1A-4ED3-B50A-5F56002E2C73}" srcOrd="2" destOrd="0" parTransId="{D5F025B8-0142-4E5B-BE66-279C0AFC3C45}" sibTransId="{0F2DA70F-2555-474E-A175-465FD7216CF5}"/>
    <dgm:cxn modelId="{1B126639-4750-4C2B-B553-1AF69AD18A75}" type="presOf" srcId="{2D620CE8-884B-4C9A-9C18-85D6A129AB37}" destId="{7106D29E-FCEA-45FC-85AB-A43C2BC490BB}" srcOrd="0" destOrd="0" presId="urn:microsoft.com/office/officeart/2005/8/layout/hierarchy1"/>
    <dgm:cxn modelId="{0E103981-CAFF-4658-BBBB-65D46DDB86C9}" type="presOf" srcId="{92FE991C-5FE4-4D2A-84D2-E2E87C6DF4A2}" destId="{93E8B75A-B26F-462E-B46A-CEC68D5026AB}" srcOrd="0" destOrd="0" presId="urn:microsoft.com/office/officeart/2005/8/layout/hierarchy1"/>
    <dgm:cxn modelId="{62551C83-5D5E-40E3-B835-B07A8B373B3A}" srcId="{2D620CE8-884B-4C9A-9C18-85D6A129AB37}" destId="{92FE991C-5FE4-4D2A-84D2-E2E87C6DF4A2}" srcOrd="0" destOrd="0" parTransId="{443D9815-FC82-49D0-BE86-CD7B2A0F3EA8}" sibTransId="{F6F764FA-19EF-42D8-8F18-621A3F325A06}"/>
    <dgm:cxn modelId="{A1D3FB9F-F416-4C23-85AC-85824761F3F3}" srcId="{2D620CE8-884B-4C9A-9C18-85D6A129AB37}" destId="{ECD249E6-F70E-4C67-AEF2-78B2CE4AC55D}" srcOrd="1" destOrd="0" parTransId="{83F24DDF-8BE7-47BD-86BE-20B7CB3CA273}" sibTransId="{13CC6379-1D73-4BAA-9EF9-03E5B1085CAE}"/>
    <dgm:cxn modelId="{C222FEF2-00B7-48BB-AFBA-0477BA5EEEDA}" type="presOf" srcId="{ECD249E6-F70E-4C67-AEF2-78B2CE4AC55D}" destId="{E921D5D9-A64A-4042-AD9C-C12494B0B2B6}" srcOrd="0" destOrd="0" presId="urn:microsoft.com/office/officeart/2005/8/layout/hierarchy1"/>
    <dgm:cxn modelId="{7B59DD14-6C7D-498D-BCF7-1BBDE23B8BBA}" type="presParOf" srcId="{7106D29E-FCEA-45FC-85AB-A43C2BC490BB}" destId="{3512F8EB-D222-4461-ABE5-1472A811AC7D}" srcOrd="0" destOrd="0" presId="urn:microsoft.com/office/officeart/2005/8/layout/hierarchy1"/>
    <dgm:cxn modelId="{DF1567A5-AF2C-4D03-80A7-242541ABFCE6}" type="presParOf" srcId="{3512F8EB-D222-4461-ABE5-1472A811AC7D}" destId="{E7F013E4-3F9E-43C4-91BE-6B4B463B9959}" srcOrd="0" destOrd="0" presId="urn:microsoft.com/office/officeart/2005/8/layout/hierarchy1"/>
    <dgm:cxn modelId="{95F6FFD2-00B7-4E5E-961C-02C939B98B22}" type="presParOf" srcId="{E7F013E4-3F9E-43C4-91BE-6B4B463B9959}" destId="{8B8CCE1B-5F19-491F-9870-6B3219CCBCDF}" srcOrd="0" destOrd="0" presId="urn:microsoft.com/office/officeart/2005/8/layout/hierarchy1"/>
    <dgm:cxn modelId="{56635D32-9932-42C1-A413-7DAE2B3B6DF1}" type="presParOf" srcId="{E7F013E4-3F9E-43C4-91BE-6B4B463B9959}" destId="{93E8B75A-B26F-462E-B46A-CEC68D5026AB}" srcOrd="1" destOrd="0" presId="urn:microsoft.com/office/officeart/2005/8/layout/hierarchy1"/>
    <dgm:cxn modelId="{1D857F46-221F-4DA0-B7D8-7C432805EC6B}" type="presParOf" srcId="{3512F8EB-D222-4461-ABE5-1472A811AC7D}" destId="{A61A1E3B-8BE6-4791-A803-DFBBE94B7077}" srcOrd="1" destOrd="0" presId="urn:microsoft.com/office/officeart/2005/8/layout/hierarchy1"/>
    <dgm:cxn modelId="{69A20C0C-D285-40E2-9454-9A95F057AFF0}" type="presParOf" srcId="{7106D29E-FCEA-45FC-85AB-A43C2BC490BB}" destId="{6CF06DF0-5B92-4CA1-88D4-1A44186A817A}" srcOrd="1" destOrd="0" presId="urn:microsoft.com/office/officeart/2005/8/layout/hierarchy1"/>
    <dgm:cxn modelId="{BF518843-34C1-450F-B65F-F7FE2A392BA0}" type="presParOf" srcId="{6CF06DF0-5B92-4CA1-88D4-1A44186A817A}" destId="{BE8AE30E-F52C-4C08-8BCC-92E0F984C83E}" srcOrd="0" destOrd="0" presId="urn:microsoft.com/office/officeart/2005/8/layout/hierarchy1"/>
    <dgm:cxn modelId="{49924AD5-7D0D-475E-98CB-3757D8AFEA88}" type="presParOf" srcId="{BE8AE30E-F52C-4C08-8BCC-92E0F984C83E}" destId="{3AA1715A-157D-4678-B4C7-3523D9C68E22}" srcOrd="0" destOrd="0" presId="urn:microsoft.com/office/officeart/2005/8/layout/hierarchy1"/>
    <dgm:cxn modelId="{3A3B137C-090C-4731-9BAC-945AA9EFE67D}" type="presParOf" srcId="{BE8AE30E-F52C-4C08-8BCC-92E0F984C83E}" destId="{E921D5D9-A64A-4042-AD9C-C12494B0B2B6}" srcOrd="1" destOrd="0" presId="urn:microsoft.com/office/officeart/2005/8/layout/hierarchy1"/>
    <dgm:cxn modelId="{D8BDA8C3-0BDA-4ED6-815C-4117496A5B9D}" type="presParOf" srcId="{6CF06DF0-5B92-4CA1-88D4-1A44186A817A}" destId="{CDEB3D70-2B7A-4B21-9F8A-F5D8B652246B}" srcOrd="1" destOrd="0" presId="urn:microsoft.com/office/officeart/2005/8/layout/hierarchy1"/>
    <dgm:cxn modelId="{5B609A4B-616C-4E35-9559-BF3A1615E3F7}" type="presParOf" srcId="{7106D29E-FCEA-45FC-85AB-A43C2BC490BB}" destId="{C71C57AF-5B4F-42E4-8BCE-357FF8348057}" srcOrd="2" destOrd="0" presId="urn:microsoft.com/office/officeart/2005/8/layout/hierarchy1"/>
    <dgm:cxn modelId="{9A8DDD96-88C3-422A-83EC-B3FCC8BD4D52}" type="presParOf" srcId="{C71C57AF-5B4F-42E4-8BCE-357FF8348057}" destId="{47D03FFF-6B72-4F67-9C03-9871A4846DC0}" srcOrd="0" destOrd="0" presId="urn:microsoft.com/office/officeart/2005/8/layout/hierarchy1"/>
    <dgm:cxn modelId="{377807C8-FB79-4D97-8A05-76707B248D36}" type="presParOf" srcId="{47D03FFF-6B72-4F67-9C03-9871A4846DC0}" destId="{CAD6ABC8-6FE2-44CC-B2D0-2E335061844A}" srcOrd="0" destOrd="0" presId="urn:microsoft.com/office/officeart/2005/8/layout/hierarchy1"/>
    <dgm:cxn modelId="{48106B30-CD32-4754-988E-DB561E51FA31}" type="presParOf" srcId="{47D03FFF-6B72-4F67-9C03-9871A4846DC0}" destId="{99947E38-BA80-40DA-9B9A-F21697AC79ED}" srcOrd="1" destOrd="0" presId="urn:microsoft.com/office/officeart/2005/8/layout/hierarchy1"/>
    <dgm:cxn modelId="{3F3C483B-5937-422F-AABE-16FC6F67C84D}" type="presParOf" srcId="{C71C57AF-5B4F-42E4-8BCE-357FF8348057}" destId="{6007E44D-1AD2-4B73-B55C-8C4B0C2675C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CE1B-5F19-491F-9870-6B3219CCBCDF}">
      <dsp:nvSpPr>
        <dsp:cNvPr id="0" name=""/>
        <dsp:cNvSpPr/>
      </dsp:nvSpPr>
      <dsp:spPr>
        <a:xfrm>
          <a:off x="0"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E8B75A-B26F-462E-B46A-CEC68D5026AB}">
      <dsp:nvSpPr>
        <dsp:cNvPr id="0" name=""/>
        <dsp:cNvSpPr/>
      </dsp:nvSpPr>
      <dsp:spPr>
        <a:xfrm>
          <a:off x="328612"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We have observed the changes in terminal voltage  with varying load .</a:t>
          </a:r>
        </a:p>
      </dsp:txBody>
      <dsp:txXfrm>
        <a:off x="383617" y="1103267"/>
        <a:ext cx="2847502" cy="1768010"/>
      </dsp:txXfrm>
    </dsp:sp>
    <dsp:sp modelId="{3AA1715A-157D-4678-B4C7-3523D9C68E22}">
      <dsp:nvSpPr>
        <dsp:cNvPr id="0" name=""/>
        <dsp:cNvSpPr/>
      </dsp:nvSpPr>
      <dsp:spPr>
        <a:xfrm>
          <a:off x="3614737"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21D5D9-A64A-4042-AD9C-C12494B0B2B6}">
      <dsp:nvSpPr>
        <dsp:cNvPr id="0" name=""/>
        <dsp:cNvSpPr/>
      </dsp:nvSpPr>
      <dsp:spPr>
        <a:xfrm>
          <a:off x="3943350"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Observed  the changes of terminal voltage with and without feedback.</a:t>
          </a:r>
        </a:p>
      </dsp:txBody>
      <dsp:txXfrm>
        <a:off x="3998355" y="1103267"/>
        <a:ext cx="2847502" cy="1768010"/>
      </dsp:txXfrm>
    </dsp:sp>
    <dsp:sp modelId="{CAD6ABC8-6FE2-44CC-B2D0-2E335061844A}">
      <dsp:nvSpPr>
        <dsp:cNvPr id="0" name=""/>
        <dsp:cNvSpPr/>
      </dsp:nvSpPr>
      <dsp:spPr>
        <a:xfrm>
          <a:off x="7229475" y="736080"/>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47E38-BA80-40DA-9B9A-F21697AC79ED}">
      <dsp:nvSpPr>
        <dsp:cNvPr id="0" name=""/>
        <dsp:cNvSpPr/>
      </dsp:nvSpPr>
      <dsp:spPr>
        <a:xfrm>
          <a:off x="7558087" y="1048262"/>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Corrected the power factor change using capacitor bank</a:t>
          </a:r>
        </a:p>
      </dsp:txBody>
      <dsp:txXfrm>
        <a:off x="7613092" y="1103267"/>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8/26/2022</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6997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8/26/2022</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96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8/26/2022</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6234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8/26/2022</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4697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8/26/2022</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333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8/26/2022</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3899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8/26/2022</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0848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8/26/2022</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594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8/26/2022</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63917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8/26/2022</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3267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8/26/2022</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236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8/26/2022</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572467663"/>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88" r:id="rId3"/>
    <p:sldLayoutId id="2147483689" r:id="rId4"/>
    <p:sldLayoutId id="2147483690" r:id="rId5"/>
    <p:sldLayoutId id="2147483691" r:id="rId6"/>
    <p:sldLayoutId id="2147483692" r:id="rId7"/>
    <p:sldLayoutId id="2147483696"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2" name="Picture 2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4" name="Rectangle 2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6" name="Rectangle 25">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 name="Rectangle 27">
            <a:extLst>
              <a:ext uri="{FF2B5EF4-FFF2-40B4-BE49-F238E27FC236}">
                <a16:creationId xmlns:a16="http://schemas.microsoft.com/office/drawing/2014/main" id="{A905C581-3E86-4ADD-9EDD-5FA87B461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6"/>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4" name="Picture 2" descr="Blue and orange gradient with arrows">
            <a:extLst>
              <a:ext uri="{FF2B5EF4-FFF2-40B4-BE49-F238E27FC236}">
                <a16:creationId xmlns:a16="http://schemas.microsoft.com/office/drawing/2014/main" id="{0FD61E59-D64F-4F42-7A7D-2919F5D36489}"/>
              </a:ext>
            </a:extLst>
          </p:cNvPr>
          <p:cNvPicPr>
            <a:picLocks noChangeAspect="1"/>
          </p:cNvPicPr>
          <p:nvPr/>
        </p:nvPicPr>
        <p:blipFill rotWithShape="1">
          <a:blip r:embed="rId3">
            <a:alphaModFix amt="60000"/>
          </a:blip>
          <a:srcRect r="-1" b="6244"/>
          <a:stretch/>
        </p:blipFill>
        <p:spPr>
          <a:xfrm>
            <a:off x="20" y="83354"/>
            <a:ext cx="12188932" cy="6856614"/>
          </a:xfrm>
          <a:prstGeom prst="rect">
            <a:avLst/>
          </a:prstGeom>
        </p:spPr>
      </p:pic>
      <p:sp>
        <p:nvSpPr>
          <p:cNvPr id="2" name="Title 1"/>
          <p:cNvSpPr>
            <a:spLocks noGrp="1"/>
          </p:cNvSpPr>
          <p:nvPr>
            <p:ph type="ctrTitle"/>
          </p:nvPr>
        </p:nvSpPr>
        <p:spPr>
          <a:xfrm>
            <a:off x="1198180" y="726066"/>
            <a:ext cx="9774619" cy="2474333"/>
          </a:xfrm>
        </p:spPr>
        <p:txBody>
          <a:bodyPr vert="horz" lIns="91440" tIns="45720" rIns="91440" bIns="45720" rtlCol="0" anchor="b">
            <a:normAutofit/>
          </a:bodyPr>
          <a:lstStyle/>
          <a:p>
            <a:r>
              <a:rPr lang="en-US" sz="4100">
                <a:solidFill>
                  <a:srgbClr val="FFFFFF"/>
                </a:solidFill>
              </a:rPr>
              <a:t>Design of a regulation and feedback control system for a synchronous generator with varying load with simulink.</a:t>
            </a:r>
          </a:p>
        </p:txBody>
      </p:sp>
      <p:sp>
        <p:nvSpPr>
          <p:cNvPr id="5" name="TextBox 4">
            <a:extLst>
              <a:ext uri="{FF2B5EF4-FFF2-40B4-BE49-F238E27FC236}">
                <a16:creationId xmlns:a16="http://schemas.microsoft.com/office/drawing/2014/main" id="{6AF4F627-3018-9784-FDF0-EFD6D78C36EB}"/>
              </a:ext>
            </a:extLst>
          </p:cNvPr>
          <p:cNvSpPr txBox="1"/>
          <p:nvPr/>
        </p:nvSpPr>
        <p:spPr>
          <a:xfrm>
            <a:off x="7458078" y="4726782"/>
            <a:ext cx="6489357" cy="202644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fontScale="70000" lnSpcReduction="20000"/>
          </a:bodyPr>
          <a:lstStyle/>
          <a:p>
            <a:pPr indent="-228600" algn="ctr">
              <a:spcAft>
                <a:spcPts val="600"/>
              </a:spcAft>
              <a:buClr>
                <a:schemeClr val="accent1"/>
              </a:buClr>
              <a:buFont typeface="Arial" panose="020B0604020202020204" pitchFamily="34" charset="0"/>
              <a:buChar char="•"/>
            </a:pPr>
            <a:r>
              <a:rPr lang="en-US" dirty="0">
                <a:solidFill>
                  <a:srgbClr val="FFFFFF"/>
                </a:solidFill>
              </a:rPr>
              <a:t>Group ID:1906170</a:t>
            </a:r>
          </a:p>
          <a:p>
            <a:pPr indent="-228600" algn="ctr">
              <a:spcAft>
                <a:spcPts val="600"/>
              </a:spcAft>
              <a:buClr>
                <a:schemeClr val="accent1"/>
              </a:buClr>
              <a:buFont typeface="Arial" panose="020B0604020202020204" pitchFamily="34" charset="0"/>
              <a:buChar char="•"/>
            </a:pPr>
            <a:r>
              <a:rPr lang="en-US" dirty="0">
                <a:solidFill>
                  <a:srgbClr val="FFFFFF"/>
                </a:solidFill>
              </a:rPr>
              <a:t>                   1906171</a:t>
            </a:r>
          </a:p>
          <a:p>
            <a:pPr indent="-228600" algn="ctr">
              <a:spcAft>
                <a:spcPts val="600"/>
              </a:spcAft>
              <a:buClr>
                <a:schemeClr val="accent1"/>
              </a:buClr>
              <a:buFont typeface="Arial" panose="020B0604020202020204" pitchFamily="34" charset="0"/>
              <a:buChar char="•"/>
            </a:pPr>
            <a:r>
              <a:rPr lang="en-US" dirty="0">
                <a:solidFill>
                  <a:srgbClr val="FFFFFF"/>
                </a:solidFill>
              </a:rPr>
              <a:t>                   1906172</a:t>
            </a:r>
          </a:p>
          <a:p>
            <a:pPr indent="-228600" algn="ctr">
              <a:spcAft>
                <a:spcPts val="600"/>
              </a:spcAft>
              <a:buClr>
                <a:schemeClr val="accent1"/>
              </a:buClr>
              <a:buFont typeface="Arial" panose="020B0604020202020204" pitchFamily="34" charset="0"/>
              <a:buChar char="•"/>
            </a:pPr>
            <a:r>
              <a:rPr lang="en-US" dirty="0">
                <a:solidFill>
                  <a:srgbClr val="FFFFFF"/>
                </a:solidFill>
              </a:rPr>
              <a:t>                   1906173</a:t>
            </a:r>
          </a:p>
          <a:p>
            <a:pPr indent="-228600" algn="ctr">
              <a:spcAft>
                <a:spcPts val="600"/>
              </a:spcAft>
              <a:buClr>
                <a:schemeClr val="accent1"/>
              </a:buClr>
              <a:buFont typeface="Arial" panose="020B0604020202020204" pitchFamily="34" charset="0"/>
              <a:buChar char="•"/>
            </a:pPr>
            <a:r>
              <a:rPr lang="en-US" dirty="0">
                <a:solidFill>
                  <a:srgbClr val="FFFFFF"/>
                </a:solidFill>
              </a:rPr>
              <a:t>                   1906174</a:t>
            </a:r>
          </a:p>
          <a:p>
            <a:pPr indent="-228600" algn="ctr">
              <a:spcAft>
                <a:spcPts val="600"/>
              </a:spcAft>
              <a:buClr>
                <a:schemeClr val="accent1"/>
              </a:buClr>
              <a:buFont typeface="Arial" panose="020B0604020202020204" pitchFamily="34" charset="0"/>
              <a:buChar char="•"/>
            </a:pPr>
            <a:r>
              <a:rPr lang="en-US" dirty="0">
                <a:solidFill>
                  <a:srgbClr val="FFFFFF"/>
                </a:solidFill>
              </a:rPr>
              <a:t>                   1906175</a:t>
            </a:r>
          </a:p>
          <a:p>
            <a:pPr indent="-228600" algn="ctr">
              <a:spcAft>
                <a:spcPts val="600"/>
              </a:spcAft>
              <a:buClr>
                <a:schemeClr val="accent1"/>
              </a:buClr>
              <a:buFont typeface="Arial" panose="020B0604020202020204" pitchFamily="34" charset="0"/>
              <a:buChar char="•"/>
            </a:pPr>
            <a:r>
              <a:rPr lang="en-US" dirty="0">
                <a:solidFill>
                  <a:srgbClr val="FFFFFF"/>
                </a:solidFill>
              </a:rPr>
              <a:t>                   1906176</a:t>
            </a:r>
          </a:p>
          <a:p>
            <a:pPr indent="-228600" algn="ctr">
              <a:spcAft>
                <a:spcPts val="600"/>
              </a:spcAft>
              <a:buClr>
                <a:schemeClr val="accent1"/>
              </a:buClr>
              <a:buFont typeface="Arial" panose="020B0604020202020204" pitchFamily="34" charset="0"/>
              <a:buChar char="•"/>
            </a:pPr>
            <a:r>
              <a:rPr lang="en-US" dirty="0">
                <a:solidFill>
                  <a:srgbClr val="FFFFFF"/>
                </a:solidFill>
              </a:rPr>
              <a:t>Lab group: </a:t>
            </a:r>
            <a:r>
              <a:rPr lang="en-US" sz="1400" dirty="0">
                <a:solidFill>
                  <a:srgbClr val="FFFFFF"/>
                </a:solidFill>
              </a:rPr>
              <a:t>2</a:t>
            </a:r>
          </a:p>
          <a:p>
            <a:pPr indent="-228600" algn="ctr">
              <a:spcAft>
                <a:spcPts val="600"/>
              </a:spcAft>
              <a:buClr>
                <a:schemeClr val="accent1"/>
              </a:buClr>
              <a:buFont typeface="Arial" panose="020B0604020202020204" pitchFamily="34" charset="0"/>
              <a:buChar char="•"/>
            </a:pPr>
            <a:endParaRPr lang="en-US" sz="1400">
              <a:solidFill>
                <a:srgbClr val="FFFFFF"/>
              </a:solidFill>
            </a:endParaRPr>
          </a:p>
        </p:txBody>
      </p:sp>
    </p:spTree>
    <p:extLst>
      <p:ext uri="{BB962C8B-B14F-4D97-AF65-F5344CB8AC3E}">
        <p14:creationId xmlns:p14="http://schemas.microsoft.com/office/powerpoint/2010/main" val="2802909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1000"/>
                                  </p:stCondLst>
                                  <p:iterate>
                                    <p:tmPct val="10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C8356-64F0-EBC2-BAB3-215A818AB652}"/>
              </a:ext>
            </a:extLst>
          </p:cNvPr>
          <p:cNvSpPr>
            <a:spLocks noGrp="1"/>
          </p:cNvSpPr>
          <p:nvPr>
            <p:ph idx="1"/>
          </p:nvPr>
        </p:nvSpPr>
        <p:spPr>
          <a:xfrm>
            <a:off x="303913" y="377826"/>
            <a:ext cx="10500706" cy="1290638"/>
          </a:xfrm>
        </p:spPr>
        <p:txBody>
          <a:bodyPr vert="horz" lIns="91440" tIns="45720" rIns="91440" bIns="45720" rtlCol="0" anchor="t">
            <a:normAutofit/>
          </a:bodyPr>
          <a:lstStyle/>
          <a:p>
            <a:r>
              <a:rPr lang="en-US" dirty="0"/>
              <a:t>Now, we will do the same thing using feedback to the rotor speed. </a:t>
            </a:r>
          </a:p>
        </p:txBody>
      </p:sp>
      <p:pic>
        <p:nvPicPr>
          <p:cNvPr id="4" name="Picture 4" descr="Diagram&#10;&#10;Description automatically generated">
            <a:extLst>
              <a:ext uri="{FF2B5EF4-FFF2-40B4-BE49-F238E27FC236}">
                <a16:creationId xmlns:a16="http://schemas.microsoft.com/office/drawing/2014/main" id="{B7A8653B-B51D-5FF1-CE66-B8F43D6A448D}"/>
              </a:ext>
            </a:extLst>
          </p:cNvPr>
          <p:cNvPicPr>
            <a:picLocks noChangeAspect="1"/>
          </p:cNvPicPr>
          <p:nvPr/>
        </p:nvPicPr>
        <p:blipFill>
          <a:blip r:embed="rId2"/>
          <a:stretch>
            <a:fillRect/>
          </a:stretch>
        </p:blipFill>
        <p:spPr>
          <a:xfrm>
            <a:off x="1664494" y="1435279"/>
            <a:ext cx="9220197" cy="4297003"/>
          </a:xfrm>
          <a:prstGeom prst="rect">
            <a:avLst/>
          </a:prstGeom>
        </p:spPr>
      </p:pic>
      <p:sp>
        <p:nvSpPr>
          <p:cNvPr id="5" name="TextBox 4">
            <a:extLst>
              <a:ext uri="{FF2B5EF4-FFF2-40B4-BE49-F238E27FC236}">
                <a16:creationId xmlns:a16="http://schemas.microsoft.com/office/drawing/2014/main" id="{4253929A-F347-5D0A-EFDE-E6E60239E6A3}"/>
              </a:ext>
            </a:extLst>
          </p:cNvPr>
          <p:cNvSpPr txBox="1"/>
          <p:nvPr/>
        </p:nvSpPr>
        <p:spPr>
          <a:xfrm>
            <a:off x="1839515" y="5982890"/>
            <a:ext cx="79652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Figure: </a:t>
            </a:r>
            <a:r>
              <a:rPr lang="en-US" i="1" dirty="0"/>
              <a:t>Schematic using feedback in the rotor</a:t>
            </a:r>
          </a:p>
        </p:txBody>
      </p:sp>
    </p:spTree>
    <p:extLst>
      <p:ext uri="{BB962C8B-B14F-4D97-AF65-F5344CB8AC3E}">
        <p14:creationId xmlns:p14="http://schemas.microsoft.com/office/powerpoint/2010/main" val="191206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9298DC-8F7B-2A3A-C5C0-0A8B06ACAF74}"/>
              </a:ext>
            </a:extLst>
          </p:cNvPr>
          <p:cNvSpPr>
            <a:spLocks noGrp="1"/>
          </p:cNvSpPr>
          <p:nvPr>
            <p:ph idx="1"/>
          </p:nvPr>
        </p:nvSpPr>
        <p:spPr>
          <a:xfrm>
            <a:off x="422975" y="401637"/>
            <a:ext cx="9774425" cy="838201"/>
          </a:xfrm>
        </p:spPr>
        <p:txBody>
          <a:bodyPr vert="horz" lIns="91440" tIns="45720" rIns="91440" bIns="45720" rtlCol="0" anchor="t">
            <a:normAutofit/>
          </a:bodyPr>
          <a:lstStyle/>
          <a:p>
            <a:r>
              <a:rPr lang="en-US" dirty="0"/>
              <a:t>The observed results are given in the table:</a:t>
            </a:r>
          </a:p>
        </p:txBody>
      </p:sp>
      <p:graphicFrame>
        <p:nvGraphicFramePr>
          <p:cNvPr id="4" name="Table 4">
            <a:extLst>
              <a:ext uri="{FF2B5EF4-FFF2-40B4-BE49-F238E27FC236}">
                <a16:creationId xmlns:a16="http://schemas.microsoft.com/office/drawing/2014/main" id="{55DE2AA2-C5FB-66E8-996E-F69B660DB2C9}"/>
              </a:ext>
            </a:extLst>
          </p:cNvPr>
          <p:cNvGraphicFramePr>
            <a:graphicFrameLocks noGrp="1"/>
          </p:cNvGraphicFramePr>
          <p:nvPr>
            <p:extLst>
              <p:ext uri="{D42A27DB-BD31-4B8C-83A1-F6EECF244321}">
                <p14:modId xmlns:p14="http://schemas.microsoft.com/office/powerpoint/2010/main" val="2572978164"/>
              </p:ext>
            </p:extLst>
          </p:nvPr>
        </p:nvGraphicFramePr>
        <p:xfrm>
          <a:off x="607218" y="2262188"/>
          <a:ext cx="4459233" cy="3031905"/>
        </p:xfrm>
        <a:graphic>
          <a:graphicData uri="http://schemas.openxmlformats.org/drawingml/2006/table">
            <a:tbl>
              <a:tblPr firstRow="1" bandRow="1">
                <a:tableStyleId>{5C22544A-7EE6-4342-B048-85BDC9FD1C3A}</a:tableStyleId>
              </a:tblPr>
              <a:tblGrid>
                <a:gridCol w="2264674">
                  <a:extLst>
                    <a:ext uri="{9D8B030D-6E8A-4147-A177-3AD203B41FA5}">
                      <a16:colId xmlns:a16="http://schemas.microsoft.com/office/drawing/2014/main" val="1811733430"/>
                    </a:ext>
                  </a:extLst>
                </a:gridCol>
                <a:gridCol w="2194559">
                  <a:extLst>
                    <a:ext uri="{9D8B030D-6E8A-4147-A177-3AD203B41FA5}">
                      <a16:colId xmlns:a16="http://schemas.microsoft.com/office/drawing/2014/main" val="2504388066"/>
                    </a:ext>
                  </a:extLst>
                </a:gridCol>
              </a:tblGrid>
              <a:tr h="625078">
                <a:tc>
                  <a:txBody>
                    <a:bodyPr/>
                    <a:lstStyle/>
                    <a:p>
                      <a:r>
                        <a:rPr lang="en-US" dirty="0"/>
                        <a:t>Lagging load (KVAR)</a:t>
                      </a:r>
                    </a:p>
                  </a:txBody>
                  <a:tcPr/>
                </a:tc>
                <a:tc>
                  <a:txBody>
                    <a:bodyPr/>
                    <a:lstStyle/>
                    <a:p>
                      <a:r>
                        <a:rPr lang="en-US" dirty="0"/>
                        <a:t>Terminal voltage</a:t>
                      </a:r>
                    </a:p>
                  </a:txBody>
                  <a:tcPr/>
                </a:tc>
                <a:extLst>
                  <a:ext uri="{0D108BD9-81ED-4DB2-BD59-A6C34878D82A}">
                    <a16:rowId xmlns:a16="http://schemas.microsoft.com/office/drawing/2014/main" val="2207313101"/>
                  </a:ext>
                </a:extLst>
              </a:tr>
              <a:tr h="478365">
                <a:tc>
                  <a:txBody>
                    <a:bodyPr/>
                    <a:lstStyle/>
                    <a:p>
                      <a:r>
                        <a:rPr lang="en-US" dirty="0"/>
                        <a:t>2</a:t>
                      </a:r>
                    </a:p>
                  </a:txBody>
                  <a:tcPr/>
                </a:tc>
                <a:tc>
                  <a:txBody>
                    <a:bodyPr/>
                    <a:lstStyle/>
                    <a:p>
                      <a:r>
                        <a:rPr lang="en-US" dirty="0"/>
                        <a:t>385.2</a:t>
                      </a:r>
                    </a:p>
                  </a:txBody>
                  <a:tcPr/>
                </a:tc>
                <a:extLst>
                  <a:ext uri="{0D108BD9-81ED-4DB2-BD59-A6C34878D82A}">
                    <a16:rowId xmlns:a16="http://schemas.microsoft.com/office/drawing/2014/main" val="2767771162"/>
                  </a:ext>
                </a:extLst>
              </a:tr>
              <a:tr h="478365">
                <a:tc>
                  <a:txBody>
                    <a:bodyPr/>
                    <a:lstStyle/>
                    <a:p>
                      <a:r>
                        <a:rPr lang="en-US" dirty="0"/>
                        <a:t>4</a:t>
                      </a:r>
                    </a:p>
                  </a:txBody>
                  <a:tcPr/>
                </a:tc>
                <a:tc>
                  <a:txBody>
                    <a:bodyPr/>
                    <a:lstStyle/>
                    <a:p>
                      <a:r>
                        <a:rPr lang="en-US" dirty="0"/>
                        <a:t>385.1</a:t>
                      </a:r>
                    </a:p>
                  </a:txBody>
                  <a:tcPr/>
                </a:tc>
                <a:extLst>
                  <a:ext uri="{0D108BD9-81ED-4DB2-BD59-A6C34878D82A}">
                    <a16:rowId xmlns:a16="http://schemas.microsoft.com/office/drawing/2014/main" val="2571380172"/>
                  </a:ext>
                </a:extLst>
              </a:tr>
              <a:tr h="478365">
                <a:tc>
                  <a:txBody>
                    <a:bodyPr/>
                    <a:lstStyle/>
                    <a:p>
                      <a:r>
                        <a:rPr lang="en-US" dirty="0"/>
                        <a:t>6</a:t>
                      </a:r>
                    </a:p>
                  </a:txBody>
                  <a:tcPr/>
                </a:tc>
                <a:tc>
                  <a:txBody>
                    <a:bodyPr/>
                    <a:lstStyle/>
                    <a:p>
                      <a:r>
                        <a:rPr lang="en-US" dirty="0"/>
                        <a:t>385</a:t>
                      </a:r>
                    </a:p>
                  </a:txBody>
                  <a:tcPr/>
                </a:tc>
                <a:extLst>
                  <a:ext uri="{0D108BD9-81ED-4DB2-BD59-A6C34878D82A}">
                    <a16:rowId xmlns:a16="http://schemas.microsoft.com/office/drawing/2014/main" val="238152092"/>
                  </a:ext>
                </a:extLst>
              </a:tr>
              <a:tr h="478365">
                <a:tc>
                  <a:txBody>
                    <a:bodyPr/>
                    <a:lstStyle/>
                    <a:p>
                      <a:r>
                        <a:rPr lang="en-US" dirty="0"/>
                        <a:t>8</a:t>
                      </a:r>
                    </a:p>
                  </a:txBody>
                  <a:tcPr/>
                </a:tc>
                <a:tc>
                  <a:txBody>
                    <a:bodyPr/>
                    <a:lstStyle/>
                    <a:p>
                      <a:r>
                        <a:rPr lang="en-US" dirty="0"/>
                        <a:t>384.9</a:t>
                      </a:r>
                    </a:p>
                  </a:txBody>
                  <a:tcPr/>
                </a:tc>
                <a:extLst>
                  <a:ext uri="{0D108BD9-81ED-4DB2-BD59-A6C34878D82A}">
                    <a16:rowId xmlns:a16="http://schemas.microsoft.com/office/drawing/2014/main" val="451629488"/>
                  </a:ext>
                </a:extLst>
              </a:tr>
              <a:tr h="478365">
                <a:tc>
                  <a:txBody>
                    <a:bodyPr/>
                    <a:lstStyle/>
                    <a:p>
                      <a:r>
                        <a:rPr lang="en-US" dirty="0"/>
                        <a:t>10</a:t>
                      </a:r>
                    </a:p>
                  </a:txBody>
                  <a:tcPr/>
                </a:tc>
                <a:tc>
                  <a:txBody>
                    <a:bodyPr/>
                    <a:lstStyle/>
                    <a:p>
                      <a:r>
                        <a:rPr lang="en-US" dirty="0"/>
                        <a:t>384.8</a:t>
                      </a:r>
                    </a:p>
                  </a:txBody>
                  <a:tcPr/>
                </a:tc>
                <a:extLst>
                  <a:ext uri="{0D108BD9-81ED-4DB2-BD59-A6C34878D82A}">
                    <a16:rowId xmlns:a16="http://schemas.microsoft.com/office/drawing/2014/main" val="1744282738"/>
                  </a:ext>
                </a:extLst>
              </a:tr>
            </a:tbl>
          </a:graphicData>
        </a:graphic>
      </p:graphicFrame>
      <p:graphicFrame>
        <p:nvGraphicFramePr>
          <p:cNvPr id="5" name="Table 5">
            <a:extLst>
              <a:ext uri="{FF2B5EF4-FFF2-40B4-BE49-F238E27FC236}">
                <a16:creationId xmlns:a16="http://schemas.microsoft.com/office/drawing/2014/main" id="{BC2D0D1F-BD7D-CA47-137C-ABF83BD122BC}"/>
              </a:ext>
            </a:extLst>
          </p:cNvPr>
          <p:cNvGraphicFramePr>
            <a:graphicFrameLocks noGrp="1"/>
          </p:cNvGraphicFramePr>
          <p:nvPr>
            <p:extLst>
              <p:ext uri="{D42A27DB-BD31-4B8C-83A1-F6EECF244321}">
                <p14:modId xmlns:p14="http://schemas.microsoft.com/office/powerpoint/2010/main" val="3256873117"/>
              </p:ext>
            </p:extLst>
          </p:nvPr>
        </p:nvGraphicFramePr>
        <p:xfrm>
          <a:off x="5750718" y="2274093"/>
          <a:ext cx="5311066" cy="3035832"/>
        </p:xfrm>
        <a:graphic>
          <a:graphicData uri="http://schemas.openxmlformats.org/drawingml/2006/table">
            <a:tbl>
              <a:tblPr firstRow="1" bandRow="1">
                <a:tableStyleId>{5C22544A-7EE6-4342-B048-85BDC9FD1C3A}</a:tableStyleId>
              </a:tblPr>
              <a:tblGrid>
                <a:gridCol w="2655533">
                  <a:extLst>
                    <a:ext uri="{9D8B030D-6E8A-4147-A177-3AD203B41FA5}">
                      <a16:colId xmlns:a16="http://schemas.microsoft.com/office/drawing/2014/main" val="3056764054"/>
                    </a:ext>
                  </a:extLst>
                </a:gridCol>
                <a:gridCol w="2655533">
                  <a:extLst>
                    <a:ext uri="{9D8B030D-6E8A-4147-A177-3AD203B41FA5}">
                      <a16:colId xmlns:a16="http://schemas.microsoft.com/office/drawing/2014/main" val="833744393"/>
                    </a:ext>
                  </a:extLst>
                </a:gridCol>
              </a:tblGrid>
              <a:tr h="505972">
                <a:tc>
                  <a:txBody>
                    <a:bodyPr/>
                    <a:lstStyle/>
                    <a:p>
                      <a:r>
                        <a:rPr lang="en-US" dirty="0"/>
                        <a:t>Leading load (KVAR) </a:t>
                      </a:r>
                    </a:p>
                  </a:txBody>
                  <a:tcPr/>
                </a:tc>
                <a:tc>
                  <a:txBody>
                    <a:bodyPr/>
                    <a:lstStyle/>
                    <a:p>
                      <a:r>
                        <a:rPr lang="en-US" dirty="0"/>
                        <a:t>Terminal voltage</a:t>
                      </a:r>
                    </a:p>
                  </a:txBody>
                  <a:tcPr/>
                </a:tc>
                <a:extLst>
                  <a:ext uri="{0D108BD9-81ED-4DB2-BD59-A6C34878D82A}">
                    <a16:rowId xmlns:a16="http://schemas.microsoft.com/office/drawing/2014/main" val="3484213109"/>
                  </a:ext>
                </a:extLst>
              </a:tr>
              <a:tr h="505972">
                <a:tc>
                  <a:txBody>
                    <a:bodyPr/>
                    <a:lstStyle/>
                    <a:p>
                      <a:r>
                        <a:rPr lang="en-US" dirty="0"/>
                        <a:t>2</a:t>
                      </a:r>
                    </a:p>
                  </a:txBody>
                  <a:tcPr/>
                </a:tc>
                <a:tc>
                  <a:txBody>
                    <a:bodyPr/>
                    <a:lstStyle/>
                    <a:p>
                      <a:r>
                        <a:rPr lang="en-US" dirty="0"/>
                        <a:t>385.3</a:t>
                      </a:r>
                    </a:p>
                  </a:txBody>
                  <a:tcPr/>
                </a:tc>
                <a:extLst>
                  <a:ext uri="{0D108BD9-81ED-4DB2-BD59-A6C34878D82A}">
                    <a16:rowId xmlns:a16="http://schemas.microsoft.com/office/drawing/2014/main" val="2920456403"/>
                  </a:ext>
                </a:extLst>
              </a:tr>
              <a:tr h="505972">
                <a:tc>
                  <a:txBody>
                    <a:bodyPr/>
                    <a:lstStyle/>
                    <a:p>
                      <a:r>
                        <a:rPr lang="en-US" dirty="0"/>
                        <a:t>4</a:t>
                      </a:r>
                    </a:p>
                  </a:txBody>
                  <a:tcPr/>
                </a:tc>
                <a:tc>
                  <a:txBody>
                    <a:bodyPr/>
                    <a:lstStyle/>
                    <a:p>
                      <a:r>
                        <a:rPr lang="en-US" dirty="0"/>
                        <a:t>385.5</a:t>
                      </a:r>
                    </a:p>
                  </a:txBody>
                  <a:tcPr/>
                </a:tc>
                <a:extLst>
                  <a:ext uri="{0D108BD9-81ED-4DB2-BD59-A6C34878D82A}">
                    <a16:rowId xmlns:a16="http://schemas.microsoft.com/office/drawing/2014/main" val="2260174896"/>
                  </a:ext>
                </a:extLst>
              </a:tr>
              <a:tr h="505972">
                <a:tc>
                  <a:txBody>
                    <a:bodyPr/>
                    <a:lstStyle/>
                    <a:p>
                      <a:r>
                        <a:rPr lang="en-US" dirty="0"/>
                        <a:t>6</a:t>
                      </a:r>
                    </a:p>
                  </a:txBody>
                  <a:tcPr/>
                </a:tc>
                <a:tc>
                  <a:txBody>
                    <a:bodyPr/>
                    <a:lstStyle/>
                    <a:p>
                      <a:r>
                        <a:rPr lang="en-US" dirty="0"/>
                        <a:t>385.5</a:t>
                      </a:r>
                    </a:p>
                  </a:txBody>
                  <a:tcPr/>
                </a:tc>
                <a:extLst>
                  <a:ext uri="{0D108BD9-81ED-4DB2-BD59-A6C34878D82A}">
                    <a16:rowId xmlns:a16="http://schemas.microsoft.com/office/drawing/2014/main" val="571201405"/>
                  </a:ext>
                </a:extLst>
              </a:tr>
              <a:tr h="505972">
                <a:tc>
                  <a:txBody>
                    <a:bodyPr/>
                    <a:lstStyle/>
                    <a:p>
                      <a:r>
                        <a:rPr lang="en-US" dirty="0"/>
                        <a:t>8</a:t>
                      </a:r>
                    </a:p>
                  </a:txBody>
                  <a:tcPr/>
                </a:tc>
                <a:tc>
                  <a:txBody>
                    <a:bodyPr/>
                    <a:lstStyle/>
                    <a:p>
                      <a:r>
                        <a:rPr lang="en-US" dirty="0"/>
                        <a:t>385.5</a:t>
                      </a:r>
                    </a:p>
                  </a:txBody>
                  <a:tcPr/>
                </a:tc>
                <a:extLst>
                  <a:ext uri="{0D108BD9-81ED-4DB2-BD59-A6C34878D82A}">
                    <a16:rowId xmlns:a16="http://schemas.microsoft.com/office/drawing/2014/main" val="3695293495"/>
                  </a:ext>
                </a:extLst>
              </a:tr>
              <a:tr h="505972">
                <a:tc>
                  <a:txBody>
                    <a:bodyPr/>
                    <a:lstStyle/>
                    <a:p>
                      <a:r>
                        <a:rPr lang="en-US" dirty="0"/>
                        <a:t>10</a:t>
                      </a:r>
                    </a:p>
                  </a:txBody>
                  <a:tcPr/>
                </a:tc>
                <a:tc>
                  <a:txBody>
                    <a:bodyPr/>
                    <a:lstStyle/>
                    <a:p>
                      <a:r>
                        <a:rPr lang="en-US" dirty="0"/>
                        <a:t>385.6</a:t>
                      </a:r>
                    </a:p>
                  </a:txBody>
                  <a:tcPr/>
                </a:tc>
                <a:extLst>
                  <a:ext uri="{0D108BD9-81ED-4DB2-BD59-A6C34878D82A}">
                    <a16:rowId xmlns:a16="http://schemas.microsoft.com/office/drawing/2014/main" val="1757708046"/>
                  </a:ext>
                </a:extLst>
              </a:tr>
            </a:tbl>
          </a:graphicData>
        </a:graphic>
      </p:graphicFrame>
      <p:sp>
        <p:nvSpPr>
          <p:cNvPr id="2" name="TextBox 1">
            <a:extLst>
              <a:ext uri="{FF2B5EF4-FFF2-40B4-BE49-F238E27FC236}">
                <a16:creationId xmlns:a16="http://schemas.microsoft.com/office/drawing/2014/main" id="{D1098B74-9985-52C3-D5EC-4FCBF48E71B9}"/>
              </a:ext>
            </a:extLst>
          </p:cNvPr>
          <p:cNvSpPr txBox="1"/>
          <p:nvPr/>
        </p:nvSpPr>
        <p:spPr>
          <a:xfrm>
            <a:off x="571500" y="5393531"/>
            <a:ext cx="43219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lagging load</a:t>
            </a:r>
          </a:p>
        </p:txBody>
      </p:sp>
      <p:sp>
        <p:nvSpPr>
          <p:cNvPr id="6" name="TextBox 5">
            <a:extLst>
              <a:ext uri="{FF2B5EF4-FFF2-40B4-BE49-F238E27FC236}">
                <a16:creationId xmlns:a16="http://schemas.microsoft.com/office/drawing/2014/main" id="{5D2A31FF-73A5-E3F6-4C3C-2F1DBEAFD450}"/>
              </a:ext>
            </a:extLst>
          </p:cNvPr>
          <p:cNvSpPr txBox="1"/>
          <p:nvPr/>
        </p:nvSpPr>
        <p:spPr>
          <a:xfrm>
            <a:off x="5840015" y="5411390"/>
            <a:ext cx="51792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leading load</a:t>
            </a:r>
          </a:p>
        </p:txBody>
      </p:sp>
    </p:spTree>
    <p:extLst>
      <p:ext uri="{BB962C8B-B14F-4D97-AF65-F5344CB8AC3E}">
        <p14:creationId xmlns:p14="http://schemas.microsoft.com/office/powerpoint/2010/main" val="6873428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8CCFB02D-4285-A696-4517-900345B9F26F}"/>
              </a:ext>
            </a:extLst>
          </p:cNvPr>
          <p:cNvPicPr>
            <a:picLocks noGrp="1" noChangeAspect="1"/>
          </p:cNvPicPr>
          <p:nvPr>
            <p:ph idx="1"/>
          </p:nvPr>
        </p:nvPicPr>
        <p:blipFill>
          <a:blip r:embed="rId2"/>
          <a:stretch>
            <a:fillRect/>
          </a:stretch>
        </p:blipFill>
        <p:spPr>
          <a:xfrm>
            <a:off x="628650" y="901700"/>
            <a:ext cx="5469731" cy="3850481"/>
          </a:xfrm>
        </p:spPr>
      </p:pic>
      <p:pic>
        <p:nvPicPr>
          <p:cNvPr id="7" name="Picture 7" descr="Chart, line chart, scatter chart&#10;&#10;Description automatically generated">
            <a:extLst>
              <a:ext uri="{FF2B5EF4-FFF2-40B4-BE49-F238E27FC236}">
                <a16:creationId xmlns:a16="http://schemas.microsoft.com/office/drawing/2014/main" id="{3D2E9895-4484-60EC-1651-B7029F04FA6D}"/>
              </a:ext>
            </a:extLst>
          </p:cNvPr>
          <p:cNvPicPr>
            <a:picLocks noChangeAspect="1"/>
          </p:cNvPicPr>
          <p:nvPr/>
        </p:nvPicPr>
        <p:blipFill>
          <a:blip r:embed="rId3"/>
          <a:stretch>
            <a:fillRect/>
          </a:stretch>
        </p:blipFill>
        <p:spPr>
          <a:xfrm>
            <a:off x="6438901" y="898519"/>
            <a:ext cx="5410198" cy="3775086"/>
          </a:xfrm>
          <a:prstGeom prst="rect">
            <a:avLst/>
          </a:prstGeom>
        </p:spPr>
      </p:pic>
      <p:sp>
        <p:nvSpPr>
          <p:cNvPr id="2" name="TextBox 1">
            <a:extLst>
              <a:ext uri="{FF2B5EF4-FFF2-40B4-BE49-F238E27FC236}">
                <a16:creationId xmlns:a16="http://schemas.microsoft.com/office/drawing/2014/main" id="{B03B4F07-B207-31D0-7C1D-7AF4D12ABBDB}"/>
              </a:ext>
            </a:extLst>
          </p:cNvPr>
          <p:cNvSpPr txBox="1"/>
          <p:nvPr/>
        </p:nvSpPr>
        <p:spPr>
          <a:xfrm>
            <a:off x="589359" y="4982766"/>
            <a:ext cx="5286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Changing lagging load using feedback in rotor</a:t>
            </a:r>
          </a:p>
        </p:txBody>
      </p:sp>
      <p:sp>
        <p:nvSpPr>
          <p:cNvPr id="3" name="TextBox 2">
            <a:extLst>
              <a:ext uri="{FF2B5EF4-FFF2-40B4-BE49-F238E27FC236}">
                <a16:creationId xmlns:a16="http://schemas.microsoft.com/office/drawing/2014/main" id="{084111A1-44BE-7C0D-BE39-3A1B6A50910A}"/>
              </a:ext>
            </a:extLst>
          </p:cNvPr>
          <p:cNvSpPr txBox="1"/>
          <p:nvPr/>
        </p:nvSpPr>
        <p:spPr>
          <a:xfrm>
            <a:off x="6554390" y="4839890"/>
            <a:ext cx="49649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Changing leading load using feedback in rotor</a:t>
            </a:r>
          </a:p>
        </p:txBody>
      </p:sp>
    </p:spTree>
    <p:extLst>
      <p:ext uri="{BB962C8B-B14F-4D97-AF65-F5344CB8AC3E}">
        <p14:creationId xmlns:p14="http://schemas.microsoft.com/office/powerpoint/2010/main" val="153824658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F3A9-88CE-3D01-00B1-484700B9702D}"/>
              </a:ext>
            </a:extLst>
          </p:cNvPr>
          <p:cNvSpPr>
            <a:spLocks noGrp="1"/>
          </p:cNvSpPr>
          <p:nvPr>
            <p:ph type="title"/>
          </p:nvPr>
        </p:nvSpPr>
        <p:spPr/>
        <p:txBody>
          <a:bodyPr>
            <a:normAutofit fontScale="90000"/>
          </a:bodyPr>
          <a:lstStyle/>
          <a:p>
            <a:r>
              <a:rPr lang="en-US" dirty="0">
                <a:cs typeface="Sabon Next LT"/>
              </a:rPr>
              <a:t>At last, we will again do the same thing but this time taking feedback in the excitor voltage .</a:t>
            </a:r>
            <a:endParaRPr lang="en-US" dirty="0"/>
          </a:p>
        </p:txBody>
      </p:sp>
      <p:sp>
        <p:nvSpPr>
          <p:cNvPr id="6" name="TextBox 5">
            <a:extLst>
              <a:ext uri="{FF2B5EF4-FFF2-40B4-BE49-F238E27FC236}">
                <a16:creationId xmlns:a16="http://schemas.microsoft.com/office/drawing/2014/main" id="{BCCD5477-63EC-0368-D644-E8246A26611D}"/>
              </a:ext>
            </a:extLst>
          </p:cNvPr>
          <p:cNvSpPr txBox="1"/>
          <p:nvPr/>
        </p:nvSpPr>
        <p:spPr>
          <a:xfrm>
            <a:off x="2428875" y="6215062"/>
            <a:ext cx="79831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Schematics for feedback in the excitor voltage.</a:t>
            </a:r>
          </a:p>
        </p:txBody>
      </p:sp>
      <p:pic>
        <p:nvPicPr>
          <p:cNvPr id="7" name="Picture 7" descr="Diagram&#10;&#10;Description automatically generated">
            <a:extLst>
              <a:ext uri="{FF2B5EF4-FFF2-40B4-BE49-F238E27FC236}">
                <a16:creationId xmlns:a16="http://schemas.microsoft.com/office/drawing/2014/main" id="{52F91C24-2372-BAFF-29D5-E3ACBDCF5100}"/>
              </a:ext>
            </a:extLst>
          </p:cNvPr>
          <p:cNvPicPr>
            <a:picLocks noChangeAspect="1"/>
          </p:cNvPicPr>
          <p:nvPr/>
        </p:nvPicPr>
        <p:blipFill>
          <a:blip r:embed="rId2"/>
          <a:stretch>
            <a:fillRect/>
          </a:stretch>
        </p:blipFill>
        <p:spPr>
          <a:xfrm>
            <a:off x="652463" y="1629897"/>
            <a:ext cx="10887074" cy="4538799"/>
          </a:xfrm>
          <a:prstGeom prst="rect">
            <a:avLst/>
          </a:prstGeom>
        </p:spPr>
      </p:pic>
    </p:spTree>
    <p:extLst>
      <p:ext uri="{BB962C8B-B14F-4D97-AF65-F5344CB8AC3E}">
        <p14:creationId xmlns:p14="http://schemas.microsoft.com/office/powerpoint/2010/main" val="1787998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1721E-C7BB-02E2-AA99-6D29A1B1BB47}"/>
              </a:ext>
            </a:extLst>
          </p:cNvPr>
          <p:cNvSpPr>
            <a:spLocks noGrp="1"/>
          </p:cNvSpPr>
          <p:nvPr>
            <p:ph idx="1"/>
          </p:nvPr>
        </p:nvSpPr>
        <p:spPr>
          <a:xfrm>
            <a:off x="65788" y="80169"/>
            <a:ext cx="10453081" cy="1016795"/>
          </a:xfrm>
        </p:spPr>
        <p:txBody>
          <a:bodyPr vert="horz" lIns="91440" tIns="45720" rIns="91440" bIns="45720" rtlCol="0" anchor="t">
            <a:normAutofit/>
          </a:bodyPr>
          <a:lstStyle/>
          <a:p>
            <a:r>
              <a:rPr lang="en-US" dirty="0"/>
              <a:t>The observed results are given in the table:</a:t>
            </a:r>
          </a:p>
        </p:txBody>
      </p:sp>
      <p:graphicFrame>
        <p:nvGraphicFramePr>
          <p:cNvPr id="7" name="Table 7">
            <a:extLst>
              <a:ext uri="{FF2B5EF4-FFF2-40B4-BE49-F238E27FC236}">
                <a16:creationId xmlns:a16="http://schemas.microsoft.com/office/drawing/2014/main" id="{DE6F735D-FDA9-19F7-B590-F6A463E7B2B1}"/>
              </a:ext>
            </a:extLst>
          </p:cNvPr>
          <p:cNvGraphicFramePr>
            <a:graphicFrameLocks noGrp="1"/>
          </p:cNvGraphicFramePr>
          <p:nvPr>
            <p:extLst>
              <p:ext uri="{D42A27DB-BD31-4B8C-83A1-F6EECF244321}">
                <p14:modId xmlns:p14="http://schemas.microsoft.com/office/powerpoint/2010/main" val="3433023529"/>
              </p:ext>
            </p:extLst>
          </p:nvPr>
        </p:nvGraphicFramePr>
        <p:xfrm>
          <a:off x="392906" y="2369343"/>
          <a:ext cx="5763069" cy="2818260"/>
        </p:xfrm>
        <a:graphic>
          <a:graphicData uri="http://schemas.openxmlformats.org/drawingml/2006/table">
            <a:tbl>
              <a:tblPr firstRow="1" bandRow="1">
                <a:tableStyleId>{5C22544A-7EE6-4342-B048-85BDC9FD1C3A}</a:tableStyleId>
              </a:tblPr>
              <a:tblGrid>
                <a:gridCol w="2920726">
                  <a:extLst>
                    <a:ext uri="{9D8B030D-6E8A-4147-A177-3AD203B41FA5}">
                      <a16:colId xmlns:a16="http://schemas.microsoft.com/office/drawing/2014/main" val="3801448178"/>
                    </a:ext>
                  </a:extLst>
                </a:gridCol>
                <a:gridCol w="2842343">
                  <a:extLst>
                    <a:ext uri="{9D8B030D-6E8A-4147-A177-3AD203B41FA5}">
                      <a16:colId xmlns:a16="http://schemas.microsoft.com/office/drawing/2014/main" val="2818158987"/>
                    </a:ext>
                  </a:extLst>
                </a:gridCol>
              </a:tblGrid>
              <a:tr h="469710">
                <a:tc>
                  <a:txBody>
                    <a:bodyPr/>
                    <a:lstStyle/>
                    <a:p>
                      <a:r>
                        <a:rPr lang="en-US" dirty="0"/>
                        <a:t>Lagging load (KVAR)</a:t>
                      </a:r>
                    </a:p>
                  </a:txBody>
                  <a:tcPr/>
                </a:tc>
                <a:tc>
                  <a:txBody>
                    <a:bodyPr/>
                    <a:lstStyle/>
                    <a:p>
                      <a:r>
                        <a:rPr lang="en-US" dirty="0"/>
                        <a:t>Terminal voltage</a:t>
                      </a:r>
                    </a:p>
                  </a:txBody>
                  <a:tcPr/>
                </a:tc>
                <a:extLst>
                  <a:ext uri="{0D108BD9-81ED-4DB2-BD59-A6C34878D82A}">
                    <a16:rowId xmlns:a16="http://schemas.microsoft.com/office/drawing/2014/main" val="3424483675"/>
                  </a:ext>
                </a:extLst>
              </a:tr>
              <a:tr h="469710">
                <a:tc>
                  <a:txBody>
                    <a:bodyPr/>
                    <a:lstStyle/>
                    <a:p>
                      <a:r>
                        <a:rPr lang="en-US" dirty="0"/>
                        <a:t>2</a:t>
                      </a:r>
                    </a:p>
                  </a:txBody>
                  <a:tcPr/>
                </a:tc>
                <a:tc>
                  <a:txBody>
                    <a:bodyPr/>
                    <a:lstStyle/>
                    <a:p>
                      <a:r>
                        <a:rPr lang="en-US" dirty="0"/>
                        <a:t>385.5</a:t>
                      </a:r>
                    </a:p>
                  </a:txBody>
                  <a:tcPr/>
                </a:tc>
                <a:extLst>
                  <a:ext uri="{0D108BD9-81ED-4DB2-BD59-A6C34878D82A}">
                    <a16:rowId xmlns:a16="http://schemas.microsoft.com/office/drawing/2014/main" val="1392038083"/>
                  </a:ext>
                </a:extLst>
              </a:tr>
              <a:tr h="469710">
                <a:tc>
                  <a:txBody>
                    <a:bodyPr/>
                    <a:lstStyle/>
                    <a:p>
                      <a:r>
                        <a:rPr lang="en-US" dirty="0"/>
                        <a:t>4</a:t>
                      </a:r>
                    </a:p>
                  </a:txBody>
                  <a:tcPr/>
                </a:tc>
                <a:tc>
                  <a:txBody>
                    <a:bodyPr/>
                    <a:lstStyle/>
                    <a:p>
                      <a:r>
                        <a:rPr lang="en-US" dirty="0"/>
                        <a:t>384.7</a:t>
                      </a:r>
                    </a:p>
                  </a:txBody>
                  <a:tcPr/>
                </a:tc>
                <a:extLst>
                  <a:ext uri="{0D108BD9-81ED-4DB2-BD59-A6C34878D82A}">
                    <a16:rowId xmlns:a16="http://schemas.microsoft.com/office/drawing/2014/main" val="750349501"/>
                  </a:ext>
                </a:extLst>
              </a:tr>
              <a:tr h="469710">
                <a:tc>
                  <a:txBody>
                    <a:bodyPr/>
                    <a:lstStyle/>
                    <a:p>
                      <a:r>
                        <a:rPr lang="en-US" dirty="0"/>
                        <a:t>6</a:t>
                      </a:r>
                    </a:p>
                  </a:txBody>
                  <a:tcPr/>
                </a:tc>
                <a:tc>
                  <a:txBody>
                    <a:bodyPr/>
                    <a:lstStyle/>
                    <a:p>
                      <a:r>
                        <a:rPr lang="en-US" dirty="0"/>
                        <a:t>384.6</a:t>
                      </a:r>
                    </a:p>
                  </a:txBody>
                  <a:tcPr/>
                </a:tc>
                <a:extLst>
                  <a:ext uri="{0D108BD9-81ED-4DB2-BD59-A6C34878D82A}">
                    <a16:rowId xmlns:a16="http://schemas.microsoft.com/office/drawing/2014/main" val="339587521"/>
                  </a:ext>
                </a:extLst>
              </a:tr>
              <a:tr h="469710">
                <a:tc>
                  <a:txBody>
                    <a:bodyPr/>
                    <a:lstStyle/>
                    <a:p>
                      <a:r>
                        <a:rPr lang="en-US" dirty="0"/>
                        <a:t>8</a:t>
                      </a:r>
                    </a:p>
                  </a:txBody>
                  <a:tcPr/>
                </a:tc>
                <a:tc>
                  <a:txBody>
                    <a:bodyPr/>
                    <a:lstStyle/>
                    <a:p>
                      <a:r>
                        <a:rPr lang="en-US" dirty="0"/>
                        <a:t>384.9</a:t>
                      </a:r>
                    </a:p>
                  </a:txBody>
                  <a:tcPr/>
                </a:tc>
                <a:extLst>
                  <a:ext uri="{0D108BD9-81ED-4DB2-BD59-A6C34878D82A}">
                    <a16:rowId xmlns:a16="http://schemas.microsoft.com/office/drawing/2014/main" val="2548499702"/>
                  </a:ext>
                </a:extLst>
              </a:tr>
              <a:tr h="469710">
                <a:tc>
                  <a:txBody>
                    <a:bodyPr/>
                    <a:lstStyle/>
                    <a:p>
                      <a:r>
                        <a:rPr lang="en-US" dirty="0"/>
                        <a:t>10</a:t>
                      </a:r>
                    </a:p>
                  </a:txBody>
                  <a:tcPr/>
                </a:tc>
                <a:tc>
                  <a:txBody>
                    <a:bodyPr/>
                    <a:lstStyle/>
                    <a:p>
                      <a:r>
                        <a:rPr lang="en-US" dirty="0"/>
                        <a:t>385</a:t>
                      </a:r>
                    </a:p>
                  </a:txBody>
                  <a:tcPr/>
                </a:tc>
                <a:extLst>
                  <a:ext uri="{0D108BD9-81ED-4DB2-BD59-A6C34878D82A}">
                    <a16:rowId xmlns:a16="http://schemas.microsoft.com/office/drawing/2014/main" val="2767838087"/>
                  </a:ext>
                </a:extLst>
              </a:tr>
            </a:tbl>
          </a:graphicData>
        </a:graphic>
      </p:graphicFrame>
      <p:graphicFrame>
        <p:nvGraphicFramePr>
          <p:cNvPr id="8" name="Table 8">
            <a:extLst>
              <a:ext uri="{FF2B5EF4-FFF2-40B4-BE49-F238E27FC236}">
                <a16:creationId xmlns:a16="http://schemas.microsoft.com/office/drawing/2014/main" id="{6EA0583E-F2E3-587B-3583-2347A76CA073}"/>
              </a:ext>
            </a:extLst>
          </p:cNvPr>
          <p:cNvGraphicFramePr>
            <a:graphicFrameLocks noGrp="1"/>
          </p:cNvGraphicFramePr>
          <p:nvPr>
            <p:extLst>
              <p:ext uri="{D42A27DB-BD31-4B8C-83A1-F6EECF244321}">
                <p14:modId xmlns:p14="http://schemas.microsoft.com/office/powerpoint/2010/main" val="1022584026"/>
              </p:ext>
            </p:extLst>
          </p:nvPr>
        </p:nvGraphicFramePr>
        <p:xfrm>
          <a:off x="6715124" y="2345531"/>
          <a:ext cx="5221764" cy="2785526"/>
        </p:xfrm>
        <a:graphic>
          <a:graphicData uri="http://schemas.openxmlformats.org/drawingml/2006/table">
            <a:tbl>
              <a:tblPr firstRow="1" bandRow="1">
                <a:tableStyleId>{5C22544A-7EE6-4342-B048-85BDC9FD1C3A}</a:tableStyleId>
              </a:tblPr>
              <a:tblGrid>
                <a:gridCol w="2610882">
                  <a:extLst>
                    <a:ext uri="{9D8B030D-6E8A-4147-A177-3AD203B41FA5}">
                      <a16:colId xmlns:a16="http://schemas.microsoft.com/office/drawing/2014/main" val="1269064458"/>
                    </a:ext>
                  </a:extLst>
                </a:gridCol>
                <a:gridCol w="2610882">
                  <a:extLst>
                    <a:ext uri="{9D8B030D-6E8A-4147-A177-3AD203B41FA5}">
                      <a16:colId xmlns:a16="http://schemas.microsoft.com/office/drawing/2014/main" val="673120119"/>
                    </a:ext>
                  </a:extLst>
                </a:gridCol>
              </a:tblGrid>
              <a:tr h="573491">
                <a:tc>
                  <a:txBody>
                    <a:bodyPr/>
                    <a:lstStyle/>
                    <a:p>
                      <a:r>
                        <a:rPr lang="en-US" dirty="0"/>
                        <a:t>Leading load(KVAR)</a:t>
                      </a:r>
                    </a:p>
                  </a:txBody>
                  <a:tcPr/>
                </a:tc>
                <a:tc>
                  <a:txBody>
                    <a:bodyPr/>
                    <a:lstStyle/>
                    <a:p>
                      <a:r>
                        <a:rPr lang="en-US" dirty="0"/>
                        <a:t>Terminal voltage</a:t>
                      </a:r>
                    </a:p>
                  </a:txBody>
                  <a:tcPr/>
                </a:tc>
                <a:extLst>
                  <a:ext uri="{0D108BD9-81ED-4DB2-BD59-A6C34878D82A}">
                    <a16:rowId xmlns:a16="http://schemas.microsoft.com/office/drawing/2014/main" val="1517233925"/>
                  </a:ext>
                </a:extLst>
              </a:tr>
              <a:tr h="442407">
                <a:tc>
                  <a:txBody>
                    <a:bodyPr/>
                    <a:lstStyle/>
                    <a:p>
                      <a:r>
                        <a:rPr lang="en-US" dirty="0"/>
                        <a:t>2</a:t>
                      </a:r>
                    </a:p>
                  </a:txBody>
                  <a:tcPr/>
                </a:tc>
                <a:tc>
                  <a:txBody>
                    <a:bodyPr/>
                    <a:lstStyle/>
                    <a:p>
                      <a:r>
                        <a:rPr lang="en-US" dirty="0"/>
                        <a:t>385.3</a:t>
                      </a:r>
                    </a:p>
                  </a:txBody>
                  <a:tcPr/>
                </a:tc>
                <a:extLst>
                  <a:ext uri="{0D108BD9-81ED-4DB2-BD59-A6C34878D82A}">
                    <a16:rowId xmlns:a16="http://schemas.microsoft.com/office/drawing/2014/main" val="685255201"/>
                  </a:ext>
                </a:extLst>
              </a:tr>
              <a:tr h="442407">
                <a:tc>
                  <a:txBody>
                    <a:bodyPr/>
                    <a:lstStyle/>
                    <a:p>
                      <a:r>
                        <a:rPr lang="en-US" dirty="0"/>
                        <a:t>4</a:t>
                      </a:r>
                    </a:p>
                  </a:txBody>
                  <a:tcPr/>
                </a:tc>
                <a:tc>
                  <a:txBody>
                    <a:bodyPr/>
                    <a:lstStyle/>
                    <a:p>
                      <a:r>
                        <a:rPr lang="en-US" dirty="0"/>
                        <a:t>385.3</a:t>
                      </a:r>
                    </a:p>
                  </a:txBody>
                  <a:tcPr/>
                </a:tc>
                <a:extLst>
                  <a:ext uri="{0D108BD9-81ED-4DB2-BD59-A6C34878D82A}">
                    <a16:rowId xmlns:a16="http://schemas.microsoft.com/office/drawing/2014/main" val="263903784"/>
                  </a:ext>
                </a:extLst>
              </a:tr>
              <a:tr h="442407">
                <a:tc>
                  <a:txBody>
                    <a:bodyPr/>
                    <a:lstStyle/>
                    <a:p>
                      <a:r>
                        <a:rPr lang="en-US" dirty="0"/>
                        <a:t>6</a:t>
                      </a:r>
                    </a:p>
                  </a:txBody>
                  <a:tcPr/>
                </a:tc>
                <a:tc>
                  <a:txBody>
                    <a:bodyPr/>
                    <a:lstStyle/>
                    <a:p>
                      <a:r>
                        <a:rPr lang="en-US" dirty="0"/>
                        <a:t>385.4</a:t>
                      </a:r>
                    </a:p>
                  </a:txBody>
                  <a:tcPr/>
                </a:tc>
                <a:extLst>
                  <a:ext uri="{0D108BD9-81ED-4DB2-BD59-A6C34878D82A}">
                    <a16:rowId xmlns:a16="http://schemas.microsoft.com/office/drawing/2014/main" val="3007209960"/>
                  </a:ext>
                </a:extLst>
              </a:tr>
              <a:tr h="442407">
                <a:tc>
                  <a:txBody>
                    <a:bodyPr/>
                    <a:lstStyle/>
                    <a:p>
                      <a:r>
                        <a:rPr lang="en-US" dirty="0"/>
                        <a:t>8</a:t>
                      </a:r>
                    </a:p>
                  </a:txBody>
                  <a:tcPr/>
                </a:tc>
                <a:tc>
                  <a:txBody>
                    <a:bodyPr/>
                    <a:lstStyle/>
                    <a:p>
                      <a:r>
                        <a:rPr lang="en-US" dirty="0"/>
                        <a:t>385.5</a:t>
                      </a:r>
                    </a:p>
                  </a:txBody>
                  <a:tcPr/>
                </a:tc>
                <a:extLst>
                  <a:ext uri="{0D108BD9-81ED-4DB2-BD59-A6C34878D82A}">
                    <a16:rowId xmlns:a16="http://schemas.microsoft.com/office/drawing/2014/main" val="3948828779"/>
                  </a:ext>
                </a:extLst>
              </a:tr>
              <a:tr h="442407">
                <a:tc>
                  <a:txBody>
                    <a:bodyPr/>
                    <a:lstStyle/>
                    <a:p>
                      <a:r>
                        <a:rPr lang="en-US" dirty="0"/>
                        <a:t>10</a:t>
                      </a:r>
                    </a:p>
                  </a:txBody>
                  <a:tcPr/>
                </a:tc>
                <a:tc>
                  <a:txBody>
                    <a:bodyPr/>
                    <a:lstStyle/>
                    <a:p>
                      <a:r>
                        <a:rPr lang="en-US" dirty="0"/>
                        <a:t>385.5</a:t>
                      </a:r>
                    </a:p>
                  </a:txBody>
                  <a:tcPr/>
                </a:tc>
                <a:extLst>
                  <a:ext uri="{0D108BD9-81ED-4DB2-BD59-A6C34878D82A}">
                    <a16:rowId xmlns:a16="http://schemas.microsoft.com/office/drawing/2014/main" val="1927797169"/>
                  </a:ext>
                </a:extLst>
              </a:tr>
            </a:tbl>
          </a:graphicData>
        </a:graphic>
      </p:graphicFrame>
      <p:sp>
        <p:nvSpPr>
          <p:cNvPr id="2" name="TextBox 1">
            <a:extLst>
              <a:ext uri="{FF2B5EF4-FFF2-40B4-BE49-F238E27FC236}">
                <a16:creationId xmlns:a16="http://schemas.microsoft.com/office/drawing/2014/main" id="{C1CAC0AA-5CE8-C83A-FC51-CFCE62225BA3}"/>
              </a:ext>
            </a:extLst>
          </p:cNvPr>
          <p:cNvSpPr txBox="1"/>
          <p:nvPr/>
        </p:nvSpPr>
        <p:spPr>
          <a:xfrm>
            <a:off x="517921" y="5304234"/>
            <a:ext cx="56078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lagging load </a:t>
            </a:r>
          </a:p>
        </p:txBody>
      </p:sp>
      <p:sp>
        <p:nvSpPr>
          <p:cNvPr id="4" name="TextBox 3">
            <a:extLst>
              <a:ext uri="{FF2B5EF4-FFF2-40B4-BE49-F238E27FC236}">
                <a16:creationId xmlns:a16="http://schemas.microsoft.com/office/drawing/2014/main" id="{F3F04B6E-64E9-8E5C-CF42-1D526381B721}"/>
              </a:ext>
            </a:extLst>
          </p:cNvPr>
          <p:cNvSpPr txBox="1"/>
          <p:nvPr/>
        </p:nvSpPr>
        <p:spPr>
          <a:xfrm>
            <a:off x="6732984" y="5197078"/>
            <a:ext cx="51970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leading load</a:t>
            </a:r>
          </a:p>
        </p:txBody>
      </p:sp>
    </p:spTree>
    <p:extLst>
      <p:ext uri="{BB962C8B-B14F-4D97-AF65-F5344CB8AC3E}">
        <p14:creationId xmlns:p14="http://schemas.microsoft.com/office/powerpoint/2010/main" val="175902124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3CD661D6-B4F0-4292-D1FB-F8774F55B01D}"/>
              </a:ext>
            </a:extLst>
          </p:cNvPr>
          <p:cNvPicPr>
            <a:picLocks noGrp="1" noChangeAspect="1"/>
          </p:cNvPicPr>
          <p:nvPr>
            <p:ph idx="1"/>
          </p:nvPr>
        </p:nvPicPr>
        <p:blipFill>
          <a:blip r:embed="rId2"/>
          <a:stretch>
            <a:fillRect/>
          </a:stretch>
        </p:blipFill>
        <p:spPr>
          <a:xfrm>
            <a:off x="450056" y="1194594"/>
            <a:ext cx="5648327" cy="3812382"/>
          </a:xfrm>
        </p:spPr>
      </p:pic>
      <p:pic>
        <p:nvPicPr>
          <p:cNvPr id="5" name="Picture 5" descr="Chart, line chart&#10;&#10;Description automatically generated">
            <a:extLst>
              <a:ext uri="{FF2B5EF4-FFF2-40B4-BE49-F238E27FC236}">
                <a16:creationId xmlns:a16="http://schemas.microsoft.com/office/drawing/2014/main" id="{BCA78EF5-2182-E10D-C7A3-CA5EADA9F2F3}"/>
              </a:ext>
            </a:extLst>
          </p:cNvPr>
          <p:cNvPicPr>
            <a:picLocks noChangeAspect="1"/>
          </p:cNvPicPr>
          <p:nvPr/>
        </p:nvPicPr>
        <p:blipFill>
          <a:blip r:embed="rId3"/>
          <a:stretch>
            <a:fillRect/>
          </a:stretch>
        </p:blipFill>
        <p:spPr>
          <a:xfrm>
            <a:off x="6546058" y="1278577"/>
            <a:ext cx="5517353" cy="3646000"/>
          </a:xfrm>
          <a:prstGeom prst="rect">
            <a:avLst/>
          </a:prstGeom>
        </p:spPr>
      </p:pic>
      <p:sp>
        <p:nvSpPr>
          <p:cNvPr id="2" name="TextBox 1">
            <a:extLst>
              <a:ext uri="{FF2B5EF4-FFF2-40B4-BE49-F238E27FC236}">
                <a16:creationId xmlns:a16="http://schemas.microsoft.com/office/drawing/2014/main" id="{21CB25F5-4849-515C-6EC5-4879A3478A6A}"/>
              </a:ext>
            </a:extLst>
          </p:cNvPr>
          <p:cNvSpPr txBox="1"/>
          <p:nvPr/>
        </p:nvSpPr>
        <p:spPr>
          <a:xfrm>
            <a:off x="446484" y="5089922"/>
            <a:ext cx="56435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Changing lagging using feedback in excitor voltage  </a:t>
            </a:r>
          </a:p>
        </p:txBody>
      </p:sp>
      <p:sp>
        <p:nvSpPr>
          <p:cNvPr id="3" name="TextBox 2">
            <a:extLst>
              <a:ext uri="{FF2B5EF4-FFF2-40B4-BE49-F238E27FC236}">
                <a16:creationId xmlns:a16="http://schemas.microsoft.com/office/drawing/2014/main" id="{C2D3F3DD-9395-F398-8323-1E4A0BFAFCB1}"/>
              </a:ext>
            </a:extLst>
          </p:cNvPr>
          <p:cNvSpPr txBox="1"/>
          <p:nvPr/>
        </p:nvSpPr>
        <p:spPr>
          <a:xfrm>
            <a:off x="6697266" y="5125640"/>
            <a:ext cx="47148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Changing leading load using feedback in excitor voltage</a:t>
            </a:r>
          </a:p>
        </p:txBody>
      </p:sp>
    </p:spTree>
    <p:extLst>
      <p:ext uri="{BB962C8B-B14F-4D97-AF65-F5344CB8AC3E}">
        <p14:creationId xmlns:p14="http://schemas.microsoft.com/office/powerpoint/2010/main" val="250783709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hart, line chart&#10;&#10;Description automatically generated">
            <a:extLst>
              <a:ext uri="{FF2B5EF4-FFF2-40B4-BE49-F238E27FC236}">
                <a16:creationId xmlns:a16="http://schemas.microsoft.com/office/drawing/2014/main" id="{2C140B42-93E3-F4DC-9436-4D5319CF7046}"/>
              </a:ext>
            </a:extLst>
          </p:cNvPr>
          <p:cNvPicPr>
            <a:picLocks noGrp="1" noChangeAspect="1"/>
          </p:cNvPicPr>
          <p:nvPr>
            <p:ph idx="1"/>
          </p:nvPr>
        </p:nvPicPr>
        <p:blipFill>
          <a:blip r:embed="rId2"/>
          <a:stretch>
            <a:fillRect/>
          </a:stretch>
        </p:blipFill>
        <p:spPr>
          <a:xfrm>
            <a:off x="6386511" y="1647032"/>
            <a:ext cx="5800726" cy="3955256"/>
          </a:xfrm>
        </p:spPr>
      </p:pic>
      <p:pic>
        <p:nvPicPr>
          <p:cNvPr id="4" name="Picture 4" descr="Chart, line chart&#10;&#10;Description automatically generated">
            <a:extLst>
              <a:ext uri="{FF2B5EF4-FFF2-40B4-BE49-F238E27FC236}">
                <a16:creationId xmlns:a16="http://schemas.microsoft.com/office/drawing/2014/main" id="{DBC71FF8-5F9C-E987-FD8A-82589433B966}"/>
              </a:ext>
            </a:extLst>
          </p:cNvPr>
          <p:cNvPicPr>
            <a:picLocks noChangeAspect="1"/>
          </p:cNvPicPr>
          <p:nvPr/>
        </p:nvPicPr>
        <p:blipFill>
          <a:blip r:embed="rId3"/>
          <a:stretch>
            <a:fillRect/>
          </a:stretch>
        </p:blipFill>
        <p:spPr>
          <a:xfrm>
            <a:off x="188119" y="1645014"/>
            <a:ext cx="5815010" cy="3960878"/>
          </a:xfrm>
          <a:prstGeom prst="rect">
            <a:avLst/>
          </a:prstGeom>
        </p:spPr>
      </p:pic>
      <p:sp>
        <p:nvSpPr>
          <p:cNvPr id="5" name="TextBox 4">
            <a:extLst>
              <a:ext uri="{FF2B5EF4-FFF2-40B4-BE49-F238E27FC236}">
                <a16:creationId xmlns:a16="http://schemas.microsoft.com/office/drawing/2014/main" id="{1E2F2E43-3B75-DB1D-F840-E542C27C0239}"/>
              </a:ext>
            </a:extLst>
          </p:cNvPr>
          <p:cNvSpPr txBox="1"/>
          <p:nvPr/>
        </p:nvSpPr>
        <p:spPr>
          <a:xfrm>
            <a:off x="196453" y="5714999"/>
            <a:ext cx="56971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Comparative study for changing the lagging  load  using all methods</a:t>
            </a:r>
          </a:p>
        </p:txBody>
      </p:sp>
      <p:sp>
        <p:nvSpPr>
          <p:cNvPr id="6" name="TextBox 5">
            <a:extLst>
              <a:ext uri="{FF2B5EF4-FFF2-40B4-BE49-F238E27FC236}">
                <a16:creationId xmlns:a16="http://schemas.microsoft.com/office/drawing/2014/main" id="{5889B3C2-C134-B555-2C47-43C64C40C3D8}"/>
              </a:ext>
            </a:extLst>
          </p:cNvPr>
          <p:cNvSpPr txBox="1"/>
          <p:nvPr/>
        </p:nvSpPr>
        <p:spPr>
          <a:xfrm>
            <a:off x="6411515" y="5732858"/>
            <a:ext cx="55364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Graph: Comparative study for changing the lagging  load  using all methods</a:t>
            </a:r>
            <a:endParaRPr lang="en-US" dirty="0"/>
          </a:p>
        </p:txBody>
      </p:sp>
    </p:spTree>
    <p:extLst>
      <p:ext uri="{BB962C8B-B14F-4D97-AF65-F5344CB8AC3E}">
        <p14:creationId xmlns:p14="http://schemas.microsoft.com/office/powerpoint/2010/main" val="4346445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1FB7DD83-8C23-4292-86EE-35D1060B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05E40D2E-9E51-4518-B6A8-4690070D5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3" name="Picture 12">
              <a:extLst>
                <a:ext uri="{FF2B5EF4-FFF2-40B4-BE49-F238E27FC236}">
                  <a16:creationId xmlns:a16="http://schemas.microsoft.com/office/drawing/2014/main" id="{34262310-19F0-4D31-AB6F-CF8460C4034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4" name="Picture 13">
              <a:extLst>
                <a:ext uri="{FF2B5EF4-FFF2-40B4-BE49-F238E27FC236}">
                  <a16:creationId xmlns:a16="http://schemas.microsoft.com/office/drawing/2014/main" id="{AAC59120-25F8-4F4F-AF1A-739438F5A0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75B3A25D-B9CF-61D1-3CCA-A70442B83342}"/>
              </a:ext>
            </a:extLst>
          </p:cNvPr>
          <p:cNvSpPr>
            <a:spLocks noGrp="1"/>
          </p:cNvSpPr>
          <p:nvPr>
            <p:ph type="title"/>
          </p:nvPr>
        </p:nvSpPr>
        <p:spPr>
          <a:xfrm>
            <a:off x="1198181" y="726066"/>
            <a:ext cx="4795282" cy="5018227"/>
          </a:xfrm>
        </p:spPr>
        <p:txBody>
          <a:bodyPr anchor="ctr">
            <a:normAutofit/>
          </a:bodyPr>
          <a:lstStyle/>
          <a:p>
            <a:r>
              <a:rPr lang="en-US">
                <a:solidFill>
                  <a:srgbClr val="FFFFFF"/>
                </a:solidFill>
                <a:cs typeface="Sabon Next LT"/>
              </a:rPr>
              <a:t>Observations:</a:t>
            </a:r>
            <a:endParaRPr lang="en-US">
              <a:solidFill>
                <a:srgbClr val="FFFFFF"/>
              </a:solidFill>
            </a:endParaRPr>
          </a:p>
        </p:txBody>
      </p:sp>
      <p:sp>
        <p:nvSpPr>
          <p:cNvPr id="3" name="Content Placeholder 2">
            <a:extLst>
              <a:ext uri="{FF2B5EF4-FFF2-40B4-BE49-F238E27FC236}">
                <a16:creationId xmlns:a16="http://schemas.microsoft.com/office/drawing/2014/main" id="{EFF5AC77-C0E5-6FEF-1A6E-26AFCA81D6BA}"/>
              </a:ext>
            </a:extLst>
          </p:cNvPr>
          <p:cNvSpPr>
            <a:spLocks noGrp="1"/>
          </p:cNvSpPr>
          <p:nvPr>
            <p:ph idx="1"/>
          </p:nvPr>
        </p:nvSpPr>
        <p:spPr>
          <a:xfrm>
            <a:off x="6195372" y="726538"/>
            <a:ext cx="4977905" cy="5017076"/>
          </a:xfrm>
        </p:spPr>
        <p:txBody>
          <a:bodyPr vert="horz" lIns="91440" tIns="45720" rIns="91440" bIns="45720" rtlCol="0" anchor="ctr">
            <a:normAutofit/>
          </a:bodyPr>
          <a:lstStyle/>
          <a:p>
            <a:r>
              <a:rPr lang="en-US" sz="1800">
                <a:solidFill>
                  <a:srgbClr val="FFFFFF"/>
                </a:solidFill>
              </a:rPr>
              <a:t>Increasing lagging load decreases the terminal voltage.</a:t>
            </a:r>
          </a:p>
          <a:p>
            <a:r>
              <a:rPr lang="en-US" sz="1800">
                <a:solidFill>
                  <a:srgbClr val="FFFFFF"/>
                </a:solidFill>
              </a:rPr>
              <a:t>Increasing leading load increases the terminal voltage</a:t>
            </a:r>
          </a:p>
          <a:p>
            <a:endParaRPr lang="en-US" sz="1800">
              <a:solidFill>
                <a:srgbClr val="FFFFFF"/>
              </a:solidFill>
            </a:endParaRPr>
          </a:p>
          <a:p>
            <a:r>
              <a:rPr lang="en-US" sz="1800">
                <a:solidFill>
                  <a:srgbClr val="FFFFFF"/>
                </a:solidFill>
              </a:rPr>
              <a:t>Using feedback brings more stability to the output voltage.</a:t>
            </a:r>
          </a:p>
          <a:p>
            <a:r>
              <a:rPr lang="en-US" sz="1800">
                <a:solidFill>
                  <a:srgbClr val="FFFFFF"/>
                </a:solidFill>
              </a:rPr>
              <a:t>Using feedback in excitor voltage makes it more stable than using feedback in rotor</a:t>
            </a:r>
          </a:p>
        </p:txBody>
      </p:sp>
    </p:spTree>
    <p:extLst>
      <p:ext uri="{BB962C8B-B14F-4D97-AF65-F5344CB8AC3E}">
        <p14:creationId xmlns:p14="http://schemas.microsoft.com/office/powerpoint/2010/main" val="274643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7462BFBC-0E19-4E6F-B0C7-CD5C519BC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2" name="Group 11">
            <a:extLst>
              <a:ext uri="{FF2B5EF4-FFF2-40B4-BE49-F238E27FC236}">
                <a16:creationId xmlns:a16="http://schemas.microsoft.com/office/drawing/2014/main" id="{F2C2A007-4AE9-49C4-B364-5FDF34596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5236971" cy="6858000"/>
            <a:chOff x="20829" y="1"/>
            <a:chExt cx="5236971" cy="6857999"/>
          </a:xfrm>
        </p:grpSpPr>
        <p:pic>
          <p:nvPicPr>
            <p:cNvPr id="13" name="Picture 12">
              <a:extLst>
                <a:ext uri="{FF2B5EF4-FFF2-40B4-BE49-F238E27FC236}">
                  <a16:creationId xmlns:a16="http://schemas.microsoft.com/office/drawing/2014/main" id="{7078F960-6916-4F42-8EF7-539F7BCF6E1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14" name="Picture 13">
              <a:extLst>
                <a:ext uri="{FF2B5EF4-FFF2-40B4-BE49-F238E27FC236}">
                  <a16:creationId xmlns:a16="http://schemas.microsoft.com/office/drawing/2014/main" id="{5DDD393C-0974-429B-BE40-48457E19E48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8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16" name="Rectangle 15">
            <a:extLst>
              <a:ext uri="{FF2B5EF4-FFF2-40B4-BE49-F238E27FC236}">
                <a16:creationId xmlns:a16="http://schemas.microsoft.com/office/drawing/2014/main" id="{D813CD98-5EBE-426D-A4AC-FA5518B09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53545A-B2D3-41EE-A91C-DBF43402D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276" y="685800"/>
            <a:ext cx="10820400" cy="54864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10F64-4C09-DA5B-9CD9-502578ED5638}"/>
              </a:ext>
            </a:extLst>
          </p:cNvPr>
          <p:cNvSpPr>
            <a:spLocks noGrp="1"/>
          </p:cNvSpPr>
          <p:nvPr>
            <p:ph type="title"/>
          </p:nvPr>
        </p:nvSpPr>
        <p:spPr>
          <a:xfrm>
            <a:off x="1143318" y="914400"/>
            <a:ext cx="4952681" cy="5105400"/>
          </a:xfrm>
        </p:spPr>
        <p:txBody>
          <a:bodyPr anchor="ctr">
            <a:normAutofit/>
          </a:bodyPr>
          <a:lstStyle/>
          <a:p>
            <a:r>
              <a:rPr lang="en-US" dirty="0">
                <a:cs typeface="Sabon Next LT"/>
              </a:rPr>
              <a:t>Power factor correction</a:t>
            </a:r>
            <a:endParaRPr lang="en-US" dirty="0"/>
          </a:p>
        </p:txBody>
      </p:sp>
      <p:sp>
        <p:nvSpPr>
          <p:cNvPr id="3" name="Content Placeholder 2">
            <a:extLst>
              <a:ext uri="{FF2B5EF4-FFF2-40B4-BE49-F238E27FC236}">
                <a16:creationId xmlns:a16="http://schemas.microsoft.com/office/drawing/2014/main" id="{38B7716B-DD85-F6BE-44CB-357D6B82C6FF}"/>
              </a:ext>
            </a:extLst>
          </p:cNvPr>
          <p:cNvSpPr>
            <a:spLocks noGrp="1"/>
          </p:cNvSpPr>
          <p:nvPr>
            <p:ph idx="1"/>
          </p:nvPr>
        </p:nvSpPr>
        <p:spPr>
          <a:xfrm>
            <a:off x="6324601" y="914400"/>
            <a:ext cx="4800600" cy="5105400"/>
          </a:xfrm>
        </p:spPr>
        <p:txBody>
          <a:bodyPr vert="horz" lIns="91440" tIns="45720" rIns="91440" bIns="45720" rtlCol="0" anchor="ctr">
            <a:normAutofit/>
          </a:bodyPr>
          <a:lstStyle/>
          <a:p>
            <a:r>
              <a:rPr lang="en-US" sz="1800"/>
              <a:t>Power factor changes with the change of load</a:t>
            </a:r>
          </a:p>
          <a:p>
            <a:r>
              <a:rPr lang="en-US" sz="1800"/>
              <a:t>Here we have solved this problem using a capacitor bank in parallel to the load</a:t>
            </a:r>
          </a:p>
        </p:txBody>
      </p:sp>
    </p:spTree>
    <p:extLst>
      <p:ext uri="{BB962C8B-B14F-4D97-AF65-F5344CB8AC3E}">
        <p14:creationId xmlns:p14="http://schemas.microsoft.com/office/powerpoint/2010/main" val="103692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66E32D-47F3-541B-2F49-2E3765783E02}"/>
              </a:ext>
            </a:extLst>
          </p:cNvPr>
          <p:cNvSpPr txBox="1"/>
          <p:nvPr/>
        </p:nvSpPr>
        <p:spPr>
          <a:xfrm>
            <a:off x="1143000" y="5840015"/>
            <a:ext cx="9590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Figure: </a:t>
            </a:r>
            <a:r>
              <a:rPr lang="en-US" i="1" dirty="0"/>
              <a:t>Schematics for power factor correction</a:t>
            </a:r>
          </a:p>
        </p:txBody>
      </p:sp>
      <p:pic>
        <p:nvPicPr>
          <p:cNvPr id="6" name="Picture 6" descr="Diagram&#10;&#10;Description automatically generated">
            <a:extLst>
              <a:ext uri="{FF2B5EF4-FFF2-40B4-BE49-F238E27FC236}">
                <a16:creationId xmlns:a16="http://schemas.microsoft.com/office/drawing/2014/main" id="{584D162E-31E7-A0D7-4A37-0F3C14597DF5}"/>
              </a:ext>
            </a:extLst>
          </p:cNvPr>
          <p:cNvPicPr>
            <a:picLocks noGrp="1" noChangeAspect="1"/>
          </p:cNvPicPr>
          <p:nvPr>
            <p:ph idx="1"/>
          </p:nvPr>
        </p:nvPicPr>
        <p:blipFill>
          <a:blip r:embed="rId2"/>
          <a:stretch>
            <a:fillRect/>
          </a:stretch>
        </p:blipFill>
        <p:spPr>
          <a:xfrm>
            <a:off x="1297781" y="751681"/>
            <a:ext cx="10406062" cy="4995861"/>
          </a:xfrm>
        </p:spPr>
      </p:pic>
    </p:spTree>
    <p:extLst>
      <p:ext uri="{BB962C8B-B14F-4D97-AF65-F5344CB8AC3E}">
        <p14:creationId xmlns:p14="http://schemas.microsoft.com/office/powerpoint/2010/main" val="25626526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027CAEDE-D92D-4745-8749-71019415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4" name="Group 13">
            <a:extLst>
              <a:ext uri="{FF2B5EF4-FFF2-40B4-BE49-F238E27FC236}">
                <a16:creationId xmlns:a16="http://schemas.microsoft.com/office/drawing/2014/main" id="{6A0ABFF7-3293-4EAC-9426-EBDCAA34D5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flipV="1">
            <a:off x="0" y="5080"/>
            <a:ext cx="3464215" cy="4598234"/>
            <a:chOff x="8059620" y="41922"/>
            <a:chExt cx="3997615" cy="6816077"/>
          </a:xfrm>
        </p:grpSpPr>
        <p:pic>
          <p:nvPicPr>
            <p:cNvPr id="15" name="Picture 14">
              <a:extLst>
                <a:ext uri="{FF2B5EF4-FFF2-40B4-BE49-F238E27FC236}">
                  <a16:creationId xmlns:a16="http://schemas.microsoft.com/office/drawing/2014/main" id="{FB475375-4F9B-4D93-8769-B42BB7F4470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0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16" name="Picture 15">
              <a:extLst>
                <a:ext uri="{FF2B5EF4-FFF2-40B4-BE49-F238E27FC236}">
                  <a16:creationId xmlns:a16="http://schemas.microsoft.com/office/drawing/2014/main" id="{6074A43D-E1B2-4563-8D84-A962E8ABE7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alphaModFix amt="16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sp>
        <p:nvSpPr>
          <p:cNvPr id="2" name="Title 1">
            <a:extLst>
              <a:ext uri="{FF2B5EF4-FFF2-40B4-BE49-F238E27FC236}">
                <a16:creationId xmlns:a16="http://schemas.microsoft.com/office/drawing/2014/main" id="{02FF65A4-33F0-EADA-C003-008B6952F4A0}"/>
              </a:ext>
            </a:extLst>
          </p:cNvPr>
          <p:cNvSpPr>
            <a:spLocks noGrp="1"/>
          </p:cNvSpPr>
          <p:nvPr>
            <p:ph type="title"/>
          </p:nvPr>
        </p:nvSpPr>
        <p:spPr>
          <a:xfrm>
            <a:off x="838201" y="559813"/>
            <a:ext cx="4876800" cy="5577934"/>
          </a:xfrm>
        </p:spPr>
        <p:txBody>
          <a:bodyPr anchor="ctr">
            <a:normAutofit/>
          </a:bodyPr>
          <a:lstStyle/>
          <a:p>
            <a:r>
              <a:rPr lang="en-US">
                <a:solidFill>
                  <a:srgbClr val="FFFFFF"/>
                </a:solidFill>
                <a:cs typeface="Sabon Next LT"/>
              </a:rPr>
              <a:t>Synchronous generator:</a:t>
            </a:r>
            <a:endParaRPr lang="en-US">
              <a:solidFill>
                <a:srgbClr val="FFFFFF"/>
              </a:solidFill>
            </a:endParaRPr>
          </a:p>
        </p:txBody>
      </p:sp>
      <p:sp>
        <p:nvSpPr>
          <p:cNvPr id="3" name="Content Placeholder 2">
            <a:extLst>
              <a:ext uri="{FF2B5EF4-FFF2-40B4-BE49-F238E27FC236}">
                <a16:creationId xmlns:a16="http://schemas.microsoft.com/office/drawing/2014/main" id="{0DB168BE-8AD1-E80A-CF25-A13A232506D1}"/>
              </a:ext>
            </a:extLst>
          </p:cNvPr>
          <p:cNvSpPr>
            <a:spLocks noGrp="1"/>
          </p:cNvSpPr>
          <p:nvPr>
            <p:ph idx="1"/>
          </p:nvPr>
        </p:nvSpPr>
        <p:spPr>
          <a:xfrm>
            <a:off x="6324600" y="716366"/>
            <a:ext cx="5408706" cy="5396722"/>
          </a:xfrm>
        </p:spPr>
        <p:txBody>
          <a:bodyPr anchor="ctr">
            <a:normAutofit/>
          </a:bodyPr>
          <a:lstStyle/>
          <a:p>
            <a:r>
              <a:rPr lang="en-US" sz="1800"/>
              <a:t>* Rotor is used to produce a magnetic field</a:t>
            </a:r>
          </a:p>
          <a:p>
            <a:r>
              <a:rPr lang="en-US" sz="1800"/>
              <a:t>* Rotating magnetic field is produced from the     rotor</a:t>
            </a:r>
          </a:p>
          <a:p>
            <a:r>
              <a:rPr lang="en-US" sz="1800"/>
              <a:t>* This rotating magnetic  field is  used to induce      voltage in the stator.</a:t>
            </a:r>
          </a:p>
          <a:p>
            <a:r>
              <a:rPr lang="en-US" sz="1800"/>
              <a:t>* Induced voltage will be 3-phase.</a:t>
            </a:r>
          </a:p>
          <a:p>
            <a:r>
              <a:rPr lang="en-US" sz="1800"/>
              <a:t>* Field winding will be on the rotor and armature winding will be on the stator. </a:t>
            </a:r>
          </a:p>
        </p:txBody>
      </p:sp>
    </p:spTree>
    <p:extLst>
      <p:ext uri="{BB962C8B-B14F-4D97-AF65-F5344CB8AC3E}">
        <p14:creationId xmlns:p14="http://schemas.microsoft.com/office/powerpoint/2010/main" val="91949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EA5A8-A185-1227-CACE-DA07448FC8A8}"/>
              </a:ext>
            </a:extLst>
          </p:cNvPr>
          <p:cNvSpPr>
            <a:spLocks noGrp="1"/>
          </p:cNvSpPr>
          <p:nvPr>
            <p:ph idx="1"/>
          </p:nvPr>
        </p:nvSpPr>
        <p:spPr>
          <a:xfrm>
            <a:off x="411069" y="413544"/>
            <a:ext cx="10405456" cy="1647826"/>
          </a:xfrm>
        </p:spPr>
        <p:txBody>
          <a:bodyPr vert="horz" lIns="91440" tIns="45720" rIns="91440" bIns="45720" rtlCol="0" anchor="t">
            <a:normAutofit fontScale="92500" lnSpcReduction="20000"/>
          </a:bodyPr>
          <a:lstStyle/>
          <a:p>
            <a:r>
              <a:rPr lang="en-US" dirty="0"/>
              <a:t>Now we will correct the power factor varying load and using capacitor bank. The real power(10kW) and the leading  load for this was kept constant (1VAR) .We have recorded our observed data in the given table: </a:t>
            </a:r>
          </a:p>
        </p:txBody>
      </p:sp>
      <p:graphicFrame>
        <p:nvGraphicFramePr>
          <p:cNvPr id="4" name="Table 4">
            <a:extLst>
              <a:ext uri="{FF2B5EF4-FFF2-40B4-BE49-F238E27FC236}">
                <a16:creationId xmlns:a16="http://schemas.microsoft.com/office/drawing/2014/main" id="{DB7B4C99-12FB-0D4A-A6D0-E0A9DE85564C}"/>
              </a:ext>
            </a:extLst>
          </p:cNvPr>
          <p:cNvGraphicFramePr>
            <a:graphicFrameLocks noGrp="1"/>
          </p:cNvGraphicFramePr>
          <p:nvPr>
            <p:extLst>
              <p:ext uri="{D42A27DB-BD31-4B8C-83A1-F6EECF244321}">
                <p14:modId xmlns:p14="http://schemas.microsoft.com/office/powerpoint/2010/main" val="753489816"/>
              </p:ext>
            </p:extLst>
          </p:nvPr>
        </p:nvGraphicFramePr>
        <p:xfrm>
          <a:off x="654367" y="2710720"/>
          <a:ext cx="8168640" cy="249428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2768877169"/>
                    </a:ext>
                  </a:extLst>
                </a:gridCol>
                <a:gridCol w="2722880">
                  <a:extLst>
                    <a:ext uri="{9D8B030D-6E8A-4147-A177-3AD203B41FA5}">
                      <a16:colId xmlns:a16="http://schemas.microsoft.com/office/drawing/2014/main" val="1882687839"/>
                    </a:ext>
                  </a:extLst>
                </a:gridCol>
                <a:gridCol w="2722880">
                  <a:extLst>
                    <a:ext uri="{9D8B030D-6E8A-4147-A177-3AD203B41FA5}">
                      <a16:colId xmlns:a16="http://schemas.microsoft.com/office/drawing/2014/main" val="609477261"/>
                    </a:ext>
                  </a:extLst>
                </a:gridCol>
              </a:tblGrid>
              <a:tr h="370840">
                <a:tc>
                  <a:txBody>
                    <a:bodyPr/>
                    <a:lstStyle/>
                    <a:p>
                      <a:r>
                        <a:rPr lang="en-US" dirty="0"/>
                        <a:t>Load in capacitive bank used</a:t>
                      </a:r>
                    </a:p>
                  </a:txBody>
                  <a:tcPr/>
                </a:tc>
                <a:tc>
                  <a:txBody>
                    <a:bodyPr/>
                    <a:lstStyle/>
                    <a:p>
                      <a:r>
                        <a:rPr lang="en-US" dirty="0"/>
                        <a:t>Lagging load (KVAR)</a:t>
                      </a:r>
                    </a:p>
                  </a:txBody>
                  <a:tcPr/>
                </a:tc>
                <a:tc>
                  <a:txBody>
                    <a:bodyPr/>
                    <a:lstStyle/>
                    <a:p>
                      <a:r>
                        <a:rPr lang="en-US" dirty="0"/>
                        <a:t>Corrected pf</a:t>
                      </a:r>
                    </a:p>
                  </a:txBody>
                  <a:tcPr/>
                </a:tc>
                <a:extLst>
                  <a:ext uri="{0D108BD9-81ED-4DB2-BD59-A6C34878D82A}">
                    <a16:rowId xmlns:a16="http://schemas.microsoft.com/office/drawing/2014/main" val="4160838472"/>
                  </a:ext>
                </a:extLst>
              </a:tr>
              <a:tr h="370840">
                <a:tc>
                  <a:txBody>
                    <a:bodyPr/>
                    <a:lstStyle/>
                    <a:p>
                      <a:r>
                        <a:rPr lang="en-US" dirty="0"/>
                        <a:t>8000</a:t>
                      </a:r>
                    </a:p>
                  </a:txBody>
                  <a:tcPr/>
                </a:tc>
                <a:tc>
                  <a:txBody>
                    <a:bodyPr/>
                    <a:lstStyle/>
                    <a:p>
                      <a:r>
                        <a:rPr lang="en-US" dirty="0"/>
                        <a:t>2</a:t>
                      </a:r>
                    </a:p>
                  </a:txBody>
                  <a:tcPr/>
                </a:tc>
                <a:tc>
                  <a:txBody>
                    <a:bodyPr/>
                    <a:lstStyle/>
                    <a:p>
                      <a:r>
                        <a:rPr lang="en-US" dirty="0"/>
                        <a:t>.9984</a:t>
                      </a:r>
                    </a:p>
                  </a:txBody>
                  <a:tcPr/>
                </a:tc>
                <a:extLst>
                  <a:ext uri="{0D108BD9-81ED-4DB2-BD59-A6C34878D82A}">
                    <a16:rowId xmlns:a16="http://schemas.microsoft.com/office/drawing/2014/main" val="1093353685"/>
                  </a:ext>
                </a:extLst>
              </a:tr>
              <a:tr h="370840">
                <a:tc>
                  <a:txBody>
                    <a:bodyPr/>
                    <a:lstStyle/>
                    <a:p>
                      <a:r>
                        <a:rPr lang="en-US" dirty="0"/>
                        <a:t>12800</a:t>
                      </a:r>
                    </a:p>
                  </a:txBody>
                  <a:tcPr/>
                </a:tc>
                <a:tc>
                  <a:txBody>
                    <a:bodyPr/>
                    <a:lstStyle/>
                    <a:p>
                      <a:r>
                        <a:rPr lang="en-US" dirty="0"/>
                        <a:t>4</a:t>
                      </a:r>
                    </a:p>
                  </a:txBody>
                  <a:tcPr/>
                </a:tc>
                <a:tc>
                  <a:txBody>
                    <a:bodyPr/>
                    <a:lstStyle/>
                    <a:p>
                      <a:r>
                        <a:rPr lang="en-US" dirty="0"/>
                        <a:t>.9965</a:t>
                      </a:r>
                    </a:p>
                  </a:txBody>
                  <a:tcPr/>
                </a:tc>
                <a:extLst>
                  <a:ext uri="{0D108BD9-81ED-4DB2-BD59-A6C34878D82A}">
                    <a16:rowId xmlns:a16="http://schemas.microsoft.com/office/drawing/2014/main" val="2479910083"/>
                  </a:ext>
                </a:extLst>
              </a:tr>
              <a:tr h="370840">
                <a:tc>
                  <a:txBody>
                    <a:bodyPr/>
                    <a:lstStyle/>
                    <a:p>
                      <a:r>
                        <a:rPr lang="en-US" dirty="0"/>
                        <a:t>17800</a:t>
                      </a:r>
                    </a:p>
                  </a:txBody>
                  <a:tcPr/>
                </a:tc>
                <a:tc>
                  <a:txBody>
                    <a:bodyPr/>
                    <a:lstStyle/>
                    <a:p>
                      <a:r>
                        <a:rPr lang="en-US" dirty="0"/>
                        <a:t>6</a:t>
                      </a:r>
                    </a:p>
                  </a:txBody>
                  <a:tcPr/>
                </a:tc>
                <a:tc>
                  <a:txBody>
                    <a:bodyPr/>
                    <a:lstStyle/>
                    <a:p>
                      <a:r>
                        <a:rPr lang="en-US" dirty="0"/>
                        <a:t>.9947</a:t>
                      </a:r>
                    </a:p>
                  </a:txBody>
                  <a:tcPr/>
                </a:tc>
                <a:extLst>
                  <a:ext uri="{0D108BD9-81ED-4DB2-BD59-A6C34878D82A}">
                    <a16:rowId xmlns:a16="http://schemas.microsoft.com/office/drawing/2014/main" val="2975485210"/>
                  </a:ext>
                </a:extLst>
              </a:tr>
              <a:tr h="370840">
                <a:tc>
                  <a:txBody>
                    <a:bodyPr/>
                    <a:lstStyle/>
                    <a:p>
                      <a:r>
                        <a:rPr lang="en-US" dirty="0"/>
                        <a:t>22800</a:t>
                      </a:r>
                    </a:p>
                  </a:txBody>
                  <a:tcPr/>
                </a:tc>
                <a:tc>
                  <a:txBody>
                    <a:bodyPr/>
                    <a:lstStyle/>
                    <a:p>
                      <a:r>
                        <a:rPr lang="en-US" dirty="0"/>
                        <a:t>8</a:t>
                      </a:r>
                    </a:p>
                  </a:txBody>
                  <a:tcPr/>
                </a:tc>
                <a:tc>
                  <a:txBody>
                    <a:bodyPr/>
                    <a:lstStyle/>
                    <a:p>
                      <a:r>
                        <a:rPr lang="en-US" dirty="0"/>
                        <a:t>.9941</a:t>
                      </a:r>
                    </a:p>
                  </a:txBody>
                  <a:tcPr/>
                </a:tc>
                <a:extLst>
                  <a:ext uri="{0D108BD9-81ED-4DB2-BD59-A6C34878D82A}">
                    <a16:rowId xmlns:a16="http://schemas.microsoft.com/office/drawing/2014/main" val="2672265774"/>
                  </a:ext>
                </a:extLst>
              </a:tr>
              <a:tr h="370840">
                <a:tc>
                  <a:txBody>
                    <a:bodyPr/>
                    <a:lstStyle/>
                    <a:p>
                      <a:r>
                        <a:rPr lang="en-US" dirty="0"/>
                        <a:t>27800</a:t>
                      </a:r>
                    </a:p>
                  </a:txBody>
                  <a:tcPr/>
                </a:tc>
                <a:tc>
                  <a:txBody>
                    <a:bodyPr/>
                    <a:lstStyle/>
                    <a:p>
                      <a:r>
                        <a:rPr lang="en-US" dirty="0"/>
                        <a:t>10</a:t>
                      </a:r>
                    </a:p>
                  </a:txBody>
                  <a:tcPr/>
                </a:tc>
                <a:tc>
                  <a:txBody>
                    <a:bodyPr/>
                    <a:lstStyle/>
                    <a:p>
                      <a:r>
                        <a:rPr lang="en-US" dirty="0"/>
                        <a:t>.9943</a:t>
                      </a:r>
                    </a:p>
                  </a:txBody>
                  <a:tcPr/>
                </a:tc>
                <a:extLst>
                  <a:ext uri="{0D108BD9-81ED-4DB2-BD59-A6C34878D82A}">
                    <a16:rowId xmlns:a16="http://schemas.microsoft.com/office/drawing/2014/main" val="719880012"/>
                  </a:ext>
                </a:extLst>
              </a:tr>
            </a:tbl>
          </a:graphicData>
        </a:graphic>
      </p:graphicFrame>
    </p:spTree>
    <p:extLst>
      <p:ext uri="{BB962C8B-B14F-4D97-AF65-F5344CB8AC3E}">
        <p14:creationId xmlns:p14="http://schemas.microsoft.com/office/powerpoint/2010/main" val="63127145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75BF5E02-5916-4EE0-4AE5-DFF12737DA4F}"/>
              </a:ext>
            </a:extLst>
          </p:cNvPr>
          <p:cNvPicPr>
            <a:picLocks noGrp="1" noChangeAspect="1"/>
          </p:cNvPicPr>
          <p:nvPr>
            <p:ph idx="1"/>
          </p:nvPr>
        </p:nvPicPr>
        <p:blipFill>
          <a:blip r:embed="rId2"/>
          <a:stretch>
            <a:fillRect/>
          </a:stretch>
        </p:blipFill>
        <p:spPr>
          <a:xfrm>
            <a:off x="845344" y="856457"/>
            <a:ext cx="9870280" cy="5405436"/>
          </a:xfrm>
        </p:spPr>
      </p:pic>
    </p:spTree>
    <p:extLst>
      <p:ext uri="{BB962C8B-B14F-4D97-AF65-F5344CB8AC3E}">
        <p14:creationId xmlns:p14="http://schemas.microsoft.com/office/powerpoint/2010/main" val="384315782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CF9D-514E-0268-6673-9C257B01A0B7}"/>
              </a:ext>
            </a:extLst>
          </p:cNvPr>
          <p:cNvSpPr>
            <a:spLocks noGrp="1"/>
          </p:cNvSpPr>
          <p:nvPr>
            <p:ph type="title"/>
          </p:nvPr>
        </p:nvSpPr>
        <p:spPr/>
        <p:txBody>
          <a:bodyPr/>
          <a:lstStyle/>
          <a:p>
            <a:r>
              <a:rPr lang="en-US" dirty="0">
                <a:cs typeface="Sabon Next LT"/>
              </a:rPr>
              <a:t>Observation:</a:t>
            </a:r>
            <a:endParaRPr lang="en-US" dirty="0"/>
          </a:p>
        </p:txBody>
      </p:sp>
      <p:sp>
        <p:nvSpPr>
          <p:cNvPr id="3" name="Content Placeholder 2">
            <a:extLst>
              <a:ext uri="{FF2B5EF4-FFF2-40B4-BE49-F238E27FC236}">
                <a16:creationId xmlns:a16="http://schemas.microsoft.com/office/drawing/2014/main" id="{CAC662BD-CF0E-0A17-8F35-FDABCF435080}"/>
              </a:ext>
            </a:extLst>
          </p:cNvPr>
          <p:cNvSpPr>
            <a:spLocks noGrp="1"/>
          </p:cNvSpPr>
          <p:nvPr>
            <p:ph idx="1"/>
          </p:nvPr>
        </p:nvSpPr>
        <p:spPr/>
        <p:txBody>
          <a:bodyPr vert="horz" lIns="91440" tIns="45720" rIns="91440" bIns="45720" rtlCol="0" anchor="t">
            <a:normAutofit/>
          </a:bodyPr>
          <a:lstStyle/>
          <a:p>
            <a:r>
              <a:rPr lang="en-US" dirty="0"/>
              <a:t>As we increased the lagging load, the reactive power of the capacitive bank also needed to be increased</a:t>
            </a:r>
          </a:p>
        </p:txBody>
      </p:sp>
    </p:spTree>
    <p:extLst>
      <p:ext uri="{BB962C8B-B14F-4D97-AF65-F5344CB8AC3E}">
        <p14:creationId xmlns:p14="http://schemas.microsoft.com/office/powerpoint/2010/main" val="3292648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5C72C-5185-63B9-F0F2-2E5E3964C144}"/>
              </a:ext>
            </a:extLst>
          </p:cNvPr>
          <p:cNvSpPr>
            <a:spLocks noGrp="1"/>
          </p:cNvSpPr>
          <p:nvPr>
            <p:ph type="title"/>
          </p:nvPr>
        </p:nvSpPr>
        <p:spPr/>
        <p:txBody>
          <a:bodyPr/>
          <a:lstStyle/>
          <a:p>
            <a:r>
              <a:rPr lang="en-US" dirty="0">
                <a:cs typeface="Sabon Next LT"/>
              </a:rPr>
              <a:t>             </a:t>
            </a:r>
          </a:p>
        </p:txBody>
      </p:sp>
      <p:pic>
        <p:nvPicPr>
          <p:cNvPr id="4" name="Picture 4" descr="Text&#10;&#10;Description automatically generated">
            <a:extLst>
              <a:ext uri="{FF2B5EF4-FFF2-40B4-BE49-F238E27FC236}">
                <a16:creationId xmlns:a16="http://schemas.microsoft.com/office/drawing/2014/main" id="{EBC6FABC-BB57-9BC1-82D1-2BA763E29A97}"/>
              </a:ext>
            </a:extLst>
          </p:cNvPr>
          <p:cNvPicPr>
            <a:picLocks noGrp="1" noChangeAspect="1"/>
          </p:cNvPicPr>
          <p:nvPr>
            <p:ph idx="1"/>
          </p:nvPr>
        </p:nvPicPr>
        <p:blipFill>
          <a:blip r:embed="rId2"/>
          <a:stretch>
            <a:fillRect/>
          </a:stretch>
        </p:blipFill>
        <p:spPr>
          <a:xfrm>
            <a:off x="1222375" y="1391444"/>
            <a:ext cx="9328150" cy="4651375"/>
          </a:xfrm>
        </p:spPr>
      </p:pic>
    </p:spTree>
    <p:extLst>
      <p:ext uri="{BB962C8B-B14F-4D97-AF65-F5344CB8AC3E}">
        <p14:creationId xmlns:p14="http://schemas.microsoft.com/office/powerpoint/2010/main" val="160860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CA74A4E-FB21-FEC3-1FB3-E84EAA8DC105}"/>
              </a:ext>
            </a:extLst>
          </p:cNvPr>
          <p:cNvPicPr>
            <a:picLocks noGrp="1" noChangeAspect="1"/>
          </p:cNvPicPr>
          <p:nvPr>
            <p:ph idx="1"/>
          </p:nvPr>
        </p:nvPicPr>
        <p:blipFill>
          <a:blip r:embed="rId2"/>
          <a:stretch>
            <a:fillRect/>
          </a:stretch>
        </p:blipFill>
        <p:spPr>
          <a:xfrm>
            <a:off x="2092387" y="699294"/>
            <a:ext cx="7066633" cy="4791075"/>
          </a:xfrm>
        </p:spPr>
      </p:pic>
      <p:sp>
        <p:nvSpPr>
          <p:cNvPr id="5" name="TextBox 4">
            <a:extLst>
              <a:ext uri="{FF2B5EF4-FFF2-40B4-BE49-F238E27FC236}">
                <a16:creationId xmlns:a16="http://schemas.microsoft.com/office/drawing/2014/main" id="{B29A4466-B63B-E5F3-4BC0-4D4AD53F82F7}"/>
              </a:ext>
            </a:extLst>
          </p:cNvPr>
          <p:cNvSpPr txBox="1"/>
          <p:nvPr/>
        </p:nvSpPr>
        <p:spPr>
          <a:xfrm>
            <a:off x="2143125" y="5804296"/>
            <a:ext cx="69651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Figure: </a:t>
            </a:r>
            <a:r>
              <a:rPr lang="en-US" i="1"/>
              <a:t>A synchronous generator</a:t>
            </a:r>
            <a:endParaRPr lang="en-US"/>
          </a:p>
        </p:txBody>
      </p:sp>
    </p:spTree>
    <p:extLst>
      <p:ext uri="{BB962C8B-B14F-4D97-AF65-F5344CB8AC3E}">
        <p14:creationId xmlns:p14="http://schemas.microsoft.com/office/powerpoint/2010/main" val="1990905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D2D5C7C5-9C27-4A61-9F57-1857D4532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Group 12">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14" name="Picture 13">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15" name="Picture 14">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3DD55D5D-9347-422B-B7E4-FE278CAE8424}"/>
              </a:ext>
            </a:extLst>
          </p:cNvPr>
          <p:cNvSpPr>
            <a:spLocks noGrp="1"/>
          </p:cNvSpPr>
          <p:nvPr>
            <p:ph type="title"/>
          </p:nvPr>
        </p:nvSpPr>
        <p:spPr>
          <a:xfrm>
            <a:off x="1094391" y="381000"/>
            <a:ext cx="10003218" cy="2057400"/>
          </a:xfrm>
        </p:spPr>
        <p:txBody>
          <a:bodyPr>
            <a:normAutofit/>
          </a:bodyPr>
          <a:lstStyle/>
          <a:p>
            <a:pPr algn="ctr"/>
            <a:r>
              <a:rPr lang="en-US">
                <a:cs typeface="Sabon Next LT"/>
              </a:rPr>
              <a:t>In this project:</a:t>
            </a:r>
            <a:endParaRPr lang="en-US"/>
          </a:p>
        </p:txBody>
      </p:sp>
      <p:graphicFrame>
        <p:nvGraphicFramePr>
          <p:cNvPr id="5" name="Content Placeholder 2">
            <a:extLst>
              <a:ext uri="{FF2B5EF4-FFF2-40B4-BE49-F238E27FC236}">
                <a16:creationId xmlns:a16="http://schemas.microsoft.com/office/drawing/2014/main" id="{5F6E87F2-3B3E-9367-2B74-8D97CEEA89A2}"/>
              </a:ext>
            </a:extLst>
          </p:cNvPr>
          <p:cNvGraphicFramePr>
            <a:graphicFrameLocks noGrp="1"/>
          </p:cNvGraphicFramePr>
          <p:nvPr>
            <p:ph idx="1"/>
            <p:extLst>
              <p:ext uri="{D42A27DB-BD31-4B8C-83A1-F6EECF244321}">
                <p14:modId xmlns:p14="http://schemas.microsoft.com/office/powerpoint/2010/main" val="3396734601"/>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2597718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E8B2F707-EF35-4955-8439-F76145F3C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Rectangle 15">
            <a:extLst>
              <a:ext uri="{FF2B5EF4-FFF2-40B4-BE49-F238E27FC236}">
                <a16:creationId xmlns:a16="http://schemas.microsoft.com/office/drawing/2014/main" id="{DA476813-4CEE-408B-852D-3E51E30B1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8" name="Picture 7" descr="A white electrical box with wires">
            <a:extLst>
              <a:ext uri="{FF2B5EF4-FFF2-40B4-BE49-F238E27FC236}">
                <a16:creationId xmlns:a16="http://schemas.microsoft.com/office/drawing/2014/main" id="{23D4A01D-4787-0355-87E0-F0923CA44E26}"/>
              </a:ext>
            </a:extLst>
          </p:cNvPr>
          <p:cNvPicPr>
            <a:picLocks noChangeAspect="1"/>
          </p:cNvPicPr>
          <p:nvPr/>
        </p:nvPicPr>
        <p:blipFill rotWithShape="1">
          <a:blip r:embed="rId2">
            <a:alphaModFix amt="60000"/>
          </a:blip>
          <a:srcRect t="22448" r="-2" b="2565"/>
          <a:stretch/>
        </p:blipFill>
        <p:spPr>
          <a:xfrm>
            <a:off x="20" y="10"/>
            <a:ext cx="12191980" cy="6856614"/>
          </a:xfrm>
          <a:prstGeom prst="rect">
            <a:avLst/>
          </a:prstGeom>
        </p:spPr>
      </p:pic>
      <p:sp>
        <p:nvSpPr>
          <p:cNvPr id="2" name="Title 1">
            <a:extLst>
              <a:ext uri="{FF2B5EF4-FFF2-40B4-BE49-F238E27FC236}">
                <a16:creationId xmlns:a16="http://schemas.microsoft.com/office/drawing/2014/main" id="{D09604C8-4DF3-4C75-0767-37CE616F1077}"/>
              </a:ext>
            </a:extLst>
          </p:cNvPr>
          <p:cNvSpPr>
            <a:spLocks noGrp="1"/>
          </p:cNvSpPr>
          <p:nvPr>
            <p:ph type="title"/>
          </p:nvPr>
        </p:nvSpPr>
        <p:spPr>
          <a:xfrm>
            <a:off x="1198181" y="726066"/>
            <a:ext cx="4795282" cy="5018227"/>
          </a:xfrm>
        </p:spPr>
        <p:txBody>
          <a:bodyPr anchor="ctr">
            <a:normAutofit/>
          </a:bodyPr>
          <a:lstStyle/>
          <a:p>
            <a:r>
              <a:rPr lang="en-US">
                <a:solidFill>
                  <a:srgbClr val="FFFFFF"/>
                </a:solidFill>
                <a:cs typeface="Sabon Next LT"/>
              </a:rPr>
              <a:t>Observing changes in the terminal voltage by varying load: </a:t>
            </a:r>
            <a:endParaRPr lang="en-US">
              <a:solidFill>
                <a:srgbClr val="FFFFFF"/>
              </a:solidFill>
            </a:endParaRPr>
          </a:p>
        </p:txBody>
      </p:sp>
      <p:grpSp>
        <p:nvGrpSpPr>
          <p:cNvPr id="18" name="Group 17">
            <a:extLst>
              <a:ext uri="{FF2B5EF4-FFF2-40B4-BE49-F238E27FC236}">
                <a16:creationId xmlns:a16="http://schemas.microsoft.com/office/drawing/2014/main" id="{245C754D-F6B0-4E8B-BCBC-51B5E2863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19" name="Picture 18">
              <a:extLst>
                <a:ext uri="{FF2B5EF4-FFF2-40B4-BE49-F238E27FC236}">
                  <a16:creationId xmlns:a16="http://schemas.microsoft.com/office/drawing/2014/main" id="{66BE34B5-B2D6-49D5-B3B8-6E019E3E4C0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20" name="Picture 19">
              <a:extLst>
                <a:ext uri="{FF2B5EF4-FFF2-40B4-BE49-F238E27FC236}">
                  <a16:creationId xmlns:a16="http://schemas.microsoft.com/office/drawing/2014/main" id="{1B5FDAC2-DA09-40B0-9B3F-D874ECE965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6" name="Content Placeholder 5">
            <a:extLst>
              <a:ext uri="{FF2B5EF4-FFF2-40B4-BE49-F238E27FC236}">
                <a16:creationId xmlns:a16="http://schemas.microsoft.com/office/drawing/2014/main" id="{6B0FAC61-DFC3-082B-E78D-AE273293BFB8}"/>
              </a:ext>
            </a:extLst>
          </p:cNvPr>
          <p:cNvSpPr>
            <a:spLocks noGrp="1"/>
          </p:cNvSpPr>
          <p:nvPr>
            <p:ph idx="1"/>
          </p:nvPr>
        </p:nvSpPr>
        <p:spPr>
          <a:xfrm>
            <a:off x="6195372" y="726538"/>
            <a:ext cx="4977905" cy="5017076"/>
          </a:xfrm>
        </p:spPr>
        <p:txBody>
          <a:bodyPr vert="horz" lIns="91440" tIns="45720" rIns="91440" bIns="45720" rtlCol="0" anchor="ctr">
            <a:normAutofit/>
          </a:bodyPr>
          <a:lstStyle/>
          <a:p>
            <a:r>
              <a:rPr lang="en-US" sz="1800">
                <a:solidFill>
                  <a:srgbClr val="FFFFFF"/>
                </a:solidFill>
              </a:rPr>
              <a:t>We have at first taken the no load terminal voltage</a:t>
            </a:r>
          </a:p>
          <a:p>
            <a:r>
              <a:rPr lang="en-US" sz="1800">
                <a:solidFill>
                  <a:srgbClr val="FFFFFF"/>
                </a:solidFill>
              </a:rPr>
              <a:t>Then, we have changed the load and observed the terminal voltage without feedback.</a:t>
            </a:r>
          </a:p>
          <a:p>
            <a:r>
              <a:rPr lang="en-US" sz="1800">
                <a:solidFill>
                  <a:srgbClr val="FFFFFF"/>
                </a:solidFill>
              </a:rPr>
              <a:t>After  that, we  did the same thing with feedback in the rotor speed side.</a:t>
            </a:r>
          </a:p>
          <a:p>
            <a:r>
              <a:rPr lang="en-US" sz="1800">
                <a:solidFill>
                  <a:srgbClr val="FFFFFF"/>
                </a:solidFill>
              </a:rPr>
              <a:t>At last, we used the feedback in the excitor voltage side and observed the terminal voltages</a:t>
            </a:r>
          </a:p>
        </p:txBody>
      </p:sp>
    </p:spTree>
    <p:extLst>
      <p:ext uri="{BB962C8B-B14F-4D97-AF65-F5344CB8AC3E}">
        <p14:creationId xmlns:p14="http://schemas.microsoft.com/office/powerpoint/2010/main" val="38692573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3546A3D7-7284-31C7-A596-695803EA5370}"/>
              </a:ext>
            </a:extLst>
          </p:cNvPr>
          <p:cNvPicPr>
            <a:picLocks noChangeAspect="1"/>
          </p:cNvPicPr>
          <p:nvPr/>
        </p:nvPicPr>
        <p:blipFill>
          <a:blip r:embed="rId2"/>
          <a:stretch>
            <a:fillRect/>
          </a:stretch>
        </p:blipFill>
        <p:spPr>
          <a:xfrm>
            <a:off x="842964" y="690916"/>
            <a:ext cx="10660851" cy="5345199"/>
          </a:xfrm>
          <a:prstGeom prst="rect">
            <a:avLst/>
          </a:prstGeom>
        </p:spPr>
      </p:pic>
      <p:sp>
        <p:nvSpPr>
          <p:cNvPr id="6" name="TextBox 5">
            <a:extLst>
              <a:ext uri="{FF2B5EF4-FFF2-40B4-BE49-F238E27FC236}">
                <a16:creationId xmlns:a16="http://schemas.microsoft.com/office/drawing/2014/main" id="{7F087536-7C7E-C167-AF6E-75A10782D6AB}"/>
              </a:ext>
            </a:extLst>
          </p:cNvPr>
          <p:cNvSpPr txBox="1"/>
          <p:nvPr/>
        </p:nvSpPr>
        <p:spPr>
          <a:xfrm>
            <a:off x="2786062" y="6304359"/>
            <a:ext cx="70723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 </a:t>
            </a:r>
            <a:r>
              <a:rPr lang="en-US" i="1" dirty="0"/>
              <a:t>Schematic diagram without using feedback</a:t>
            </a:r>
          </a:p>
        </p:txBody>
      </p:sp>
    </p:spTree>
    <p:extLst>
      <p:ext uri="{BB962C8B-B14F-4D97-AF65-F5344CB8AC3E}">
        <p14:creationId xmlns:p14="http://schemas.microsoft.com/office/powerpoint/2010/main" val="204185350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3B6E-9173-4327-7321-8D628FD81C57}"/>
              </a:ext>
            </a:extLst>
          </p:cNvPr>
          <p:cNvSpPr>
            <a:spLocks noGrp="1"/>
          </p:cNvSpPr>
          <p:nvPr>
            <p:ph type="title"/>
          </p:nvPr>
        </p:nvSpPr>
        <p:spPr/>
        <p:txBody>
          <a:bodyPr/>
          <a:lstStyle/>
          <a:p>
            <a:r>
              <a:rPr lang="en-US" dirty="0">
                <a:cs typeface="Sabon Next LT"/>
              </a:rPr>
              <a:t>For no load condition:</a:t>
            </a:r>
            <a:endParaRPr lang="en-US" dirty="0"/>
          </a:p>
        </p:txBody>
      </p:sp>
      <p:pic>
        <p:nvPicPr>
          <p:cNvPr id="4" name="Picture 4" descr="Chart&#10;&#10;Description automatically generated">
            <a:extLst>
              <a:ext uri="{FF2B5EF4-FFF2-40B4-BE49-F238E27FC236}">
                <a16:creationId xmlns:a16="http://schemas.microsoft.com/office/drawing/2014/main" id="{1E959154-2A8B-C441-EB68-BB1402302069}"/>
              </a:ext>
            </a:extLst>
          </p:cNvPr>
          <p:cNvPicPr>
            <a:picLocks noGrp="1" noChangeAspect="1"/>
          </p:cNvPicPr>
          <p:nvPr>
            <p:ph idx="1"/>
          </p:nvPr>
        </p:nvPicPr>
        <p:blipFill>
          <a:blip r:embed="rId2"/>
          <a:stretch>
            <a:fillRect/>
          </a:stretch>
        </p:blipFill>
        <p:spPr>
          <a:xfrm>
            <a:off x="841998" y="1449387"/>
            <a:ext cx="9341191" cy="4076700"/>
          </a:xfrm>
        </p:spPr>
      </p:pic>
      <p:sp>
        <p:nvSpPr>
          <p:cNvPr id="5" name="TextBox 4">
            <a:extLst>
              <a:ext uri="{FF2B5EF4-FFF2-40B4-BE49-F238E27FC236}">
                <a16:creationId xmlns:a16="http://schemas.microsoft.com/office/drawing/2014/main" id="{812055EF-727B-81DB-23BC-279D466085FB}"/>
              </a:ext>
            </a:extLst>
          </p:cNvPr>
          <p:cNvSpPr txBox="1"/>
          <p:nvPr/>
        </p:nvSpPr>
        <p:spPr>
          <a:xfrm>
            <a:off x="1625203" y="5578078"/>
            <a:ext cx="70008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Figure:</a:t>
            </a:r>
            <a:r>
              <a:rPr lang="en-US" i="1" dirty="0"/>
              <a:t> RMS voltage for no load condition.</a:t>
            </a:r>
          </a:p>
        </p:txBody>
      </p:sp>
      <p:sp>
        <p:nvSpPr>
          <p:cNvPr id="6" name="TextBox 5">
            <a:extLst>
              <a:ext uri="{FF2B5EF4-FFF2-40B4-BE49-F238E27FC236}">
                <a16:creationId xmlns:a16="http://schemas.microsoft.com/office/drawing/2014/main" id="{ED28B279-F5AE-4205-84E8-5021A5E03F60}"/>
              </a:ext>
            </a:extLst>
          </p:cNvPr>
          <p:cNvSpPr txBox="1"/>
          <p:nvPr/>
        </p:nvSpPr>
        <p:spPr>
          <a:xfrm>
            <a:off x="1607344" y="6357937"/>
            <a:ext cx="6715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RMS voltage=385.3V</a:t>
            </a:r>
          </a:p>
        </p:txBody>
      </p:sp>
    </p:spTree>
    <p:extLst>
      <p:ext uri="{BB962C8B-B14F-4D97-AF65-F5344CB8AC3E}">
        <p14:creationId xmlns:p14="http://schemas.microsoft.com/office/powerpoint/2010/main" val="232036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67CFE-318B-03CE-C4D3-3C720BDCCC1D}"/>
              </a:ext>
            </a:extLst>
          </p:cNvPr>
          <p:cNvSpPr>
            <a:spLocks noGrp="1"/>
          </p:cNvSpPr>
          <p:nvPr>
            <p:ph idx="1"/>
          </p:nvPr>
        </p:nvSpPr>
        <p:spPr>
          <a:xfrm>
            <a:off x="65788" y="127794"/>
            <a:ext cx="11512736" cy="1683545"/>
          </a:xfrm>
        </p:spPr>
        <p:txBody>
          <a:bodyPr vert="horz" lIns="91440" tIns="45720" rIns="91440" bIns="45720" rtlCol="0" anchor="t">
            <a:normAutofit/>
          </a:bodyPr>
          <a:lstStyle/>
          <a:p>
            <a:r>
              <a:rPr lang="en-US" dirty="0"/>
              <a:t>Now, we observed the terminal voltages by varying the value of inductive reactive power of the load without using any feedback. The real power was kept constant (10KW).</a:t>
            </a:r>
          </a:p>
        </p:txBody>
      </p:sp>
      <p:graphicFrame>
        <p:nvGraphicFramePr>
          <p:cNvPr id="5" name="Table 5">
            <a:extLst>
              <a:ext uri="{FF2B5EF4-FFF2-40B4-BE49-F238E27FC236}">
                <a16:creationId xmlns:a16="http://schemas.microsoft.com/office/drawing/2014/main" id="{29317905-0C5D-11B5-854C-B0D82F2C3A3F}"/>
              </a:ext>
            </a:extLst>
          </p:cNvPr>
          <p:cNvGraphicFramePr>
            <a:graphicFrameLocks noGrp="1"/>
          </p:cNvGraphicFramePr>
          <p:nvPr>
            <p:extLst>
              <p:ext uri="{D42A27DB-BD31-4B8C-83A1-F6EECF244321}">
                <p14:modId xmlns:p14="http://schemas.microsoft.com/office/powerpoint/2010/main" val="4085028130"/>
              </p:ext>
            </p:extLst>
          </p:nvPr>
        </p:nvGraphicFramePr>
        <p:xfrm>
          <a:off x="202406" y="2607469"/>
          <a:ext cx="5061028" cy="3409393"/>
        </p:xfrm>
        <a:graphic>
          <a:graphicData uri="http://schemas.openxmlformats.org/drawingml/2006/table">
            <a:tbl>
              <a:tblPr firstRow="1" bandRow="1">
                <a:tableStyleId>{5C22544A-7EE6-4342-B048-85BDC9FD1C3A}</a:tableStyleId>
              </a:tblPr>
              <a:tblGrid>
                <a:gridCol w="2530514">
                  <a:extLst>
                    <a:ext uri="{9D8B030D-6E8A-4147-A177-3AD203B41FA5}">
                      <a16:colId xmlns:a16="http://schemas.microsoft.com/office/drawing/2014/main" val="3987810682"/>
                    </a:ext>
                  </a:extLst>
                </a:gridCol>
                <a:gridCol w="2530514">
                  <a:extLst>
                    <a:ext uri="{9D8B030D-6E8A-4147-A177-3AD203B41FA5}">
                      <a16:colId xmlns:a16="http://schemas.microsoft.com/office/drawing/2014/main" val="2899183338"/>
                    </a:ext>
                  </a:extLst>
                </a:gridCol>
              </a:tblGrid>
              <a:tr h="662938">
                <a:tc>
                  <a:txBody>
                    <a:bodyPr/>
                    <a:lstStyle/>
                    <a:p>
                      <a:r>
                        <a:rPr lang="en-US" dirty="0"/>
                        <a:t>Lagging load(KVAR)</a:t>
                      </a:r>
                    </a:p>
                  </a:txBody>
                  <a:tcPr/>
                </a:tc>
                <a:tc>
                  <a:txBody>
                    <a:bodyPr/>
                    <a:lstStyle/>
                    <a:p>
                      <a:r>
                        <a:rPr lang="en-US" dirty="0"/>
                        <a:t>Terminal Voltage(V)</a:t>
                      </a:r>
                    </a:p>
                  </a:txBody>
                  <a:tcPr/>
                </a:tc>
                <a:extLst>
                  <a:ext uri="{0D108BD9-81ED-4DB2-BD59-A6C34878D82A}">
                    <a16:rowId xmlns:a16="http://schemas.microsoft.com/office/drawing/2014/main" val="1008413776"/>
                  </a:ext>
                </a:extLst>
              </a:tr>
              <a:tr h="549291">
                <a:tc>
                  <a:txBody>
                    <a:bodyPr/>
                    <a:lstStyle/>
                    <a:p>
                      <a:r>
                        <a:rPr lang="en-US" dirty="0"/>
                        <a:t>2</a:t>
                      </a:r>
                    </a:p>
                  </a:txBody>
                  <a:tcPr/>
                </a:tc>
                <a:tc>
                  <a:txBody>
                    <a:bodyPr/>
                    <a:lstStyle/>
                    <a:p>
                      <a:r>
                        <a:rPr lang="en-US" dirty="0"/>
                        <a:t>379.3</a:t>
                      </a:r>
                    </a:p>
                  </a:txBody>
                  <a:tcPr/>
                </a:tc>
                <a:extLst>
                  <a:ext uri="{0D108BD9-81ED-4DB2-BD59-A6C34878D82A}">
                    <a16:rowId xmlns:a16="http://schemas.microsoft.com/office/drawing/2014/main" val="3195433171"/>
                  </a:ext>
                </a:extLst>
              </a:tr>
              <a:tr h="549291">
                <a:tc>
                  <a:txBody>
                    <a:bodyPr/>
                    <a:lstStyle/>
                    <a:p>
                      <a:r>
                        <a:rPr lang="en-US" dirty="0"/>
                        <a:t>4</a:t>
                      </a:r>
                    </a:p>
                  </a:txBody>
                  <a:tcPr/>
                </a:tc>
                <a:tc>
                  <a:txBody>
                    <a:bodyPr/>
                    <a:lstStyle/>
                    <a:p>
                      <a:r>
                        <a:rPr lang="en-US" dirty="0"/>
                        <a:t>374.1</a:t>
                      </a:r>
                    </a:p>
                  </a:txBody>
                  <a:tcPr/>
                </a:tc>
                <a:extLst>
                  <a:ext uri="{0D108BD9-81ED-4DB2-BD59-A6C34878D82A}">
                    <a16:rowId xmlns:a16="http://schemas.microsoft.com/office/drawing/2014/main" val="1887701817"/>
                  </a:ext>
                </a:extLst>
              </a:tr>
              <a:tr h="549291">
                <a:tc>
                  <a:txBody>
                    <a:bodyPr/>
                    <a:lstStyle/>
                    <a:p>
                      <a:r>
                        <a:rPr lang="en-US" dirty="0"/>
                        <a:t>6</a:t>
                      </a:r>
                    </a:p>
                  </a:txBody>
                  <a:tcPr/>
                </a:tc>
                <a:tc>
                  <a:txBody>
                    <a:bodyPr/>
                    <a:lstStyle/>
                    <a:p>
                      <a:r>
                        <a:rPr lang="en-US" dirty="0"/>
                        <a:t>369.5</a:t>
                      </a:r>
                    </a:p>
                  </a:txBody>
                  <a:tcPr/>
                </a:tc>
                <a:extLst>
                  <a:ext uri="{0D108BD9-81ED-4DB2-BD59-A6C34878D82A}">
                    <a16:rowId xmlns:a16="http://schemas.microsoft.com/office/drawing/2014/main" val="4209754115"/>
                  </a:ext>
                </a:extLst>
              </a:tr>
              <a:tr h="549291">
                <a:tc>
                  <a:txBody>
                    <a:bodyPr/>
                    <a:lstStyle/>
                    <a:p>
                      <a:r>
                        <a:rPr lang="en-US" dirty="0"/>
                        <a:t>8</a:t>
                      </a:r>
                    </a:p>
                  </a:txBody>
                  <a:tcPr/>
                </a:tc>
                <a:tc>
                  <a:txBody>
                    <a:bodyPr/>
                    <a:lstStyle/>
                    <a:p>
                      <a:r>
                        <a:rPr lang="en-US" dirty="0"/>
                        <a:t>364.9</a:t>
                      </a:r>
                    </a:p>
                  </a:txBody>
                  <a:tcPr/>
                </a:tc>
                <a:extLst>
                  <a:ext uri="{0D108BD9-81ED-4DB2-BD59-A6C34878D82A}">
                    <a16:rowId xmlns:a16="http://schemas.microsoft.com/office/drawing/2014/main" val="3255322102"/>
                  </a:ext>
                </a:extLst>
              </a:tr>
              <a:tr h="549291">
                <a:tc>
                  <a:txBody>
                    <a:bodyPr/>
                    <a:lstStyle/>
                    <a:p>
                      <a:r>
                        <a:rPr lang="en-US" dirty="0"/>
                        <a:t>10</a:t>
                      </a:r>
                    </a:p>
                  </a:txBody>
                  <a:tcPr/>
                </a:tc>
                <a:tc>
                  <a:txBody>
                    <a:bodyPr/>
                    <a:lstStyle/>
                    <a:p>
                      <a:r>
                        <a:rPr lang="en-US" dirty="0"/>
                        <a:t>360.3</a:t>
                      </a:r>
                    </a:p>
                  </a:txBody>
                  <a:tcPr/>
                </a:tc>
                <a:extLst>
                  <a:ext uri="{0D108BD9-81ED-4DB2-BD59-A6C34878D82A}">
                    <a16:rowId xmlns:a16="http://schemas.microsoft.com/office/drawing/2014/main" val="3451817830"/>
                  </a:ext>
                </a:extLst>
              </a:tr>
            </a:tbl>
          </a:graphicData>
        </a:graphic>
      </p:graphicFrame>
      <p:graphicFrame>
        <p:nvGraphicFramePr>
          <p:cNvPr id="6" name="Table 6">
            <a:extLst>
              <a:ext uri="{FF2B5EF4-FFF2-40B4-BE49-F238E27FC236}">
                <a16:creationId xmlns:a16="http://schemas.microsoft.com/office/drawing/2014/main" id="{DCBDE54C-94E1-8279-3D97-DEF9A0C317F9}"/>
              </a:ext>
            </a:extLst>
          </p:cNvPr>
          <p:cNvGraphicFramePr>
            <a:graphicFrameLocks noGrp="1"/>
          </p:cNvGraphicFramePr>
          <p:nvPr>
            <p:extLst>
              <p:ext uri="{D42A27DB-BD31-4B8C-83A1-F6EECF244321}">
                <p14:modId xmlns:p14="http://schemas.microsoft.com/office/powerpoint/2010/main" val="120812410"/>
              </p:ext>
            </p:extLst>
          </p:nvPr>
        </p:nvGraphicFramePr>
        <p:xfrm>
          <a:off x="6179343" y="2559843"/>
          <a:ext cx="4614530" cy="3321318"/>
        </p:xfrm>
        <a:graphic>
          <a:graphicData uri="http://schemas.openxmlformats.org/drawingml/2006/table">
            <a:tbl>
              <a:tblPr firstRow="1" bandRow="1">
                <a:tableStyleId>{5C22544A-7EE6-4342-B048-85BDC9FD1C3A}</a:tableStyleId>
              </a:tblPr>
              <a:tblGrid>
                <a:gridCol w="2307265">
                  <a:extLst>
                    <a:ext uri="{9D8B030D-6E8A-4147-A177-3AD203B41FA5}">
                      <a16:colId xmlns:a16="http://schemas.microsoft.com/office/drawing/2014/main" val="1468216195"/>
                    </a:ext>
                  </a:extLst>
                </a:gridCol>
                <a:gridCol w="2307265">
                  <a:extLst>
                    <a:ext uri="{9D8B030D-6E8A-4147-A177-3AD203B41FA5}">
                      <a16:colId xmlns:a16="http://schemas.microsoft.com/office/drawing/2014/main" val="2817245501"/>
                    </a:ext>
                  </a:extLst>
                </a:gridCol>
              </a:tblGrid>
              <a:tr h="664263">
                <a:tc>
                  <a:txBody>
                    <a:bodyPr/>
                    <a:lstStyle/>
                    <a:p>
                      <a:r>
                        <a:rPr lang="en-US" dirty="0"/>
                        <a:t>Leading load  (KVAR)</a:t>
                      </a:r>
                    </a:p>
                  </a:txBody>
                  <a:tcPr/>
                </a:tc>
                <a:tc>
                  <a:txBody>
                    <a:bodyPr/>
                    <a:lstStyle/>
                    <a:p>
                      <a:r>
                        <a:rPr lang="en-US" dirty="0"/>
                        <a:t>Terminal voltage</a:t>
                      </a:r>
                    </a:p>
                  </a:txBody>
                  <a:tcPr/>
                </a:tc>
                <a:extLst>
                  <a:ext uri="{0D108BD9-81ED-4DB2-BD59-A6C34878D82A}">
                    <a16:rowId xmlns:a16="http://schemas.microsoft.com/office/drawing/2014/main" val="3140018880"/>
                  </a:ext>
                </a:extLst>
              </a:tr>
              <a:tr h="531411">
                <a:tc>
                  <a:txBody>
                    <a:bodyPr/>
                    <a:lstStyle/>
                    <a:p>
                      <a:r>
                        <a:rPr lang="en-US" dirty="0"/>
                        <a:t>2</a:t>
                      </a:r>
                    </a:p>
                  </a:txBody>
                  <a:tcPr/>
                </a:tc>
                <a:tc>
                  <a:txBody>
                    <a:bodyPr/>
                    <a:lstStyle/>
                    <a:p>
                      <a:r>
                        <a:rPr lang="en-US" dirty="0"/>
                        <a:t>388.5</a:t>
                      </a:r>
                    </a:p>
                  </a:txBody>
                  <a:tcPr/>
                </a:tc>
                <a:extLst>
                  <a:ext uri="{0D108BD9-81ED-4DB2-BD59-A6C34878D82A}">
                    <a16:rowId xmlns:a16="http://schemas.microsoft.com/office/drawing/2014/main" val="2718192530"/>
                  </a:ext>
                </a:extLst>
              </a:tr>
              <a:tr h="531411">
                <a:tc>
                  <a:txBody>
                    <a:bodyPr/>
                    <a:lstStyle/>
                    <a:p>
                      <a:r>
                        <a:rPr lang="en-US" dirty="0"/>
                        <a:t>4</a:t>
                      </a:r>
                    </a:p>
                  </a:txBody>
                  <a:tcPr/>
                </a:tc>
                <a:tc>
                  <a:txBody>
                    <a:bodyPr/>
                    <a:lstStyle/>
                    <a:p>
                      <a:r>
                        <a:rPr lang="en-US" dirty="0"/>
                        <a:t>392.2</a:t>
                      </a:r>
                    </a:p>
                  </a:txBody>
                  <a:tcPr/>
                </a:tc>
                <a:extLst>
                  <a:ext uri="{0D108BD9-81ED-4DB2-BD59-A6C34878D82A}">
                    <a16:rowId xmlns:a16="http://schemas.microsoft.com/office/drawing/2014/main" val="2281294840"/>
                  </a:ext>
                </a:extLst>
              </a:tr>
              <a:tr h="531411">
                <a:tc>
                  <a:txBody>
                    <a:bodyPr/>
                    <a:lstStyle/>
                    <a:p>
                      <a:r>
                        <a:rPr lang="en-US" dirty="0"/>
                        <a:t>6</a:t>
                      </a:r>
                    </a:p>
                  </a:txBody>
                  <a:tcPr/>
                </a:tc>
                <a:tc>
                  <a:txBody>
                    <a:bodyPr/>
                    <a:lstStyle/>
                    <a:p>
                      <a:r>
                        <a:rPr lang="en-US" dirty="0"/>
                        <a:t>396.1</a:t>
                      </a:r>
                    </a:p>
                  </a:txBody>
                  <a:tcPr/>
                </a:tc>
                <a:extLst>
                  <a:ext uri="{0D108BD9-81ED-4DB2-BD59-A6C34878D82A}">
                    <a16:rowId xmlns:a16="http://schemas.microsoft.com/office/drawing/2014/main" val="1517704012"/>
                  </a:ext>
                </a:extLst>
              </a:tr>
              <a:tr h="531411">
                <a:tc>
                  <a:txBody>
                    <a:bodyPr/>
                    <a:lstStyle/>
                    <a:p>
                      <a:r>
                        <a:rPr lang="en-US" dirty="0"/>
                        <a:t>8</a:t>
                      </a:r>
                    </a:p>
                  </a:txBody>
                  <a:tcPr/>
                </a:tc>
                <a:tc>
                  <a:txBody>
                    <a:bodyPr/>
                    <a:lstStyle/>
                    <a:p>
                      <a:r>
                        <a:rPr lang="en-US" dirty="0"/>
                        <a:t>400</a:t>
                      </a:r>
                    </a:p>
                  </a:txBody>
                  <a:tcPr/>
                </a:tc>
                <a:extLst>
                  <a:ext uri="{0D108BD9-81ED-4DB2-BD59-A6C34878D82A}">
                    <a16:rowId xmlns:a16="http://schemas.microsoft.com/office/drawing/2014/main" val="2627993899"/>
                  </a:ext>
                </a:extLst>
              </a:tr>
              <a:tr h="531411">
                <a:tc>
                  <a:txBody>
                    <a:bodyPr/>
                    <a:lstStyle/>
                    <a:p>
                      <a:r>
                        <a:rPr lang="en-US" dirty="0"/>
                        <a:t>10</a:t>
                      </a:r>
                    </a:p>
                  </a:txBody>
                  <a:tcPr/>
                </a:tc>
                <a:tc>
                  <a:txBody>
                    <a:bodyPr/>
                    <a:lstStyle/>
                    <a:p>
                      <a:r>
                        <a:rPr lang="en-US" dirty="0"/>
                        <a:t>404.1</a:t>
                      </a:r>
                    </a:p>
                  </a:txBody>
                  <a:tcPr/>
                </a:tc>
                <a:extLst>
                  <a:ext uri="{0D108BD9-81ED-4DB2-BD59-A6C34878D82A}">
                    <a16:rowId xmlns:a16="http://schemas.microsoft.com/office/drawing/2014/main" val="439722484"/>
                  </a:ext>
                </a:extLst>
              </a:tr>
            </a:tbl>
          </a:graphicData>
        </a:graphic>
      </p:graphicFrame>
      <p:sp>
        <p:nvSpPr>
          <p:cNvPr id="2" name="TextBox 1">
            <a:extLst>
              <a:ext uri="{FF2B5EF4-FFF2-40B4-BE49-F238E27FC236}">
                <a16:creationId xmlns:a16="http://schemas.microsoft.com/office/drawing/2014/main" id="{28F85B2E-2C1B-E50E-9A1D-C4FD82FCFF5E}"/>
              </a:ext>
            </a:extLst>
          </p:cNvPr>
          <p:cNvSpPr txBox="1"/>
          <p:nvPr/>
        </p:nvSpPr>
        <p:spPr>
          <a:xfrm>
            <a:off x="303609" y="6197203"/>
            <a:ext cx="43041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lagging load</a:t>
            </a:r>
          </a:p>
        </p:txBody>
      </p:sp>
      <p:sp>
        <p:nvSpPr>
          <p:cNvPr id="4" name="TextBox 3">
            <a:extLst>
              <a:ext uri="{FF2B5EF4-FFF2-40B4-BE49-F238E27FC236}">
                <a16:creationId xmlns:a16="http://schemas.microsoft.com/office/drawing/2014/main" id="{057C5E76-138A-257F-62A7-D75ACEF11D91}"/>
              </a:ext>
            </a:extLst>
          </p:cNvPr>
          <p:cNvSpPr txBox="1"/>
          <p:nvPr/>
        </p:nvSpPr>
        <p:spPr>
          <a:xfrm>
            <a:off x="6268640" y="6054327"/>
            <a:ext cx="42683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Table: Changing leading load</a:t>
            </a:r>
          </a:p>
        </p:txBody>
      </p:sp>
    </p:spTree>
    <p:extLst>
      <p:ext uri="{BB962C8B-B14F-4D97-AF65-F5344CB8AC3E}">
        <p14:creationId xmlns:p14="http://schemas.microsoft.com/office/powerpoint/2010/main" val="157773920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line chart&#10;&#10;Description automatically generated">
            <a:extLst>
              <a:ext uri="{FF2B5EF4-FFF2-40B4-BE49-F238E27FC236}">
                <a16:creationId xmlns:a16="http://schemas.microsoft.com/office/drawing/2014/main" id="{AA57A741-ACCF-82D8-3149-9F39F951540E}"/>
              </a:ext>
            </a:extLst>
          </p:cNvPr>
          <p:cNvPicPr>
            <a:picLocks noGrp="1" noChangeAspect="1"/>
          </p:cNvPicPr>
          <p:nvPr>
            <p:ph idx="1"/>
          </p:nvPr>
        </p:nvPicPr>
        <p:blipFill>
          <a:blip r:embed="rId2"/>
          <a:stretch>
            <a:fillRect/>
          </a:stretch>
        </p:blipFill>
        <p:spPr>
          <a:xfrm>
            <a:off x="376237" y="1074341"/>
            <a:ext cx="5438776" cy="4171950"/>
          </a:xfrm>
        </p:spPr>
      </p:pic>
      <p:pic>
        <p:nvPicPr>
          <p:cNvPr id="5" name="Picture 5" descr="Chart, line chart&#10;&#10;Description automatically generated">
            <a:extLst>
              <a:ext uri="{FF2B5EF4-FFF2-40B4-BE49-F238E27FC236}">
                <a16:creationId xmlns:a16="http://schemas.microsoft.com/office/drawing/2014/main" id="{17667B3C-C42E-9183-6D2B-5103418D3F16}"/>
              </a:ext>
            </a:extLst>
          </p:cNvPr>
          <p:cNvPicPr>
            <a:picLocks noChangeAspect="1"/>
          </p:cNvPicPr>
          <p:nvPr/>
        </p:nvPicPr>
        <p:blipFill>
          <a:blip r:embed="rId3"/>
          <a:stretch>
            <a:fillRect/>
          </a:stretch>
        </p:blipFill>
        <p:spPr>
          <a:xfrm>
            <a:off x="6498432" y="1072787"/>
            <a:ext cx="5648323" cy="4176644"/>
          </a:xfrm>
          <a:prstGeom prst="rect">
            <a:avLst/>
          </a:prstGeom>
        </p:spPr>
      </p:pic>
      <p:sp>
        <p:nvSpPr>
          <p:cNvPr id="2" name="TextBox 1">
            <a:extLst>
              <a:ext uri="{FF2B5EF4-FFF2-40B4-BE49-F238E27FC236}">
                <a16:creationId xmlns:a16="http://schemas.microsoft.com/office/drawing/2014/main" id="{BABCCCB0-3AA3-F7BE-1669-137E58222710}"/>
              </a:ext>
            </a:extLst>
          </p:cNvPr>
          <p:cNvSpPr txBox="1"/>
          <p:nvPr/>
        </p:nvSpPr>
        <p:spPr>
          <a:xfrm>
            <a:off x="464343" y="5339953"/>
            <a:ext cx="52506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Changing lagging load without feedback</a:t>
            </a:r>
          </a:p>
        </p:txBody>
      </p:sp>
      <p:sp>
        <p:nvSpPr>
          <p:cNvPr id="3" name="TextBox 2">
            <a:extLst>
              <a:ext uri="{FF2B5EF4-FFF2-40B4-BE49-F238E27FC236}">
                <a16:creationId xmlns:a16="http://schemas.microsoft.com/office/drawing/2014/main" id="{A69A1A85-61A9-439F-BFCC-2B093F19F228}"/>
              </a:ext>
            </a:extLst>
          </p:cNvPr>
          <p:cNvSpPr txBox="1"/>
          <p:nvPr/>
        </p:nvSpPr>
        <p:spPr>
          <a:xfrm>
            <a:off x="6500812" y="5518546"/>
            <a:ext cx="54649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 : Changing leading load without feedback</a:t>
            </a:r>
          </a:p>
        </p:txBody>
      </p:sp>
    </p:spTree>
    <p:extLst>
      <p:ext uri="{BB962C8B-B14F-4D97-AF65-F5344CB8AC3E}">
        <p14:creationId xmlns:p14="http://schemas.microsoft.com/office/powerpoint/2010/main" val="1431484086"/>
      </p:ext>
    </p:extLst>
  </p:cSld>
  <p:clrMapOvr>
    <a:masterClrMapping/>
  </p:clrMapOvr>
  <p:transition spd="slow">
    <p:push dir="u"/>
  </p:transition>
</p:sld>
</file>

<file path=ppt/theme/theme1.xml><?xml version="1.0" encoding="utf-8"?>
<a:theme xmlns:a="http://schemas.openxmlformats.org/drawingml/2006/main" name="DappledVTI">
  <a:themeElements>
    <a:clrScheme name="AnalogousFromRegularSeed_2SEEDS">
      <a:dk1>
        <a:srgbClr val="000000"/>
      </a:dk1>
      <a:lt1>
        <a:srgbClr val="FFFFFF"/>
      </a:lt1>
      <a:dk2>
        <a:srgbClr val="1B2131"/>
      </a:dk2>
      <a:lt2>
        <a:srgbClr val="F0F2F3"/>
      </a:lt2>
      <a:accent1>
        <a:srgbClr val="D56E17"/>
      </a:accent1>
      <a:accent2>
        <a:srgbClr val="E73129"/>
      </a:accent2>
      <a:accent3>
        <a:srgbClr val="B6A320"/>
      </a:accent3>
      <a:accent4>
        <a:srgbClr val="14B1BC"/>
      </a:accent4>
      <a:accent5>
        <a:srgbClr val="298BE7"/>
      </a:accent5>
      <a:accent6>
        <a:srgbClr val="2538D7"/>
      </a:accent6>
      <a:hlink>
        <a:srgbClr val="3F84BF"/>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0</TotalTime>
  <Words>266</Words>
  <Application>Microsoft Office PowerPoint</Application>
  <PresentationFormat>Widescreen</PresentationFormat>
  <Paragraphs>63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DappledVTI</vt:lpstr>
      <vt:lpstr>Design of a regulation and feedback control system for a synchronous generator with varying load with simulink.</vt:lpstr>
      <vt:lpstr>Synchronous generator:</vt:lpstr>
      <vt:lpstr>PowerPoint Presentation</vt:lpstr>
      <vt:lpstr>In this project:</vt:lpstr>
      <vt:lpstr>Observing changes in the terminal voltage by varying load: </vt:lpstr>
      <vt:lpstr>PowerPoint Presentation</vt:lpstr>
      <vt:lpstr>For no load condition:</vt:lpstr>
      <vt:lpstr>PowerPoint Presentation</vt:lpstr>
      <vt:lpstr>PowerPoint Presentation</vt:lpstr>
      <vt:lpstr>PowerPoint Presentation</vt:lpstr>
      <vt:lpstr>PowerPoint Presentation</vt:lpstr>
      <vt:lpstr>PowerPoint Presentation</vt:lpstr>
      <vt:lpstr>At last, we will again do the same thing but this time taking feedback in the excitor voltage .</vt:lpstr>
      <vt:lpstr>PowerPoint Presentation</vt:lpstr>
      <vt:lpstr>PowerPoint Presentation</vt:lpstr>
      <vt:lpstr>PowerPoint Presentation</vt:lpstr>
      <vt:lpstr>Observations:</vt:lpstr>
      <vt:lpstr>Power factor correction</vt:lpstr>
      <vt:lpstr>PowerPoint Presentation</vt:lpstr>
      <vt:lpstr>PowerPoint Presentation</vt:lpstr>
      <vt:lpstr>PowerPoint Presentation</vt:lpstr>
      <vt:lpstr>Observation: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571</cp:revision>
  <dcterms:created xsi:type="dcterms:W3CDTF">2019-10-16T03:03:10Z</dcterms:created>
  <dcterms:modified xsi:type="dcterms:W3CDTF">2022-08-27T04:12:06Z</dcterms:modified>
</cp:coreProperties>
</file>