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Oswald" charset="0"/>
      <p:regular r:id="rId31"/>
      <p:bold r:id="rId32"/>
    </p:embeddedFont>
    <p:embeddedFont>
      <p:font typeface="Average"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7" d="100"/>
          <a:sy n="157" d="100"/>
        </p:scale>
        <p:origin x="-258" y="-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62894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1036b6f1_0_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e1036b6f1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e1036b6f1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e1036b6f1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e1036b6f1_0_7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e1036b6f1_0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036b6f1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036b6f1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e1036b6f1_0_7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e1036b6f1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e1036b6f1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e1036b6f1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e1036b6f1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e1036b6f1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e1036b6f1_0_8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e1036b6f1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e1036b6f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e1036b6f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e1036b6f1_0_8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e1036b6f1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e1036b6f1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e1036b6f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e1036b6f1_0_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e1036b6f1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e1036b6f1_0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e1036b6f1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e1036b6f1_0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e1036b6f1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e1036b6f1_0_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e1036b6f1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e1036b6f1_0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e1036b6f1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e1036b6f1_0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e1036b6f1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e1036b6f1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e1036b6f1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e1036b6f1_0_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e1036b6f1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e1036b6f1_0_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e1036b6f1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e1036b6f1_0_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e1036b6f1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e1036b6f1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e1036b6f1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e1036b6f1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e1036b6f1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e1036b6f1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e1036b6f1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e1036b6f1_0_7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e1036b6f1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e1036b6f1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e1036b6f1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e1036b6f1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e1036b6f1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633400" cy="15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t>Skin Cancer Detection using Image Processing and Deep Learning</a:t>
            </a:r>
            <a:endParaRPr sz="420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Thesis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Data analysis and preprocessing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1.5 Exploratory data analysis (EDA)</a:t>
            </a:r>
            <a:endParaRPr/>
          </a:p>
          <a:p>
            <a:pPr marL="0" lvl="0" indent="0" algn="l" rtl="0">
              <a:spcBef>
                <a:spcPts val="1600"/>
              </a:spcBef>
              <a:spcAft>
                <a:spcPts val="1600"/>
              </a:spcAft>
              <a:buNone/>
            </a:pPr>
            <a:r>
              <a:rPr lang="en"/>
              <a:t>&gt; The distribution of Age                                  &gt; Distribution of 4 different categories</a:t>
            </a:r>
            <a:endParaRPr/>
          </a:p>
        </p:txBody>
      </p:sp>
      <p:pic>
        <p:nvPicPr>
          <p:cNvPr id="117" name="Google Shape;117;p22"/>
          <p:cNvPicPr preferRelativeResize="0"/>
          <p:nvPr/>
        </p:nvPicPr>
        <p:blipFill>
          <a:blip r:embed="rId3">
            <a:alphaModFix/>
          </a:blip>
          <a:stretch>
            <a:fillRect/>
          </a:stretch>
        </p:blipFill>
        <p:spPr>
          <a:xfrm>
            <a:off x="378450" y="2136438"/>
            <a:ext cx="3886200" cy="2695575"/>
          </a:xfrm>
          <a:prstGeom prst="rect">
            <a:avLst/>
          </a:prstGeom>
          <a:noFill/>
          <a:ln>
            <a:noFill/>
          </a:ln>
        </p:spPr>
      </p:pic>
      <p:pic>
        <p:nvPicPr>
          <p:cNvPr id="118" name="Google Shape;118;p22"/>
          <p:cNvPicPr preferRelativeResize="0"/>
          <p:nvPr/>
        </p:nvPicPr>
        <p:blipFill>
          <a:blip r:embed="rId4">
            <a:alphaModFix/>
          </a:blip>
          <a:stretch>
            <a:fillRect/>
          </a:stretch>
        </p:blipFill>
        <p:spPr>
          <a:xfrm>
            <a:off x="5015713" y="2122150"/>
            <a:ext cx="3876675" cy="272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Structure</a:t>
            </a:r>
            <a:endParaRPr/>
          </a:p>
        </p:txBody>
      </p:sp>
      <p:sp>
        <p:nvSpPr>
          <p:cNvPr id="124" name="Google Shape;12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Step 2. Model training</a:t>
            </a:r>
            <a:endParaRPr sz="2400" b="1"/>
          </a:p>
          <a:p>
            <a:pPr marL="0" lvl="0" indent="0" algn="l" rtl="0">
              <a:spcBef>
                <a:spcPts val="1600"/>
              </a:spcBef>
              <a:spcAft>
                <a:spcPts val="0"/>
              </a:spcAft>
              <a:buNone/>
            </a:pPr>
            <a:r>
              <a:rPr lang="en" sz="2400" b="1"/>
              <a:t>2.1 Loading and resizing of images</a:t>
            </a:r>
            <a:endParaRPr sz="2400" b="1"/>
          </a:p>
          <a:p>
            <a:pPr marL="0" lvl="0" indent="0" algn="l" rtl="0">
              <a:spcBef>
                <a:spcPts val="1600"/>
              </a:spcBef>
              <a:spcAft>
                <a:spcPts val="0"/>
              </a:spcAft>
              <a:buNone/>
            </a:pPr>
            <a:r>
              <a:rPr lang="en" sz="2400" b="1"/>
              <a:t>2.2 Train Test Split</a:t>
            </a:r>
            <a:endParaRPr sz="2400" b="1"/>
          </a:p>
          <a:p>
            <a:pPr marL="0" lvl="0" indent="0" algn="l" rtl="0">
              <a:spcBef>
                <a:spcPts val="1600"/>
              </a:spcBef>
              <a:spcAft>
                <a:spcPts val="0"/>
              </a:spcAft>
              <a:buNone/>
            </a:pPr>
            <a:r>
              <a:rPr lang="en" sz="2400" b="1"/>
              <a:t>2.3 Normalization</a:t>
            </a:r>
            <a:endParaRPr sz="2400" b="1"/>
          </a:p>
          <a:p>
            <a:pPr marL="0" lvl="0" indent="0" algn="l" rtl="0">
              <a:spcBef>
                <a:spcPts val="1600"/>
              </a:spcBef>
              <a:spcAft>
                <a:spcPts val="0"/>
              </a:spcAft>
              <a:buNone/>
            </a:pPr>
            <a:r>
              <a:rPr lang="en" sz="2400" b="1"/>
              <a:t>2.4 Label Encoding</a:t>
            </a:r>
            <a:endParaRPr sz="2400" b="1"/>
          </a:p>
          <a:p>
            <a:pPr marL="0" lvl="0" indent="0" algn="l" rtl="0">
              <a:spcBef>
                <a:spcPts val="1600"/>
              </a:spcBef>
              <a:spcAft>
                <a:spcPts val="0"/>
              </a:spcAft>
              <a:buNone/>
            </a:pPr>
            <a:r>
              <a:rPr lang="en" sz="2400" b="1"/>
              <a:t>2.5 Splitting training and validation split</a:t>
            </a:r>
            <a:endParaRPr sz="2400" b="1"/>
          </a:p>
          <a:p>
            <a:pPr marL="0" lvl="0" indent="0" algn="l" rtl="0">
              <a:spcBef>
                <a:spcPts val="1600"/>
              </a:spcBef>
              <a:spcAft>
                <a:spcPts val="1600"/>
              </a:spcAft>
              <a:buNone/>
            </a:pPr>
            <a:endParaRPr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 Model training</a:t>
            </a:r>
            <a:endParaRPr/>
          </a:p>
          <a:p>
            <a:pPr marL="0" lvl="0" indent="0" algn="l" rtl="0">
              <a:spcBef>
                <a:spcPts val="0"/>
              </a:spcBef>
              <a:spcAft>
                <a:spcPts val="0"/>
              </a:spcAft>
              <a:buNone/>
            </a:pPr>
            <a:endParaRPr/>
          </a:p>
        </p:txBody>
      </p:sp>
      <p:sp>
        <p:nvSpPr>
          <p:cNvPr id="130" name="Google Shape;130;p24"/>
          <p:cNvSpPr txBox="1">
            <a:spLocks noGrp="1"/>
          </p:cNvSpPr>
          <p:nvPr>
            <p:ph type="body" idx="1"/>
          </p:nvPr>
        </p:nvSpPr>
        <p:spPr>
          <a:xfrm>
            <a:off x="311700" y="1152475"/>
            <a:ext cx="8294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2.1 Loading and resizing of images</a:t>
            </a:r>
            <a:endParaRPr/>
          </a:p>
          <a:p>
            <a:pPr marL="0" lvl="0" indent="0" algn="l" rtl="0">
              <a:spcBef>
                <a:spcPts val="1600"/>
              </a:spcBef>
              <a:spcAft>
                <a:spcPts val="0"/>
              </a:spcAft>
              <a:buNone/>
            </a:pPr>
            <a:r>
              <a:rPr lang="en"/>
              <a:t>&gt; In this step images will be loaded into the column named image from the image path from the image folder. We also resize the images as the original dimension of images are 450 x 600 x3 which TensorFlow can't handle, so that's why we resize it into 100 x 75 x 3.</a:t>
            </a:r>
            <a:endParaRPr/>
          </a:p>
          <a:p>
            <a:pPr marL="0" lvl="0" indent="0" algn="l" rtl="0">
              <a:spcBef>
                <a:spcPts val="1600"/>
              </a:spcBef>
              <a:spcAft>
                <a:spcPts val="1600"/>
              </a:spcAft>
              <a:buNone/>
            </a:pPr>
            <a:r>
              <a:rPr lang="en"/>
              <a:t>&gt; When using VGG 11 BN (Batch Normalization), we reshaped using 224 x 224 x 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 Model training</a:t>
            </a:r>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2.2 Test-Train Split - We have splitted the dataset into training and testing set of 80:20 ratio</a:t>
            </a:r>
            <a:endParaRPr/>
          </a:p>
          <a:p>
            <a:pPr marL="0" lvl="0" indent="0" algn="l" rtl="0">
              <a:spcBef>
                <a:spcPts val="1600"/>
              </a:spcBef>
              <a:spcAft>
                <a:spcPts val="0"/>
              </a:spcAft>
              <a:buNone/>
            </a:pPr>
            <a:r>
              <a:rPr lang="en"/>
              <a:t>2.3 Normalization - We normalized train set and test set by subtracting from their mean values and then dividing by their standard deviation.</a:t>
            </a:r>
            <a:endParaRPr/>
          </a:p>
          <a:p>
            <a:pPr marL="0" lvl="0" indent="0" algn="l" rtl="0">
              <a:spcBef>
                <a:spcPts val="1600"/>
              </a:spcBef>
              <a:spcAft>
                <a:spcPts val="0"/>
              </a:spcAft>
              <a:buNone/>
            </a:pPr>
            <a:r>
              <a:rPr lang="en"/>
              <a:t>2.4 Label Encoding - Labels are 7 different classes of skin cancer types from 0 to 6</a:t>
            </a:r>
            <a:endParaRPr/>
          </a:p>
          <a:p>
            <a:pPr marL="0" lvl="0" indent="0" algn="l" rtl="0">
              <a:spcBef>
                <a:spcPts val="1600"/>
              </a:spcBef>
              <a:spcAft>
                <a:spcPts val="0"/>
              </a:spcAft>
              <a:buNone/>
            </a:pPr>
            <a:r>
              <a:rPr lang="en"/>
              <a:t>2.5 Splitting training and validation split - We split the train set in two parts : a small fraction (10%) became the validation set which the model is evaluated and the rest (90%) is used to train the model.</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Structure</a:t>
            </a:r>
            <a:endParaRPr/>
          </a:p>
        </p:txBody>
      </p:sp>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Step 3. Model Building</a:t>
            </a:r>
            <a:endParaRPr sz="2400" b="1"/>
          </a:p>
          <a:p>
            <a:pPr marL="0" lvl="0" indent="0" algn="l" rtl="0">
              <a:spcBef>
                <a:spcPts val="1600"/>
              </a:spcBef>
              <a:spcAft>
                <a:spcPts val="0"/>
              </a:spcAft>
              <a:buNone/>
            </a:pPr>
            <a:r>
              <a:rPr lang="en"/>
              <a:t>3.1   Using a model</a:t>
            </a:r>
            <a:endParaRPr/>
          </a:p>
          <a:p>
            <a:pPr marL="0" lvl="0" indent="0" algn="l" rtl="0">
              <a:spcBef>
                <a:spcPts val="1600"/>
              </a:spcBef>
              <a:spcAft>
                <a:spcPts val="0"/>
              </a:spcAft>
              <a:buNone/>
            </a:pPr>
            <a:r>
              <a:rPr lang="en"/>
              <a:t>3.2 Setting Optimizer</a:t>
            </a:r>
            <a:endParaRPr/>
          </a:p>
          <a:p>
            <a:pPr marL="0" lvl="0" indent="0" algn="l" rtl="0">
              <a:spcBef>
                <a:spcPts val="1600"/>
              </a:spcBef>
              <a:spcAft>
                <a:spcPts val="0"/>
              </a:spcAft>
              <a:buNone/>
            </a:pPr>
            <a:r>
              <a:rPr lang="en"/>
              <a:t>3.3 Data Augmentation</a:t>
            </a:r>
            <a:endParaRPr/>
          </a:p>
          <a:p>
            <a:pPr marL="0" lvl="0" indent="0" algn="l" rtl="0">
              <a:spcBef>
                <a:spcPts val="1600"/>
              </a:spcBef>
              <a:spcAft>
                <a:spcPts val="0"/>
              </a:spcAft>
              <a:buNone/>
            </a:pPr>
            <a:r>
              <a:rPr lang="en"/>
              <a:t>3.4 Fitting the model</a:t>
            </a: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3.1 Model Building - CNN (Keras Sequential API)</a:t>
            </a:r>
            <a:endParaRPr/>
          </a:p>
        </p:txBody>
      </p:sp>
      <p:pic>
        <p:nvPicPr>
          <p:cNvPr id="148" name="Google Shape;148;p27" descr="CNN 3"/>
          <p:cNvPicPr preferRelativeResize="0"/>
          <p:nvPr/>
        </p:nvPicPr>
        <p:blipFill>
          <a:blip r:embed="rId3">
            <a:alphaModFix/>
          </a:blip>
          <a:stretch>
            <a:fillRect/>
          </a:stretch>
        </p:blipFill>
        <p:spPr>
          <a:xfrm>
            <a:off x="751350" y="1226800"/>
            <a:ext cx="4122125" cy="2847175"/>
          </a:xfrm>
          <a:prstGeom prst="rect">
            <a:avLst/>
          </a:prstGeom>
          <a:noFill/>
          <a:ln>
            <a:noFill/>
          </a:ln>
        </p:spPr>
      </p:pic>
      <p:sp>
        <p:nvSpPr>
          <p:cNvPr id="149" name="Google Shape;149;p27"/>
          <p:cNvSpPr txBox="1"/>
          <p:nvPr/>
        </p:nvSpPr>
        <p:spPr>
          <a:xfrm>
            <a:off x="270950" y="4283050"/>
            <a:ext cx="6802500" cy="465900"/>
          </a:xfrm>
          <a:prstGeom prst="rect">
            <a:avLst/>
          </a:prstGeom>
          <a:noFill/>
          <a:ln>
            <a:noFill/>
          </a:ln>
        </p:spPr>
        <p:txBody>
          <a:bodyPr spcFirstLastPara="1" wrap="square" lIns="91425" tIns="91425" rIns="91425" bIns="91425" anchor="t" anchorCtr="0">
            <a:noAutofit/>
          </a:bodyPr>
          <a:lstStyle/>
          <a:p>
            <a:pPr marL="0" lvl="0" indent="0" algn="ctr" rtl="0">
              <a:lnSpc>
                <a:spcPct val="204000"/>
              </a:lnSpc>
              <a:spcBef>
                <a:spcPts val="0"/>
              </a:spcBef>
              <a:spcAft>
                <a:spcPts val="0"/>
              </a:spcAft>
              <a:buNone/>
            </a:pPr>
            <a:r>
              <a:rPr lang="en" sz="1200">
                <a:solidFill>
                  <a:srgbClr val="FFFFFF"/>
                </a:solidFill>
                <a:latin typeface="Oswald"/>
                <a:ea typeface="Oswald"/>
                <a:cs typeface="Oswald"/>
                <a:sym typeface="Oswald"/>
              </a:rPr>
              <a:t>Figure : Convolution Operation (Source: Deep Learning by Ian Goodfellow, Yoshua Bengio, and Aaron Courville)</a:t>
            </a:r>
            <a:endParaRPr sz="1200">
              <a:solidFill>
                <a:srgbClr val="FFFFFF"/>
              </a:solidFill>
              <a:latin typeface="Oswald"/>
              <a:ea typeface="Oswald"/>
              <a:cs typeface="Oswald"/>
              <a:sym typeface="Oswald"/>
            </a:endParaRPr>
          </a:p>
          <a:p>
            <a:pPr marL="0" lvl="0" indent="0" algn="l" rtl="0">
              <a:lnSpc>
                <a:spcPct val="115000"/>
              </a:lnSpc>
              <a:spcBef>
                <a:spcPts val="2300"/>
              </a:spcBef>
              <a:spcAft>
                <a:spcPts val="0"/>
              </a:spcAft>
              <a:buNone/>
            </a:pPr>
            <a:endParaRPr sz="1100"/>
          </a:p>
          <a:p>
            <a:pPr marL="0" lvl="0" indent="0" algn="l" rtl="0">
              <a:spcBef>
                <a:spcPts val="0"/>
              </a:spcBef>
              <a:spcAft>
                <a:spcPts val="0"/>
              </a:spcAft>
              <a:buNone/>
            </a:pPr>
            <a:endParaRPr>
              <a:latin typeface="Average"/>
              <a:ea typeface="Average"/>
              <a:cs typeface="Average"/>
              <a:sym typeface="Average"/>
            </a:endParaRPr>
          </a:p>
        </p:txBody>
      </p:sp>
      <p:sp>
        <p:nvSpPr>
          <p:cNvPr id="150" name="Google Shape;150;p27"/>
          <p:cNvSpPr txBox="1"/>
          <p:nvPr/>
        </p:nvSpPr>
        <p:spPr>
          <a:xfrm>
            <a:off x="5366925" y="1392825"/>
            <a:ext cx="2795100" cy="25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Average"/>
                <a:ea typeface="Average"/>
                <a:cs typeface="Average"/>
                <a:sym typeface="Average"/>
              </a:rPr>
              <a:t>The first is the convolutional (Conv2D) layer. It is like a set of learnable filters. We used 32 filters for the two firsts conv2D layers and 64 filters for the two last ones. Each filter transforms a part of the image (defined by the kernel size) using the kernel filter. The kernel filter matrix is applied on the whole image. Filters can be seen as a transformation of the image.</a:t>
            </a:r>
            <a:endParaRPr sz="1200">
              <a:solidFill>
                <a:srgbClr val="FFFFFF"/>
              </a:solidFill>
              <a:latin typeface="Average"/>
              <a:ea typeface="Average"/>
              <a:cs typeface="Average"/>
              <a:sym typeface="Average"/>
            </a:endParaRPr>
          </a:p>
          <a:p>
            <a:pPr marL="0" lvl="0" indent="0" algn="l" rtl="0">
              <a:spcBef>
                <a:spcPts val="0"/>
              </a:spcBef>
              <a:spcAft>
                <a:spcPts val="0"/>
              </a:spcAft>
              <a:buNone/>
            </a:pPr>
            <a:endParaRPr sz="1200">
              <a:solidFill>
                <a:srgbClr val="FFFFFF"/>
              </a:solidFill>
              <a:latin typeface="Average"/>
              <a:ea typeface="Average"/>
              <a:cs typeface="Average"/>
              <a:sym typeface="Average"/>
            </a:endParaRPr>
          </a:p>
          <a:p>
            <a:pPr marL="0" lvl="0" indent="0" algn="l" rtl="0">
              <a:spcBef>
                <a:spcPts val="0"/>
              </a:spcBef>
              <a:spcAft>
                <a:spcPts val="0"/>
              </a:spcAft>
              <a:buNone/>
            </a:pPr>
            <a:r>
              <a:rPr lang="en" sz="1200">
                <a:solidFill>
                  <a:srgbClr val="FFFFFF"/>
                </a:solidFill>
                <a:latin typeface="Average"/>
                <a:ea typeface="Average"/>
                <a:cs typeface="Average"/>
                <a:sym typeface="Average"/>
              </a:rPr>
              <a:t>The CNN can isolate features that are useful everywhere from these transformed images (feature maps).</a:t>
            </a:r>
            <a:endParaRPr sz="1200">
              <a:solidFill>
                <a:srgbClr val="FFFFFF"/>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CNN</a:t>
            </a:r>
            <a:endParaRPr/>
          </a:p>
        </p:txBody>
      </p:sp>
      <p:pic>
        <p:nvPicPr>
          <p:cNvPr id="156" name="Google Shape;156;p28" descr="CNN 4"/>
          <p:cNvPicPr preferRelativeResize="0"/>
          <p:nvPr/>
        </p:nvPicPr>
        <p:blipFill>
          <a:blip r:embed="rId3">
            <a:alphaModFix/>
          </a:blip>
          <a:stretch>
            <a:fillRect/>
          </a:stretch>
        </p:blipFill>
        <p:spPr>
          <a:xfrm>
            <a:off x="694050" y="1170125"/>
            <a:ext cx="3769675" cy="2571025"/>
          </a:xfrm>
          <a:prstGeom prst="rect">
            <a:avLst/>
          </a:prstGeom>
          <a:noFill/>
          <a:ln>
            <a:noFill/>
          </a:ln>
        </p:spPr>
      </p:pic>
      <p:sp>
        <p:nvSpPr>
          <p:cNvPr id="157" name="Google Shape;157;p28"/>
          <p:cNvSpPr txBox="1"/>
          <p:nvPr/>
        </p:nvSpPr>
        <p:spPr>
          <a:xfrm>
            <a:off x="694050" y="4031125"/>
            <a:ext cx="5875500" cy="6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Oswald"/>
                <a:ea typeface="Oswald"/>
                <a:cs typeface="Oswald"/>
                <a:sym typeface="Oswald"/>
              </a:rPr>
              <a:t>Figure : Pooling Operation (Source: O'Reilly Media)</a:t>
            </a:r>
            <a:endParaRPr sz="1200">
              <a:solidFill>
                <a:srgbClr val="FFFFFF"/>
              </a:solidFill>
              <a:latin typeface="Oswald"/>
              <a:ea typeface="Oswald"/>
              <a:cs typeface="Oswald"/>
              <a:sym typeface="Oswald"/>
            </a:endParaRPr>
          </a:p>
        </p:txBody>
      </p:sp>
      <p:sp>
        <p:nvSpPr>
          <p:cNvPr id="158" name="Google Shape;158;p28"/>
          <p:cNvSpPr txBox="1"/>
          <p:nvPr/>
        </p:nvSpPr>
        <p:spPr>
          <a:xfrm>
            <a:off x="5604600" y="817625"/>
            <a:ext cx="3004200" cy="36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The second important layer in CNN is the pooling (MaxPool2D) layer. This layer simply acts as a downsampling filter. It looks at the 2 neighboring pixels and picks the maximal value. These are used to reduce computational cost, and to some extent also reduce overfitting. We have to choose the pooling size (i.e the area size pooled each time) more the pooling dimension is high, more the downsampling is important.</a:t>
            </a:r>
            <a:endParaRPr>
              <a:solidFill>
                <a:srgbClr val="FFFFFF"/>
              </a:solidFill>
              <a:latin typeface="Average"/>
              <a:ea typeface="Average"/>
              <a:cs typeface="Average"/>
              <a:sym typeface="Average"/>
            </a:endParaRPr>
          </a:p>
          <a:p>
            <a:pPr marL="0" lvl="0" indent="0" algn="l" rtl="0">
              <a:spcBef>
                <a:spcPts val="0"/>
              </a:spcBef>
              <a:spcAft>
                <a:spcPts val="0"/>
              </a:spcAft>
              <a:buNone/>
            </a:pPr>
            <a:endParaRPr>
              <a:solidFill>
                <a:srgbClr val="FFFFFF"/>
              </a:solidFill>
              <a:latin typeface="Average"/>
              <a:ea typeface="Average"/>
              <a:cs typeface="Average"/>
              <a:sym typeface="Average"/>
            </a:endParaRPr>
          </a:p>
          <a:p>
            <a:pPr marL="0" lvl="0" indent="0" algn="l" rtl="0">
              <a:spcBef>
                <a:spcPts val="0"/>
              </a:spcBef>
              <a:spcAft>
                <a:spcPts val="0"/>
              </a:spcAft>
              <a:buNone/>
            </a:pPr>
            <a:r>
              <a:rPr lang="en">
                <a:solidFill>
                  <a:srgbClr val="FFFFFF"/>
                </a:solidFill>
                <a:latin typeface="Average"/>
                <a:ea typeface="Average"/>
                <a:cs typeface="Average"/>
                <a:sym typeface="Average"/>
              </a:rPr>
              <a:t>Combining convolutional and pooling layers, CNN are able to combine local features and learn more global features of the image.</a:t>
            </a:r>
            <a:endParaRPr>
              <a:solidFill>
                <a:srgbClr val="FFFFFF"/>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CNN</a:t>
            </a:r>
            <a:endParaRPr/>
          </a:p>
        </p:txBody>
      </p:sp>
      <p:sp>
        <p:nvSpPr>
          <p:cNvPr id="164" name="Google Shape;16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&gt; The Flatten layer is use to convert the final feature maps into a one single 1D vector. This flattening step is needed so that you can make use of fully connected layers after some convolutional/maxpool layers. It combines all the found local features of the previous convolutional layers.</a:t>
            </a:r>
            <a:endParaRPr sz="1400"/>
          </a:p>
          <a:p>
            <a:pPr marL="0" lvl="0" indent="0" algn="l" rtl="0">
              <a:spcBef>
                <a:spcPts val="1600"/>
              </a:spcBef>
              <a:spcAft>
                <a:spcPts val="0"/>
              </a:spcAft>
              <a:buNone/>
            </a:pPr>
            <a:r>
              <a:rPr lang="en" sz="1400"/>
              <a:t>&gt; ReLU: Abbreviation of “The Rectified Linear Unit” calculates the function ƒ(κ)=max (0,κ). The activation is threshold at zero. ReLU is more reliable and the convergence is much faster (by six fold). And this is what we have used in our thesis. A problem might occur during the training stage if a large gradient flows such that it updates it such that the neuron never gets further updated. We have worked around this by setting a suitable learning rate.</a:t>
            </a:r>
            <a:endParaRPr sz="1400"/>
          </a:p>
          <a:p>
            <a:pPr marL="0" lvl="0" indent="0" algn="l" rtl="0">
              <a:spcBef>
                <a:spcPts val="1600"/>
              </a:spcBef>
              <a:spcAft>
                <a:spcPts val="0"/>
              </a:spcAft>
              <a:buNone/>
            </a:pPr>
            <a:r>
              <a:rPr lang="en" sz="1400"/>
              <a:t>&gt; We used the features in two fully-connected (Dense) layers which is just artificial neural networks (ANN) classifier. In the last layer(Dense(10,activation="softmax")) the net outputs distribution of probability of each class.</a:t>
            </a:r>
            <a:endParaRPr sz="14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 (Artificial Neural Network)</a:t>
            </a:r>
            <a:endParaRPr/>
          </a:p>
        </p:txBody>
      </p:sp>
      <p:pic>
        <p:nvPicPr>
          <p:cNvPr id="170" name="Google Shape;170;p30"/>
          <p:cNvPicPr preferRelativeResize="0"/>
          <p:nvPr/>
        </p:nvPicPr>
        <p:blipFill>
          <a:blip r:embed="rId3">
            <a:alphaModFix/>
          </a:blip>
          <a:stretch>
            <a:fillRect/>
          </a:stretch>
        </p:blipFill>
        <p:spPr>
          <a:xfrm>
            <a:off x="658200" y="1017725"/>
            <a:ext cx="3913800" cy="3309512"/>
          </a:xfrm>
          <a:prstGeom prst="rect">
            <a:avLst/>
          </a:prstGeom>
          <a:noFill/>
          <a:ln>
            <a:noFill/>
          </a:ln>
        </p:spPr>
      </p:pic>
      <p:sp>
        <p:nvSpPr>
          <p:cNvPr id="171" name="Google Shape;171;p30"/>
          <p:cNvSpPr txBox="1"/>
          <p:nvPr/>
        </p:nvSpPr>
        <p:spPr>
          <a:xfrm>
            <a:off x="683900" y="4616325"/>
            <a:ext cx="8242500" cy="4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swald"/>
                <a:ea typeface="Oswald"/>
                <a:cs typeface="Oswald"/>
                <a:sym typeface="Oswald"/>
              </a:rPr>
              <a:t>Figure: A model describing forward and backward propagation (Source: Data Science Central)</a:t>
            </a:r>
            <a:endParaRPr>
              <a:solidFill>
                <a:srgbClr val="FFFFFF"/>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CNN </a:t>
            </a:r>
            <a:endParaRPr/>
          </a:p>
        </p:txBody>
      </p:sp>
      <p:pic>
        <p:nvPicPr>
          <p:cNvPr id="177" name="Google Shape;177;p31"/>
          <p:cNvPicPr preferRelativeResize="0"/>
          <p:nvPr/>
        </p:nvPicPr>
        <p:blipFill>
          <a:blip r:embed="rId3">
            <a:alphaModFix/>
          </a:blip>
          <a:stretch>
            <a:fillRect/>
          </a:stretch>
        </p:blipFill>
        <p:spPr>
          <a:xfrm>
            <a:off x="517375" y="1088950"/>
            <a:ext cx="3295825" cy="352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132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Supervisor: Dr. Md. Ashraful Alam, PhD</a:t>
            </a:r>
            <a:endParaRPr/>
          </a:p>
          <a:p>
            <a:pPr marL="0" lvl="0" indent="0" algn="l" rtl="0">
              <a:spcBef>
                <a:spcPts val="0"/>
              </a:spcBef>
              <a:spcAft>
                <a:spcPts val="0"/>
              </a:spcAft>
              <a:buNone/>
            </a:pPr>
            <a:r>
              <a:rPr lang="en" sz="2400"/>
              <a:t>Co-advisor: Md. Golam Rabiul Alam, PhD</a:t>
            </a:r>
            <a:endParaRPr sz="2400"/>
          </a:p>
        </p:txBody>
      </p:sp>
      <p:sp>
        <p:nvSpPr>
          <p:cNvPr id="66" name="Google Shape;66;p14"/>
          <p:cNvSpPr txBox="1">
            <a:spLocks noGrp="1"/>
          </p:cNvSpPr>
          <p:nvPr>
            <p:ph type="body" idx="1"/>
          </p:nvPr>
        </p:nvSpPr>
        <p:spPr>
          <a:xfrm>
            <a:off x="311700" y="2087325"/>
            <a:ext cx="8520600" cy="24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swald"/>
                <a:ea typeface="Oswald"/>
                <a:cs typeface="Oswald"/>
                <a:sym typeface="Oswald"/>
              </a:rPr>
              <a:t>MEMBERS:</a:t>
            </a:r>
            <a:endParaRPr b="1">
              <a:latin typeface="Oswald"/>
              <a:ea typeface="Oswald"/>
              <a:cs typeface="Oswald"/>
              <a:sym typeface="Oswald"/>
            </a:endParaRPr>
          </a:p>
          <a:p>
            <a:pPr marL="0" lvl="0" indent="0" algn="l" rtl="0">
              <a:spcBef>
                <a:spcPts val="1600"/>
              </a:spcBef>
              <a:spcAft>
                <a:spcPts val="0"/>
              </a:spcAft>
              <a:buNone/>
            </a:pPr>
            <a:r>
              <a:rPr lang="en"/>
              <a:t>Md. Muzahidul Islam Rahi, 16101111</a:t>
            </a:r>
            <a:endParaRPr/>
          </a:p>
          <a:p>
            <a:pPr marL="0" lvl="0" indent="0" algn="l" rtl="0">
              <a:spcBef>
                <a:spcPts val="1600"/>
              </a:spcBef>
              <a:spcAft>
                <a:spcPts val="0"/>
              </a:spcAft>
              <a:buNone/>
            </a:pPr>
            <a:r>
              <a:rPr lang="en"/>
              <a:t>Farhan Tanvir Khan, 16101099</a:t>
            </a:r>
            <a:endParaRPr/>
          </a:p>
          <a:p>
            <a:pPr marL="0" lvl="0" indent="0" algn="l" rtl="0">
              <a:spcBef>
                <a:spcPts val="1600"/>
              </a:spcBef>
              <a:spcAft>
                <a:spcPts val="1600"/>
              </a:spcAft>
              <a:buNone/>
            </a:pPr>
            <a:r>
              <a:rPr lang="en"/>
              <a:t>Mohammad Tanvir Mahtab, 16101125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VGG 11 BN (Batch Normalization)</a:t>
            </a:r>
            <a:endParaRPr/>
          </a:p>
        </p:txBody>
      </p:sp>
      <p:sp>
        <p:nvSpPr>
          <p:cNvPr id="183" name="Google Shape;183;p32"/>
          <p:cNvSpPr txBox="1">
            <a:spLocks noGrp="1"/>
          </p:cNvSpPr>
          <p:nvPr>
            <p:ph type="body" idx="1"/>
          </p:nvPr>
        </p:nvSpPr>
        <p:spPr>
          <a:xfrm>
            <a:off x="311700" y="1152475"/>
            <a:ext cx="891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 VGG-11 already obtains 10.4% error rate. VGG uses pre trained data to increase accuracy</a:t>
            </a:r>
            <a:endParaRPr/>
          </a:p>
          <a:p>
            <a:pPr marL="0" lvl="0" indent="0" algn="l" rtl="0">
              <a:spcBef>
                <a:spcPts val="1600"/>
              </a:spcBef>
              <a:spcAft>
                <a:spcPts val="1600"/>
              </a:spcAft>
              <a:buNone/>
            </a:pPr>
            <a:endParaRPr/>
          </a:p>
        </p:txBody>
      </p:sp>
      <p:pic>
        <p:nvPicPr>
          <p:cNvPr id="184" name="Google Shape;184;p32"/>
          <p:cNvPicPr preferRelativeResize="0"/>
          <p:nvPr/>
        </p:nvPicPr>
        <p:blipFill>
          <a:blip r:embed="rId3">
            <a:alphaModFix/>
          </a:blip>
          <a:stretch>
            <a:fillRect/>
          </a:stretch>
        </p:blipFill>
        <p:spPr>
          <a:xfrm>
            <a:off x="386122" y="1578225"/>
            <a:ext cx="3257025" cy="352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3. Model Building</a:t>
            </a:r>
            <a:endParaRPr/>
          </a:p>
        </p:txBody>
      </p:sp>
      <p:sp>
        <p:nvSpPr>
          <p:cNvPr id="190" name="Google Shape;19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3.2 Setting Optimizer and Annealer</a:t>
            </a:r>
            <a:endParaRPr/>
          </a:p>
          <a:p>
            <a:pPr marL="0" lvl="0" indent="0" algn="l" rtl="0">
              <a:spcBef>
                <a:spcPts val="1600"/>
              </a:spcBef>
              <a:spcAft>
                <a:spcPts val="0"/>
              </a:spcAft>
              <a:buNone/>
            </a:pPr>
            <a:r>
              <a:rPr lang="en"/>
              <a:t>&gt; We have used ADAM Optimizer for both the models</a:t>
            </a:r>
            <a:endParaRPr/>
          </a:p>
          <a:p>
            <a:pPr marL="0" lvl="0" indent="0" algn="l" rtl="0">
              <a:spcBef>
                <a:spcPts val="1600"/>
              </a:spcBef>
              <a:spcAft>
                <a:spcPts val="0"/>
              </a:spcAft>
              <a:buNone/>
            </a:pPr>
            <a:r>
              <a:rPr lang="en"/>
              <a:t>&gt; The Adam optimization algorithm is an extension to stochastic gradient descent that has recently seen broader adoption for deep learning applications in computer vision and natural language processing.</a:t>
            </a:r>
            <a:endParaRPr/>
          </a:p>
          <a:p>
            <a:pPr marL="0" lvl="0" indent="0" algn="l" rtl="0">
              <a:spcBef>
                <a:spcPts val="1600"/>
              </a:spcBef>
              <a:spcAft>
                <a:spcPts val="1600"/>
              </a:spcAft>
              <a:buNone/>
            </a:pPr>
            <a:r>
              <a:rPr lang="en"/>
              <a:t>&gt; This function will iteratively improve parameters (filters kernel values, weights and bias of neurons) in order to minimise the loss percentage.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3. Model Building</a:t>
            </a:r>
            <a:endParaRPr/>
          </a:p>
        </p:txBody>
      </p:sp>
      <p:sp>
        <p:nvSpPr>
          <p:cNvPr id="196" name="Google Shape;19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3.3 Data Augmentation</a:t>
            </a:r>
            <a:endParaRPr/>
          </a:p>
          <a:p>
            <a:pPr marL="0" lvl="0" indent="0" algn="l" rtl="0">
              <a:spcBef>
                <a:spcPts val="1600"/>
              </a:spcBef>
              <a:spcAft>
                <a:spcPts val="0"/>
              </a:spcAft>
              <a:buNone/>
            </a:pPr>
            <a:r>
              <a:rPr lang="en"/>
              <a:t>&gt; In order to avoid overfitting problem, we need to expand artificially our HAM 10000 dataset. We can make your existing dataset even larger.</a:t>
            </a:r>
            <a:endParaRPr/>
          </a:p>
          <a:p>
            <a:pPr marL="0" lvl="0" indent="0" algn="l" rtl="0">
              <a:spcBef>
                <a:spcPts val="1600"/>
              </a:spcBef>
              <a:spcAft>
                <a:spcPts val="0"/>
              </a:spcAft>
              <a:buNone/>
            </a:pPr>
            <a:r>
              <a:rPr lang="en"/>
              <a:t>&gt; Some popular augmentations people use are grayscales, horizontal flips, vertical flips, random crops, color jitters, translations, rotations etc</a:t>
            </a:r>
            <a:endParaRPr/>
          </a:p>
          <a:p>
            <a:pPr marL="0" lvl="0" indent="0" algn="l" rtl="0">
              <a:spcBef>
                <a:spcPts val="1600"/>
              </a:spcBef>
              <a:spcAft>
                <a:spcPts val="0"/>
              </a:spcAft>
              <a:buNone/>
            </a:pPr>
            <a:r>
              <a:rPr lang="en"/>
              <a:t>&gt; Randomly rotate some training images by 10 degrees Randomly Zoom by 10% some training images Randomly shift images horizontally by 10% of the width Randomly shift images vertically by 10% of the height. Once our model is ready, we fit the training dataset</a:t>
            </a: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3.4 CNN</a:t>
            </a:r>
            <a:endParaRPr/>
          </a:p>
        </p:txBody>
      </p:sp>
      <p:pic>
        <p:nvPicPr>
          <p:cNvPr id="202" name="Google Shape;202;p35"/>
          <p:cNvPicPr preferRelativeResize="0"/>
          <p:nvPr/>
        </p:nvPicPr>
        <p:blipFill>
          <a:blip r:embed="rId3">
            <a:alphaModFix/>
          </a:blip>
          <a:stretch>
            <a:fillRect/>
          </a:stretch>
        </p:blipFill>
        <p:spPr>
          <a:xfrm>
            <a:off x="142875" y="1403075"/>
            <a:ext cx="4154450" cy="1886500"/>
          </a:xfrm>
          <a:prstGeom prst="rect">
            <a:avLst/>
          </a:prstGeom>
          <a:noFill/>
          <a:ln>
            <a:noFill/>
          </a:ln>
        </p:spPr>
      </p:pic>
      <p:pic>
        <p:nvPicPr>
          <p:cNvPr id="203" name="Google Shape;203;p35"/>
          <p:cNvPicPr preferRelativeResize="0"/>
          <p:nvPr/>
        </p:nvPicPr>
        <p:blipFill>
          <a:blip r:embed="rId4">
            <a:alphaModFix/>
          </a:blip>
          <a:stretch>
            <a:fillRect/>
          </a:stretch>
        </p:blipFill>
        <p:spPr>
          <a:xfrm>
            <a:off x="4572000" y="1925975"/>
            <a:ext cx="4074975" cy="80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VGG</a:t>
            </a:r>
            <a:endParaRPr/>
          </a:p>
        </p:txBody>
      </p:sp>
      <p:pic>
        <p:nvPicPr>
          <p:cNvPr id="209" name="Google Shape;209;p36"/>
          <p:cNvPicPr preferRelativeResize="0"/>
          <p:nvPr/>
        </p:nvPicPr>
        <p:blipFill>
          <a:blip r:embed="rId3">
            <a:alphaModFix/>
          </a:blip>
          <a:stretch>
            <a:fillRect/>
          </a:stretch>
        </p:blipFill>
        <p:spPr>
          <a:xfrm>
            <a:off x="152400" y="1170125"/>
            <a:ext cx="5657850" cy="3124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Structure</a:t>
            </a:r>
            <a:endParaRPr/>
          </a:p>
        </p:txBody>
      </p:sp>
      <p:sp>
        <p:nvSpPr>
          <p:cNvPr id="215" name="Google Shape;21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Step 4. Model Evaluation</a:t>
            </a:r>
            <a:endParaRPr sz="2400" b="1"/>
          </a:p>
          <a:p>
            <a:pPr marL="0" lvl="0" indent="0" algn="l" rtl="0">
              <a:spcBef>
                <a:spcPts val="1600"/>
              </a:spcBef>
              <a:spcAft>
                <a:spcPts val="0"/>
              </a:spcAft>
              <a:buNone/>
            </a:pPr>
            <a:r>
              <a:rPr lang="en"/>
              <a:t>4.1 Confusion Matrix</a:t>
            </a:r>
            <a:endParaRPr/>
          </a:p>
          <a:p>
            <a:pPr marL="0" lvl="0" indent="0" algn="l" rtl="0">
              <a:spcBef>
                <a:spcPts val="1600"/>
              </a:spcBef>
              <a:spcAft>
                <a:spcPts val="0"/>
              </a:spcAft>
              <a:buNone/>
            </a:pPr>
            <a:r>
              <a:rPr lang="en"/>
              <a:t>4.2 Precision</a:t>
            </a:r>
            <a:endParaRPr/>
          </a:p>
          <a:p>
            <a:pPr marL="0" lvl="0" indent="0" algn="l" rtl="0">
              <a:spcBef>
                <a:spcPts val="1600"/>
              </a:spcBef>
              <a:spcAft>
                <a:spcPts val="0"/>
              </a:spcAft>
              <a:buNone/>
            </a:pPr>
            <a:r>
              <a:rPr lang="en"/>
              <a:t>4.3 Recall</a:t>
            </a:r>
            <a:endParaRPr/>
          </a:p>
          <a:p>
            <a:pPr marL="0" lvl="0" indent="0" algn="l" rtl="0">
              <a:spcBef>
                <a:spcPts val="1600"/>
              </a:spcBef>
              <a:spcAft>
                <a:spcPts val="0"/>
              </a:spcAft>
              <a:buNone/>
            </a:pPr>
            <a:r>
              <a:rPr lang="en"/>
              <a:t>4.4 F1-score</a:t>
            </a:r>
            <a:endParaRPr/>
          </a:p>
          <a:p>
            <a:pPr marL="0" lvl="0" indent="0" algn="l" rtl="0">
              <a:spcBef>
                <a:spcPts val="1600"/>
              </a:spcBef>
              <a:spcAft>
                <a:spcPts val="1600"/>
              </a:spcAft>
              <a:buNone/>
            </a:pPr>
            <a:r>
              <a:rPr lang="en"/>
              <a:t>4.5 Support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311700" y="316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Step 4. Model Evaluation</a:t>
            </a:r>
            <a:br>
              <a:rPr lang="en" dirty="0" smtClean="0"/>
            </a:br>
            <a:r>
              <a:rPr lang="en" sz="2000" dirty="0" smtClean="0"/>
              <a:t>4.1 </a:t>
            </a:r>
            <a:r>
              <a:rPr lang="en" sz="2000" dirty="0"/>
              <a:t>Confusion Matrix</a:t>
            </a:r>
            <a:endParaRPr sz="2000" dirty="0"/>
          </a:p>
        </p:txBody>
      </p:sp>
      <p:pic>
        <p:nvPicPr>
          <p:cNvPr id="221" name="Google Shape;221;p38"/>
          <p:cNvPicPr preferRelativeResize="0"/>
          <p:nvPr/>
        </p:nvPicPr>
        <p:blipFill>
          <a:blip r:embed="rId3">
            <a:alphaModFix/>
          </a:blip>
          <a:stretch>
            <a:fillRect/>
          </a:stretch>
        </p:blipFill>
        <p:spPr>
          <a:xfrm>
            <a:off x="311700" y="1842500"/>
            <a:ext cx="3448050" cy="2924175"/>
          </a:xfrm>
          <a:prstGeom prst="rect">
            <a:avLst/>
          </a:prstGeom>
          <a:noFill/>
          <a:ln>
            <a:noFill/>
          </a:ln>
        </p:spPr>
      </p:pic>
      <p:sp>
        <p:nvSpPr>
          <p:cNvPr id="222" name="Google Shape;222;p38"/>
          <p:cNvSpPr txBox="1"/>
          <p:nvPr/>
        </p:nvSpPr>
        <p:spPr>
          <a:xfrm>
            <a:off x="384150" y="1199014"/>
            <a:ext cx="8375700" cy="3804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FFFFFF"/>
                </a:solidFill>
                <a:latin typeface="Average"/>
                <a:ea typeface="Average"/>
                <a:cs typeface="Average"/>
                <a:sym typeface="Average"/>
              </a:rPr>
              <a:t>CNN                                                                    VGG11</a:t>
            </a:r>
            <a:endParaRPr sz="1800" dirty="0">
              <a:solidFill>
                <a:srgbClr val="FFFFFF"/>
              </a:solidFill>
              <a:latin typeface="Average"/>
              <a:ea typeface="Average"/>
              <a:cs typeface="Average"/>
              <a:sym typeface="Average"/>
            </a:endParaRPr>
          </a:p>
        </p:txBody>
      </p:sp>
      <p:pic>
        <p:nvPicPr>
          <p:cNvPr id="223" name="Google Shape;223;p38"/>
          <p:cNvPicPr preferRelativeResize="0"/>
          <p:nvPr/>
        </p:nvPicPr>
        <p:blipFill>
          <a:blip r:embed="rId4">
            <a:alphaModFix/>
          </a:blip>
          <a:stretch>
            <a:fillRect/>
          </a:stretch>
        </p:blipFill>
        <p:spPr>
          <a:xfrm>
            <a:off x="4635125" y="1842500"/>
            <a:ext cx="3457575" cy="2838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VGG</a:t>
            </a:r>
            <a:endParaRPr/>
          </a:p>
        </p:txBody>
      </p:sp>
      <p:pic>
        <p:nvPicPr>
          <p:cNvPr id="229" name="Google Shape;229;p39"/>
          <p:cNvPicPr preferRelativeResize="0"/>
          <p:nvPr/>
        </p:nvPicPr>
        <p:blipFill>
          <a:blip r:embed="rId3">
            <a:alphaModFix/>
          </a:blip>
          <a:stretch>
            <a:fillRect/>
          </a:stretch>
        </p:blipFill>
        <p:spPr>
          <a:xfrm>
            <a:off x="152400" y="1170125"/>
            <a:ext cx="4591050" cy="2657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35" name="Google Shape;23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&gt;Using pre trained data and models like VGG, we can have more accuracy. </a:t>
            </a:r>
            <a:endParaRPr/>
          </a:p>
          <a:p>
            <a:pPr marL="0" lvl="0" indent="0" algn="l" rtl="0">
              <a:spcBef>
                <a:spcPts val="1600"/>
              </a:spcBef>
              <a:spcAft>
                <a:spcPts val="0"/>
              </a:spcAft>
              <a:buNone/>
            </a:pPr>
            <a:r>
              <a:rPr lang="en"/>
              <a:t>&gt;We would like to use RESNET50, DENSENET-121 and GoogleNet(Inception).</a:t>
            </a:r>
            <a:endParaRPr/>
          </a:p>
          <a:p>
            <a:pPr marL="0" lvl="0" indent="0" algn="l" rtl="0">
              <a:spcBef>
                <a:spcPts val="1600"/>
              </a:spcBef>
              <a:spcAft>
                <a:spcPts val="0"/>
              </a:spcAft>
              <a:buNone/>
            </a:pPr>
            <a:r>
              <a:rPr lang="en"/>
              <a:t>&gt;We will show graphs of loss accuracy and validation accuracy etc.</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78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2" name="Google Shape;72;p15"/>
          <p:cNvSpPr txBox="1">
            <a:spLocks noGrp="1"/>
          </p:cNvSpPr>
          <p:nvPr>
            <p:ph type="body" idx="1"/>
          </p:nvPr>
        </p:nvSpPr>
        <p:spPr>
          <a:xfrm>
            <a:off x="335475" y="814975"/>
            <a:ext cx="8520600" cy="4171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t>&gt; This the HAM10000 ("Human Against Machine with 10000 training images") dataset. It consists of 10015 dermatoscopic images which are released as a training set for academic machine learning purposes and are publicly available through the ISIC (International Skin Imaging Collaboration) archive. This benchmark dataset can be used for machine learning and for comparisons with human experts.</a:t>
            </a:r>
            <a:endParaRPr sz="1700"/>
          </a:p>
          <a:p>
            <a:pPr marL="0" lvl="0" indent="0" algn="just" rtl="0">
              <a:spcBef>
                <a:spcPts val="1600"/>
              </a:spcBef>
              <a:spcAft>
                <a:spcPts val="0"/>
              </a:spcAft>
              <a:buNone/>
            </a:pPr>
            <a:r>
              <a:rPr lang="en" sz="1700"/>
              <a:t>&gt; The Department of Dermatology at the University of Vienna is equipped with the digital dermoscopy system MoleMax HD (Derma Medical Systems, Vienna, Austria). They extracted cases from this system by filtering SQL-tables with a proprietary tool provided by the manufacturer.</a:t>
            </a:r>
            <a:endParaRPr sz="1700"/>
          </a:p>
          <a:p>
            <a:pPr marL="0" lvl="0" indent="0" algn="just" rtl="0">
              <a:spcBef>
                <a:spcPts val="1600"/>
              </a:spcBef>
              <a:spcAft>
                <a:spcPts val="1600"/>
              </a:spcAft>
              <a:buNone/>
            </a:pPr>
            <a:r>
              <a:rPr lang="en" sz="1700"/>
              <a:t>&gt; From the ViDIR Group (Department of Dermatology at the Medical University of Vienna, Austria) data-sources from different times were available and processed after ethics committee approval at the Medical University of Vienna (Protocol-No. 1804/2017).</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8" name="Google Shape;78;p16"/>
          <p:cNvSpPr txBox="1">
            <a:spLocks noGrp="1"/>
          </p:cNvSpPr>
          <p:nvPr>
            <p:ph type="body" idx="1"/>
          </p:nvPr>
        </p:nvSpPr>
        <p:spPr>
          <a:xfrm>
            <a:off x="311700" y="1152475"/>
            <a:ext cx="8520600" cy="3705600"/>
          </a:xfrm>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sz="1400">
                <a:solidFill>
                  <a:schemeClr val="dk1"/>
                </a:solidFill>
                <a:latin typeface="Oswald"/>
                <a:ea typeface="Oswald"/>
                <a:cs typeface="Oswald"/>
                <a:sym typeface="Oswald"/>
              </a:rPr>
              <a:t>The dataset we will on working on consists of 7 different types of skin diseases with over 10,000 images of skin diseases to train our model on. The 4 ways in which they have accumulated are: histopathology (histo), follow-up examination (follow_up), expert consensus (consensus), or confirmation by in-vivo confocal microscopy (confocal).</a:t>
            </a:r>
            <a:endParaRPr sz="1400">
              <a:solidFill>
                <a:schemeClr val="dk1"/>
              </a:solidFill>
              <a:latin typeface="Oswald"/>
              <a:ea typeface="Oswald"/>
              <a:cs typeface="Oswald"/>
              <a:sym typeface="Oswald"/>
            </a:endParaRPr>
          </a:p>
          <a:p>
            <a:pPr marL="0" lvl="0" indent="0" algn="l" rtl="0">
              <a:lnSpc>
                <a:spcPct val="138000"/>
              </a:lnSpc>
              <a:spcBef>
                <a:spcPts val="0"/>
              </a:spcBef>
              <a:spcAft>
                <a:spcPts val="0"/>
              </a:spcAft>
              <a:buNone/>
            </a:pPr>
            <a:r>
              <a:rPr lang="en" sz="1400">
                <a:solidFill>
                  <a:schemeClr val="dk1"/>
                </a:solidFill>
                <a:latin typeface="Oswald"/>
                <a:ea typeface="Oswald"/>
                <a:cs typeface="Oswald"/>
                <a:sym typeface="Oswald"/>
              </a:rPr>
              <a:t>The 7 skin diseases we will be working on are:</a:t>
            </a:r>
            <a:endParaRPr sz="1400">
              <a:solidFill>
                <a:schemeClr val="dk1"/>
              </a:solidFill>
              <a:latin typeface="Oswald"/>
              <a:ea typeface="Oswald"/>
              <a:cs typeface="Oswald"/>
              <a:sym typeface="Oswald"/>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457200" lvl="0" indent="-342900" algn="l" rtl="0">
              <a:spcBef>
                <a:spcPts val="0"/>
              </a:spcBef>
              <a:spcAft>
                <a:spcPts val="0"/>
              </a:spcAft>
              <a:buSzPts val="1800"/>
              <a:buAutoNum type="arabicPeriod"/>
            </a:pPr>
            <a:r>
              <a:rPr lang="en"/>
              <a:t>Melanocytic nevi</a:t>
            </a:r>
            <a:endParaRPr/>
          </a:p>
          <a:p>
            <a:pPr marL="457200" lvl="0" indent="-342900" algn="l" rtl="0">
              <a:spcBef>
                <a:spcPts val="0"/>
              </a:spcBef>
              <a:spcAft>
                <a:spcPts val="0"/>
              </a:spcAft>
              <a:buSzPts val="1800"/>
              <a:buAutoNum type="arabicPeriod"/>
            </a:pPr>
            <a:r>
              <a:rPr lang="en"/>
              <a:t>Melanoma</a:t>
            </a:r>
            <a:endParaRPr/>
          </a:p>
          <a:p>
            <a:pPr marL="457200" lvl="0" indent="-342900" algn="l" rtl="0">
              <a:spcBef>
                <a:spcPts val="0"/>
              </a:spcBef>
              <a:spcAft>
                <a:spcPts val="0"/>
              </a:spcAft>
              <a:buSzPts val="1800"/>
              <a:buAutoNum type="arabicPeriod"/>
            </a:pPr>
            <a:r>
              <a:rPr lang="en"/>
              <a:t>Benign keratosis-like lesions</a:t>
            </a:r>
            <a:endParaRPr/>
          </a:p>
          <a:p>
            <a:pPr marL="457200" lvl="0" indent="-342900" algn="l" rtl="0">
              <a:spcBef>
                <a:spcPts val="0"/>
              </a:spcBef>
              <a:spcAft>
                <a:spcPts val="0"/>
              </a:spcAft>
              <a:buSzPts val="1800"/>
              <a:buAutoNum type="arabicPeriod"/>
            </a:pPr>
            <a:r>
              <a:rPr lang="en"/>
              <a:t>Basal cell carcinoma</a:t>
            </a:r>
            <a:endParaRPr/>
          </a:p>
          <a:p>
            <a:pPr marL="457200" lvl="0" indent="-342900" algn="l" rtl="0">
              <a:spcBef>
                <a:spcPts val="0"/>
              </a:spcBef>
              <a:spcAft>
                <a:spcPts val="0"/>
              </a:spcAft>
              <a:buSzPts val="1800"/>
              <a:buAutoNum type="arabicPeriod"/>
            </a:pPr>
            <a:r>
              <a:rPr lang="en"/>
              <a:t>Actinic keratoses</a:t>
            </a:r>
            <a:endParaRPr/>
          </a:p>
          <a:p>
            <a:pPr marL="457200" lvl="0" indent="-342900" algn="l" rtl="0">
              <a:spcBef>
                <a:spcPts val="0"/>
              </a:spcBef>
              <a:spcAft>
                <a:spcPts val="0"/>
              </a:spcAft>
              <a:buSzPts val="1800"/>
              <a:buAutoNum type="arabicPeriod"/>
            </a:pPr>
            <a:r>
              <a:rPr lang="en"/>
              <a:t>Vascular lesions</a:t>
            </a:r>
            <a:endParaRPr/>
          </a:p>
          <a:p>
            <a:pPr marL="457200" lvl="0" indent="-342900" algn="l" rtl="0">
              <a:spcBef>
                <a:spcPts val="0"/>
              </a:spcBef>
              <a:spcAft>
                <a:spcPts val="0"/>
              </a:spcAft>
              <a:buSzPts val="1800"/>
              <a:buAutoNum type="arabicPeriod"/>
            </a:pPr>
            <a:r>
              <a:rPr lang="en"/>
              <a:t>Dermatofibroma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Structure</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Step 1. Data analysis and preprocessing</a:t>
            </a:r>
            <a:endParaRPr sz="2400" b="1"/>
          </a:p>
          <a:p>
            <a:pPr marL="0" lvl="0" indent="0" algn="l" rtl="0">
              <a:spcBef>
                <a:spcPts val="1600"/>
              </a:spcBef>
              <a:spcAft>
                <a:spcPts val="0"/>
              </a:spcAft>
              <a:buNone/>
            </a:pPr>
            <a:r>
              <a:rPr lang="en"/>
              <a:t>1.1  Importing Essential Libraries</a:t>
            </a:r>
            <a:endParaRPr/>
          </a:p>
          <a:p>
            <a:pPr marL="0" lvl="0" indent="0" algn="l" rtl="0">
              <a:spcBef>
                <a:spcPts val="1600"/>
              </a:spcBef>
              <a:spcAft>
                <a:spcPts val="0"/>
              </a:spcAft>
              <a:buNone/>
            </a:pPr>
            <a:r>
              <a:rPr lang="en"/>
              <a:t>1.2 Making Dictionary of images and labels</a:t>
            </a:r>
            <a:endParaRPr/>
          </a:p>
          <a:p>
            <a:pPr marL="0" lvl="0" indent="0" algn="l" rtl="0">
              <a:spcBef>
                <a:spcPts val="1600"/>
              </a:spcBef>
              <a:spcAft>
                <a:spcPts val="0"/>
              </a:spcAft>
              <a:buNone/>
            </a:pPr>
            <a:r>
              <a:rPr lang="en"/>
              <a:t>1.3 Reading and Processing Data</a:t>
            </a:r>
            <a:endParaRPr/>
          </a:p>
          <a:p>
            <a:pPr marL="0" lvl="0" indent="0" algn="l" rtl="0">
              <a:spcBef>
                <a:spcPts val="1600"/>
              </a:spcBef>
              <a:spcAft>
                <a:spcPts val="0"/>
              </a:spcAft>
              <a:buNone/>
            </a:pPr>
            <a:r>
              <a:rPr lang="en"/>
              <a:t>1.4 Data Cleaning</a:t>
            </a:r>
            <a:endParaRPr/>
          </a:p>
          <a:p>
            <a:pPr marL="0" lvl="0" indent="0" algn="l" rtl="0">
              <a:spcBef>
                <a:spcPts val="1600"/>
              </a:spcBef>
              <a:spcAft>
                <a:spcPts val="0"/>
              </a:spcAft>
              <a:buNone/>
            </a:pPr>
            <a:r>
              <a:rPr lang="en"/>
              <a:t>1.5 Exploratory data analysis (EDA)</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Data analysis and preprocessing</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 The libraries required: </a:t>
            </a:r>
            <a:endParaRPr/>
          </a:p>
          <a:p>
            <a:pPr marL="0" lvl="0" indent="0" algn="l" rtl="0">
              <a:spcBef>
                <a:spcPts val="1600"/>
              </a:spcBef>
              <a:spcAft>
                <a:spcPts val="0"/>
              </a:spcAft>
              <a:buNone/>
            </a:pPr>
            <a:r>
              <a:rPr lang="en"/>
              <a:t>Python Libraries: os, cv2, itertools, matplotlib.pyplot, numpy, panda, seaborn, glob etc.</a:t>
            </a:r>
            <a:endParaRPr/>
          </a:p>
          <a:p>
            <a:pPr marL="0" lvl="0" indent="0" algn="l" rtl="0">
              <a:spcBef>
                <a:spcPts val="1600"/>
              </a:spcBef>
              <a:spcAft>
                <a:spcPts val="0"/>
              </a:spcAft>
              <a:buNone/>
            </a:pPr>
            <a:r>
              <a:rPr lang="en"/>
              <a:t>Pytorch Libraries: torch, torch.autograd, torch.utils.data etc</a:t>
            </a:r>
            <a:endParaRPr/>
          </a:p>
          <a:p>
            <a:pPr marL="0" lvl="0" indent="0" algn="l" rtl="0">
              <a:spcBef>
                <a:spcPts val="1600"/>
              </a:spcBef>
              <a:spcAft>
                <a:spcPts val="0"/>
              </a:spcAft>
              <a:buNone/>
            </a:pPr>
            <a:r>
              <a:rPr lang="en"/>
              <a:t>Sklearn Libraries: sklearn.metrics, sklearn.model_selection</a:t>
            </a:r>
            <a:endParaRPr/>
          </a:p>
          <a:p>
            <a:pPr marL="0" lvl="0" indent="0" algn="l" rtl="0">
              <a:spcBef>
                <a:spcPts val="1600"/>
              </a:spcBef>
              <a:spcAft>
                <a:spcPts val="1600"/>
              </a:spcAft>
              <a:buNone/>
            </a:pPr>
            <a:r>
              <a:rPr lang="en"/>
              <a:t>Keras Libraries: keras, keras.utils.np_utils, keras.utils.np_utils, keras.layers.normalization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Data analysis and preprocessing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 Making Dictionary of images and labels</a:t>
            </a:r>
            <a:endParaRPr/>
          </a:p>
          <a:p>
            <a:pPr marL="0" lvl="0" indent="0" algn="l" rtl="0">
              <a:spcBef>
                <a:spcPts val="1600"/>
              </a:spcBef>
              <a:spcAft>
                <a:spcPts val="0"/>
              </a:spcAft>
              <a:buNone/>
            </a:pPr>
            <a:r>
              <a:rPr lang="en"/>
              <a:t>&gt; In this step I have made the image path dictionary by joining the folder path from base directory base_skin_dir and merge the images in jpg format from both the folders HAM10000_images_part1.zip and HAM10000_images_part2.zip</a:t>
            </a:r>
            <a:endParaRPr/>
          </a:p>
          <a:p>
            <a:pPr marL="0" lvl="0" indent="0" algn="l" rtl="0">
              <a:spcBef>
                <a:spcPts val="1600"/>
              </a:spcBef>
              <a:spcAft>
                <a:spcPts val="0"/>
              </a:spcAft>
              <a:buNone/>
            </a:pPr>
            <a:r>
              <a:rPr lang="en"/>
              <a:t>1.3 Reading &amp; Processing data</a:t>
            </a:r>
            <a:endParaRPr/>
          </a:p>
          <a:p>
            <a:pPr marL="0" lvl="0" indent="0" algn="l" rtl="0">
              <a:spcBef>
                <a:spcPts val="1600"/>
              </a:spcBef>
              <a:spcAft>
                <a:spcPts val="0"/>
              </a:spcAft>
              <a:buNone/>
            </a:pPr>
            <a:r>
              <a:rPr lang="en"/>
              <a:t>&gt; In this step we have read the csv by joining the path of image folder which is the base folder where all the images are placed named base_skin_dir. After that we have made the categorical column cell_type_idx in which we have categorize the lesion type in to codes from 0 to 6</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Data analysis and preprocessing</a:t>
            </a:r>
            <a:endParaRPr/>
          </a:p>
          <a:p>
            <a:pPr marL="0" lvl="0" indent="0" algn="l" rtl="0">
              <a:spcBef>
                <a:spcPts val="0"/>
              </a:spcBef>
              <a:spcAft>
                <a:spcPts val="0"/>
              </a:spcAft>
              <a:buNone/>
            </a:pP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1.4 Data Cleaning</a:t>
            </a:r>
            <a:endParaRPr/>
          </a:p>
          <a:p>
            <a:pPr marL="0" lvl="0" indent="0" algn="l" rtl="0">
              <a:spcBef>
                <a:spcPts val="1600"/>
              </a:spcBef>
              <a:spcAft>
                <a:spcPts val="0"/>
              </a:spcAft>
              <a:buNone/>
            </a:pPr>
            <a:r>
              <a:rPr lang="en"/>
              <a:t>&gt; In this step we check for Missing values (null values) and datatype of each field and we will fill the null values by their mean.</a:t>
            </a:r>
            <a:endParaRPr/>
          </a:p>
          <a:p>
            <a:pPr marL="0" lvl="0" indent="0" algn="l" rtl="0">
              <a:spcBef>
                <a:spcPts val="1600"/>
              </a:spcBef>
              <a:spcAft>
                <a:spcPts val="0"/>
              </a:spcAft>
              <a:buNone/>
            </a:pPr>
            <a:r>
              <a:rPr lang="en"/>
              <a:t>&gt; We identify lesion_id's that have duplicate images and those that have only one image and we filter out images that don't have duplicates.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Data analysis and preprocessing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1.5 Exploratory data analysis (EDA)</a:t>
            </a:r>
            <a:endParaRPr/>
          </a:p>
          <a:p>
            <a:pPr marL="0" lvl="0" indent="0" algn="l" rtl="0">
              <a:spcBef>
                <a:spcPts val="1600"/>
              </a:spcBef>
              <a:spcAft>
                <a:spcPts val="0"/>
              </a:spcAft>
              <a:buNone/>
            </a:pPr>
            <a:r>
              <a:rPr lang="en"/>
              <a:t>&gt; The distribution of 7 skin cancers      &gt; The distribution in different parts of the body</a:t>
            </a:r>
            <a:endParaRPr/>
          </a:p>
          <a:p>
            <a:pPr marL="0" lvl="0" indent="0" algn="l" rtl="0">
              <a:spcBef>
                <a:spcPts val="1600"/>
              </a:spcBef>
              <a:spcAft>
                <a:spcPts val="1600"/>
              </a:spcAft>
              <a:buNone/>
            </a:pPr>
            <a:endParaRPr/>
          </a:p>
        </p:txBody>
      </p:sp>
      <p:pic>
        <p:nvPicPr>
          <p:cNvPr id="109" name="Google Shape;109;p21"/>
          <p:cNvPicPr preferRelativeResize="0"/>
          <p:nvPr/>
        </p:nvPicPr>
        <p:blipFill>
          <a:blip r:embed="rId3">
            <a:alphaModFix/>
          </a:blip>
          <a:stretch>
            <a:fillRect/>
          </a:stretch>
        </p:blipFill>
        <p:spPr>
          <a:xfrm>
            <a:off x="639850" y="2136150"/>
            <a:ext cx="3223100" cy="2432724"/>
          </a:xfrm>
          <a:prstGeom prst="rect">
            <a:avLst/>
          </a:prstGeom>
          <a:noFill/>
          <a:ln>
            <a:noFill/>
          </a:ln>
        </p:spPr>
      </p:pic>
      <p:pic>
        <p:nvPicPr>
          <p:cNvPr id="110" name="Google Shape;110;p21"/>
          <p:cNvPicPr preferRelativeResize="0"/>
          <p:nvPr/>
        </p:nvPicPr>
        <p:blipFill>
          <a:blip r:embed="rId4">
            <a:alphaModFix/>
          </a:blip>
          <a:stretch>
            <a:fillRect/>
          </a:stretch>
        </p:blipFill>
        <p:spPr>
          <a:xfrm>
            <a:off x="4920472" y="2136147"/>
            <a:ext cx="3125908" cy="25109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1578</Words>
  <Application>Microsoft Office PowerPoint</Application>
  <PresentationFormat>On-screen Show (16:9)</PresentationFormat>
  <Paragraphs>121</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Oswald</vt:lpstr>
      <vt:lpstr>Average</vt:lpstr>
      <vt:lpstr>Slate</vt:lpstr>
      <vt:lpstr>Skin Cancer Detection using Image Processing and Deep Learning</vt:lpstr>
      <vt:lpstr>Supervisor: Dr. Md. Ashraful Alam, PhD Co-advisor: Md. Golam Rabiul Alam, PhD</vt:lpstr>
      <vt:lpstr>Datasets</vt:lpstr>
      <vt:lpstr>Datasets</vt:lpstr>
      <vt:lpstr>Our Structure</vt:lpstr>
      <vt:lpstr>Step 1. Data analysis and preprocessing</vt:lpstr>
      <vt:lpstr>Step 1. Data analysis and preprocessing  </vt:lpstr>
      <vt:lpstr>Step 1. Data analysis and preprocessing </vt:lpstr>
      <vt:lpstr>Step 1. Data analysis and preprocessing   </vt:lpstr>
      <vt:lpstr>Step 1. Data analysis and preprocessing    </vt:lpstr>
      <vt:lpstr>Our Structure</vt:lpstr>
      <vt:lpstr>Step 2. Model training </vt:lpstr>
      <vt:lpstr>Step 2. Model training</vt:lpstr>
      <vt:lpstr>Our Structure</vt:lpstr>
      <vt:lpstr>3.1 Model Building - CNN (Keras Sequential API)</vt:lpstr>
      <vt:lpstr>CNN</vt:lpstr>
      <vt:lpstr>CNN</vt:lpstr>
      <vt:lpstr>ANN (Artificial Neural Network)</vt:lpstr>
      <vt:lpstr>CNN </vt:lpstr>
      <vt:lpstr>VGG 11 BN (Batch Normalization)</vt:lpstr>
      <vt:lpstr>Step 3. Model Building</vt:lpstr>
      <vt:lpstr>Step 3. Model Building</vt:lpstr>
      <vt:lpstr>3.4 CNN</vt:lpstr>
      <vt:lpstr>VGG</vt:lpstr>
      <vt:lpstr>Our Structure</vt:lpstr>
      <vt:lpstr>Step 4. Model Evaluation 4.1 Confusion Matrix</vt:lpstr>
      <vt:lpstr>VGG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Detection using Image Processing and Deep Learning</dc:title>
  <dc:creator>16101111</dc:creator>
  <cp:lastModifiedBy>16101111</cp:lastModifiedBy>
  <cp:revision>1</cp:revision>
  <dcterms:modified xsi:type="dcterms:W3CDTF">2019-07-29T08:12:53Z</dcterms:modified>
</cp:coreProperties>
</file>