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exend ExtraBold"/>
      <p:bold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EB Garamon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EBGaramond-bold.fntdata"/><Relationship Id="rId41" Type="http://schemas.openxmlformats.org/officeDocument/2006/relationships/font" Target="fonts/EBGaramond-regular.fntdata"/><Relationship Id="rId22" Type="http://schemas.openxmlformats.org/officeDocument/2006/relationships/slide" Target="slides/slide17.xml"/><Relationship Id="rId44" Type="http://schemas.openxmlformats.org/officeDocument/2006/relationships/font" Target="fonts/EBGaramond-boldItalic.fntdata"/><Relationship Id="rId21" Type="http://schemas.openxmlformats.org/officeDocument/2006/relationships/slide" Target="slides/slide16.xml"/><Relationship Id="rId43" Type="http://schemas.openxmlformats.org/officeDocument/2006/relationships/font" Target="fonts/EBGaramond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font" Target="fonts/LexendExtraBold-bold.fntdata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36c2b98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36c2b98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43adc24a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43adc24a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5663f9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5663f9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444119ff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444119ff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36c2b985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36c2b98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444119f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444119f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36c2b98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36c2b98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36c2b98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36c2b98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36c2b98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36c2b98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36c2b985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36c2b985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43adc24a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43adc24a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36c2b985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36c2b985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36c2b985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36c2b985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36c2b98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36c2b98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444119f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444119f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36c2b985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36c2b985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444119f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444119f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444119ff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444119f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43adc24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43adc24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43adc24a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43adc24a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43adc24a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43adc24a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43adc24a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43adc24a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43adc24a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43adc24a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444119f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444119f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444119ff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444119ff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s3deol@uwaterloo.ca" TargetMode="External"/><Relationship Id="rId4" Type="http://schemas.openxmlformats.org/officeDocument/2006/relationships/hyperlink" Target="https://colab.research.google.com/drive/1QB-vcb9VKJzguErphpz5aggQHv6bfD6V?usp=sharing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hyperlink" Target="https://github.com/RUCAIBox/RecSysDatasets?tab=readme-ov-file" TargetMode="External"/><Relationship Id="rId11" Type="http://schemas.openxmlformats.org/officeDocument/2006/relationships/hyperlink" Target="https://aman.ai/recsys/gnn/#graph-neural-networks-for-friend-ranking-in-large-scale-social-platforms" TargetMode="External"/><Relationship Id="rId10" Type="http://schemas.openxmlformats.org/officeDocument/2006/relationships/hyperlink" Target="https://www.amazon.science/blog/using-graph-neural-networks-to-recommend-related-products" TargetMode="External"/><Relationship Id="rId12" Type="http://schemas.openxmlformats.org/officeDocument/2006/relationships/hyperlink" Target="https://aman.ai/recsys/gnn/#eta-prediction-with-graph-neural-networks-in-google-maps" TargetMode="External"/><Relationship Id="rId9" Type="http://schemas.openxmlformats.org/officeDocument/2006/relationships/hyperlink" Target="https://arxiv.org/abs/1708.05031" TargetMode="External"/><Relationship Id="rId5" Type="http://schemas.openxmlformats.org/officeDocument/2006/relationships/hyperlink" Target="http://snap.stanford.edu/data/index.html#amazon" TargetMode="External"/><Relationship Id="rId6" Type="http://schemas.openxmlformats.org/officeDocument/2006/relationships/hyperlink" Target="https://www.kaggle.com/datasets/netflix-inc/netflix-prize-data/data" TargetMode="External"/><Relationship Id="rId7" Type="http://schemas.openxmlformats.org/officeDocument/2006/relationships/hyperlink" Target="https://developers.google.com/machine-learning/recommendation/content-based/basics" TargetMode="External"/><Relationship Id="rId8" Type="http://schemas.openxmlformats.org/officeDocument/2006/relationships/hyperlink" Target="https://developers.google.com/machine-learning/recommendation/collaborative/bas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Recommender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Systems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79850" y="2963175"/>
            <a:ext cx="57843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82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Presented by Tanvir Deol</a:t>
            </a:r>
            <a:endParaRPr sz="1829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82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ts3deol@uwaterloo.ca</a:t>
            </a:r>
            <a:endParaRPr sz="1829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t/>
            </a:r>
            <a:endParaRPr sz="1829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lang="en" sz="182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Notebook Link Here</a:t>
            </a:r>
            <a:r>
              <a:rPr lang="en" sz="182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29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7550" y="118475"/>
            <a:ext cx="857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00" y="4374525"/>
            <a:ext cx="1470950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1 - Content Based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2"/>
          <p:cNvCxnSpPr/>
          <p:nvPr/>
        </p:nvCxnSpPr>
        <p:spPr>
          <a:xfrm>
            <a:off x="4572000" y="1062275"/>
            <a:ext cx="0" cy="3670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2455450" y="1473125"/>
            <a:ext cx="4504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2"/>
          <p:cNvSpPr txBox="1"/>
          <p:nvPr/>
        </p:nvSpPr>
        <p:spPr>
          <a:xfrm>
            <a:off x="3101600" y="937600"/>
            <a:ext cx="80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5386350" y="937600"/>
            <a:ext cx="80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704100" y="1615425"/>
            <a:ext cx="27657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Needs hand-engineered features beforehand 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Needs information for each user and item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beforehand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(expensive &amp; infeasible)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953200" y="1615425"/>
            <a:ext cx="25257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Easy to understand + High interpretability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Scalable for lots of users (since users treated independently)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1 </a:t>
            </a: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443850" y="905125"/>
            <a:ext cx="8102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Defn: Recommending items based on what </a:t>
            </a:r>
            <a:r>
              <a:rPr b="1" lang="en" sz="18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similar users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like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50" y="1987649"/>
            <a:ext cx="4637574" cy="27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1735788" y="1446388"/>
            <a:ext cx="2513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Feedback Matrix </a:t>
            </a:r>
            <a:r>
              <a:rPr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MxN</a:t>
            </a:r>
            <a:endParaRPr baseline="-25000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5608925" y="1987650"/>
            <a:ext cx="2753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5521925" y="2107075"/>
            <a:ext cx="3492900" cy="25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i,j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1 → User i interested in item j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i,j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0 → User i not interested in item j (or unobserved)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1 -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550" y="1660424"/>
            <a:ext cx="7614899" cy="2372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5387538" y="2888225"/>
            <a:ext cx="669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ExtraBold"/>
                <a:ea typeface="Lexend ExtraBold"/>
                <a:cs typeface="Lexend ExtraBold"/>
                <a:sym typeface="Lexend ExtraBold"/>
              </a:rPr>
              <a:t>U</a:t>
            </a:r>
            <a:endParaRPr sz="24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6943888" y="1858000"/>
            <a:ext cx="669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ExtraBold"/>
                <a:ea typeface="Lexend ExtraBold"/>
                <a:cs typeface="Lexend ExtraBold"/>
                <a:sym typeface="Lexend ExtraBold"/>
              </a:rPr>
              <a:t>V</a:t>
            </a:r>
            <a:endParaRPr sz="24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6791900" y="2866675"/>
            <a:ext cx="76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ExtraBold"/>
                <a:ea typeface="Lexend ExtraBold"/>
                <a:cs typeface="Lexend ExtraBold"/>
                <a:sym typeface="Lexend ExtraBold"/>
              </a:rPr>
              <a:t>UV</a:t>
            </a:r>
            <a:r>
              <a:rPr baseline="30000" lang="en" sz="2400">
                <a:latin typeface="Lexend ExtraBold"/>
                <a:ea typeface="Lexend ExtraBold"/>
                <a:cs typeface="Lexend ExtraBold"/>
                <a:sym typeface="Lexend ExtraBold"/>
              </a:rPr>
              <a:t>T</a:t>
            </a:r>
            <a:endParaRPr baseline="30000" sz="24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2733938" y="2866675"/>
            <a:ext cx="669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 ExtraBold"/>
                <a:ea typeface="Lexend ExtraBold"/>
                <a:cs typeface="Lexend ExtraBold"/>
                <a:sym typeface="Lexend ExtraBold"/>
              </a:rPr>
              <a:t>A</a:t>
            </a:r>
            <a:endParaRPr sz="24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1879250" y="4093200"/>
            <a:ext cx="1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Feedback Matrix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6326200" y="939503"/>
            <a:ext cx="19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Item Embedding Matrix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4572000" y="4032653"/>
            <a:ext cx="19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Embedding Matrix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1 -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367650" y="1133725"/>
            <a:ext cx="4807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Matrix Factorization: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Finds user matrix </a:t>
            </a:r>
            <a:r>
              <a:rPr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item matrix </a:t>
            </a:r>
            <a:r>
              <a:rPr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that minimizes the function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50" y="2259325"/>
            <a:ext cx="37719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8425" y="1992150"/>
            <a:ext cx="3218550" cy="23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367650" y="3255475"/>
            <a:ext cx="42660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Ways to solve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Singular Value Decomposition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(too slow)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Stochastic Gradient Descent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4903563" y="3255475"/>
            <a:ext cx="669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U</a:t>
            </a:r>
            <a:endParaRPr b="1" sz="2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7221913" y="1387050"/>
            <a:ext cx="669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V</a:t>
            </a:r>
            <a:endParaRPr b="1" sz="2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6993725" y="4376925"/>
            <a:ext cx="765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UV</a:t>
            </a:r>
            <a:r>
              <a:rPr b="1" baseline="30000" lang="en" sz="24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</a:t>
            </a:r>
            <a:endParaRPr b="1" baseline="30000" sz="24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7208100" y="3127800"/>
            <a:ext cx="618000" cy="501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7247725" y="2110950"/>
            <a:ext cx="511500" cy="1518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5508425" y="3127950"/>
            <a:ext cx="2264400" cy="50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1 -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6"/>
          <p:cNvCxnSpPr/>
          <p:nvPr/>
        </p:nvCxnSpPr>
        <p:spPr>
          <a:xfrm>
            <a:off x="4572000" y="1062275"/>
            <a:ext cx="0" cy="3670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6"/>
          <p:cNvCxnSpPr/>
          <p:nvPr/>
        </p:nvCxnSpPr>
        <p:spPr>
          <a:xfrm>
            <a:off x="2455450" y="1473125"/>
            <a:ext cx="4504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6"/>
          <p:cNvSpPr txBox="1"/>
          <p:nvPr/>
        </p:nvSpPr>
        <p:spPr>
          <a:xfrm>
            <a:off x="3101600" y="937600"/>
            <a:ext cx="80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5386350" y="937600"/>
            <a:ext cx="80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4704100" y="1615425"/>
            <a:ext cx="27657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Unable to capture </a:t>
            </a:r>
            <a:r>
              <a:rPr b="1" lang="en" sz="1800">
                <a:solidFill>
                  <a:srgbClr val="F1C232"/>
                </a:solidFill>
                <a:latin typeface="Nunito"/>
                <a:ea typeface="Nunito"/>
                <a:cs typeface="Nunito"/>
                <a:sym typeface="Nunito"/>
              </a:rPr>
              <a:t>non-linear relationships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between users and items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(Since UV</a:t>
            </a:r>
            <a:r>
              <a:rPr baseline="30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is made up of weighted sums)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1953200" y="1615425"/>
            <a:ext cx="25257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Don't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need to specify features beforehand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 domain knowledge required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Makes use of all data available for predictions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2</a:t>
            </a: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Neural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443850" y="1062275"/>
            <a:ext cx="36108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Was the next breakthrough in RecSys in 2017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Kickstarted the use of Deep Learning (Neural Networks) in Rec Sys.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Made the upgrade from the previous industry standard: Matrix Factorization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775" y="1237150"/>
            <a:ext cx="4494175" cy="31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2 - Neural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675" y="1058988"/>
            <a:ext cx="517207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386150" y="1114000"/>
            <a:ext cx="28683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Purpose:</a:t>
            </a:r>
            <a:endParaRPr b="1" sz="18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predicts interaction score between </a:t>
            </a:r>
            <a:r>
              <a:rPr b="1" i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user u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item </a:t>
            </a:r>
            <a:r>
              <a:rPr b="1" i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j</a:t>
            </a:r>
            <a:endParaRPr b="1" i="1" sz="18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Predicted score is denoted ŷ</a:t>
            </a:r>
            <a:r>
              <a:rPr baseline="-25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2 - Neural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675" y="1058988"/>
            <a:ext cx="517207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386150" y="1114000"/>
            <a:ext cx="28683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Input Layer:</a:t>
            </a:r>
            <a:endParaRPr b="1" sz="18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IDs of (user, item) pair in sparse one hot encoded form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 → [0,0,0,1,0,0, …]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→ [0,0,0,0,1,0, …]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65450" y="3758525"/>
            <a:ext cx="4788300" cy="579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2 - Neural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200" y="1480224"/>
            <a:ext cx="4568550" cy="31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/>
          <p:nvPr/>
        </p:nvSpPr>
        <p:spPr>
          <a:xfrm>
            <a:off x="386150" y="1114000"/>
            <a:ext cx="34881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Embedding Layer:</a:t>
            </a:r>
            <a:endParaRPr b="1" sz="18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inputs converted to their corresponding embeddings from matrix factorization model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Embedding of user ID 3 below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4038200" y="3512304"/>
            <a:ext cx="4458900" cy="432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50" y="2951325"/>
            <a:ext cx="2690800" cy="19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/>
          <p:nvPr/>
        </p:nvSpPr>
        <p:spPr>
          <a:xfrm>
            <a:off x="413475" y="4257400"/>
            <a:ext cx="857400" cy="30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663819" y="3747757"/>
            <a:ext cx="356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F1F1F"/>
                </a:solidFill>
                <a:latin typeface="EB Garamond"/>
                <a:ea typeface="EB Garamond"/>
                <a:cs typeface="EB Garamond"/>
                <a:sym typeface="EB Garamond"/>
              </a:rPr>
              <a:t>U</a:t>
            </a:r>
            <a:endParaRPr b="1" sz="2400">
              <a:solidFill>
                <a:srgbClr val="1F1F1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1969401" y="3014000"/>
            <a:ext cx="604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F1F1F"/>
                </a:solidFill>
                <a:latin typeface="EB Garamond"/>
                <a:ea typeface="EB Garamond"/>
                <a:cs typeface="EB Garamond"/>
                <a:sym typeface="EB Garamond"/>
              </a:rPr>
              <a:t>V</a:t>
            </a:r>
            <a:endParaRPr b="1" sz="2400">
              <a:solidFill>
                <a:srgbClr val="1F1F1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1843101" y="3946700"/>
            <a:ext cx="857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F1F1F"/>
                </a:solidFill>
                <a:latin typeface="EB Garamond"/>
                <a:ea typeface="EB Garamond"/>
                <a:cs typeface="EB Garamond"/>
                <a:sym typeface="EB Garamond"/>
              </a:rPr>
              <a:t>UV</a:t>
            </a:r>
            <a:r>
              <a:rPr b="1" baseline="30000" lang="en" sz="2400">
                <a:solidFill>
                  <a:srgbClr val="1F1F1F"/>
                </a:solidFill>
                <a:latin typeface="EB Garamond"/>
                <a:ea typeface="EB Garamond"/>
                <a:cs typeface="EB Garamond"/>
                <a:sym typeface="EB Garamond"/>
              </a:rPr>
              <a:t>T</a:t>
            </a:r>
            <a:endParaRPr b="1" baseline="30000" sz="2400">
              <a:solidFill>
                <a:srgbClr val="1F1F1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2 - Neural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200" y="1480224"/>
            <a:ext cx="4568550" cy="31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 txBox="1"/>
          <p:nvPr/>
        </p:nvSpPr>
        <p:spPr>
          <a:xfrm>
            <a:off x="386150" y="1114000"/>
            <a:ext cx="34881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Generalized Matrix Factorization Layer</a:t>
            </a: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8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4492200" y="2571750"/>
            <a:ext cx="1583100" cy="952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25" y="1777600"/>
            <a:ext cx="24669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/>
          <p:nvPr/>
        </p:nvSpPr>
        <p:spPr>
          <a:xfrm>
            <a:off x="386150" y="2860650"/>
            <a:ext cx="3488100" cy="2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aseline="-25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embedding for user u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baseline="-25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embedding for item i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resulting input vector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activation function of NN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weights of NN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ŷ</a:t>
            </a:r>
            <a:r>
              <a:rPr baseline="-25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prediction for user u, item i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Workshop Overview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43850" y="905125"/>
            <a:ext cx="81027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Prereqs: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Some basic ML knowledge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Basic Linear Algebra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Goals: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Start with basic architectures and build our way up in complexity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Basic Models</a:t>
            </a:r>
            <a:endParaRPr sz="18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Models currently used in Industry</a:t>
            </a:r>
            <a:endParaRPr sz="18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Emerging Architectures</a:t>
            </a:r>
            <a:endParaRPr sz="18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 our own recommendation systems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2 - Neural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200" y="1175424"/>
            <a:ext cx="4568550" cy="31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386150" y="961600"/>
            <a:ext cx="34881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Multi-Layer Perceptron </a:t>
            </a: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Layer:</a:t>
            </a:r>
            <a:endParaRPr b="1" sz="18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Responsible for capturing the non-linear patterns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6475875" y="2112475"/>
            <a:ext cx="1681800" cy="11739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075" y="1951625"/>
            <a:ext cx="3488100" cy="162021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/>
        </p:nvSpPr>
        <p:spPr>
          <a:xfrm>
            <a:off x="261075" y="3591175"/>
            <a:ext cx="34881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386150" y="3536850"/>
            <a:ext cx="3488100" cy="1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 - weight matrix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 - bias vector 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- activation function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E8E8"/>
                </a:solidFill>
                <a:latin typeface="Nunito"/>
                <a:ea typeface="Nunito"/>
                <a:cs typeface="Nunito"/>
                <a:sym typeface="Nunito"/>
              </a:rPr>
              <a:t>Φ - function of labelled layer</a:t>
            </a:r>
            <a:endParaRPr>
              <a:solidFill>
                <a:srgbClr val="E8E8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8E8E8"/>
                </a:solidFill>
                <a:latin typeface="Nunito"/>
                <a:ea typeface="Nunito"/>
                <a:cs typeface="Nunito"/>
                <a:sym typeface="Nunito"/>
              </a:rPr>
              <a:t>z</a:t>
            </a:r>
            <a:r>
              <a:rPr lang="en">
                <a:solidFill>
                  <a:srgbClr val="E8E8E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E8E8E8"/>
                </a:solidFill>
                <a:latin typeface="Nunito"/>
                <a:ea typeface="Nunito"/>
                <a:cs typeface="Nunito"/>
                <a:sym typeface="Nunito"/>
              </a:rPr>
              <a:t>- output of labelled layer</a:t>
            </a:r>
            <a:endParaRPr>
              <a:solidFill>
                <a:srgbClr val="E8E8E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ŷ</a:t>
            </a:r>
            <a:r>
              <a:rPr baseline="-25000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prediction for user u, item i</a:t>
            </a:r>
            <a:endParaRPr>
              <a:solidFill>
                <a:srgbClr val="E8E8E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2 - Neural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650" y="1266399"/>
            <a:ext cx="4568550" cy="31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 txBox="1"/>
          <p:nvPr/>
        </p:nvSpPr>
        <p:spPr>
          <a:xfrm>
            <a:off x="386150" y="1114000"/>
            <a:ext cx="34881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NeuMF</a:t>
            </a: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 Layer:</a:t>
            </a:r>
            <a:endParaRPr b="1" sz="18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Combines results both networks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Concatenates the second last layers of the GMF and MLP networks to get: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5470025" y="1444125"/>
            <a:ext cx="1681800" cy="952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675" y="3255775"/>
            <a:ext cx="23050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 txBox="1"/>
          <p:nvPr/>
        </p:nvSpPr>
        <p:spPr>
          <a:xfrm>
            <a:off x="386150" y="3722500"/>
            <a:ext cx="34881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σ - sigmoid activation function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 - projection matrix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ŷ</a:t>
            </a:r>
            <a:r>
              <a:rPr baseline="-25000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ui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= prediction for user u, item i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2 - Neural Collaborative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650" y="1266399"/>
            <a:ext cx="4568550" cy="31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/>
          <p:nvPr/>
        </p:nvSpPr>
        <p:spPr>
          <a:xfrm>
            <a:off x="386150" y="1114000"/>
            <a:ext cx="34881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Loss Score</a:t>
            </a: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800">
              <a:solidFill>
                <a:srgbClr val="FFD966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Neural Collaborative Filtering uses pointwise loss: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144" y="2100200"/>
            <a:ext cx="3415252" cy="6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 txBox="1"/>
          <p:nvPr/>
        </p:nvSpPr>
        <p:spPr>
          <a:xfrm>
            <a:off x="273525" y="2823875"/>
            <a:ext cx="36768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- set of observed interactions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baseline="30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- set of unobserved interactions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baseline="-25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ui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- weight hyperparameter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baseline="-25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ui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- target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ŷ</a:t>
            </a:r>
            <a:r>
              <a:rPr baseline="-25000"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ui</a:t>
            </a: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- prediction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5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3 - Graph Neural Networks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443850" y="905125"/>
            <a:ext cx="8102700" cy="4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Graph Based methods help capture </a:t>
            </a: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more complex relational dependencies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in the data, and have been gaining popularity since 2020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Work well for data with relational dependencies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Social Media networks (mutual friends)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Large Knowledge Graphs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Citation Networks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350" y="2571750"/>
            <a:ext cx="3657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6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3 - Graph Neural Networks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443850" y="905125"/>
            <a:ext cx="81027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Amazon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“Using graph neural networks to recommend related products”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Using GNNs to model </a:t>
            </a: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asymmetric</a:t>
            </a: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 product relationships leading to 30-160% performance improvements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Snap Inc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“Graph Neural Networks for Friend Ranking in Large-scale Social Platforms”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Propose GNN model that uses messages, likes, &amp; other interactions to generate higher quality user representations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Google Maps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“ETA Prediction with Graph Neural Networks in Google Maps”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Use GNN to model connectivity of road networks to reduce inaccuracies of ETA calculations by more than 50%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Notebook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443850" y="981325"/>
            <a:ext cx="81027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will show how to implement basic recommender systems based on the ideas covered today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Content-Based Filtering (KNN method)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Collaborative Filtering (Matrix Factorization method)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Neural Collaborative Filtering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8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Useful Resources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443850" y="905125"/>
            <a:ext cx="81027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Datasets: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Recommender System Datasets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Stanford Graph/Recommendation Datasets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Netflix $1M Prize Competition Dataset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Architectures:</a:t>
            </a:r>
            <a:endParaRPr b="1" sz="1800"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Intro to Content-Based Filtering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Intro to Collaborative Filtering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9"/>
              </a:rPr>
              <a:t>Neural Collaborative Filtering Paper (2017)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Future of Recommendation Systems:</a:t>
            </a:r>
            <a:endParaRPr b="1" sz="1800">
              <a:solidFill>
                <a:srgbClr val="FFD9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Amazon Science: GNNs for related products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1"/>
              </a:rPr>
              <a:t>Snap Inc: GNNs for Large Scale Friend Ranking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2"/>
              </a:rPr>
              <a:t>Google Maps: ETA Prediction using GNNs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Workshop Outline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3850" y="905125"/>
            <a:ext cx="81027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 are Recommender Systems?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Motivation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History Timeline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Level 1: Basic Models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Content Based Filtering (KNN)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Collaborative Filtering (Matrix Factorization)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Level 2: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Industry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Models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Neural Collaborative Filtering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Level 3: Emerging Architectures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"/>
              <a:buChar char="-"/>
            </a:pPr>
            <a:r>
              <a:rPr lang="en" sz="16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Graph Neural Networks</a:t>
            </a:r>
            <a:endParaRPr sz="16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Notebook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Useful Resources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are Recommender Systems?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43850" y="905125"/>
            <a:ext cx="40785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Recommender Systems (Rec Sys) are a class of ML model made to provide personalized recommendations relevant to users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Terminology: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Items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 Info about objects being recommended (e.g. movies)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Users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Info about users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Embeddings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Representations of a user/items in a N-dimensional vector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22852" l="0" r="54433" t="12809"/>
          <a:stretch/>
        </p:blipFill>
        <p:spPr>
          <a:xfrm>
            <a:off x="5523600" y="1452599"/>
            <a:ext cx="3139825" cy="24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622750" y="2611938"/>
            <a:ext cx="99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95650" y="945200"/>
            <a:ext cx="112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Items </a:t>
            </a: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6833650" y="2667675"/>
            <a:ext cx="593700" cy="1553100"/>
          </a:xfrm>
          <a:prstGeom prst="straightConnector1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5523600" y="4138550"/>
            <a:ext cx="258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How much user </a:t>
            </a: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‘likes’ item </a:t>
            </a: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j</a:t>
            </a:r>
            <a:endParaRPr b="1" i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43850" y="905125"/>
            <a:ext cx="47454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 Sys are one of the most relevant ML topics to industry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They are a core aspect of revenue-generation for many B2C tech companies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Aim to maximize customer retention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Facts: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 Sys are responsible for </a:t>
            </a:r>
            <a:r>
              <a:rPr b="1" lang="en" sz="1800">
                <a:solidFill>
                  <a:srgbClr val="F1C232"/>
                </a:solidFill>
                <a:latin typeface="Nunito"/>
                <a:ea typeface="Nunito"/>
                <a:cs typeface="Nunito"/>
                <a:sym typeface="Nunito"/>
              </a:rPr>
              <a:t>35%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of Amazon.com’s revenue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b="1" lang="en" sz="1800">
                <a:solidFill>
                  <a:srgbClr val="F1C232"/>
                </a:solidFill>
                <a:latin typeface="Nunito"/>
                <a:ea typeface="Nunito"/>
                <a:cs typeface="Nunito"/>
                <a:sym typeface="Nunito"/>
              </a:rPr>
              <a:t>80%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of Netflix stream time comes from its recommendations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463250" y="828925"/>
            <a:ext cx="31794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Examples in Industry: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Amazon.com Products 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Netflix Movies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Youtube Home page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Instagram Explore Page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Nunito"/>
              <a:buChar char="-"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Steam Explore Page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Nunito"/>
                <a:ea typeface="Nunito"/>
                <a:cs typeface="Nunito"/>
                <a:sym typeface="Nunito"/>
              </a:rPr>
              <a:t>And so on …</a:t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History Timeline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593825" y="3307600"/>
            <a:ext cx="8039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 txBox="1"/>
          <p:nvPr/>
        </p:nvSpPr>
        <p:spPr>
          <a:xfrm>
            <a:off x="593825" y="3462925"/>
            <a:ext cx="10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1990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792675" y="3462925"/>
            <a:ext cx="10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2000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991525" y="3462925"/>
            <a:ext cx="10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2010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980225" y="3462925"/>
            <a:ext cx="101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2020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53900" y="2422900"/>
            <a:ext cx="150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Content Based Filtering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119550" y="2422900"/>
            <a:ext cx="150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Collaborative </a:t>
            </a: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Filtering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785200" y="2422900"/>
            <a:ext cx="150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Matrix Factorization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606163" y="2300575"/>
            <a:ext cx="150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Neural Collaborative Filtering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299225" y="2208325"/>
            <a:ext cx="150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Learning,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Graph Neural Networks …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53950" y="2308900"/>
            <a:ext cx="4832400" cy="78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5684472" y="2308900"/>
            <a:ext cx="1344600" cy="782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299225" y="2228725"/>
            <a:ext cx="1501200" cy="88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997750" y="1687475"/>
            <a:ext cx="17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Basic Models</a:t>
            </a:r>
            <a:endParaRPr sz="18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484375" y="1406350"/>
            <a:ext cx="174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Industry</a:t>
            </a: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 Models</a:t>
            </a:r>
            <a:endParaRPr sz="18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07375" y="1367300"/>
            <a:ext cx="174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Emerging</a:t>
            </a:r>
            <a:endParaRPr sz="18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Architectures</a:t>
            </a:r>
            <a:endParaRPr sz="18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1 - Content Based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43850" y="905125"/>
            <a:ext cx="81027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Defn: Recommending </a:t>
            </a:r>
            <a:r>
              <a:rPr b="1" lang="en" sz="1800">
                <a:solidFill>
                  <a:srgbClr val="F1C232"/>
                </a:solidFill>
                <a:latin typeface="Nunito"/>
                <a:ea typeface="Nunito"/>
                <a:cs typeface="Nunito"/>
                <a:sym typeface="Nunito"/>
              </a:rPr>
              <a:t>similar items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to what the user likes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 - Video Game Recommendations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1521875" y="29943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051675" y="29943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2581475" y="29943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521875" y="362177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051675" y="362177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581475" y="362177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521875" y="42492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051675" y="42492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81475" y="42492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43850" y="3028375"/>
            <a:ext cx="10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User 1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43850" y="3621775"/>
            <a:ext cx="10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User 2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43850" y="4283275"/>
            <a:ext cx="10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User 3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549175" y="2501125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     F2    F3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719100" y="29943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248900" y="29943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5778700" y="29943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719100" y="362177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248900" y="362177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778700" y="362177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719100" y="42492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5248900" y="42492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778700" y="4249225"/>
            <a:ext cx="529800" cy="529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641075" y="3028375"/>
            <a:ext cx="10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Item</a:t>
            </a: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 1</a:t>
            </a:r>
            <a:endParaRPr sz="18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641075" y="3621775"/>
            <a:ext cx="10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Item </a:t>
            </a: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sz="18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641075" y="4283275"/>
            <a:ext cx="10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Item</a:t>
            </a: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 3</a:t>
            </a:r>
            <a:endParaRPr sz="18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746400" y="2501125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F1     F2    F3</a:t>
            </a:r>
            <a:endParaRPr sz="18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49175" y="3028375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0</a:t>
            </a: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     4       9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549175" y="3655825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6      2       1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549175" y="4249225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7       3       5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732750" y="304540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 5       5       2</a:t>
            </a:r>
            <a:endParaRPr sz="18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732750" y="367285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 9       7       9</a:t>
            </a:r>
            <a:endParaRPr sz="18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732750" y="4266250"/>
            <a:ext cx="156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 0       3       8</a:t>
            </a:r>
            <a:endParaRPr sz="18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871525" y="2110050"/>
            <a:ext cx="9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Features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068750" y="2110038"/>
            <a:ext cx="9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Features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978775" y="2450125"/>
            <a:ext cx="17703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Feature Labels: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F1 - FPS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F2 - Adventure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F3 - Sports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1 - Content Based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443850" y="905125"/>
            <a:ext cx="8102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Given the user + item embeddings we can represent them in a N dimensional space: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831100" y="1786650"/>
            <a:ext cx="47916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Points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Users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Blue Points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- Items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Rec Sys has to find the most similar items for user </a:t>
            </a:r>
            <a:r>
              <a:rPr b="1" i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using a </a:t>
            </a:r>
            <a:r>
              <a:rPr b="1" lang="en" sz="1800">
                <a:solidFill>
                  <a:srgbClr val="FFD966"/>
                </a:solidFill>
                <a:latin typeface="Nunito"/>
                <a:ea typeface="Nunito"/>
                <a:cs typeface="Nunito"/>
                <a:sym typeface="Nunito"/>
              </a:rPr>
              <a:t>similarity metric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that measures distance between embeddings/points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 b="8193" l="13642" r="4174" t="15307"/>
          <a:stretch/>
        </p:blipFill>
        <p:spPr>
          <a:xfrm>
            <a:off x="503550" y="1786650"/>
            <a:ext cx="3078626" cy="28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50" y="109775"/>
            <a:ext cx="857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261075" y="200175"/>
            <a:ext cx="77979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Level 1 - Content Based Filtering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43850" y="905125"/>
            <a:ext cx="8102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Similarity Metric: 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Euclidean Distance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325" y="1447525"/>
            <a:ext cx="2755876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4150175" y="1488875"/>
            <a:ext cx="47151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Magnitude of a straight line between two points in a N-dimensional space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43850" y="2800350"/>
            <a:ext cx="8102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Find Similar Points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K-Nearest Neighbors (KNN)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304375" y="3288750"/>
            <a:ext cx="5865300" cy="1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Initialize value of 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every item embedding: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Calculate distance between item and user i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Find the K smallest calculated distances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-"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corresponding items are your “similar items”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037675" y="2800350"/>
            <a:ext cx="27558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Precision @ K: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(# of relevant items at K)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7" name="Google Shape;177;p21"/>
          <p:cNvCxnSpPr/>
          <p:nvPr/>
        </p:nvCxnSpPr>
        <p:spPr>
          <a:xfrm>
            <a:off x="5987575" y="3615875"/>
            <a:ext cx="2805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/>
        </p:nvSpPr>
        <p:spPr>
          <a:xfrm>
            <a:off x="7135225" y="3615400"/>
            <a:ext cx="510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