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9" r:id="rId2"/>
    <p:sldId id="258" r:id="rId3"/>
    <p:sldId id="259" r:id="rId4"/>
    <p:sldId id="270" r:id="rId5"/>
    <p:sldId id="261" r:id="rId6"/>
    <p:sldId id="262" r:id="rId7"/>
    <p:sldId id="260" r:id="rId8"/>
    <p:sldId id="263" r:id="rId9"/>
    <p:sldId id="275" r:id="rId10"/>
    <p:sldId id="268"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D6B20-6F5B-5401-0B12-F62C9F9F0328}" v="283" dt="2024-03-27T08:00:14.768"/>
    <p1510:client id="{21F215A2-A6C9-EBEA-5B76-865442335F82}" v="939" dt="2024-03-26T21:56:06.393"/>
    <p1510:client id="{565325C1-81BB-692A-9222-E93BD9431ED2}" v="1" dt="2024-03-26T20:10:47.906"/>
    <p1510:client id="{734C3F34-F1EF-4BAA-6A91-071F5CB69188}" v="27" dt="2024-03-27T08:49:45.351"/>
    <p1510:client id="{8570B82B-D95B-D6AB-F4E8-608983948954}" v="196" dt="2024-03-27T09:55:49.231"/>
    <p1510:client id="{D6FBBBCB-D18D-7644-AFD2-749B1043B1F6}" v="14" dt="2024-03-26T20:10:58.437"/>
    <p1510:client id="{EB499294-55B1-B4D0-3E77-3EE5CEB244DA}" v="1579" dt="2024-03-27T07:49:33.23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B8F8B7-EF59-4DAC-86F1-96D9FAC9330B}" type="doc">
      <dgm:prSet loTypeId="urn:microsoft.com/office/officeart/2016/7/layout/ChevronBlockProcess" loCatId="process" qsTypeId="urn:microsoft.com/office/officeart/2005/8/quickstyle/simple1" qsCatId="simple" csTypeId="urn:microsoft.com/office/officeart/2005/8/colors/colorful1" csCatId="colorful"/>
      <dgm:spPr/>
      <dgm:t>
        <a:bodyPr/>
        <a:lstStyle/>
        <a:p>
          <a:endParaRPr lang="en-US"/>
        </a:p>
      </dgm:t>
    </dgm:pt>
    <dgm:pt modelId="{F00448A2-1884-4A02-B7E2-198F07CEA39B}">
      <dgm:prSet/>
      <dgm:spPr/>
      <dgm:t>
        <a:bodyPr/>
        <a:lstStyle/>
        <a:p>
          <a:r>
            <a:rPr kumimoji="1" lang="en-US"/>
            <a:t>Raw data</a:t>
          </a:r>
          <a:endParaRPr lang="en-US"/>
        </a:p>
      </dgm:t>
    </dgm:pt>
    <dgm:pt modelId="{09C1F0FB-602D-44FD-BBE3-BF9889571D4E}" type="parTrans" cxnId="{86F7E3C8-8D38-4954-B060-AEAB52BB0F75}">
      <dgm:prSet/>
      <dgm:spPr/>
      <dgm:t>
        <a:bodyPr/>
        <a:lstStyle/>
        <a:p>
          <a:endParaRPr lang="en-US"/>
        </a:p>
      </dgm:t>
    </dgm:pt>
    <dgm:pt modelId="{4B2C4444-D39D-4A10-A011-C6D73ECA6B28}" type="sibTrans" cxnId="{86F7E3C8-8D38-4954-B060-AEAB52BB0F75}">
      <dgm:prSet/>
      <dgm:spPr/>
      <dgm:t>
        <a:bodyPr/>
        <a:lstStyle/>
        <a:p>
          <a:endParaRPr lang="en-US"/>
        </a:p>
      </dgm:t>
    </dgm:pt>
    <dgm:pt modelId="{A2ECA163-87B5-46F0-8E3D-582F9D203D0C}">
      <dgm:prSet/>
      <dgm:spPr/>
      <dgm:t>
        <a:bodyPr/>
        <a:lstStyle/>
        <a:p>
          <a:r>
            <a:rPr kumimoji="1" lang="en-US"/>
            <a:t>Features: id, </a:t>
          </a:r>
          <a:r>
            <a:rPr lang="en-US"/>
            <a:t>X, Y, Z, EDA, TEMP, HR</a:t>
          </a:r>
          <a:r>
            <a:rPr lang="zh-CN"/>
            <a:t> </a:t>
          </a:r>
          <a:r>
            <a:rPr lang="en-US"/>
            <a:t>(7)</a:t>
          </a:r>
        </a:p>
      </dgm:t>
    </dgm:pt>
    <dgm:pt modelId="{9D130CED-3CE0-4FDF-87E7-FBD0503495D8}" type="parTrans" cxnId="{A77C9E33-92F3-4246-B926-EB1213A0E6F0}">
      <dgm:prSet/>
      <dgm:spPr/>
      <dgm:t>
        <a:bodyPr/>
        <a:lstStyle/>
        <a:p>
          <a:endParaRPr lang="en-US"/>
        </a:p>
      </dgm:t>
    </dgm:pt>
    <dgm:pt modelId="{25D65FBD-EE81-4D9F-984C-53F0EAB6C4F1}" type="sibTrans" cxnId="{A77C9E33-92F3-4246-B926-EB1213A0E6F0}">
      <dgm:prSet/>
      <dgm:spPr/>
      <dgm:t>
        <a:bodyPr/>
        <a:lstStyle/>
        <a:p>
          <a:endParaRPr lang="en-US"/>
        </a:p>
      </dgm:t>
    </dgm:pt>
    <dgm:pt modelId="{4FCDEC4F-3EE9-4CEC-9F22-38A9F0DF31DD}">
      <dgm:prSet/>
      <dgm:spPr/>
      <dgm:t>
        <a:bodyPr/>
        <a:lstStyle/>
        <a:p>
          <a:r>
            <a:rPr kumimoji="1" lang="en-US"/>
            <a:t>Target: label (0,1,2)</a:t>
          </a:r>
          <a:endParaRPr lang="en-US"/>
        </a:p>
      </dgm:t>
    </dgm:pt>
    <dgm:pt modelId="{80E8D50C-261F-486E-9209-58554A6A929E}" type="parTrans" cxnId="{E0F8EF41-52D5-4ECB-9F50-F8A6CD59C4BF}">
      <dgm:prSet/>
      <dgm:spPr/>
      <dgm:t>
        <a:bodyPr/>
        <a:lstStyle/>
        <a:p>
          <a:endParaRPr lang="en-US"/>
        </a:p>
      </dgm:t>
    </dgm:pt>
    <dgm:pt modelId="{C955E0F9-20DE-450C-958D-539BCEE1F772}" type="sibTrans" cxnId="{E0F8EF41-52D5-4ECB-9F50-F8A6CD59C4BF}">
      <dgm:prSet/>
      <dgm:spPr/>
      <dgm:t>
        <a:bodyPr/>
        <a:lstStyle/>
        <a:p>
          <a:endParaRPr lang="en-US"/>
        </a:p>
      </dgm:t>
    </dgm:pt>
    <dgm:pt modelId="{E116E394-FEA8-41EE-B3ED-95E18DB65886}">
      <dgm:prSet/>
      <dgm:spPr/>
      <dgm:t>
        <a:bodyPr/>
        <a:lstStyle/>
        <a:p>
          <a:r>
            <a:rPr kumimoji="1" lang="en-US"/>
            <a:t>Size: 11509050 (105606 duplicated rows)</a:t>
          </a:r>
          <a:endParaRPr lang="en-US"/>
        </a:p>
      </dgm:t>
    </dgm:pt>
    <dgm:pt modelId="{395CE413-B576-4F58-BB44-5942D398130A}" type="parTrans" cxnId="{BEE46C6B-FA08-4891-A00D-818DA7DCECEF}">
      <dgm:prSet/>
      <dgm:spPr/>
      <dgm:t>
        <a:bodyPr/>
        <a:lstStyle/>
        <a:p>
          <a:endParaRPr lang="en-US"/>
        </a:p>
      </dgm:t>
    </dgm:pt>
    <dgm:pt modelId="{03B798E4-41CD-4111-AD42-8E9F6BF6F96B}" type="sibTrans" cxnId="{BEE46C6B-FA08-4891-A00D-818DA7DCECEF}">
      <dgm:prSet/>
      <dgm:spPr/>
      <dgm:t>
        <a:bodyPr/>
        <a:lstStyle/>
        <a:p>
          <a:endParaRPr lang="en-US"/>
        </a:p>
      </dgm:t>
    </dgm:pt>
    <dgm:pt modelId="{9F5D9412-C569-4049-A7F9-314398FD5057}">
      <dgm:prSet/>
      <dgm:spPr/>
      <dgm:t>
        <a:bodyPr/>
        <a:lstStyle/>
        <a:p>
          <a:r>
            <a:rPr kumimoji="1" lang="en-US"/>
            <a:t>Processed data</a:t>
          </a:r>
          <a:endParaRPr lang="en-US"/>
        </a:p>
      </dgm:t>
    </dgm:pt>
    <dgm:pt modelId="{908A4C0D-0924-4DC1-926E-FF3884CF78F9}" type="parTrans" cxnId="{79D93467-1C66-418D-9B47-504A70598EC1}">
      <dgm:prSet/>
      <dgm:spPr/>
      <dgm:t>
        <a:bodyPr/>
        <a:lstStyle/>
        <a:p>
          <a:endParaRPr lang="en-US"/>
        </a:p>
      </dgm:t>
    </dgm:pt>
    <dgm:pt modelId="{A5397BC6-4AF3-40CC-89C9-155884E91424}" type="sibTrans" cxnId="{79D93467-1C66-418D-9B47-504A70598EC1}">
      <dgm:prSet/>
      <dgm:spPr/>
      <dgm:t>
        <a:bodyPr/>
        <a:lstStyle/>
        <a:p>
          <a:endParaRPr lang="en-US"/>
        </a:p>
      </dgm:t>
    </dgm:pt>
    <dgm:pt modelId="{C16CBB55-96F4-4BC1-A1F7-40E3C8DAA7FD}">
      <dgm:prSet/>
      <dgm:spPr/>
      <dgm:t>
        <a:bodyPr/>
        <a:lstStyle/>
        <a:p>
          <a:r>
            <a:rPr kumimoji="1" lang="en-US"/>
            <a:t>Features: id, </a:t>
          </a:r>
          <a:r>
            <a:rPr kumimoji="1" lang="en-US" err="1"/>
            <a:t>X_min</a:t>
          </a:r>
          <a:r>
            <a:rPr kumimoji="1" lang="en-US"/>
            <a:t>, </a:t>
          </a:r>
          <a:r>
            <a:rPr kumimoji="1" lang="en-US" err="1"/>
            <a:t>X_max</a:t>
          </a:r>
          <a:r>
            <a:rPr kumimoji="1" lang="en-US"/>
            <a:t>, </a:t>
          </a:r>
          <a:r>
            <a:rPr kumimoji="1" lang="en-US" err="1"/>
            <a:t>X_median</a:t>
          </a:r>
          <a:r>
            <a:rPr kumimoji="1" lang="en-US"/>
            <a:t>, </a:t>
          </a:r>
          <a:r>
            <a:rPr kumimoji="1" lang="en-US" err="1"/>
            <a:t>X_avg</a:t>
          </a:r>
          <a:r>
            <a:rPr kumimoji="1" lang="en-US"/>
            <a:t>, </a:t>
          </a:r>
          <a:r>
            <a:rPr kumimoji="1" lang="en-US" err="1"/>
            <a:t>Y_min</a:t>
          </a:r>
          <a:r>
            <a:rPr kumimoji="1" lang="en-US"/>
            <a:t>, </a:t>
          </a:r>
          <a:r>
            <a:rPr kumimoji="1" lang="en-US" err="1"/>
            <a:t>Y_max</a:t>
          </a:r>
          <a:r>
            <a:rPr kumimoji="1" lang="en-US"/>
            <a:t>, </a:t>
          </a:r>
          <a:r>
            <a:rPr kumimoji="1" lang="en-US" err="1"/>
            <a:t>Y_median</a:t>
          </a:r>
          <a:r>
            <a:rPr kumimoji="1" lang="en-US"/>
            <a:t>, </a:t>
          </a:r>
          <a:r>
            <a:rPr kumimoji="1" lang="en-US" err="1"/>
            <a:t>Y_avg</a:t>
          </a:r>
          <a:r>
            <a:rPr kumimoji="1" lang="en-US"/>
            <a:t>, </a:t>
          </a:r>
          <a:r>
            <a:rPr kumimoji="1" lang="en-US" err="1"/>
            <a:t>Z_min</a:t>
          </a:r>
          <a:r>
            <a:rPr kumimoji="1" lang="en-US"/>
            <a:t>, </a:t>
          </a:r>
          <a:r>
            <a:rPr kumimoji="1" lang="en-US" err="1"/>
            <a:t>Z_max</a:t>
          </a:r>
          <a:r>
            <a:rPr kumimoji="1" lang="en-US"/>
            <a:t>, </a:t>
          </a:r>
          <a:r>
            <a:rPr kumimoji="1" lang="en-US" err="1"/>
            <a:t>Z_median</a:t>
          </a:r>
          <a:r>
            <a:rPr kumimoji="1" lang="en-US"/>
            <a:t>, </a:t>
          </a:r>
          <a:r>
            <a:rPr kumimoji="1" lang="en-US" err="1"/>
            <a:t>Z_avg</a:t>
          </a:r>
          <a:r>
            <a:rPr kumimoji="1" lang="en-US"/>
            <a:t>, </a:t>
          </a:r>
          <a:r>
            <a:rPr kumimoji="1" lang="en-US" err="1"/>
            <a:t>EDA_min</a:t>
          </a:r>
          <a:r>
            <a:rPr kumimoji="1" lang="en-US"/>
            <a:t>, </a:t>
          </a:r>
          <a:r>
            <a:rPr kumimoji="1" lang="en-US" err="1"/>
            <a:t>EDA_max</a:t>
          </a:r>
          <a:r>
            <a:rPr kumimoji="1" lang="en-US"/>
            <a:t>, </a:t>
          </a:r>
          <a:r>
            <a:rPr kumimoji="1" lang="en-US" err="1"/>
            <a:t>EDA_median</a:t>
          </a:r>
          <a:r>
            <a:rPr kumimoji="1" lang="en-US"/>
            <a:t>, </a:t>
          </a:r>
          <a:r>
            <a:rPr kumimoji="1" lang="en-US" err="1"/>
            <a:t>EDA_avg</a:t>
          </a:r>
          <a:r>
            <a:rPr kumimoji="1" lang="en-US"/>
            <a:t>, </a:t>
          </a:r>
          <a:r>
            <a:rPr kumimoji="1" lang="en-US" err="1"/>
            <a:t>TEMP_min</a:t>
          </a:r>
          <a:r>
            <a:rPr kumimoji="1" lang="en-US"/>
            <a:t>, </a:t>
          </a:r>
          <a:r>
            <a:rPr kumimoji="1" lang="en-US" err="1"/>
            <a:t>TEMP_max</a:t>
          </a:r>
          <a:r>
            <a:rPr kumimoji="1" lang="en-US"/>
            <a:t>, </a:t>
          </a:r>
          <a:r>
            <a:rPr kumimoji="1" lang="en-US" err="1"/>
            <a:t>TEMP_median</a:t>
          </a:r>
          <a:r>
            <a:rPr kumimoji="1" lang="en-US"/>
            <a:t>, </a:t>
          </a:r>
          <a:r>
            <a:rPr kumimoji="1" lang="en-US" err="1"/>
            <a:t>TEMP_avg</a:t>
          </a:r>
          <a:r>
            <a:rPr kumimoji="1" lang="en-US"/>
            <a:t>, </a:t>
          </a:r>
          <a:r>
            <a:rPr kumimoji="1" lang="en-US" err="1"/>
            <a:t>HR_min</a:t>
          </a:r>
          <a:r>
            <a:rPr kumimoji="1" lang="en-US"/>
            <a:t>, </a:t>
          </a:r>
          <a:r>
            <a:rPr kumimoji="1" lang="en-US" err="1"/>
            <a:t>HR_max</a:t>
          </a:r>
          <a:r>
            <a:rPr kumimoji="1" lang="en-US"/>
            <a:t>, </a:t>
          </a:r>
          <a:r>
            <a:rPr kumimoji="1" lang="en-US" err="1"/>
            <a:t>HR_median</a:t>
          </a:r>
          <a:r>
            <a:rPr kumimoji="1" lang="en-US"/>
            <a:t>, </a:t>
          </a:r>
          <a:r>
            <a:rPr kumimoji="1" lang="en-US" err="1"/>
            <a:t>HR_avg</a:t>
          </a:r>
          <a:r>
            <a:rPr kumimoji="1" lang="en-US"/>
            <a:t> (25)</a:t>
          </a:r>
          <a:endParaRPr lang="en-US"/>
        </a:p>
      </dgm:t>
    </dgm:pt>
    <dgm:pt modelId="{94BDBA8C-A722-498C-9FAE-2A94230D3023}" type="parTrans" cxnId="{60E6E490-6CE1-48B7-9F8D-966FD105588C}">
      <dgm:prSet/>
      <dgm:spPr/>
      <dgm:t>
        <a:bodyPr/>
        <a:lstStyle/>
        <a:p>
          <a:endParaRPr lang="en-US"/>
        </a:p>
      </dgm:t>
    </dgm:pt>
    <dgm:pt modelId="{C2C59408-EA66-4DC7-8586-FF1917438BE7}" type="sibTrans" cxnId="{60E6E490-6CE1-48B7-9F8D-966FD105588C}">
      <dgm:prSet/>
      <dgm:spPr/>
      <dgm:t>
        <a:bodyPr/>
        <a:lstStyle/>
        <a:p>
          <a:endParaRPr lang="en-US"/>
        </a:p>
      </dgm:t>
    </dgm:pt>
    <dgm:pt modelId="{D6B14944-D9BD-4F03-89F7-28020F55B97F}">
      <dgm:prSet/>
      <dgm:spPr/>
      <dgm:t>
        <a:bodyPr/>
        <a:lstStyle/>
        <a:p>
          <a:r>
            <a:rPr kumimoji="1" lang="en-US"/>
            <a:t>Taget: label (0,1,2)</a:t>
          </a:r>
          <a:endParaRPr lang="en-US"/>
        </a:p>
      </dgm:t>
    </dgm:pt>
    <dgm:pt modelId="{5FCED69B-C531-4F5C-9D15-586013899B1A}" type="parTrans" cxnId="{3A9D7840-076E-433E-8518-3342FA1024F7}">
      <dgm:prSet/>
      <dgm:spPr/>
      <dgm:t>
        <a:bodyPr/>
        <a:lstStyle/>
        <a:p>
          <a:endParaRPr lang="en-US"/>
        </a:p>
      </dgm:t>
    </dgm:pt>
    <dgm:pt modelId="{BDC84145-152C-4E07-B699-9B49AB713EB5}" type="sibTrans" cxnId="{3A9D7840-076E-433E-8518-3342FA1024F7}">
      <dgm:prSet/>
      <dgm:spPr/>
      <dgm:t>
        <a:bodyPr/>
        <a:lstStyle/>
        <a:p>
          <a:endParaRPr lang="en-US"/>
        </a:p>
      </dgm:t>
    </dgm:pt>
    <dgm:pt modelId="{D52734A9-5A17-4D49-B7D5-CD97C975D88C}">
      <dgm:prSet/>
      <dgm:spPr/>
      <dgm:t>
        <a:bodyPr/>
        <a:lstStyle/>
        <a:p>
          <a:r>
            <a:rPr kumimoji="1" lang="en-US"/>
            <a:t>Size: </a:t>
          </a:r>
          <a:r>
            <a:rPr lang="en-US"/>
            <a:t>71463</a:t>
          </a:r>
          <a:r>
            <a:rPr lang="zh-CN"/>
            <a:t> </a:t>
          </a:r>
          <a:endParaRPr lang="en-US"/>
        </a:p>
      </dgm:t>
    </dgm:pt>
    <dgm:pt modelId="{F2FD9B18-E482-43BB-8F49-48D78031AD71}" type="parTrans" cxnId="{156CACE7-857D-45CC-81EA-D86A6044760B}">
      <dgm:prSet/>
      <dgm:spPr/>
      <dgm:t>
        <a:bodyPr/>
        <a:lstStyle/>
        <a:p>
          <a:endParaRPr lang="en-US"/>
        </a:p>
      </dgm:t>
    </dgm:pt>
    <dgm:pt modelId="{69B4A59B-C0F1-416E-844D-94E0AF23F882}" type="sibTrans" cxnId="{156CACE7-857D-45CC-81EA-D86A6044760B}">
      <dgm:prSet/>
      <dgm:spPr/>
      <dgm:t>
        <a:bodyPr/>
        <a:lstStyle/>
        <a:p>
          <a:endParaRPr lang="en-US"/>
        </a:p>
      </dgm:t>
    </dgm:pt>
    <dgm:pt modelId="{D75FF53B-4065-4FCA-81B1-82CDC494159E}" type="pres">
      <dgm:prSet presAssocID="{59B8F8B7-EF59-4DAC-86F1-96D9FAC9330B}" presName="Name0" presStyleCnt="0">
        <dgm:presLayoutVars>
          <dgm:dir/>
          <dgm:animLvl val="lvl"/>
          <dgm:resizeHandles val="exact"/>
        </dgm:presLayoutVars>
      </dgm:prSet>
      <dgm:spPr/>
    </dgm:pt>
    <dgm:pt modelId="{607D38A2-0363-4C90-9E2E-EA115F2D8B29}" type="pres">
      <dgm:prSet presAssocID="{F00448A2-1884-4A02-B7E2-198F07CEA39B}" presName="composite" presStyleCnt="0"/>
      <dgm:spPr/>
    </dgm:pt>
    <dgm:pt modelId="{EC8F7E7A-175D-43B1-953C-6EE665173964}" type="pres">
      <dgm:prSet presAssocID="{F00448A2-1884-4A02-B7E2-198F07CEA39B}" presName="parTx" presStyleLbl="alignNode1" presStyleIdx="0" presStyleCnt="2">
        <dgm:presLayoutVars>
          <dgm:chMax val="0"/>
          <dgm:chPref val="0"/>
        </dgm:presLayoutVars>
      </dgm:prSet>
      <dgm:spPr/>
    </dgm:pt>
    <dgm:pt modelId="{51C8F402-0A33-4588-BC3F-A7EE2970C42F}" type="pres">
      <dgm:prSet presAssocID="{F00448A2-1884-4A02-B7E2-198F07CEA39B}" presName="desTx" presStyleLbl="alignAccFollowNode1" presStyleIdx="0" presStyleCnt="2">
        <dgm:presLayoutVars/>
      </dgm:prSet>
      <dgm:spPr/>
    </dgm:pt>
    <dgm:pt modelId="{7C84F36E-CEAC-4CDB-89A4-4B7B3B1D9E30}" type="pres">
      <dgm:prSet presAssocID="{4B2C4444-D39D-4A10-A011-C6D73ECA6B28}" presName="space" presStyleCnt="0"/>
      <dgm:spPr/>
    </dgm:pt>
    <dgm:pt modelId="{1B043EF6-24AA-4CD6-B948-FD4DB666E5DE}" type="pres">
      <dgm:prSet presAssocID="{9F5D9412-C569-4049-A7F9-314398FD5057}" presName="composite" presStyleCnt="0"/>
      <dgm:spPr/>
    </dgm:pt>
    <dgm:pt modelId="{82803D12-9EE7-4B88-81B6-1A6F2ECA1197}" type="pres">
      <dgm:prSet presAssocID="{9F5D9412-C569-4049-A7F9-314398FD5057}" presName="parTx" presStyleLbl="alignNode1" presStyleIdx="1" presStyleCnt="2">
        <dgm:presLayoutVars>
          <dgm:chMax val="0"/>
          <dgm:chPref val="0"/>
        </dgm:presLayoutVars>
      </dgm:prSet>
      <dgm:spPr/>
    </dgm:pt>
    <dgm:pt modelId="{CD702F83-0653-4471-8F9E-1822B9E2ECB9}" type="pres">
      <dgm:prSet presAssocID="{9F5D9412-C569-4049-A7F9-314398FD5057}" presName="desTx" presStyleLbl="alignAccFollowNode1" presStyleIdx="1" presStyleCnt="2">
        <dgm:presLayoutVars/>
      </dgm:prSet>
      <dgm:spPr/>
    </dgm:pt>
  </dgm:ptLst>
  <dgm:cxnLst>
    <dgm:cxn modelId="{612A2930-B22F-45C1-942E-3665D60AD253}" type="presOf" srcId="{A2ECA163-87B5-46F0-8E3D-582F9D203D0C}" destId="{51C8F402-0A33-4588-BC3F-A7EE2970C42F}" srcOrd="0" destOrd="0" presId="urn:microsoft.com/office/officeart/2016/7/layout/ChevronBlockProcess"/>
    <dgm:cxn modelId="{A77C9E33-92F3-4246-B926-EB1213A0E6F0}" srcId="{F00448A2-1884-4A02-B7E2-198F07CEA39B}" destId="{A2ECA163-87B5-46F0-8E3D-582F9D203D0C}" srcOrd="0" destOrd="0" parTransId="{9D130CED-3CE0-4FDF-87E7-FBD0503495D8}" sibTransId="{25D65FBD-EE81-4D9F-984C-53F0EAB6C4F1}"/>
    <dgm:cxn modelId="{3A9D7840-076E-433E-8518-3342FA1024F7}" srcId="{9F5D9412-C569-4049-A7F9-314398FD5057}" destId="{D6B14944-D9BD-4F03-89F7-28020F55B97F}" srcOrd="1" destOrd="0" parTransId="{5FCED69B-C531-4F5C-9D15-586013899B1A}" sibTransId="{BDC84145-152C-4E07-B699-9B49AB713EB5}"/>
    <dgm:cxn modelId="{E0F8EF41-52D5-4ECB-9F50-F8A6CD59C4BF}" srcId="{F00448A2-1884-4A02-B7E2-198F07CEA39B}" destId="{4FCDEC4F-3EE9-4CEC-9F22-38A9F0DF31DD}" srcOrd="1" destOrd="0" parTransId="{80E8D50C-261F-486E-9209-58554A6A929E}" sibTransId="{C955E0F9-20DE-450C-958D-539BCEE1F772}"/>
    <dgm:cxn modelId="{79D93467-1C66-418D-9B47-504A70598EC1}" srcId="{59B8F8B7-EF59-4DAC-86F1-96D9FAC9330B}" destId="{9F5D9412-C569-4049-A7F9-314398FD5057}" srcOrd="1" destOrd="0" parTransId="{908A4C0D-0924-4DC1-926E-FF3884CF78F9}" sibTransId="{A5397BC6-4AF3-40CC-89C9-155884E91424}"/>
    <dgm:cxn modelId="{80C66C47-B014-4A9C-B09F-1770F3323BAD}" type="presOf" srcId="{9F5D9412-C569-4049-A7F9-314398FD5057}" destId="{82803D12-9EE7-4B88-81B6-1A6F2ECA1197}" srcOrd="0" destOrd="0" presId="urn:microsoft.com/office/officeart/2016/7/layout/ChevronBlockProcess"/>
    <dgm:cxn modelId="{BEE46C6B-FA08-4891-A00D-818DA7DCECEF}" srcId="{F00448A2-1884-4A02-B7E2-198F07CEA39B}" destId="{E116E394-FEA8-41EE-B3ED-95E18DB65886}" srcOrd="2" destOrd="0" parTransId="{395CE413-B576-4F58-BB44-5942D398130A}" sibTransId="{03B798E4-41CD-4111-AD42-8E9F6BF6F96B}"/>
    <dgm:cxn modelId="{DCDB3E71-D347-4FBE-A445-0062EC1F2FAA}" type="presOf" srcId="{D6B14944-D9BD-4F03-89F7-28020F55B97F}" destId="{CD702F83-0653-4471-8F9E-1822B9E2ECB9}" srcOrd="0" destOrd="1" presId="urn:microsoft.com/office/officeart/2016/7/layout/ChevronBlockProcess"/>
    <dgm:cxn modelId="{88DA527A-CCA2-4CE2-B144-D6AA18295E25}" type="presOf" srcId="{59B8F8B7-EF59-4DAC-86F1-96D9FAC9330B}" destId="{D75FF53B-4065-4FCA-81B1-82CDC494159E}" srcOrd="0" destOrd="0" presId="urn:microsoft.com/office/officeart/2016/7/layout/ChevronBlockProcess"/>
    <dgm:cxn modelId="{60E6E490-6CE1-48B7-9F8D-966FD105588C}" srcId="{9F5D9412-C569-4049-A7F9-314398FD5057}" destId="{C16CBB55-96F4-4BC1-A1F7-40E3C8DAA7FD}" srcOrd="0" destOrd="0" parTransId="{94BDBA8C-A722-498C-9FAE-2A94230D3023}" sibTransId="{C2C59408-EA66-4DC7-8586-FF1917438BE7}"/>
    <dgm:cxn modelId="{3DA69FB6-9C75-4C92-B5AD-080A660D358F}" type="presOf" srcId="{E116E394-FEA8-41EE-B3ED-95E18DB65886}" destId="{51C8F402-0A33-4588-BC3F-A7EE2970C42F}" srcOrd="0" destOrd="2" presId="urn:microsoft.com/office/officeart/2016/7/layout/ChevronBlockProcess"/>
    <dgm:cxn modelId="{614C65BA-7F84-46BF-8746-743604ABCDA3}" type="presOf" srcId="{C16CBB55-96F4-4BC1-A1F7-40E3C8DAA7FD}" destId="{CD702F83-0653-4471-8F9E-1822B9E2ECB9}" srcOrd="0" destOrd="0" presId="urn:microsoft.com/office/officeart/2016/7/layout/ChevronBlockProcess"/>
    <dgm:cxn modelId="{86F7E3C8-8D38-4954-B060-AEAB52BB0F75}" srcId="{59B8F8B7-EF59-4DAC-86F1-96D9FAC9330B}" destId="{F00448A2-1884-4A02-B7E2-198F07CEA39B}" srcOrd="0" destOrd="0" parTransId="{09C1F0FB-602D-44FD-BBE3-BF9889571D4E}" sibTransId="{4B2C4444-D39D-4A10-A011-C6D73ECA6B28}"/>
    <dgm:cxn modelId="{5890A6CD-1AC9-441A-B3AE-9CDA499A187A}" type="presOf" srcId="{4FCDEC4F-3EE9-4CEC-9F22-38A9F0DF31DD}" destId="{51C8F402-0A33-4588-BC3F-A7EE2970C42F}" srcOrd="0" destOrd="1" presId="urn:microsoft.com/office/officeart/2016/7/layout/ChevronBlockProcess"/>
    <dgm:cxn modelId="{156CACE7-857D-45CC-81EA-D86A6044760B}" srcId="{9F5D9412-C569-4049-A7F9-314398FD5057}" destId="{D52734A9-5A17-4D49-B7D5-CD97C975D88C}" srcOrd="2" destOrd="0" parTransId="{F2FD9B18-E482-43BB-8F49-48D78031AD71}" sibTransId="{69B4A59B-C0F1-416E-844D-94E0AF23F882}"/>
    <dgm:cxn modelId="{A9CAB1F2-FF7C-4602-920D-6D49A3F89089}" type="presOf" srcId="{D52734A9-5A17-4D49-B7D5-CD97C975D88C}" destId="{CD702F83-0653-4471-8F9E-1822B9E2ECB9}" srcOrd="0" destOrd="2" presId="urn:microsoft.com/office/officeart/2016/7/layout/ChevronBlockProcess"/>
    <dgm:cxn modelId="{707F1BF3-B576-40E4-B69F-3282BB8038BD}" type="presOf" srcId="{F00448A2-1884-4A02-B7E2-198F07CEA39B}" destId="{EC8F7E7A-175D-43B1-953C-6EE665173964}" srcOrd="0" destOrd="0" presId="urn:microsoft.com/office/officeart/2016/7/layout/ChevronBlockProcess"/>
    <dgm:cxn modelId="{6504F3D1-AAF4-48D8-B3F7-74B78231D10C}" type="presParOf" srcId="{D75FF53B-4065-4FCA-81B1-82CDC494159E}" destId="{607D38A2-0363-4C90-9E2E-EA115F2D8B29}" srcOrd="0" destOrd="0" presId="urn:microsoft.com/office/officeart/2016/7/layout/ChevronBlockProcess"/>
    <dgm:cxn modelId="{D8142640-1A50-4CF0-88D5-0A7EE344CA43}" type="presParOf" srcId="{607D38A2-0363-4C90-9E2E-EA115F2D8B29}" destId="{EC8F7E7A-175D-43B1-953C-6EE665173964}" srcOrd="0" destOrd="0" presId="urn:microsoft.com/office/officeart/2016/7/layout/ChevronBlockProcess"/>
    <dgm:cxn modelId="{E21A91A7-01C1-441B-86AF-C80D48D1C8B3}" type="presParOf" srcId="{607D38A2-0363-4C90-9E2E-EA115F2D8B29}" destId="{51C8F402-0A33-4588-BC3F-A7EE2970C42F}" srcOrd="1" destOrd="0" presId="urn:microsoft.com/office/officeart/2016/7/layout/ChevronBlockProcess"/>
    <dgm:cxn modelId="{87E8ED57-27FA-4D24-B398-7FD735FA72C3}" type="presParOf" srcId="{D75FF53B-4065-4FCA-81B1-82CDC494159E}" destId="{7C84F36E-CEAC-4CDB-89A4-4B7B3B1D9E30}" srcOrd="1" destOrd="0" presId="urn:microsoft.com/office/officeart/2016/7/layout/ChevronBlockProcess"/>
    <dgm:cxn modelId="{80CFFF48-63C8-40E8-B8FB-A4F500F001AA}" type="presParOf" srcId="{D75FF53B-4065-4FCA-81B1-82CDC494159E}" destId="{1B043EF6-24AA-4CD6-B948-FD4DB666E5DE}" srcOrd="2" destOrd="0" presId="urn:microsoft.com/office/officeart/2016/7/layout/ChevronBlockProcess"/>
    <dgm:cxn modelId="{28DA2595-28A2-4748-8E4D-659A839401F9}" type="presParOf" srcId="{1B043EF6-24AA-4CD6-B948-FD4DB666E5DE}" destId="{82803D12-9EE7-4B88-81B6-1A6F2ECA1197}" srcOrd="0" destOrd="0" presId="urn:microsoft.com/office/officeart/2016/7/layout/ChevronBlockProcess"/>
    <dgm:cxn modelId="{F9FD9FFD-A095-4637-AB87-7FE7AC75D943}" type="presParOf" srcId="{1B043EF6-24AA-4CD6-B948-FD4DB666E5DE}" destId="{CD702F83-0653-4471-8F9E-1822B9E2ECB9}"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BE0C7E-C95E-48C2-A4F8-02B6B37532E8}" type="doc">
      <dgm:prSet loTypeId="urn:microsoft.com/office/officeart/2018/5/layout/Centered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8AB11A19-C726-4F0C-AD3E-1646BE6518AD}">
      <dgm:prSet/>
      <dgm:spPr/>
      <dgm:t>
        <a:bodyPr/>
        <a:lstStyle/>
        <a:p>
          <a:pPr>
            <a:lnSpc>
              <a:spcPct val="100000"/>
            </a:lnSpc>
            <a:defRPr b="1"/>
          </a:pPr>
          <a:r>
            <a:rPr lang="fi-FI" b="0" i="0" err="1"/>
            <a:t>splitting</a:t>
          </a:r>
          <a:r>
            <a:rPr lang="fi-FI" b="0" i="0"/>
            <a:t> </a:t>
          </a:r>
          <a:r>
            <a:rPr lang="fi-FI" b="0" i="0" err="1"/>
            <a:t>the</a:t>
          </a:r>
          <a:r>
            <a:rPr lang="fi-FI" b="0" i="0"/>
            <a:t> </a:t>
          </a:r>
          <a:r>
            <a:rPr lang="fi-FI" b="0" i="0" err="1"/>
            <a:t>time</a:t>
          </a:r>
          <a:r>
            <a:rPr lang="fi-FI" b="0" i="0"/>
            <a:t> </a:t>
          </a:r>
          <a:r>
            <a:rPr lang="fi-FI" b="0" i="0" err="1"/>
            <a:t>series</a:t>
          </a:r>
          <a:r>
            <a:rPr lang="fi-FI" b="0" i="0"/>
            <a:t> into </a:t>
          </a:r>
          <a:r>
            <a:rPr lang="fi-FI" b="0" i="0" err="1"/>
            <a:t>distinct</a:t>
          </a:r>
          <a:r>
            <a:rPr lang="fi-FI" b="0" i="0"/>
            <a:t> </a:t>
          </a:r>
          <a:r>
            <a:rPr lang="fi-FI" b="0" i="0" err="1"/>
            <a:t>interval</a:t>
          </a:r>
          <a:endParaRPr lang="en-US"/>
        </a:p>
      </dgm:t>
    </dgm:pt>
    <dgm:pt modelId="{C3DDDB59-8685-4995-B79B-01BF0E947EFB}" type="parTrans" cxnId="{471A4A96-100F-4054-AEE2-F509BED4D0F6}">
      <dgm:prSet/>
      <dgm:spPr/>
      <dgm:t>
        <a:bodyPr/>
        <a:lstStyle/>
        <a:p>
          <a:endParaRPr lang="en-US"/>
        </a:p>
      </dgm:t>
    </dgm:pt>
    <dgm:pt modelId="{4333415C-4F79-4ABC-8EF7-4C3964CBE7CE}" type="sibTrans" cxnId="{471A4A96-100F-4054-AEE2-F509BED4D0F6}">
      <dgm:prSet/>
      <dgm:spPr/>
      <dgm:t>
        <a:bodyPr/>
        <a:lstStyle/>
        <a:p>
          <a:endParaRPr lang="en-US"/>
        </a:p>
      </dgm:t>
    </dgm:pt>
    <dgm:pt modelId="{BF9D17C0-CA90-44A5-BAE2-335B0D3922AD}">
      <dgm:prSet/>
      <dgm:spPr/>
      <dgm:t>
        <a:bodyPr/>
        <a:lstStyle/>
        <a:p>
          <a:pPr>
            <a:lnSpc>
              <a:spcPct val="100000"/>
            </a:lnSpc>
            <a:defRPr b="1"/>
          </a:pPr>
          <a:r>
            <a:rPr kumimoji="1" lang="en-US"/>
            <a:t>Time window: 5s</a:t>
          </a:r>
          <a:r>
            <a:rPr lang="en-US">
              <a:latin typeface="等线 Light" panose="02110004020202020204"/>
            </a:rPr>
            <a:t> (160 rows)</a:t>
          </a:r>
          <a:endParaRPr lang="en-US"/>
        </a:p>
      </dgm:t>
    </dgm:pt>
    <dgm:pt modelId="{8CDA7A5F-2210-4D8A-93E7-87CFA974CFA1}" type="parTrans" cxnId="{941F5983-0F93-428D-9A65-5075C368075C}">
      <dgm:prSet/>
      <dgm:spPr/>
      <dgm:t>
        <a:bodyPr/>
        <a:lstStyle/>
        <a:p>
          <a:endParaRPr lang="en-US"/>
        </a:p>
      </dgm:t>
    </dgm:pt>
    <dgm:pt modelId="{F3CC3C61-84E6-444E-8A14-7F3A383F5E79}" type="sibTrans" cxnId="{941F5983-0F93-428D-9A65-5075C368075C}">
      <dgm:prSet/>
      <dgm:spPr/>
      <dgm:t>
        <a:bodyPr/>
        <a:lstStyle/>
        <a:p>
          <a:endParaRPr lang="en-US"/>
        </a:p>
      </dgm:t>
    </dgm:pt>
    <dgm:pt modelId="{95BA0B25-E690-46D7-AA16-71DB2BCE15EB}">
      <dgm:prSet/>
      <dgm:spPr/>
      <dgm:t>
        <a:bodyPr/>
        <a:lstStyle/>
        <a:p>
          <a:pPr>
            <a:lnSpc>
              <a:spcPct val="100000"/>
            </a:lnSpc>
            <a:defRPr b="1"/>
          </a:pPr>
          <a:r>
            <a:rPr kumimoji="1" lang="en-US"/>
            <a:t>Tools: spark</a:t>
          </a:r>
          <a:endParaRPr lang="en-US"/>
        </a:p>
      </dgm:t>
    </dgm:pt>
    <dgm:pt modelId="{42C23E6D-2755-4790-9378-8FDF0A95E4EA}" type="parTrans" cxnId="{6D611620-923B-4F31-9173-C69B890F8933}">
      <dgm:prSet/>
      <dgm:spPr/>
      <dgm:t>
        <a:bodyPr/>
        <a:lstStyle/>
        <a:p>
          <a:endParaRPr lang="en-US"/>
        </a:p>
      </dgm:t>
    </dgm:pt>
    <dgm:pt modelId="{E37E4210-666C-49A0-9232-00362C90FDEB}" type="sibTrans" cxnId="{6D611620-923B-4F31-9173-C69B890F8933}">
      <dgm:prSet/>
      <dgm:spPr/>
      <dgm:t>
        <a:bodyPr/>
        <a:lstStyle/>
        <a:p>
          <a:endParaRPr lang="en-US"/>
        </a:p>
      </dgm:t>
    </dgm:pt>
    <dgm:pt modelId="{A6FA4BAB-1B51-410F-89A0-0AEB9A538AB9}" type="pres">
      <dgm:prSet presAssocID="{34BE0C7E-C95E-48C2-A4F8-02B6B37532E8}" presName="root" presStyleCnt="0">
        <dgm:presLayoutVars>
          <dgm:dir/>
          <dgm:resizeHandles val="exact"/>
        </dgm:presLayoutVars>
      </dgm:prSet>
      <dgm:spPr/>
    </dgm:pt>
    <dgm:pt modelId="{8194418A-3079-415E-88A1-9F0634F35312}" type="pres">
      <dgm:prSet presAssocID="{8AB11A19-C726-4F0C-AD3E-1646BE6518AD}" presName="compNode" presStyleCnt="0"/>
      <dgm:spPr/>
    </dgm:pt>
    <dgm:pt modelId="{BF323655-EBDC-4E10-9431-00F2AB6EEA14}" type="pres">
      <dgm:prSet presAssocID="{8AB11A19-C726-4F0C-AD3E-1646BE6518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秒表"/>
        </a:ext>
      </dgm:extLst>
    </dgm:pt>
    <dgm:pt modelId="{580B09AF-7361-4E47-B54A-F1C8DF33BEE4}" type="pres">
      <dgm:prSet presAssocID="{8AB11A19-C726-4F0C-AD3E-1646BE6518AD}" presName="iconSpace" presStyleCnt="0"/>
      <dgm:spPr/>
    </dgm:pt>
    <dgm:pt modelId="{7295EA1E-47EF-4C3B-A6BF-1386F9806775}" type="pres">
      <dgm:prSet presAssocID="{8AB11A19-C726-4F0C-AD3E-1646BE6518AD}" presName="parTx" presStyleLbl="revTx" presStyleIdx="0" presStyleCnt="6">
        <dgm:presLayoutVars>
          <dgm:chMax val="0"/>
          <dgm:chPref val="0"/>
        </dgm:presLayoutVars>
      </dgm:prSet>
      <dgm:spPr/>
    </dgm:pt>
    <dgm:pt modelId="{C331E7A6-E6B1-4408-BC27-3A7326DEA715}" type="pres">
      <dgm:prSet presAssocID="{8AB11A19-C726-4F0C-AD3E-1646BE6518AD}" presName="txSpace" presStyleCnt="0"/>
      <dgm:spPr/>
    </dgm:pt>
    <dgm:pt modelId="{CAB1D371-8857-489E-9570-D69F299EFE3D}" type="pres">
      <dgm:prSet presAssocID="{8AB11A19-C726-4F0C-AD3E-1646BE6518AD}" presName="desTx" presStyleLbl="revTx" presStyleIdx="1" presStyleCnt="6">
        <dgm:presLayoutVars/>
      </dgm:prSet>
      <dgm:spPr/>
    </dgm:pt>
    <dgm:pt modelId="{CBD9C805-AB05-49F4-B0E9-39FA1DFD1479}" type="pres">
      <dgm:prSet presAssocID="{4333415C-4F79-4ABC-8EF7-4C3964CBE7CE}" presName="sibTrans" presStyleCnt="0"/>
      <dgm:spPr/>
    </dgm:pt>
    <dgm:pt modelId="{02092277-4720-41E9-BE0B-F3F2423557E4}" type="pres">
      <dgm:prSet presAssocID="{BF9D17C0-CA90-44A5-BAE2-335B0D3922AD}" presName="compNode" presStyleCnt="0"/>
      <dgm:spPr/>
    </dgm:pt>
    <dgm:pt modelId="{B34E3F22-8C3F-481B-B293-51468CF4A8E5}" type="pres">
      <dgm:prSet presAssocID="{BF9D17C0-CA90-44A5-BAE2-335B0D3922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时钟"/>
        </a:ext>
      </dgm:extLst>
    </dgm:pt>
    <dgm:pt modelId="{302E5526-581D-4DA6-9A46-5D6786675BE6}" type="pres">
      <dgm:prSet presAssocID="{BF9D17C0-CA90-44A5-BAE2-335B0D3922AD}" presName="iconSpace" presStyleCnt="0"/>
      <dgm:spPr/>
    </dgm:pt>
    <dgm:pt modelId="{BAF749DF-D9D0-4D14-AB9E-8A882753F268}" type="pres">
      <dgm:prSet presAssocID="{BF9D17C0-CA90-44A5-BAE2-335B0D3922AD}" presName="parTx" presStyleLbl="revTx" presStyleIdx="2" presStyleCnt="6">
        <dgm:presLayoutVars>
          <dgm:chMax val="0"/>
          <dgm:chPref val="0"/>
        </dgm:presLayoutVars>
      </dgm:prSet>
      <dgm:spPr/>
    </dgm:pt>
    <dgm:pt modelId="{78E86108-BDC7-4836-B0AE-5B46A38CA65B}" type="pres">
      <dgm:prSet presAssocID="{BF9D17C0-CA90-44A5-BAE2-335B0D3922AD}" presName="txSpace" presStyleCnt="0"/>
      <dgm:spPr/>
    </dgm:pt>
    <dgm:pt modelId="{BF271B69-8B46-449D-93C7-18F7AF8061D8}" type="pres">
      <dgm:prSet presAssocID="{BF9D17C0-CA90-44A5-BAE2-335B0D3922AD}" presName="desTx" presStyleLbl="revTx" presStyleIdx="3" presStyleCnt="6">
        <dgm:presLayoutVars/>
      </dgm:prSet>
      <dgm:spPr/>
    </dgm:pt>
    <dgm:pt modelId="{57E65447-197A-4B4A-98F5-01173E8036E7}" type="pres">
      <dgm:prSet presAssocID="{F3CC3C61-84E6-444E-8A14-7F3A383F5E79}" presName="sibTrans" presStyleCnt="0"/>
      <dgm:spPr/>
    </dgm:pt>
    <dgm:pt modelId="{0C055282-F190-4C37-9FD0-C5D850F6E168}" type="pres">
      <dgm:prSet presAssocID="{95BA0B25-E690-46D7-AA16-71DB2BCE15EB}" presName="compNode" presStyleCnt="0"/>
      <dgm:spPr/>
    </dgm:pt>
    <dgm:pt modelId="{74EDCDD0-4361-47C5-B242-B2F40183E25F}" type="pres">
      <dgm:prSet presAssocID="{95BA0B25-E690-46D7-AA16-71DB2BCE15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小烟花棒"/>
        </a:ext>
      </dgm:extLst>
    </dgm:pt>
    <dgm:pt modelId="{5445DBE3-D24D-4655-8BA6-928EA55F36EA}" type="pres">
      <dgm:prSet presAssocID="{95BA0B25-E690-46D7-AA16-71DB2BCE15EB}" presName="iconSpace" presStyleCnt="0"/>
      <dgm:spPr/>
    </dgm:pt>
    <dgm:pt modelId="{E35752E8-9C71-43E2-83D2-21F6A4D24B00}" type="pres">
      <dgm:prSet presAssocID="{95BA0B25-E690-46D7-AA16-71DB2BCE15EB}" presName="parTx" presStyleLbl="revTx" presStyleIdx="4" presStyleCnt="6">
        <dgm:presLayoutVars>
          <dgm:chMax val="0"/>
          <dgm:chPref val="0"/>
        </dgm:presLayoutVars>
      </dgm:prSet>
      <dgm:spPr/>
    </dgm:pt>
    <dgm:pt modelId="{D052E4FD-DB97-4022-A8DC-D686EDC7147A}" type="pres">
      <dgm:prSet presAssocID="{95BA0B25-E690-46D7-AA16-71DB2BCE15EB}" presName="txSpace" presStyleCnt="0"/>
      <dgm:spPr/>
    </dgm:pt>
    <dgm:pt modelId="{2E456A22-56E3-4084-AD06-4F900EB39D13}" type="pres">
      <dgm:prSet presAssocID="{95BA0B25-E690-46D7-AA16-71DB2BCE15EB}" presName="desTx" presStyleLbl="revTx" presStyleIdx="5" presStyleCnt="6">
        <dgm:presLayoutVars/>
      </dgm:prSet>
      <dgm:spPr/>
    </dgm:pt>
  </dgm:ptLst>
  <dgm:cxnLst>
    <dgm:cxn modelId="{8D097B10-F305-4BAE-8CF0-A95BDF5DB1D2}" type="presOf" srcId="{95BA0B25-E690-46D7-AA16-71DB2BCE15EB}" destId="{E35752E8-9C71-43E2-83D2-21F6A4D24B00}" srcOrd="0" destOrd="0" presId="urn:microsoft.com/office/officeart/2018/5/layout/CenteredIconLabelDescriptionList"/>
    <dgm:cxn modelId="{6D611620-923B-4F31-9173-C69B890F8933}" srcId="{34BE0C7E-C95E-48C2-A4F8-02B6B37532E8}" destId="{95BA0B25-E690-46D7-AA16-71DB2BCE15EB}" srcOrd="2" destOrd="0" parTransId="{42C23E6D-2755-4790-9378-8FDF0A95E4EA}" sibTransId="{E37E4210-666C-49A0-9232-00362C90FDEB}"/>
    <dgm:cxn modelId="{6269EE52-D728-4DC8-B034-F731595E08E3}" type="presOf" srcId="{8AB11A19-C726-4F0C-AD3E-1646BE6518AD}" destId="{7295EA1E-47EF-4C3B-A6BF-1386F9806775}" srcOrd="0" destOrd="0" presId="urn:microsoft.com/office/officeart/2018/5/layout/CenteredIconLabelDescriptionList"/>
    <dgm:cxn modelId="{11D96453-853C-4F6B-B2DB-13D36640724A}" type="presOf" srcId="{34BE0C7E-C95E-48C2-A4F8-02B6B37532E8}" destId="{A6FA4BAB-1B51-410F-89A0-0AEB9A538AB9}" srcOrd="0" destOrd="0" presId="urn:microsoft.com/office/officeart/2018/5/layout/CenteredIconLabelDescriptionList"/>
    <dgm:cxn modelId="{941F5983-0F93-428D-9A65-5075C368075C}" srcId="{34BE0C7E-C95E-48C2-A4F8-02B6B37532E8}" destId="{BF9D17C0-CA90-44A5-BAE2-335B0D3922AD}" srcOrd="1" destOrd="0" parTransId="{8CDA7A5F-2210-4D8A-93E7-87CFA974CFA1}" sibTransId="{F3CC3C61-84E6-444E-8A14-7F3A383F5E79}"/>
    <dgm:cxn modelId="{471A4A96-100F-4054-AEE2-F509BED4D0F6}" srcId="{34BE0C7E-C95E-48C2-A4F8-02B6B37532E8}" destId="{8AB11A19-C726-4F0C-AD3E-1646BE6518AD}" srcOrd="0" destOrd="0" parTransId="{C3DDDB59-8685-4995-B79B-01BF0E947EFB}" sibTransId="{4333415C-4F79-4ABC-8EF7-4C3964CBE7CE}"/>
    <dgm:cxn modelId="{34D4DAA8-5E2B-4D86-85AD-91AE56F0FD75}" type="presOf" srcId="{BF9D17C0-CA90-44A5-BAE2-335B0D3922AD}" destId="{BAF749DF-D9D0-4D14-AB9E-8A882753F268}" srcOrd="0" destOrd="0" presId="urn:microsoft.com/office/officeart/2018/5/layout/CenteredIconLabelDescriptionList"/>
    <dgm:cxn modelId="{780B2D62-50BB-4057-BD8A-B60009610F65}" type="presParOf" srcId="{A6FA4BAB-1B51-410F-89A0-0AEB9A538AB9}" destId="{8194418A-3079-415E-88A1-9F0634F35312}" srcOrd="0" destOrd="0" presId="urn:microsoft.com/office/officeart/2018/5/layout/CenteredIconLabelDescriptionList"/>
    <dgm:cxn modelId="{4F8F3B08-2483-4781-BDE1-227D0EBC2824}" type="presParOf" srcId="{8194418A-3079-415E-88A1-9F0634F35312}" destId="{BF323655-EBDC-4E10-9431-00F2AB6EEA14}" srcOrd="0" destOrd="0" presId="urn:microsoft.com/office/officeart/2018/5/layout/CenteredIconLabelDescriptionList"/>
    <dgm:cxn modelId="{BA5216AB-C495-40A2-A285-C0D6E83CBD1D}" type="presParOf" srcId="{8194418A-3079-415E-88A1-9F0634F35312}" destId="{580B09AF-7361-4E47-B54A-F1C8DF33BEE4}" srcOrd="1" destOrd="0" presId="urn:microsoft.com/office/officeart/2018/5/layout/CenteredIconLabelDescriptionList"/>
    <dgm:cxn modelId="{A50A1A6C-7A17-4620-8F53-2F01BC242F25}" type="presParOf" srcId="{8194418A-3079-415E-88A1-9F0634F35312}" destId="{7295EA1E-47EF-4C3B-A6BF-1386F9806775}" srcOrd="2" destOrd="0" presId="urn:microsoft.com/office/officeart/2018/5/layout/CenteredIconLabelDescriptionList"/>
    <dgm:cxn modelId="{D074ECBF-87D7-446A-AAF4-35F69AF01778}" type="presParOf" srcId="{8194418A-3079-415E-88A1-9F0634F35312}" destId="{C331E7A6-E6B1-4408-BC27-3A7326DEA715}" srcOrd="3" destOrd="0" presId="urn:microsoft.com/office/officeart/2018/5/layout/CenteredIconLabelDescriptionList"/>
    <dgm:cxn modelId="{29B58547-B797-41CC-8791-DD2453A7CD82}" type="presParOf" srcId="{8194418A-3079-415E-88A1-9F0634F35312}" destId="{CAB1D371-8857-489E-9570-D69F299EFE3D}" srcOrd="4" destOrd="0" presId="urn:microsoft.com/office/officeart/2018/5/layout/CenteredIconLabelDescriptionList"/>
    <dgm:cxn modelId="{661351D1-C0D2-4ECF-BAD0-D9EF8B648D59}" type="presParOf" srcId="{A6FA4BAB-1B51-410F-89A0-0AEB9A538AB9}" destId="{CBD9C805-AB05-49F4-B0E9-39FA1DFD1479}" srcOrd="1" destOrd="0" presId="urn:microsoft.com/office/officeart/2018/5/layout/CenteredIconLabelDescriptionList"/>
    <dgm:cxn modelId="{17019A78-3A8D-4176-9ABD-69667C1C17BC}" type="presParOf" srcId="{A6FA4BAB-1B51-410F-89A0-0AEB9A538AB9}" destId="{02092277-4720-41E9-BE0B-F3F2423557E4}" srcOrd="2" destOrd="0" presId="urn:microsoft.com/office/officeart/2018/5/layout/CenteredIconLabelDescriptionList"/>
    <dgm:cxn modelId="{BB91448A-FC2C-4D16-BE5C-8735E84C56DA}" type="presParOf" srcId="{02092277-4720-41E9-BE0B-F3F2423557E4}" destId="{B34E3F22-8C3F-481B-B293-51468CF4A8E5}" srcOrd="0" destOrd="0" presId="urn:microsoft.com/office/officeart/2018/5/layout/CenteredIconLabelDescriptionList"/>
    <dgm:cxn modelId="{40B0BD38-FBBF-432C-8836-884BEE4CD224}" type="presParOf" srcId="{02092277-4720-41E9-BE0B-F3F2423557E4}" destId="{302E5526-581D-4DA6-9A46-5D6786675BE6}" srcOrd="1" destOrd="0" presId="urn:microsoft.com/office/officeart/2018/5/layout/CenteredIconLabelDescriptionList"/>
    <dgm:cxn modelId="{CA690A9E-7DF0-40FA-9751-FF25E41C6C09}" type="presParOf" srcId="{02092277-4720-41E9-BE0B-F3F2423557E4}" destId="{BAF749DF-D9D0-4D14-AB9E-8A882753F268}" srcOrd="2" destOrd="0" presId="urn:microsoft.com/office/officeart/2018/5/layout/CenteredIconLabelDescriptionList"/>
    <dgm:cxn modelId="{DC10E806-59FC-4FB2-BA47-349FEAE96B8B}" type="presParOf" srcId="{02092277-4720-41E9-BE0B-F3F2423557E4}" destId="{78E86108-BDC7-4836-B0AE-5B46A38CA65B}" srcOrd="3" destOrd="0" presId="urn:microsoft.com/office/officeart/2018/5/layout/CenteredIconLabelDescriptionList"/>
    <dgm:cxn modelId="{87132FC3-4D38-4EE8-A678-D687D832CC52}" type="presParOf" srcId="{02092277-4720-41E9-BE0B-F3F2423557E4}" destId="{BF271B69-8B46-449D-93C7-18F7AF8061D8}" srcOrd="4" destOrd="0" presId="urn:microsoft.com/office/officeart/2018/5/layout/CenteredIconLabelDescriptionList"/>
    <dgm:cxn modelId="{17430FE9-79BE-4E17-9133-E0E614791A72}" type="presParOf" srcId="{A6FA4BAB-1B51-410F-89A0-0AEB9A538AB9}" destId="{57E65447-197A-4B4A-98F5-01173E8036E7}" srcOrd="3" destOrd="0" presId="urn:microsoft.com/office/officeart/2018/5/layout/CenteredIconLabelDescriptionList"/>
    <dgm:cxn modelId="{54E53A7E-2DC1-44AD-9303-EC9F7987A6F9}" type="presParOf" srcId="{A6FA4BAB-1B51-410F-89A0-0AEB9A538AB9}" destId="{0C055282-F190-4C37-9FD0-C5D850F6E168}" srcOrd="4" destOrd="0" presId="urn:microsoft.com/office/officeart/2018/5/layout/CenteredIconLabelDescriptionList"/>
    <dgm:cxn modelId="{D43A22B1-CBFC-4BDD-87E6-D9DCC979AF3F}" type="presParOf" srcId="{0C055282-F190-4C37-9FD0-C5D850F6E168}" destId="{74EDCDD0-4361-47C5-B242-B2F40183E25F}" srcOrd="0" destOrd="0" presId="urn:microsoft.com/office/officeart/2018/5/layout/CenteredIconLabelDescriptionList"/>
    <dgm:cxn modelId="{4E27FB50-7CDE-43D1-98A1-45FB6F5BD47F}" type="presParOf" srcId="{0C055282-F190-4C37-9FD0-C5D850F6E168}" destId="{5445DBE3-D24D-4655-8BA6-928EA55F36EA}" srcOrd="1" destOrd="0" presId="urn:microsoft.com/office/officeart/2018/5/layout/CenteredIconLabelDescriptionList"/>
    <dgm:cxn modelId="{B6F74CD1-75BA-483C-9AB8-1518AFED27EF}" type="presParOf" srcId="{0C055282-F190-4C37-9FD0-C5D850F6E168}" destId="{E35752E8-9C71-43E2-83D2-21F6A4D24B00}" srcOrd="2" destOrd="0" presId="urn:microsoft.com/office/officeart/2018/5/layout/CenteredIconLabelDescriptionList"/>
    <dgm:cxn modelId="{F500C8BB-326C-48BA-9D47-5D5FFAA5947C}" type="presParOf" srcId="{0C055282-F190-4C37-9FD0-C5D850F6E168}" destId="{D052E4FD-DB97-4022-A8DC-D686EDC7147A}" srcOrd="3" destOrd="0" presId="urn:microsoft.com/office/officeart/2018/5/layout/CenteredIconLabelDescriptionList"/>
    <dgm:cxn modelId="{B57D46BB-7454-41CB-A897-865C7F2AFCD0}" type="presParOf" srcId="{0C055282-F190-4C37-9FD0-C5D850F6E168}" destId="{2E456A22-56E3-4084-AD06-4F900EB39D13}" srcOrd="4" destOrd="0" presId="urn:microsoft.com/office/officeart/2018/5/layout/CenteredIconLabelDescrip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F7E7A-175D-43B1-953C-6EE665173964}">
      <dsp:nvSpPr>
        <dsp:cNvPr id="0" name=""/>
        <dsp:cNvSpPr/>
      </dsp:nvSpPr>
      <dsp:spPr>
        <a:xfrm>
          <a:off x="10469" y="0"/>
          <a:ext cx="5074483" cy="1522345"/>
        </a:xfrm>
        <a:prstGeom prst="chevron">
          <a:avLst>
            <a:gd name="adj" fmla="val 3000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967" tIns="187967" rIns="187967" bIns="187967" numCol="1" spcCol="1270" anchor="ctr" anchorCtr="0">
          <a:noAutofit/>
        </a:bodyPr>
        <a:lstStyle/>
        <a:p>
          <a:pPr marL="0" lvl="0" indent="0" algn="ctr" defTabSz="1244600">
            <a:lnSpc>
              <a:spcPct val="90000"/>
            </a:lnSpc>
            <a:spcBef>
              <a:spcPct val="0"/>
            </a:spcBef>
            <a:spcAft>
              <a:spcPct val="35000"/>
            </a:spcAft>
            <a:buNone/>
          </a:pPr>
          <a:r>
            <a:rPr kumimoji="1" lang="en-US" sz="2800" kern="1200"/>
            <a:t>Raw data</a:t>
          </a:r>
          <a:endParaRPr lang="en-US" sz="2800" kern="1200"/>
        </a:p>
      </dsp:txBody>
      <dsp:txXfrm>
        <a:off x="467173" y="0"/>
        <a:ext cx="4161076" cy="1522345"/>
      </dsp:txXfrm>
    </dsp:sp>
    <dsp:sp modelId="{51C8F402-0A33-4588-BC3F-A7EE2970C42F}">
      <dsp:nvSpPr>
        <dsp:cNvPr id="0" name=""/>
        <dsp:cNvSpPr/>
      </dsp:nvSpPr>
      <dsp:spPr>
        <a:xfrm>
          <a:off x="10469" y="1522345"/>
          <a:ext cx="4617780" cy="204381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4907" tIns="364907" rIns="364907" bIns="729815" numCol="1" spcCol="1270" anchor="t" anchorCtr="0">
          <a:noAutofit/>
        </a:bodyPr>
        <a:lstStyle/>
        <a:p>
          <a:pPr marL="0" lvl="0" indent="0" algn="l" defTabSz="488950">
            <a:lnSpc>
              <a:spcPct val="90000"/>
            </a:lnSpc>
            <a:spcBef>
              <a:spcPct val="0"/>
            </a:spcBef>
            <a:spcAft>
              <a:spcPct val="35000"/>
            </a:spcAft>
            <a:buNone/>
          </a:pPr>
          <a:r>
            <a:rPr kumimoji="1" lang="en-US" sz="1100" kern="1200"/>
            <a:t>Features: id, </a:t>
          </a:r>
          <a:r>
            <a:rPr lang="en-US" sz="1100" kern="1200"/>
            <a:t>X, Y, Z, EDA, TEMP, HR</a:t>
          </a:r>
          <a:r>
            <a:rPr lang="zh-CN" sz="1100" kern="1200"/>
            <a:t> </a:t>
          </a:r>
          <a:r>
            <a:rPr lang="en-US" sz="1100" kern="1200"/>
            <a:t>(7)</a:t>
          </a:r>
        </a:p>
        <a:p>
          <a:pPr marL="0" lvl="0" indent="0" algn="l" defTabSz="488950">
            <a:lnSpc>
              <a:spcPct val="90000"/>
            </a:lnSpc>
            <a:spcBef>
              <a:spcPct val="0"/>
            </a:spcBef>
            <a:spcAft>
              <a:spcPct val="35000"/>
            </a:spcAft>
            <a:buNone/>
          </a:pPr>
          <a:r>
            <a:rPr kumimoji="1" lang="en-US" sz="1100" kern="1200"/>
            <a:t>Target: label (0,1,2)</a:t>
          </a:r>
          <a:endParaRPr lang="en-US" sz="1100" kern="1200"/>
        </a:p>
        <a:p>
          <a:pPr marL="0" lvl="0" indent="0" algn="l" defTabSz="488950">
            <a:lnSpc>
              <a:spcPct val="90000"/>
            </a:lnSpc>
            <a:spcBef>
              <a:spcPct val="0"/>
            </a:spcBef>
            <a:spcAft>
              <a:spcPct val="35000"/>
            </a:spcAft>
            <a:buNone/>
          </a:pPr>
          <a:r>
            <a:rPr kumimoji="1" lang="en-US" sz="1100" kern="1200"/>
            <a:t>Size: 11509050 (105606 duplicated rows)</a:t>
          </a:r>
          <a:endParaRPr lang="en-US" sz="1100" kern="1200"/>
        </a:p>
      </dsp:txBody>
      <dsp:txXfrm>
        <a:off x="10469" y="1522345"/>
        <a:ext cx="4617780" cy="2043814"/>
      </dsp:txXfrm>
    </dsp:sp>
    <dsp:sp modelId="{82803D12-9EE7-4B88-81B6-1A6F2ECA1197}">
      <dsp:nvSpPr>
        <dsp:cNvPr id="0" name=""/>
        <dsp:cNvSpPr/>
      </dsp:nvSpPr>
      <dsp:spPr>
        <a:xfrm>
          <a:off x="5034406" y="0"/>
          <a:ext cx="5074483" cy="1522345"/>
        </a:xfrm>
        <a:prstGeom prst="chevron">
          <a:avLst>
            <a:gd name="adj" fmla="val 30000"/>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7967" tIns="187967" rIns="187967" bIns="187967" numCol="1" spcCol="1270" anchor="ctr" anchorCtr="0">
          <a:noAutofit/>
        </a:bodyPr>
        <a:lstStyle/>
        <a:p>
          <a:pPr marL="0" lvl="0" indent="0" algn="ctr" defTabSz="1244600">
            <a:lnSpc>
              <a:spcPct val="90000"/>
            </a:lnSpc>
            <a:spcBef>
              <a:spcPct val="0"/>
            </a:spcBef>
            <a:spcAft>
              <a:spcPct val="35000"/>
            </a:spcAft>
            <a:buNone/>
          </a:pPr>
          <a:r>
            <a:rPr kumimoji="1" lang="en-US" sz="2800" kern="1200"/>
            <a:t>Processed data</a:t>
          </a:r>
          <a:endParaRPr lang="en-US" sz="2800" kern="1200"/>
        </a:p>
      </dsp:txBody>
      <dsp:txXfrm>
        <a:off x="5491110" y="0"/>
        <a:ext cx="4161076" cy="1522345"/>
      </dsp:txXfrm>
    </dsp:sp>
    <dsp:sp modelId="{CD702F83-0653-4471-8F9E-1822B9E2ECB9}">
      <dsp:nvSpPr>
        <dsp:cNvPr id="0" name=""/>
        <dsp:cNvSpPr/>
      </dsp:nvSpPr>
      <dsp:spPr>
        <a:xfrm>
          <a:off x="5034406" y="1522345"/>
          <a:ext cx="4617780" cy="2043814"/>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4907" tIns="364907" rIns="364907" bIns="729815" numCol="1" spcCol="1270" anchor="t" anchorCtr="0">
          <a:noAutofit/>
        </a:bodyPr>
        <a:lstStyle/>
        <a:p>
          <a:pPr marL="0" lvl="0" indent="0" algn="l" defTabSz="488950">
            <a:lnSpc>
              <a:spcPct val="90000"/>
            </a:lnSpc>
            <a:spcBef>
              <a:spcPct val="0"/>
            </a:spcBef>
            <a:spcAft>
              <a:spcPct val="35000"/>
            </a:spcAft>
            <a:buNone/>
          </a:pPr>
          <a:r>
            <a:rPr kumimoji="1" lang="en-US" sz="1100" kern="1200"/>
            <a:t>Features: id, </a:t>
          </a:r>
          <a:r>
            <a:rPr kumimoji="1" lang="en-US" sz="1100" kern="1200" err="1"/>
            <a:t>X_min</a:t>
          </a:r>
          <a:r>
            <a:rPr kumimoji="1" lang="en-US" sz="1100" kern="1200"/>
            <a:t>, </a:t>
          </a:r>
          <a:r>
            <a:rPr kumimoji="1" lang="en-US" sz="1100" kern="1200" err="1"/>
            <a:t>X_max</a:t>
          </a:r>
          <a:r>
            <a:rPr kumimoji="1" lang="en-US" sz="1100" kern="1200"/>
            <a:t>, </a:t>
          </a:r>
          <a:r>
            <a:rPr kumimoji="1" lang="en-US" sz="1100" kern="1200" err="1"/>
            <a:t>X_median</a:t>
          </a:r>
          <a:r>
            <a:rPr kumimoji="1" lang="en-US" sz="1100" kern="1200"/>
            <a:t>, </a:t>
          </a:r>
          <a:r>
            <a:rPr kumimoji="1" lang="en-US" sz="1100" kern="1200" err="1"/>
            <a:t>X_avg</a:t>
          </a:r>
          <a:r>
            <a:rPr kumimoji="1" lang="en-US" sz="1100" kern="1200"/>
            <a:t>, </a:t>
          </a:r>
          <a:r>
            <a:rPr kumimoji="1" lang="en-US" sz="1100" kern="1200" err="1"/>
            <a:t>Y_min</a:t>
          </a:r>
          <a:r>
            <a:rPr kumimoji="1" lang="en-US" sz="1100" kern="1200"/>
            <a:t>, </a:t>
          </a:r>
          <a:r>
            <a:rPr kumimoji="1" lang="en-US" sz="1100" kern="1200" err="1"/>
            <a:t>Y_max</a:t>
          </a:r>
          <a:r>
            <a:rPr kumimoji="1" lang="en-US" sz="1100" kern="1200"/>
            <a:t>, </a:t>
          </a:r>
          <a:r>
            <a:rPr kumimoji="1" lang="en-US" sz="1100" kern="1200" err="1"/>
            <a:t>Y_median</a:t>
          </a:r>
          <a:r>
            <a:rPr kumimoji="1" lang="en-US" sz="1100" kern="1200"/>
            <a:t>, </a:t>
          </a:r>
          <a:r>
            <a:rPr kumimoji="1" lang="en-US" sz="1100" kern="1200" err="1"/>
            <a:t>Y_avg</a:t>
          </a:r>
          <a:r>
            <a:rPr kumimoji="1" lang="en-US" sz="1100" kern="1200"/>
            <a:t>, </a:t>
          </a:r>
          <a:r>
            <a:rPr kumimoji="1" lang="en-US" sz="1100" kern="1200" err="1"/>
            <a:t>Z_min</a:t>
          </a:r>
          <a:r>
            <a:rPr kumimoji="1" lang="en-US" sz="1100" kern="1200"/>
            <a:t>, </a:t>
          </a:r>
          <a:r>
            <a:rPr kumimoji="1" lang="en-US" sz="1100" kern="1200" err="1"/>
            <a:t>Z_max</a:t>
          </a:r>
          <a:r>
            <a:rPr kumimoji="1" lang="en-US" sz="1100" kern="1200"/>
            <a:t>, </a:t>
          </a:r>
          <a:r>
            <a:rPr kumimoji="1" lang="en-US" sz="1100" kern="1200" err="1"/>
            <a:t>Z_median</a:t>
          </a:r>
          <a:r>
            <a:rPr kumimoji="1" lang="en-US" sz="1100" kern="1200"/>
            <a:t>, </a:t>
          </a:r>
          <a:r>
            <a:rPr kumimoji="1" lang="en-US" sz="1100" kern="1200" err="1"/>
            <a:t>Z_avg</a:t>
          </a:r>
          <a:r>
            <a:rPr kumimoji="1" lang="en-US" sz="1100" kern="1200"/>
            <a:t>, </a:t>
          </a:r>
          <a:r>
            <a:rPr kumimoji="1" lang="en-US" sz="1100" kern="1200" err="1"/>
            <a:t>EDA_min</a:t>
          </a:r>
          <a:r>
            <a:rPr kumimoji="1" lang="en-US" sz="1100" kern="1200"/>
            <a:t>, </a:t>
          </a:r>
          <a:r>
            <a:rPr kumimoji="1" lang="en-US" sz="1100" kern="1200" err="1"/>
            <a:t>EDA_max</a:t>
          </a:r>
          <a:r>
            <a:rPr kumimoji="1" lang="en-US" sz="1100" kern="1200"/>
            <a:t>, </a:t>
          </a:r>
          <a:r>
            <a:rPr kumimoji="1" lang="en-US" sz="1100" kern="1200" err="1"/>
            <a:t>EDA_median</a:t>
          </a:r>
          <a:r>
            <a:rPr kumimoji="1" lang="en-US" sz="1100" kern="1200"/>
            <a:t>, </a:t>
          </a:r>
          <a:r>
            <a:rPr kumimoji="1" lang="en-US" sz="1100" kern="1200" err="1"/>
            <a:t>EDA_avg</a:t>
          </a:r>
          <a:r>
            <a:rPr kumimoji="1" lang="en-US" sz="1100" kern="1200"/>
            <a:t>, </a:t>
          </a:r>
          <a:r>
            <a:rPr kumimoji="1" lang="en-US" sz="1100" kern="1200" err="1"/>
            <a:t>TEMP_min</a:t>
          </a:r>
          <a:r>
            <a:rPr kumimoji="1" lang="en-US" sz="1100" kern="1200"/>
            <a:t>, </a:t>
          </a:r>
          <a:r>
            <a:rPr kumimoji="1" lang="en-US" sz="1100" kern="1200" err="1"/>
            <a:t>TEMP_max</a:t>
          </a:r>
          <a:r>
            <a:rPr kumimoji="1" lang="en-US" sz="1100" kern="1200"/>
            <a:t>, </a:t>
          </a:r>
          <a:r>
            <a:rPr kumimoji="1" lang="en-US" sz="1100" kern="1200" err="1"/>
            <a:t>TEMP_median</a:t>
          </a:r>
          <a:r>
            <a:rPr kumimoji="1" lang="en-US" sz="1100" kern="1200"/>
            <a:t>, </a:t>
          </a:r>
          <a:r>
            <a:rPr kumimoji="1" lang="en-US" sz="1100" kern="1200" err="1"/>
            <a:t>TEMP_avg</a:t>
          </a:r>
          <a:r>
            <a:rPr kumimoji="1" lang="en-US" sz="1100" kern="1200"/>
            <a:t>, </a:t>
          </a:r>
          <a:r>
            <a:rPr kumimoji="1" lang="en-US" sz="1100" kern="1200" err="1"/>
            <a:t>HR_min</a:t>
          </a:r>
          <a:r>
            <a:rPr kumimoji="1" lang="en-US" sz="1100" kern="1200"/>
            <a:t>, </a:t>
          </a:r>
          <a:r>
            <a:rPr kumimoji="1" lang="en-US" sz="1100" kern="1200" err="1"/>
            <a:t>HR_max</a:t>
          </a:r>
          <a:r>
            <a:rPr kumimoji="1" lang="en-US" sz="1100" kern="1200"/>
            <a:t>, </a:t>
          </a:r>
          <a:r>
            <a:rPr kumimoji="1" lang="en-US" sz="1100" kern="1200" err="1"/>
            <a:t>HR_median</a:t>
          </a:r>
          <a:r>
            <a:rPr kumimoji="1" lang="en-US" sz="1100" kern="1200"/>
            <a:t>, </a:t>
          </a:r>
          <a:r>
            <a:rPr kumimoji="1" lang="en-US" sz="1100" kern="1200" err="1"/>
            <a:t>HR_avg</a:t>
          </a:r>
          <a:r>
            <a:rPr kumimoji="1" lang="en-US" sz="1100" kern="1200"/>
            <a:t> (25)</a:t>
          </a:r>
          <a:endParaRPr lang="en-US" sz="1100" kern="1200"/>
        </a:p>
        <a:p>
          <a:pPr marL="0" lvl="0" indent="0" algn="l" defTabSz="488950">
            <a:lnSpc>
              <a:spcPct val="90000"/>
            </a:lnSpc>
            <a:spcBef>
              <a:spcPct val="0"/>
            </a:spcBef>
            <a:spcAft>
              <a:spcPct val="35000"/>
            </a:spcAft>
            <a:buNone/>
          </a:pPr>
          <a:r>
            <a:rPr kumimoji="1" lang="en-US" sz="1100" kern="1200"/>
            <a:t>Taget: label (0,1,2)</a:t>
          </a:r>
          <a:endParaRPr lang="en-US" sz="1100" kern="1200"/>
        </a:p>
        <a:p>
          <a:pPr marL="0" lvl="0" indent="0" algn="l" defTabSz="488950">
            <a:lnSpc>
              <a:spcPct val="90000"/>
            </a:lnSpc>
            <a:spcBef>
              <a:spcPct val="0"/>
            </a:spcBef>
            <a:spcAft>
              <a:spcPct val="35000"/>
            </a:spcAft>
            <a:buNone/>
          </a:pPr>
          <a:r>
            <a:rPr kumimoji="1" lang="en-US" sz="1100" kern="1200"/>
            <a:t>Size: </a:t>
          </a:r>
          <a:r>
            <a:rPr lang="en-US" sz="1100" kern="1200"/>
            <a:t>71463</a:t>
          </a:r>
          <a:r>
            <a:rPr lang="zh-CN" sz="1100" kern="1200"/>
            <a:t> </a:t>
          </a:r>
          <a:endParaRPr lang="en-US" sz="1100" kern="1200"/>
        </a:p>
      </dsp:txBody>
      <dsp:txXfrm>
        <a:off x="5034406" y="1522345"/>
        <a:ext cx="4617780" cy="2043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23655-EBDC-4E10-9431-00F2AB6EEA14}">
      <dsp:nvSpPr>
        <dsp:cNvPr id="0" name=""/>
        <dsp:cNvSpPr/>
      </dsp:nvSpPr>
      <dsp:spPr>
        <a:xfrm>
          <a:off x="1038797" y="180311"/>
          <a:ext cx="1107815" cy="1107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95EA1E-47EF-4C3B-A6BF-1386F9806775}">
      <dsp:nvSpPr>
        <dsp:cNvPr id="0" name=""/>
        <dsp:cNvSpPr/>
      </dsp:nvSpPr>
      <dsp:spPr>
        <a:xfrm>
          <a:off x="10111" y="1384443"/>
          <a:ext cx="3165187" cy="489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fi-FI" sz="1400" b="0" i="0" kern="1200" err="1"/>
            <a:t>splitting</a:t>
          </a:r>
          <a:r>
            <a:rPr lang="fi-FI" sz="1400" b="0" i="0" kern="1200"/>
            <a:t> </a:t>
          </a:r>
          <a:r>
            <a:rPr lang="fi-FI" sz="1400" b="0" i="0" kern="1200" err="1"/>
            <a:t>the</a:t>
          </a:r>
          <a:r>
            <a:rPr lang="fi-FI" sz="1400" b="0" i="0" kern="1200"/>
            <a:t> </a:t>
          </a:r>
          <a:r>
            <a:rPr lang="fi-FI" sz="1400" b="0" i="0" kern="1200" err="1"/>
            <a:t>time</a:t>
          </a:r>
          <a:r>
            <a:rPr lang="fi-FI" sz="1400" b="0" i="0" kern="1200"/>
            <a:t> </a:t>
          </a:r>
          <a:r>
            <a:rPr lang="fi-FI" sz="1400" b="0" i="0" kern="1200" err="1"/>
            <a:t>series</a:t>
          </a:r>
          <a:r>
            <a:rPr lang="fi-FI" sz="1400" b="0" i="0" kern="1200"/>
            <a:t> into </a:t>
          </a:r>
          <a:r>
            <a:rPr lang="fi-FI" sz="1400" b="0" i="0" kern="1200" err="1"/>
            <a:t>distinct</a:t>
          </a:r>
          <a:r>
            <a:rPr lang="fi-FI" sz="1400" b="0" i="0" kern="1200"/>
            <a:t> </a:t>
          </a:r>
          <a:r>
            <a:rPr lang="fi-FI" sz="1400" b="0" i="0" kern="1200" err="1"/>
            <a:t>interval</a:t>
          </a:r>
          <a:endParaRPr lang="en-US" sz="1400" kern="1200"/>
        </a:p>
      </dsp:txBody>
      <dsp:txXfrm>
        <a:off x="10111" y="1384443"/>
        <a:ext cx="3165187" cy="489614"/>
      </dsp:txXfrm>
    </dsp:sp>
    <dsp:sp modelId="{CAB1D371-8857-489E-9570-D69F299EFE3D}">
      <dsp:nvSpPr>
        <dsp:cNvPr id="0" name=""/>
        <dsp:cNvSpPr/>
      </dsp:nvSpPr>
      <dsp:spPr>
        <a:xfrm>
          <a:off x="10111" y="1918856"/>
          <a:ext cx="3165187" cy="501376"/>
        </a:xfrm>
        <a:prstGeom prst="rect">
          <a:avLst/>
        </a:prstGeom>
        <a:noFill/>
        <a:ln>
          <a:noFill/>
        </a:ln>
        <a:effectLst/>
      </dsp:spPr>
      <dsp:style>
        <a:lnRef idx="0">
          <a:scrgbClr r="0" g="0" b="0"/>
        </a:lnRef>
        <a:fillRef idx="0">
          <a:scrgbClr r="0" g="0" b="0"/>
        </a:fillRef>
        <a:effectRef idx="0">
          <a:scrgbClr r="0" g="0" b="0"/>
        </a:effectRef>
        <a:fontRef idx="minor"/>
      </dsp:style>
    </dsp:sp>
    <dsp:sp modelId="{B34E3F22-8C3F-481B-B293-51468CF4A8E5}">
      <dsp:nvSpPr>
        <dsp:cNvPr id="0" name=""/>
        <dsp:cNvSpPr/>
      </dsp:nvSpPr>
      <dsp:spPr>
        <a:xfrm>
          <a:off x="4757892" y="180311"/>
          <a:ext cx="1107815" cy="1107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F749DF-D9D0-4D14-AB9E-8A882753F268}">
      <dsp:nvSpPr>
        <dsp:cNvPr id="0" name=""/>
        <dsp:cNvSpPr/>
      </dsp:nvSpPr>
      <dsp:spPr>
        <a:xfrm>
          <a:off x="3729206" y="1384443"/>
          <a:ext cx="3165187" cy="489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kumimoji="1" lang="en-US" sz="1400" kern="1200"/>
            <a:t>Time window: 5s</a:t>
          </a:r>
          <a:r>
            <a:rPr lang="en-US" sz="1400" kern="1200">
              <a:latin typeface="等线 Light" panose="02110004020202020204"/>
            </a:rPr>
            <a:t> (160 rows)</a:t>
          </a:r>
          <a:endParaRPr lang="en-US" sz="1400" kern="1200"/>
        </a:p>
      </dsp:txBody>
      <dsp:txXfrm>
        <a:off x="3729206" y="1384443"/>
        <a:ext cx="3165187" cy="489614"/>
      </dsp:txXfrm>
    </dsp:sp>
    <dsp:sp modelId="{BF271B69-8B46-449D-93C7-18F7AF8061D8}">
      <dsp:nvSpPr>
        <dsp:cNvPr id="0" name=""/>
        <dsp:cNvSpPr/>
      </dsp:nvSpPr>
      <dsp:spPr>
        <a:xfrm>
          <a:off x="3729206" y="1918856"/>
          <a:ext cx="3165187" cy="501376"/>
        </a:xfrm>
        <a:prstGeom prst="rect">
          <a:avLst/>
        </a:prstGeom>
        <a:noFill/>
        <a:ln>
          <a:noFill/>
        </a:ln>
        <a:effectLst/>
      </dsp:spPr>
      <dsp:style>
        <a:lnRef idx="0">
          <a:scrgbClr r="0" g="0" b="0"/>
        </a:lnRef>
        <a:fillRef idx="0">
          <a:scrgbClr r="0" g="0" b="0"/>
        </a:fillRef>
        <a:effectRef idx="0">
          <a:scrgbClr r="0" g="0" b="0"/>
        </a:effectRef>
        <a:fontRef idx="minor"/>
      </dsp:style>
    </dsp:sp>
    <dsp:sp modelId="{74EDCDD0-4361-47C5-B242-B2F40183E25F}">
      <dsp:nvSpPr>
        <dsp:cNvPr id="0" name=""/>
        <dsp:cNvSpPr/>
      </dsp:nvSpPr>
      <dsp:spPr>
        <a:xfrm>
          <a:off x="8476987" y="180311"/>
          <a:ext cx="1107815" cy="1107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5752E8-9C71-43E2-83D2-21F6A4D24B00}">
      <dsp:nvSpPr>
        <dsp:cNvPr id="0" name=""/>
        <dsp:cNvSpPr/>
      </dsp:nvSpPr>
      <dsp:spPr>
        <a:xfrm>
          <a:off x="7448301" y="1384443"/>
          <a:ext cx="3165187" cy="4896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kumimoji="1" lang="en-US" sz="1400" kern="1200"/>
            <a:t>Tools: spark</a:t>
          </a:r>
          <a:endParaRPr lang="en-US" sz="1400" kern="1200"/>
        </a:p>
      </dsp:txBody>
      <dsp:txXfrm>
        <a:off x="7448301" y="1384443"/>
        <a:ext cx="3165187" cy="489614"/>
      </dsp:txXfrm>
    </dsp:sp>
    <dsp:sp modelId="{2E456A22-56E3-4084-AD06-4F900EB39D13}">
      <dsp:nvSpPr>
        <dsp:cNvPr id="0" name=""/>
        <dsp:cNvSpPr/>
      </dsp:nvSpPr>
      <dsp:spPr>
        <a:xfrm>
          <a:off x="7448301" y="1918856"/>
          <a:ext cx="3165187" cy="50137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03F7A-BBB4-9346-A379-86E92A159B45}" type="datetimeFigureOut">
              <a:rPr kumimoji="1" lang="zh-CN" altLang="en-US" smtClean="0"/>
              <a:t>2024/3/27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F3C441-C75A-A345-B049-A37C4A808FB0}" type="slidenum">
              <a:rPr kumimoji="1" lang="zh-CN" altLang="en-US" smtClean="0"/>
              <a:t>‹#›</a:t>
            </a:fld>
            <a:endParaRPr kumimoji="1" lang="zh-CN" altLang="en-US"/>
          </a:p>
        </p:txBody>
      </p:sp>
    </p:spTree>
    <p:extLst>
      <p:ext uri="{BB962C8B-B14F-4D97-AF65-F5344CB8AC3E}">
        <p14:creationId xmlns:p14="http://schemas.microsoft.com/office/powerpoint/2010/main" val="125781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c68b87818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c68b87818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c68b87818e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c68b87818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68b87818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68b87818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68b87818e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68b87818e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68b87818e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68b87818e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8CA5B-8D38-CE1E-3D79-B003B4A1662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8B4E1F14-7DFD-20F6-55D3-8FADBE1CD8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E8AAE20F-1345-9BB7-F100-B1F06E1F3B33}"/>
              </a:ext>
            </a:extLst>
          </p:cNvPr>
          <p:cNvSpPr>
            <a:spLocks noGrp="1"/>
          </p:cNvSpPr>
          <p:nvPr>
            <p:ph type="dt" sz="half" idx="10"/>
          </p:nvPr>
        </p:nvSpPr>
        <p:spPr/>
        <p:txBody>
          <a:bodyPr/>
          <a:lstStyle/>
          <a:p>
            <a:fld id="{C760992C-42D0-B746-80D9-124C673BE6F3}" type="datetimeFigureOut">
              <a:rPr kumimoji="1" lang="zh-CN" altLang="en-US" smtClean="0"/>
              <a:t>2024/3/27</a:t>
            </a:fld>
            <a:endParaRPr kumimoji="1" lang="zh-CN" altLang="en-US"/>
          </a:p>
        </p:txBody>
      </p:sp>
      <p:sp>
        <p:nvSpPr>
          <p:cNvPr id="5" name="页脚占位符 4">
            <a:extLst>
              <a:ext uri="{FF2B5EF4-FFF2-40B4-BE49-F238E27FC236}">
                <a16:creationId xmlns:a16="http://schemas.microsoft.com/office/drawing/2014/main" id="{F0D5658B-B0A4-8D86-BC3A-AF04688C037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25F0F16-E894-0FA6-0B55-5E198EEF72D4}"/>
              </a:ext>
            </a:extLst>
          </p:cNvPr>
          <p:cNvSpPr>
            <a:spLocks noGrp="1"/>
          </p:cNvSpPr>
          <p:nvPr>
            <p:ph type="sldNum" sz="quarter" idx="12"/>
          </p:nvPr>
        </p:nvSpPr>
        <p:spPr/>
        <p:txBody>
          <a:body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207115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82315-3D42-D33C-1068-0F54B322C5D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8ECE35CB-5CD5-BE90-97DB-5E347236207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C70B83D-61A5-A3A1-BE32-BF013EB0E974}"/>
              </a:ext>
            </a:extLst>
          </p:cNvPr>
          <p:cNvSpPr>
            <a:spLocks noGrp="1"/>
          </p:cNvSpPr>
          <p:nvPr>
            <p:ph type="dt" sz="half" idx="10"/>
          </p:nvPr>
        </p:nvSpPr>
        <p:spPr/>
        <p:txBody>
          <a:bodyPr/>
          <a:lstStyle/>
          <a:p>
            <a:fld id="{C760992C-42D0-B746-80D9-124C673BE6F3}" type="datetimeFigureOut">
              <a:rPr kumimoji="1" lang="zh-CN" altLang="en-US" smtClean="0"/>
              <a:t>2024/3/27</a:t>
            </a:fld>
            <a:endParaRPr kumimoji="1" lang="zh-CN" altLang="en-US"/>
          </a:p>
        </p:txBody>
      </p:sp>
      <p:sp>
        <p:nvSpPr>
          <p:cNvPr id="5" name="页脚占位符 4">
            <a:extLst>
              <a:ext uri="{FF2B5EF4-FFF2-40B4-BE49-F238E27FC236}">
                <a16:creationId xmlns:a16="http://schemas.microsoft.com/office/drawing/2014/main" id="{A3524FB7-7EA0-245E-2F17-602BA5E8767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27F2D63-22EC-35E1-C6F9-F44C6CA9E925}"/>
              </a:ext>
            </a:extLst>
          </p:cNvPr>
          <p:cNvSpPr>
            <a:spLocks noGrp="1"/>
          </p:cNvSpPr>
          <p:nvPr>
            <p:ph type="sldNum" sz="quarter" idx="12"/>
          </p:nvPr>
        </p:nvSpPr>
        <p:spPr/>
        <p:txBody>
          <a:body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1759368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257187-9C7F-EB3C-2927-7C696D3F48B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BA8EAC4-4FC1-F4DF-8A12-ACA5468B331F}"/>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177CB89-A1D6-197A-2B5F-2D69E723817F}"/>
              </a:ext>
            </a:extLst>
          </p:cNvPr>
          <p:cNvSpPr>
            <a:spLocks noGrp="1"/>
          </p:cNvSpPr>
          <p:nvPr>
            <p:ph type="dt" sz="half" idx="10"/>
          </p:nvPr>
        </p:nvSpPr>
        <p:spPr/>
        <p:txBody>
          <a:bodyPr/>
          <a:lstStyle/>
          <a:p>
            <a:fld id="{C760992C-42D0-B746-80D9-124C673BE6F3}" type="datetimeFigureOut">
              <a:rPr kumimoji="1" lang="zh-CN" altLang="en-US" smtClean="0"/>
              <a:t>2024/3/27</a:t>
            </a:fld>
            <a:endParaRPr kumimoji="1" lang="zh-CN" altLang="en-US"/>
          </a:p>
        </p:txBody>
      </p:sp>
      <p:sp>
        <p:nvSpPr>
          <p:cNvPr id="5" name="页脚占位符 4">
            <a:extLst>
              <a:ext uri="{FF2B5EF4-FFF2-40B4-BE49-F238E27FC236}">
                <a16:creationId xmlns:a16="http://schemas.microsoft.com/office/drawing/2014/main" id="{A1E48E41-5677-5BE1-1713-6F4FB93DFC8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7FDBEB-8090-9CD0-F090-09B908231F9D}"/>
              </a:ext>
            </a:extLst>
          </p:cNvPr>
          <p:cNvSpPr>
            <a:spLocks noGrp="1"/>
          </p:cNvSpPr>
          <p:nvPr>
            <p:ph type="sldNum" sz="quarter" idx="12"/>
          </p:nvPr>
        </p:nvSpPr>
        <p:spPr/>
        <p:txBody>
          <a:body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3788996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308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63C00-E02C-E4BC-7134-3D1398DE5F3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DA01E8A-E9E6-41BF-120E-316F1D888FC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165F662-E008-8699-6037-D20457ECB970}"/>
              </a:ext>
            </a:extLst>
          </p:cNvPr>
          <p:cNvSpPr>
            <a:spLocks noGrp="1"/>
          </p:cNvSpPr>
          <p:nvPr>
            <p:ph type="dt" sz="half" idx="10"/>
          </p:nvPr>
        </p:nvSpPr>
        <p:spPr/>
        <p:txBody>
          <a:bodyPr/>
          <a:lstStyle/>
          <a:p>
            <a:fld id="{C760992C-42D0-B746-80D9-124C673BE6F3}" type="datetimeFigureOut">
              <a:rPr kumimoji="1" lang="zh-CN" altLang="en-US" smtClean="0"/>
              <a:t>2024/3/27</a:t>
            </a:fld>
            <a:endParaRPr kumimoji="1" lang="zh-CN" altLang="en-US"/>
          </a:p>
        </p:txBody>
      </p:sp>
      <p:sp>
        <p:nvSpPr>
          <p:cNvPr id="5" name="页脚占位符 4">
            <a:extLst>
              <a:ext uri="{FF2B5EF4-FFF2-40B4-BE49-F238E27FC236}">
                <a16:creationId xmlns:a16="http://schemas.microsoft.com/office/drawing/2014/main" id="{4EF46274-22C3-1783-8D05-712C689AD67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C670DE4-1B97-BF81-BD43-80642F32507C}"/>
              </a:ext>
            </a:extLst>
          </p:cNvPr>
          <p:cNvSpPr>
            <a:spLocks noGrp="1"/>
          </p:cNvSpPr>
          <p:nvPr>
            <p:ph type="sldNum" sz="quarter" idx="12"/>
          </p:nvPr>
        </p:nvSpPr>
        <p:spPr/>
        <p:txBody>
          <a:body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267229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BFDF2-A42C-B691-0ED8-7DD4A6B7048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A5E2FCE-753E-E5FA-C997-D53B8EEBF8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3FFF70C-7120-0B6C-D38F-BBBCB0ECD526}"/>
              </a:ext>
            </a:extLst>
          </p:cNvPr>
          <p:cNvSpPr>
            <a:spLocks noGrp="1"/>
          </p:cNvSpPr>
          <p:nvPr>
            <p:ph type="dt" sz="half" idx="10"/>
          </p:nvPr>
        </p:nvSpPr>
        <p:spPr/>
        <p:txBody>
          <a:bodyPr/>
          <a:lstStyle/>
          <a:p>
            <a:fld id="{C760992C-42D0-B746-80D9-124C673BE6F3}" type="datetimeFigureOut">
              <a:rPr kumimoji="1" lang="zh-CN" altLang="en-US" smtClean="0"/>
              <a:t>2024/3/27</a:t>
            </a:fld>
            <a:endParaRPr kumimoji="1" lang="zh-CN" altLang="en-US"/>
          </a:p>
        </p:txBody>
      </p:sp>
      <p:sp>
        <p:nvSpPr>
          <p:cNvPr id="5" name="页脚占位符 4">
            <a:extLst>
              <a:ext uri="{FF2B5EF4-FFF2-40B4-BE49-F238E27FC236}">
                <a16:creationId xmlns:a16="http://schemas.microsoft.com/office/drawing/2014/main" id="{90585E97-D33F-1099-E6EF-FEBBA287FF9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6061BB2-4BBB-3A48-6E04-DB9E7B9E2EBD}"/>
              </a:ext>
            </a:extLst>
          </p:cNvPr>
          <p:cNvSpPr>
            <a:spLocks noGrp="1"/>
          </p:cNvSpPr>
          <p:nvPr>
            <p:ph type="sldNum" sz="quarter" idx="12"/>
          </p:nvPr>
        </p:nvSpPr>
        <p:spPr/>
        <p:txBody>
          <a:body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196393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F97E3-9310-87AC-CE36-CD14DF6F619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75E0BEA-861D-CB0D-60FD-D67A45403CE6}"/>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7125F25-4D01-B944-0CFD-893BA9C406E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1FBD968-8520-C679-E288-CD1B209EC788}"/>
              </a:ext>
            </a:extLst>
          </p:cNvPr>
          <p:cNvSpPr>
            <a:spLocks noGrp="1"/>
          </p:cNvSpPr>
          <p:nvPr>
            <p:ph type="dt" sz="half" idx="10"/>
          </p:nvPr>
        </p:nvSpPr>
        <p:spPr/>
        <p:txBody>
          <a:bodyPr/>
          <a:lstStyle/>
          <a:p>
            <a:fld id="{C760992C-42D0-B746-80D9-124C673BE6F3}" type="datetimeFigureOut">
              <a:rPr kumimoji="1" lang="zh-CN" altLang="en-US" smtClean="0"/>
              <a:t>2024/3/27</a:t>
            </a:fld>
            <a:endParaRPr kumimoji="1" lang="zh-CN" altLang="en-US"/>
          </a:p>
        </p:txBody>
      </p:sp>
      <p:sp>
        <p:nvSpPr>
          <p:cNvPr id="6" name="页脚占位符 5">
            <a:extLst>
              <a:ext uri="{FF2B5EF4-FFF2-40B4-BE49-F238E27FC236}">
                <a16:creationId xmlns:a16="http://schemas.microsoft.com/office/drawing/2014/main" id="{9A6BCE55-7AF1-C957-CB0B-AB12CE38561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5BCBE4F-460B-F9BC-0152-6292C8D7B4BA}"/>
              </a:ext>
            </a:extLst>
          </p:cNvPr>
          <p:cNvSpPr>
            <a:spLocks noGrp="1"/>
          </p:cNvSpPr>
          <p:nvPr>
            <p:ph type="sldNum" sz="quarter" idx="12"/>
          </p:nvPr>
        </p:nvSpPr>
        <p:spPr/>
        <p:txBody>
          <a:body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151706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BB4D8-E81E-52BF-68C8-930A9523970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4670DAB-2A5D-C285-5326-8DC649AB0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F7DAF12-3163-7A6A-8B90-E01673509BC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D78959E-6A63-C61A-9D1C-35D2B61673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BEA5421A-FC57-876C-8265-93A481E48EC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7DAD04E-56F7-6D47-7E96-9983C213D500}"/>
              </a:ext>
            </a:extLst>
          </p:cNvPr>
          <p:cNvSpPr>
            <a:spLocks noGrp="1"/>
          </p:cNvSpPr>
          <p:nvPr>
            <p:ph type="dt" sz="half" idx="10"/>
          </p:nvPr>
        </p:nvSpPr>
        <p:spPr/>
        <p:txBody>
          <a:bodyPr/>
          <a:lstStyle/>
          <a:p>
            <a:fld id="{C760992C-42D0-B746-80D9-124C673BE6F3}" type="datetimeFigureOut">
              <a:rPr kumimoji="1" lang="zh-CN" altLang="en-US" smtClean="0"/>
              <a:t>2024/3/27</a:t>
            </a:fld>
            <a:endParaRPr kumimoji="1" lang="zh-CN" altLang="en-US"/>
          </a:p>
        </p:txBody>
      </p:sp>
      <p:sp>
        <p:nvSpPr>
          <p:cNvPr id="8" name="页脚占位符 7">
            <a:extLst>
              <a:ext uri="{FF2B5EF4-FFF2-40B4-BE49-F238E27FC236}">
                <a16:creationId xmlns:a16="http://schemas.microsoft.com/office/drawing/2014/main" id="{C0FD2D50-D7B0-0C62-6906-7E7E7082A81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E86919D-1384-B158-5632-CDFC76B6B0E9}"/>
              </a:ext>
            </a:extLst>
          </p:cNvPr>
          <p:cNvSpPr>
            <a:spLocks noGrp="1"/>
          </p:cNvSpPr>
          <p:nvPr>
            <p:ph type="sldNum" sz="quarter" idx="12"/>
          </p:nvPr>
        </p:nvSpPr>
        <p:spPr/>
        <p:txBody>
          <a:body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841705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12902-C055-C78A-1ADE-21535B14513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53F7BD0-4EF1-A46A-C260-138F1882C128}"/>
              </a:ext>
            </a:extLst>
          </p:cNvPr>
          <p:cNvSpPr>
            <a:spLocks noGrp="1"/>
          </p:cNvSpPr>
          <p:nvPr>
            <p:ph type="dt" sz="half" idx="10"/>
          </p:nvPr>
        </p:nvSpPr>
        <p:spPr/>
        <p:txBody>
          <a:bodyPr/>
          <a:lstStyle/>
          <a:p>
            <a:fld id="{C760992C-42D0-B746-80D9-124C673BE6F3}" type="datetimeFigureOut">
              <a:rPr kumimoji="1" lang="zh-CN" altLang="en-US" smtClean="0"/>
              <a:t>2024/3/27</a:t>
            </a:fld>
            <a:endParaRPr kumimoji="1" lang="zh-CN" altLang="en-US"/>
          </a:p>
        </p:txBody>
      </p:sp>
      <p:sp>
        <p:nvSpPr>
          <p:cNvPr id="4" name="页脚占位符 3">
            <a:extLst>
              <a:ext uri="{FF2B5EF4-FFF2-40B4-BE49-F238E27FC236}">
                <a16:creationId xmlns:a16="http://schemas.microsoft.com/office/drawing/2014/main" id="{5A01DDEB-2342-6C09-882B-13846332ECC6}"/>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BBF2C20-10C2-B507-2C60-D2262EF5DE54}"/>
              </a:ext>
            </a:extLst>
          </p:cNvPr>
          <p:cNvSpPr>
            <a:spLocks noGrp="1"/>
          </p:cNvSpPr>
          <p:nvPr>
            <p:ph type="sldNum" sz="quarter" idx="12"/>
          </p:nvPr>
        </p:nvSpPr>
        <p:spPr/>
        <p:txBody>
          <a:body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2901708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F190BD-F9DF-F2D1-6F15-31E2486E32EE}"/>
              </a:ext>
            </a:extLst>
          </p:cNvPr>
          <p:cNvSpPr>
            <a:spLocks noGrp="1"/>
          </p:cNvSpPr>
          <p:nvPr>
            <p:ph type="dt" sz="half" idx="10"/>
          </p:nvPr>
        </p:nvSpPr>
        <p:spPr/>
        <p:txBody>
          <a:bodyPr/>
          <a:lstStyle/>
          <a:p>
            <a:fld id="{C760992C-42D0-B746-80D9-124C673BE6F3}" type="datetimeFigureOut">
              <a:rPr kumimoji="1" lang="zh-CN" altLang="en-US" smtClean="0"/>
              <a:t>2024/3/27</a:t>
            </a:fld>
            <a:endParaRPr kumimoji="1" lang="zh-CN" altLang="en-US"/>
          </a:p>
        </p:txBody>
      </p:sp>
      <p:sp>
        <p:nvSpPr>
          <p:cNvPr id="3" name="页脚占位符 2">
            <a:extLst>
              <a:ext uri="{FF2B5EF4-FFF2-40B4-BE49-F238E27FC236}">
                <a16:creationId xmlns:a16="http://schemas.microsoft.com/office/drawing/2014/main" id="{0FBA82ED-A3E4-E792-FBB7-8D5B59AD1830}"/>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0D76BA5-2316-535C-8BE2-093A9C6B08BB}"/>
              </a:ext>
            </a:extLst>
          </p:cNvPr>
          <p:cNvSpPr>
            <a:spLocks noGrp="1"/>
          </p:cNvSpPr>
          <p:nvPr>
            <p:ph type="sldNum" sz="quarter" idx="12"/>
          </p:nvPr>
        </p:nvSpPr>
        <p:spPr/>
        <p:txBody>
          <a:body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104576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18D2D-A420-0053-2931-88DD4A41DE5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A537920-B006-1B3F-8530-36C48D2FD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3210863-7409-5272-451C-D407BBBB4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9027E26-00AD-73FA-2854-BD5250253F9A}"/>
              </a:ext>
            </a:extLst>
          </p:cNvPr>
          <p:cNvSpPr>
            <a:spLocks noGrp="1"/>
          </p:cNvSpPr>
          <p:nvPr>
            <p:ph type="dt" sz="half" idx="10"/>
          </p:nvPr>
        </p:nvSpPr>
        <p:spPr/>
        <p:txBody>
          <a:bodyPr/>
          <a:lstStyle/>
          <a:p>
            <a:fld id="{C760992C-42D0-B746-80D9-124C673BE6F3}" type="datetimeFigureOut">
              <a:rPr kumimoji="1" lang="zh-CN" altLang="en-US" smtClean="0"/>
              <a:t>2024/3/27</a:t>
            </a:fld>
            <a:endParaRPr kumimoji="1" lang="zh-CN" altLang="en-US"/>
          </a:p>
        </p:txBody>
      </p:sp>
      <p:sp>
        <p:nvSpPr>
          <p:cNvPr id="6" name="页脚占位符 5">
            <a:extLst>
              <a:ext uri="{FF2B5EF4-FFF2-40B4-BE49-F238E27FC236}">
                <a16:creationId xmlns:a16="http://schemas.microsoft.com/office/drawing/2014/main" id="{22C60D08-F915-9852-ABEB-77EFC77634C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369899F-46AB-913D-DA88-F6720142819C}"/>
              </a:ext>
            </a:extLst>
          </p:cNvPr>
          <p:cNvSpPr>
            <a:spLocks noGrp="1"/>
          </p:cNvSpPr>
          <p:nvPr>
            <p:ph type="sldNum" sz="quarter" idx="12"/>
          </p:nvPr>
        </p:nvSpPr>
        <p:spPr/>
        <p:txBody>
          <a:body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282138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64894-1CEE-AD0C-0A0D-1FF27376F02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C2CCF57-B795-36EB-5DDD-ED7D010A1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DDE88C9-8C37-DC11-1A87-9BD42F199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42C361B-94C0-CE02-5F64-2C13E1EEBA44}"/>
              </a:ext>
            </a:extLst>
          </p:cNvPr>
          <p:cNvSpPr>
            <a:spLocks noGrp="1"/>
          </p:cNvSpPr>
          <p:nvPr>
            <p:ph type="dt" sz="half" idx="10"/>
          </p:nvPr>
        </p:nvSpPr>
        <p:spPr/>
        <p:txBody>
          <a:bodyPr/>
          <a:lstStyle/>
          <a:p>
            <a:fld id="{C760992C-42D0-B746-80D9-124C673BE6F3}" type="datetimeFigureOut">
              <a:rPr kumimoji="1" lang="zh-CN" altLang="en-US" smtClean="0"/>
              <a:t>2024/3/27</a:t>
            </a:fld>
            <a:endParaRPr kumimoji="1" lang="zh-CN" altLang="en-US"/>
          </a:p>
        </p:txBody>
      </p:sp>
      <p:sp>
        <p:nvSpPr>
          <p:cNvPr id="6" name="页脚占位符 5">
            <a:extLst>
              <a:ext uri="{FF2B5EF4-FFF2-40B4-BE49-F238E27FC236}">
                <a16:creationId xmlns:a16="http://schemas.microsoft.com/office/drawing/2014/main" id="{CA9E3C5E-A038-2687-6FEE-1F1E56DFC91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65D0058-9D62-C467-AD9F-9D973A1CFDF3}"/>
              </a:ext>
            </a:extLst>
          </p:cNvPr>
          <p:cNvSpPr>
            <a:spLocks noGrp="1"/>
          </p:cNvSpPr>
          <p:nvPr>
            <p:ph type="sldNum" sz="quarter" idx="12"/>
          </p:nvPr>
        </p:nvSpPr>
        <p:spPr/>
        <p:txBody>
          <a:body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288401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4FCFD30-7A09-8CA5-D24C-83BEB63BA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9DCDD65-24FD-923E-860E-11CD84DFC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3CC2216-F035-CF61-9248-77D2A10519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0992C-42D0-B746-80D9-124C673BE6F3}" type="datetimeFigureOut">
              <a:rPr kumimoji="1" lang="zh-CN" altLang="en-US" smtClean="0"/>
              <a:t>2024/3/27</a:t>
            </a:fld>
            <a:endParaRPr kumimoji="1" lang="zh-CN" altLang="en-US"/>
          </a:p>
        </p:txBody>
      </p:sp>
      <p:sp>
        <p:nvSpPr>
          <p:cNvPr id="5" name="页脚占位符 4">
            <a:extLst>
              <a:ext uri="{FF2B5EF4-FFF2-40B4-BE49-F238E27FC236}">
                <a16:creationId xmlns:a16="http://schemas.microsoft.com/office/drawing/2014/main" id="{DFE902D2-18F7-1C45-805C-1A8B064B55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DBB5F4B-7C4F-6973-5A38-6FD4011C6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295EAE-7720-6E42-8B6B-48D7487600E8}" type="slidenum">
              <a:rPr kumimoji="1" lang="zh-CN" altLang="en-US" smtClean="0"/>
              <a:t>‹#›</a:t>
            </a:fld>
            <a:endParaRPr kumimoji="1" lang="zh-CN" altLang="en-US"/>
          </a:p>
        </p:txBody>
      </p:sp>
    </p:spTree>
    <p:extLst>
      <p:ext uri="{BB962C8B-B14F-4D97-AF65-F5344CB8AC3E}">
        <p14:creationId xmlns:p14="http://schemas.microsoft.com/office/powerpoint/2010/main" val="2129043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193333" y="2907233"/>
            <a:ext cx="11912000" cy="767600"/>
          </a:xfrm>
          <a:prstGeom prst="rect">
            <a:avLst/>
          </a:prstGeom>
        </p:spPr>
        <p:txBody>
          <a:bodyPr spcFirstLastPara="1" vert="horz" wrap="square" lIns="121900" tIns="121900" rIns="121900" bIns="121900" rtlCol="0" anchor="t" anchorCtr="0">
            <a:normAutofit/>
          </a:bodyPr>
          <a:lstStyle/>
          <a:p>
            <a:pPr>
              <a:spcBef>
                <a:spcPts val="0"/>
              </a:spcBef>
            </a:pPr>
            <a:r>
              <a:rPr lang="en" sz="2667">
                <a:latin typeface="Times New Roman"/>
                <a:ea typeface="Times New Roman"/>
                <a:cs typeface="Times New Roman"/>
                <a:sym typeface="Times New Roman"/>
              </a:rPr>
              <a:t>Data Mining Project- Seminar 3</a:t>
            </a:r>
            <a:endParaRPr sz="2667">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8201867" y="4212333"/>
            <a:ext cx="3583600" cy="1955200"/>
          </a:xfrm>
          <a:prstGeom prst="rect">
            <a:avLst/>
          </a:prstGeom>
        </p:spPr>
        <p:txBody>
          <a:bodyPr spcFirstLastPara="1" vert="horz" wrap="square" lIns="121900" tIns="121900" rIns="121900" bIns="121900" rtlCol="0" anchor="t" anchorCtr="0">
            <a:normAutofit/>
          </a:bodyPr>
          <a:lstStyle/>
          <a:p>
            <a:pPr algn="l">
              <a:spcBef>
                <a:spcPts val="0"/>
              </a:spcBef>
            </a:pPr>
            <a:r>
              <a:rPr lang="en">
                <a:latin typeface="Times New Roman"/>
                <a:ea typeface="Times New Roman"/>
                <a:cs typeface="Times New Roman"/>
                <a:sym typeface="Times New Roman"/>
              </a:rPr>
              <a:t>Tanvir Hasan</a:t>
            </a:r>
            <a:endParaRPr>
              <a:latin typeface="Times New Roman"/>
              <a:ea typeface="Times New Roman"/>
              <a:cs typeface="Times New Roman"/>
              <a:sym typeface="Times New Roman"/>
            </a:endParaRPr>
          </a:p>
          <a:p>
            <a:pPr algn="l">
              <a:spcBef>
                <a:spcPts val="0"/>
              </a:spcBef>
            </a:pPr>
            <a:r>
              <a:rPr lang="en">
                <a:latin typeface="Times New Roman"/>
                <a:ea typeface="Times New Roman"/>
                <a:cs typeface="Times New Roman"/>
                <a:sym typeface="Times New Roman"/>
              </a:rPr>
              <a:t>Qiqi Xie</a:t>
            </a:r>
            <a:endParaRPr>
              <a:latin typeface="Times New Roman"/>
              <a:ea typeface="Times New Roman"/>
              <a:cs typeface="Times New Roman"/>
              <a:sym typeface="Times New Roman"/>
            </a:endParaRPr>
          </a:p>
          <a:p>
            <a:pPr algn="l">
              <a:spcBef>
                <a:spcPts val="0"/>
              </a:spcBef>
            </a:pPr>
            <a:r>
              <a:rPr lang="en">
                <a:latin typeface="Times New Roman"/>
                <a:ea typeface="Times New Roman"/>
                <a:cs typeface="Times New Roman"/>
                <a:sym typeface="Times New Roman"/>
              </a:rPr>
              <a:t>Shafin Alam</a:t>
            </a:r>
            <a:endParaRPr>
              <a:latin typeface="Times New Roman"/>
              <a:ea typeface="Times New Roman"/>
              <a:cs typeface="Times New Roman"/>
              <a:sym typeface="Times New Roman"/>
            </a:endParaRPr>
          </a:p>
          <a:p>
            <a:pPr algn="l">
              <a:spcBef>
                <a:spcPts val="0"/>
              </a:spcBef>
            </a:pPr>
            <a:r>
              <a:rPr lang="en">
                <a:latin typeface="Times New Roman"/>
                <a:ea typeface="Times New Roman"/>
                <a:cs typeface="Times New Roman"/>
                <a:sym typeface="Times New Roman"/>
              </a:rPr>
              <a:t>Seam Zaman</a:t>
            </a:r>
            <a:endParaRPr>
              <a:latin typeface="Times New Roman"/>
              <a:ea typeface="Times New Roman"/>
              <a:cs typeface="Times New Roman"/>
              <a:sym typeface="Times New Roman"/>
            </a:endParaRPr>
          </a:p>
          <a:p>
            <a:pPr algn="l">
              <a:spcBef>
                <a:spcPts val="0"/>
              </a:spcBef>
            </a:pPr>
            <a:r>
              <a:rPr lang="en">
                <a:latin typeface="Times New Roman"/>
                <a:ea typeface="Times New Roman"/>
                <a:cs typeface="Times New Roman"/>
                <a:sym typeface="Times New Roman"/>
              </a:rPr>
              <a:t>Supervisor: </a:t>
            </a:r>
            <a:r>
              <a:rPr lang="en" b="1">
                <a:latin typeface="Times New Roman"/>
                <a:ea typeface="Times New Roman"/>
                <a:cs typeface="Times New Roman"/>
                <a:sym typeface="Times New Roman"/>
              </a:rPr>
              <a:t>Pekka Siirtola</a:t>
            </a:r>
            <a:endParaRPr b="1">
              <a:latin typeface="Times New Roman"/>
              <a:ea typeface="Times New Roman"/>
              <a:cs typeface="Times New Roman"/>
              <a:sym typeface="Times New Roman"/>
            </a:endParaRPr>
          </a:p>
        </p:txBody>
      </p:sp>
      <p:sp>
        <p:nvSpPr>
          <p:cNvPr id="88" name="Google Shape;88;p13"/>
          <p:cNvSpPr txBox="1"/>
          <p:nvPr/>
        </p:nvSpPr>
        <p:spPr>
          <a:xfrm>
            <a:off x="78200" y="693767"/>
            <a:ext cx="12027200" cy="840000"/>
          </a:xfrm>
          <a:prstGeom prst="rect">
            <a:avLst/>
          </a:prstGeom>
          <a:noFill/>
          <a:ln>
            <a:noFill/>
          </a:ln>
        </p:spPr>
        <p:txBody>
          <a:bodyPr spcFirstLastPara="1" wrap="square" lIns="121900" tIns="121900" rIns="121900" bIns="121900" anchor="t" anchorCtr="0">
            <a:noAutofit/>
          </a:bodyPr>
          <a:lstStyle/>
          <a:p>
            <a:pPr algn="ctr"/>
            <a:r>
              <a:rPr lang="en-US" sz="3450" b="1">
                <a:solidFill>
                  <a:schemeClr val="accent1"/>
                </a:solidFill>
                <a:latin typeface="Times New Roman"/>
                <a:ea typeface="Times New Roman"/>
                <a:cs typeface="Times New Roman"/>
                <a:sym typeface="Times New Roman"/>
              </a:rPr>
              <a:t>Understanding &amp; Predicting the Stress Level of Nurses During Covid19 using Sensors Data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DA462103-972E-88F6-40F9-8AFFB70708C6}"/>
              </a:ext>
            </a:extLst>
          </p:cNvPr>
          <p:cNvSpPr>
            <a:spLocks noGrp="1"/>
          </p:cNvSpPr>
          <p:nvPr>
            <p:ph type="title"/>
          </p:nvPr>
        </p:nvSpPr>
        <p:spPr>
          <a:xfrm>
            <a:off x="5867400" y="609600"/>
            <a:ext cx="5310116" cy="1322887"/>
          </a:xfrm>
        </p:spPr>
        <p:txBody>
          <a:bodyPr>
            <a:normAutofit/>
          </a:bodyPr>
          <a:lstStyle/>
          <a:p>
            <a:r>
              <a:rPr kumimoji="1" lang="en-US" altLang="zh-CN"/>
              <a:t>Fine-tuning model</a:t>
            </a:r>
            <a:endParaRPr kumimoji="1" lang="zh-CN" altLang="en-US"/>
          </a:p>
        </p:txBody>
      </p:sp>
      <p:pic>
        <p:nvPicPr>
          <p:cNvPr id="4" name="Picture 3">
            <a:extLst>
              <a:ext uri="{FF2B5EF4-FFF2-40B4-BE49-F238E27FC236}">
                <a16:creationId xmlns:a16="http://schemas.microsoft.com/office/drawing/2014/main" id="{A3CE15C6-7203-F9ED-D790-05DFC0924030}"/>
              </a:ext>
            </a:extLst>
          </p:cNvPr>
          <p:cNvPicPr>
            <a:picLocks noChangeAspect="1"/>
          </p:cNvPicPr>
          <p:nvPr/>
        </p:nvPicPr>
        <p:blipFill>
          <a:blip r:embed="rId2"/>
          <a:stretch>
            <a:fillRect/>
          </a:stretch>
        </p:blipFill>
        <p:spPr>
          <a:xfrm>
            <a:off x="674427" y="2006440"/>
            <a:ext cx="3720152" cy="2855215"/>
          </a:xfrm>
          <a:prstGeom prst="rect">
            <a:avLst/>
          </a:prstGeom>
        </p:spPr>
      </p:pic>
      <p:sp>
        <p:nvSpPr>
          <p:cNvPr id="3" name="内容占位符 2">
            <a:extLst>
              <a:ext uri="{FF2B5EF4-FFF2-40B4-BE49-F238E27FC236}">
                <a16:creationId xmlns:a16="http://schemas.microsoft.com/office/drawing/2014/main" id="{DA3D6110-3BDE-788C-78D0-9E053FF18E2E}"/>
              </a:ext>
            </a:extLst>
          </p:cNvPr>
          <p:cNvSpPr>
            <a:spLocks noGrp="1"/>
          </p:cNvSpPr>
          <p:nvPr>
            <p:ph idx="1"/>
          </p:nvPr>
        </p:nvSpPr>
        <p:spPr>
          <a:xfrm>
            <a:off x="5867400" y="2194102"/>
            <a:ext cx="5310116" cy="3908585"/>
          </a:xfrm>
        </p:spPr>
        <p:txBody>
          <a:bodyPr vert="horz" lIns="91440" tIns="45720" rIns="91440" bIns="45720" rtlCol="0" anchor="t">
            <a:normAutofit/>
          </a:bodyPr>
          <a:lstStyle/>
          <a:p>
            <a:r>
              <a:rPr lang="en-US" altLang="zh-CN" sz="2000">
                <a:latin typeface="等线"/>
                <a:ea typeface="等线"/>
                <a:cs typeface="Arial"/>
              </a:rPr>
              <a:t>Oversampling</a:t>
            </a:r>
          </a:p>
          <a:p>
            <a:r>
              <a:rPr lang="en-US" altLang="zh-CN" sz="2000">
                <a:latin typeface="等线"/>
                <a:ea typeface="等线"/>
                <a:cs typeface="Arial"/>
              </a:rPr>
              <a:t>Merged the minority classes into a single class and adjusted the labels accordingly (label: low, high)</a:t>
            </a:r>
          </a:p>
          <a:p>
            <a:r>
              <a:rPr lang="en-US" altLang="zh-CN" sz="2000">
                <a:latin typeface="等线"/>
                <a:ea typeface="等线"/>
                <a:cs typeface="Arial"/>
              </a:rPr>
              <a:t>Adjusting hyperparameters of the model</a:t>
            </a:r>
          </a:p>
          <a:p>
            <a:pPr lvl="1">
              <a:buFont typeface="Courier New,monospace" panose="020B0604020202020204" pitchFamily="34" charset="0"/>
              <a:buChar char="o"/>
            </a:pPr>
            <a:endParaRPr lang="en-US" sz="2000">
              <a:latin typeface="Times New Roman"/>
              <a:ea typeface="等线"/>
              <a:cs typeface="Times New Roman"/>
            </a:endParaRPr>
          </a:p>
          <a:p>
            <a:endParaRPr lang="en-US" altLang="zh-CN" sz="2000">
              <a:latin typeface="等线"/>
              <a:ea typeface="等线"/>
              <a:cs typeface="Times New Roman"/>
            </a:endParaRPr>
          </a:p>
          <a:p>
            <a:pPr lvl="1">
              <a:buFont typeface="Courier New" panose="020B0604020202020204" pitchFamily="34" charset="0"/>
              <a:buChar char="o"/>
            </a:pPr>
            <a:endParaRPr lang="en-US" sz="2000">
              <a:latin typeface="Times New Roman"/>
              <a:ea typeface="等线"/>
              <a:cs typeface="Times New Roman"/>
            </a:endParaRPr>
          </a:p>
          <a:p>
            <a:pPr marL="457200" lvl="1" indent="0">
              <a:buNone/>
            </a:pPr>
            <a:endParaRPr lang="en-US" sz="2000">
              <a:latin typeface="Times New Roman"/>
              <a:ea typeface="等线"/>
              <a:cs typeface="Times New Roman"/>
            </a:endParaRPr>
          </a:p>
          <a:p>
            <a:pPr marL="457200" lvl="1" indent="0">
              <a:buNone/>
            </a:pPr>
            <a:endParaRPr lang="en-US" sz="2000">
              <a:latin typeface="Times New Roman"/>
              <a:ea typeface="等线"/>
              <a:cs typeface="Times New Roman"/>
            </a:endParaRPr>
          </a:p>
          <a:p>
            <a:pPr lvl="1">
              <a:buFont typeface="Courier New" panose="020B0604020202020204" pitchFamily="34" charset="0"/>
              <a:buChar char="o"/>
            </a:pPr>
            <a:endParaRPr lang="en-US" altLang="zh-CN" sz="2000">
              <a:latin typeface="等线" panose="02110004020202020204"/>
              <a:ea typeface="等线"/>
              <a:cs typeface="Times New Roman"/>
            </a:endParaRPr>
          </a:p>
        </p:txBody>
      </p:sp>
    </p:spTree>
    <p:extLst>
      <p:ext uri="{BB962C8B-B14F-4D97-AF65-F5344CB8AC3E}">
        <p14:creationId xmlns:p14="http://schemas.microsoft.com/office/powerpoint/2010/main" val="339587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161C1-F9FF-D2FF-1BB7-8FC7012910E5}"/>
              </a:ext>
            </a:extLst>
          </p:cNvPr>
          <p:cNvSpPr>
            <a:spLocks noGrp="1"/>
          </p:cNvSpPr>
          <p:nvPr>
            <p:ph type="title"/>
          </p:nvPr>
        </p:nvSpPr>
        <p:spPr>
          <a:xfrm>
            <a:off x="838200" y="1684246"/>
            <a:ext cx="3420817" cy="3489509"/>
          </a:xfrm>
        </p:spPr>
        <p:txBody>
          <a:bodyPr vert="horz" lIns="91440" tIns="45720" rIns="91440" bIns="45720" rtlCol="0" anchor="ctr">
            <a:normAutofit fontScale="90000"/>
          </a:bodyPr>
          <a:lstStyle/>
          <a:p>
            <a:r>
              <a:rPr kumimoji="1" lang="en-US" altLang="zh-CN" sz="2800" kern="1200">
                <a:latin typeface="+mj-lt"/>
                <a:ea typeface="等线 Light"/>
                <a:cs typeface="+mj-cs"/>
              </a:rPr>
              <a:t>Key Findings:</a:t>
            </a:r>
            <a:br>
              <a:rPr lang="en-US" altLang="zh-CN" sz="2800" kern="1200">
                <a:ea typeface="等线 Light"/>
              </a:rPr>
            </a:br>
            <a:br>
              <a:rPr lang="en-US" altLang="zh-CN" sz="2000"/>
            </a:br>
            <a:r>
              <a:rPr lang="en-US" altLang="zh-CN" sz="2000" kern="1200">
                <a:latin typeface="+mj-lt"/>
                <a:ea typeface="等线 Light"/>
                <a:cs typeface="+mj-cs"/>
              </a:rPr>
              <a:t>1. The model can identify the high level of stress well</a:t>
            </a:r>
            <a:br>
              <a:rPr lang="en-US" altLang="zh-CN" sz="2000" kern="1200">
                <a:ea typeface="等线 Light"/>
              </a:rPr>
            </a:br>
            <a:br>
              <a:rPr lang="en-US" altLang="zh-CN" sz="2000"/>
            </a:br>
            <a:r>
              <a:rPr lang="en-US" altLang="zh-CN" sz="2000" kern="1200">
                <a:latin typeface="+mj-lt"/>
                <a:ea typeface="等线 Light"/>
                <a:cs typeface="+mj-cs"/>
              </a:rPr>
              <a:t>2. </a:t>
            </a:r>
            <a:r>
              <a:rPr lang="en-US" sz="2000">
                <a:ea typeface="+mj-lt"/>
                <a:cs typeface="+mj-lt"/>
              </a:rPr>
              <a:t>Oversampling puts more weight on the small class, which may lead to an overall accuracy decrease</a:t>
            </a:r>
            <a:br>
              <a:rPr lang="en-US" altLang="zh-CN" sz="2000">
                <a:ea typeface="等线 Light"/>
              </a:rPr>
            </a:br>
            <a:br>
              <a:rPr lang="en-US" altLang="zh-CN" sz="2000">
                <a:ea typeface="等线 Light"/>
              </a:rPr>
            </a:br>
            <a:r>
              <a:rPr lang="en-US" altLang="zh-CN" sz="2000">
                <a:ea typeface="等线 Light"/>
              </a:rPr>
              <a:t>3.</a:t>
            </a:r>
            <a:r>
              <a:rPr lang="en-US" altLang="zh-CN" sz="2000">
                <a:ea typeface="+mj-lt"/>
                <a:cs typeface="+mj-lt"/>
              </a:rPr>
              <a:t> </a:t>
            </a:r>
            <a:r>
              <a:rPr lang="en-US" sz="2000">
                <a:ea typeface="+mj-lt"/>
                <a:cs typeface="+mj-lt"/>
              </a:rPr>
              <a:t>Accuracy may be good enough for well-balanced dataset, but not ideal for imbalanced dataset. </a:t>
            </a:r>
            <a:endParaRPr lang="en-US" altLang="zh-CN" sz="2000" kern="1200">
              <a:ea typeface="+mj-lt"/>
              <a:cs typeface="+mj-lt"/>
            </a:endParaRPr>
          </a:p>
        </p:txBody>
      </p:sp>
      <p:graphicFrame>
        <p:nvGraphicFramePr>
          <p:cNvPr id="4" name="内容占位符 3">
            <a:extLst>
              <a:ext uri="{FF2B5EF4-FFF2-40B4-BE49-F238E27FC236}">
                <a16:creationId xmlns:a16="http://schemas.microsoft.com/office/drawing/2014/main" id="{DDF24C0D-3980-9D83-D913-0AC76B8B7FD2}"/>
              </a:ext>
            </a:extLst>
          </p:cNvPr>
          <p:cNvGraphicFramePr>
            <a:graphicFrameLocks noGrp="1"/>
          </p:cNvGraphicFramePr>
          <p:nvPr>
            <p:ph idx="1"/>
            <p:extLst>
              <p:ext uri="{D42A27DB-BD31-4B8C-83A1-F6EECF244321}">
                <p14:modId xmlns:p14="http://schemas.microsoft.com/office/powerpoint/2010/main" val="854155354"/>
              </p:ext>
            </p:extLst>
          </p:nvPr>
        </p:nvGraphicFramePr>
        <p:xfrm>
          <a:off x="5143501" y="1231901"/>
          <a:ext cx="6210305" cy="4458916"/>
        </p:xfrm>
        <a:graphic>
          <a:graphicData uri="http://schemas.openxmlformats.org/drawingml/2006/table">
            <a:tbl>
              <a:tblPr firstRow="1" firstCol="1" bandRow="1">
                <a:solidFill>
                  <a:schemeClr val="bg1"/>
                </a:solidFill>
                <a:tableStyleId>{5C22544A-7EE6-4342-B048-85BDC9FD1C3A}</a:tableStyleId>
              </a:tblPr>
              <a:tblGrid>
                <a:gridCol w="580049">
                  <a:extLst>
                    <a:ext uri="{9D8B030D-6E8A-4147-A177-3AD203B41FA5}">
                      <a16:colId xmlns:a16="http://schemas.microsoft.com/office/drawing/2014/main" val="4233111014"/>
                    </a:ext>
                  </a:extLst>
                </a:gridCol>
                <a:gridCol w="703782">
                  <a:extLst>
                    <a:ext uri="{9D8B030D-6E8A-4147-A177-3AD203B41FA5}">
                      <a16:colId xmlns:a16="http://schemas.microsoft.com/office/drawing/2014/main" val="272780626"/>
                    </a:ext>
                  </a:extLst>
                </a:gridCol>
                <a:gridCol w="703782">
                  <a:extLst>
                    <a:ext uri="{9D8B030D-6E8A-4147-A177-3AD203B41FA5}">
                      <a16:colId xmlns:a16="http://schemas.microsoft.com/office/drawing/2014/main" val="4177533794"/>
                    </a:ext>
                  </a:extLst>
                </a:gridCol>
                <a:gridCol w="703782">
                  <a:extLst>
                    <a:ext uri="{9D8B030D-6E8A-4147-A177-3AD203B41FA5}">
                      <a16:colId xmlns:a16="http://schemas.microsoft.com/office/drawing/2014/main" val="491133344"/>
                    </a:ext>
                  </a:extLst>
                </a:gridCol>
                <a:gridCol w="703782">
                  <a:extLst>
                    <a:ext uri="{9D8B030D-6E8A-4147-A177-3AD203B41FA5}">
                      <a16:colId xmlns:a16="http://schemas.microsoft.com/office/drawing/2014/main" val="366610233"/>
                    </a:ext>
                  </a:extLst>
                </a:gridCol>
                <a:gridCol w="703782">
                  <a:extLst>
                    <a:ext uri="{9D8B030D-6E8A-4147-A177-3AD203B41FA5}">
                      <a16:colId xmlns:a16="http://schemas.microsoft.com/office/drawing/2014/main" val="1200791301"/>
                    </a:ext>
                  </a:extLst>
                </a:gridCol>
                <a:gridCol w="703782">
                  <a:extLst>
                    <a:ext uri="{9D8B030D-6E8A-4147-A177-3AD203B41FA5}">
                      <a16:colId xmlns:a16="http://schemas.microsoft.com/office/drawing/2014/main" val="2686070596"/>
                    </a:ext>
                  </a:extLst>
                </a:gridCol>
                <a:gridCol w="703782">
                  <a:extLst>
                    <a:ext uri="{9D8B030D-6E8A-4147-A177-3AD203B41FA5}">
                      <a16:colId xmlns:a16="http://schemas.microsoft.com/office/drawing/2014/main" val="279988823"/>
                    </a:ext>
                  </a:extLst>
                </a:gridCol>
                <a:gridCol w="703782">
                  <a:extLst>
                    <a:ext uri="{9D8B030D-6E8A-4147-A177-3AD203B41FA5}">
                      <a16:colId xmlns:a16="http://schemas.microsoft.com/office/drawing/2014/main" val="2455981264"/>
                    </a:ext>
                  </a:extLst>
                </a:gridCol>
              </a:tblGrid>
              <a:tr h="532599">
                <a:tc>
                  <a:txBody>
                    <a:bodyPr/>
                    <a:lstStyle/>
                    <a:p>
                      <a:pPr algn="just">
                        <a:spcBef>
                          <a:spcPts val="400"/>
                        </a:spcBef>
                        <a:spcAft>
                          <a:spcPts val="1000"/>
                        </a:spcAft>
                        <a:tabLst>
                          <a:tab pos="338455" algn="l"/>
                        </a:tabLst>
                      </a:pPr>
                      <a:endParaRPr lang="zh-CN" sz="800" b="0" cap="none" spc="0">
                        <a:solidFill>
                          <a:schemeClr val="bg1"/>
                        </a:solidFill>
                        <a:effectLst/>
                        <a:latin typeface="Times New Roman" panose="02020603050405020304" pitchFamily="18" charset="0"/>
                        <a:ea typeface="宋体" panose="02010600030101010101" pitchFamily="2" charset="-122"/>
                      </a:endParaRPr>
                    </a:p>
                  </a:txBody>
                  <a:tcPr marL="69034" marR="61787" marT="53102" marB="5310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gridSpan="2">
                  <a:txBody>
                    <a:bodyPr/>
                    <a:lstStyle/>
                    <a:p>
                      <a:pPr algn="just">
                        <a:spcBef>
                          <a:spcPts val="400"/>
                        </a:spcBef>
                        <a:spcAft>
                          <a:spcPts val="1000"/>
                        </a:spcAft>
                        <a:tabLst>
                          <a:tab pos="338455" algn="l"/>
                        </a:tabLst>
                      </a:pPr>
                      <a:r>
                        <a:rPr lang="fi-FI" sz="800" b="0" cap="none" spc="0">
                          <a:solidFill>
                            <a:schemeClr val="bg1"/>
                          </a:solidFill>
                          <a:effectLst/>
                        </a:rPr>
                        <a:t>Precision</a:t>
                      </a:r>
                      <a:endParaRPr lang="zh-CN" sz="800" b="0" cap="none" spc="0">
                        <a:solidFill>
                          <a:schemeClr val="bg1"/>
                        </a:solidFill>
                        <a:effectLst/>
                      </a:endParaRPr>
                    </a:p>
                    <a:p>
                      <a:pPr algn="just">
                        <a:spcBef>
                          <a:spcPts val="400"/>
                        </a:spcBef>
                        <a:spcAft>
                          <a:spcPts val="1000"/>
                        </a:spcAft>
                        <a:tabLst>
                          <a:tab pos="338455" algn="l"/>
                        </a:tabLst>
                      </a:pPr>
                      <a:r>
                        <a:rPr lang="fi-FI" sz="800" b="0" cap="none" spc="0">
                          <a:solidFill>
                            <a:schemeClr val="bg1"/>
                          </a:solidFill>
                          <a:effectLst/>
                        </a:rPr>
                        <a:t>(</a:t>
                      </a:r>
                      <a:r>
                        <a:rPr lang="fi-FI" sz="800" b="0" cap="none" spc="0" err="1">
                          <a:solidFill>
                            <a:schemeClr val="bg1"/>
                          </a:solidFill>
                          <a:effectLst/>
                        </a:rPr>
                        <a:t>before</a:t>
                      </a:r>
                      <a:r>
                        <a:rPr lang="fi-FI" sz="800" b="0" cap="none" spc="0">
                          <a:solidFill>
                            <a:schemeClr val="bg1"/>
                          </a:solidFill>
                          <a:effectLst/>
                        </a:rPr>
                        <a:t>/</a:t>
                      </a:r>
                      <a:r>
                        <a:rPr lang="fi-FI" sz="800" b="0" cap="none" spc="0" err="1">
                          <a:solidFill>
                            <a:schemeClr val="bg1"/>
                          </a:solidFill>
                          <a:effectLst/>
                        </a:rPr>
                        <a:t>after</a:t>
                      </a:r>
                      <a:r>
                        <a:rPr lang="fi-FI" sz="800" b="0" cap="none" spc="0">
                          <a:solidFill>
                            <a:schemeClr val="bg1"/>
                          </a:solidFill>
                          <a:effectLst/>
                        </a:rPr>
                        <a:t>)</a:t>
                      </a:r>
                      <a:endParaRPr lang="zh-CN" sz="800" b="0" cap="none" spc="0">
                        <a:solidFill>
                          <a:schemeClr val="bg1"/>
                        </a:solidFill>
                        <a:effectLst/>
                        <a:latin typeface="Times New Roman" panose="02020603050405020304" pitchFamily="18" charset="0"/>
                        <a:ea typeface="宋体" panose="02010600030101010101" pitchFamily="2" charset="-122"/>
                      </a:endParaRPr>
                    </a:p>
                  </a:txBody>
                  <a:tcPr marL="69034" marR="61787" marT="53102" marB="53102"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zh-CN" altLang="en-US"/>
                    </a:p>
                  </a:txBody>
                  <a:tcPr/>
                </a:tc>
                <a:tc gridSpan="2">
                  <a:txBody>
                    <a:bodyPr/>
                    <a:lstStyle/>
                    <a:p>
                      <a:pPr algn="just">
                        <a:spcBef>
                          <a:spcPts val="400"/>
                        </a:spcBef>
                        <a:spcAft>
                          <a:spcPts val="1000"/>
                        </a:spcAft>
                        <a:tabLst>
                          <a:tab pos="338455" algn="l"/>
                        </a:tabLst>
                      </a:pPr>
                      <a:r>
                        <a:rPr lang="fi-FI" sz="800" b="0" cap="none" spc="0" err="1">
                          <a:solidFill>
                            <a:schemeClr val="bg1"/>
                          </a:solidFill>
                          <a:effectLst/>
                        </a:rPr>
                        <a:t>Recall</a:t>
                      </a:r>
                      <a:endParaRPr lang="zh-CN" sz="800" b="0" cap="none" spc="0" err="1">
                        <a:solidFill>
                          <a:schemeClr val="bg1"/>
                        </a:solidFill>
                        <a:effectLst/>
                      </a:endParaRPr>
                    </a:p>
                    <a:p>
                      <a:pPr algn="just">
                        <a:spcBef>
                          <a:spcPts val="400"/>
                        </a:spcBef>
                        <a:spcAft>
                          <a:spcPts val="1000"/>
                        </a:spcAft>
                        <a:tabLst>
                          <a:tab pos="338455" algn="l"/>
                        </a:tabLst>
                      </a:pPr>
                      <a:r>
                        <a:rPr lang="fi-FI" sz="800" b="0" cap="none" spc="0">
                          <a:solidFill>
                            <a:schemeClr val="bg1"/>
                          </a:solidFill>
                          <a:effectLst/>
                        </a:rPr>
                        <a:t>(</a:t>
                      </a:r>
                      <a:r>
                        <a:rPr lang="fi-FI" sz="800" b="0" cap="none" spc="0" err="1">
                          <a:solidFill>
                            <a:schemeClr val="bg1"/>
                          </a:solidFill>
                          <a:effectLst/>
                        </a:rPr>
                        <a:t>before</a:t>
                      </a:r>
                      <a:r>
                        <a:rPr lang="fi-FI" sz="800" b="0" cap="none" spc="0">
                          <a:solidFill>
                            <a:schemeClr val="bg1"/>
                          </a:solidFill>
                          <a:effectLst/>
                        </a:rPr>
                        <a:t>/</a:t>
                      </a:r>
                      <a:r>
                        <a:rPr lang="fi-FI" sz="800" b="0" cap="none" spc="0" err="1">
                          <a:solidFill>
                            <a:schemeClr val="bg1"/>
                          </a:solidFill>
                          <a:effectLst/>
                        </a:rPr>
                        <a:t>after</a:t>
                      </a:r>
                      <a:r>
                        <a:rPr lang="fi-FI" sz="800" b="0" cap="none" spc="0">
                          <a:solidFill>
                            <a:schemeClr val="bg1"/>
                          </a:solidFill>
                          <a:effectLst/>
                        </a:rPr>
                        <a:t>)</a:t>
                      </a:r>
                      <a:endParaRPr lang="zh-CN" sz="800" b="0" cap="none" spc="0">
                        <a:solidFill>
                          <a:schemeClr val="bg1"/>
                        </a:solidFill>
                        <a:effectLst/>
                        <a:latin typeface="Times New Roman" panose="02020603050405020304" pitchFamily="18" charset="0"/>
                        <a:ea typeface="宋体" panose="02010600030101010101" pitchFamily="2" charset="-122"/>
                      </a:endParaRPr>
                    </a:p>
                  </a:txBody>
                  <a:tcPr marL="69034" marR="61787" marT="53102" marB="53102"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zh-CN" altLang="en-US"/>
                    </a:p>
                  </a:txBody>
                  <a:tcPr/>
                </a:tc>
                <a:tc gridSpan="2">
                  <a:txBody>
                    <a:bodyPr/>
                    <a:lstStyle/>
                    <a:p>
                      <a:pPr algn="just">
                        <a:spcBef>
                          <a:spcPts val="400"/>
                        </a:spcBef>
                        <a:spcAft>
                          <a:spcPts val="1000"/>
                        </a:spcAft>
                        <a:tabLst>
                          <a:tab pos="338455" algn="l"/>
                        </a:tabLst>
                      </a:pPr>
                      <a:r>
                        <a:rPr lang="fi-FI" sz="800" b="0" cap="none" spc="0">
                          <a:solidFill>
                            <a:schemeClr val="bg1"/>
                          </a:solidFill>
                          <a:effectLst/>
                        </a:rPr>
                        <a:t>F1-score</a:t>
                      </a:r>
                      <a:endParaRPr lang="zh-CN" sz="800" b="0" cap="none" spc="0">
                        <a:solidFill>
                          <a:schemeClr val="bg1"/>
                        </a:solidFill>
                        <a:effectLst/>
                      </a:endParaRPr>
                    </a:p>
                    <a:p>
                      <a:pPr algn="just">
                        <a:spcBef>
                          <a:spcPts val="400"/>
                        </a:spcBef>
                        <a:spcAft>
                          <a:spcPts val="1000"/>
                        </a:spcAft>
                        <a:tabLst>
                          <a:tab pos="338455" algn="l"/>
                        </a:tabLst>
                      </a:pPr>
                      <a:r>
                        <a:rPr lang="fi-FI" sz="800" b="0" cap="none" spc="0">
                          <a:solidFill>
                            <a:schemeClr val="bg1"/>
                          </a:solidFill>
                          <a:effectLst/>
                        </a:rPr>
                        <a:t>(</a:t>
                      </a:r>
                      <a:r>
                        <a:rPr lang="fi-FI" sz="800" b="0" cap="none" spc="0" err="1">
                          <a:solidFill>
                            <a:schemeClr val="bg1"/>
                          </a:solidFill>
                          <a:effectLst/>
                        </a:rPr>
                        <a:t>before</a:t>
                      </a:r>
                      <a:r>
                        <a:rPr lang="fi-FI" sz="800" b="0" cap="none" spc="0">
                          <a:solidFill>
                            <a:schemeClr val="bg1"/>
                          </a:solidFill>
                          <a:effectLst/>
                        </a:rPr>
                        <a:t>/</a:t>
                      </a:r>
                      <a:r>
                        <a:rPr lang="fi-FI" sz="800" b="0" cap="none" spc="0" err="1">
                          <a:solidFill>
                            <a:schemeClr val="bg1"/>
                          </a:solidFill>
                          <a:effectLst/>
                        </a:rPr>
                        <a:t>after</a:t>
                      </a:r>
                      <a:r>
                        <a:rPr lang="fi-FI" sz="800" b="0" cap="none" spc="0">
                          <a:solidFill>
                            <a:schemeClr val="bg1"/>
                          </a:solidFill>
                          <a:effectLst/>
                        </a:rPr>
                        <a:t>)</a:t>
                      </a:r>
                      <a:endParaRPr lang="zh-CN" sz="800" b="0" cap="none" spc="0">
                        <a:solidFill>
                          <a:schemeClr val="bg1"/>
                        </a:solidFill>
                        <a:effectLst/>
                        <a:latin typeface="Times New Roman" panose="02020603050405020304" pitchFamily="18" charset="0"/>
                        <a:ea typeface="宋体" panose="02010600030101010101" pitchFamily="2" charset="-122"/>
                      </a:endParaRPr>
                    </a:p>
                  </a:txBody>
                  <a:tcPr marL="69034" marR="61787" marT="53102" marB="53102"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zh-CN" altLang="en-US"/>
                    </a:p>
                  </a:txBody>
                  <a:tcPr/>
                </a:tc>
                <a:tc gridSpan="2">
                  <a:txBody>
                    <a:bodyPr/>
                    <a:lstStyle/>
                    <a:p>
                      <a:pPr algn="just">
                        <a:spcBef>
                          <a:spcPts val="400"/>
                        </a:spcBef>
                        <a:spcAft>
                          <a:spcPts val="1000"/>
                        </a:spcAft>
                        <a:tabLst>
                          <a:tab pos="338455" algn="l"/>
                        </a:tabLst>
                      </a:pPr>
                      <a:r>
                        <a:rPr lang="fi-FI" sz="800" b="0" cap="none" spc="0" err="1">
                          <a:solidFill>
                            <a:schemeClr val="bg1"/>
                          </a:solidFill>
                          <a:effectLst/>
                        </a:rPr>
                        <a:t>Accuracy</a:t>
                      </a:r>
                      <a:endParaRPr lang="zh-CN" sz="800" b="0" cap="none" spc="0" err="1">
                        <a:solidFill>
                          <a:schemeClr val="bg1"/>
                        </a:solidFill>
                        <a:effectLst/>
                      </a:endParaRPr>
                    </a:p>
                    <a:p>
                      <a:pPr algn="just">
                        <a:spcBef>
                          <a:spcPts val="400"/>
                        </a:spcBef>
                        <a:spcAft>
                          <a:spcPts val="1000"/>
                        </a:spcAft>
                        <a:tabLst>
                          <a:tab pos="338455" algn="l"/>
                        </a:tabLst>
                      </a:pPr>
                      <a:r>
                        <a:rPr lang="fi-FI" sz="800" b="0" cap="none" spc="0">
                          <a:solidFill>
                            <a:schemeClr val="bg1"/>
                          </a:solidFill>
                          <a:effectLst/>
                        </a:rPr>
                        <a:t>(</a:t>
                      </a:r>
                      <a:r>
                        <a:rPr lang="fi-FI" sz="800" b="0" cap="none" spc="0" err="1">
                          <a:solidFill>
                            <a:schemeClr val="bg1"/>
                          </a:solidFill>
                          <a:effectLst/>
                        </a:rPr>
                        <a:t>before</a:t>
                      </a:r>
                      <a:r>
                        <a:rPr lang="fi-FI" sz="800" b="0" cap="none" spc="0">
                          <a:solidFill>
                            <a:schemeClr val="bg1"/>
                          </a:solidFill>
                          <a:effectLst/>
                        </a:rPr>
                        <a:t>/</a:t>
                      </a:r>
                      <a:r>
                        <a:rPr lang="fi-FI" sz="800" b="0" cap="none" spc="0" err="1">
                          <a:solidFill>
                            <a:schemeClr val="bg1"/>
                          </a:solidFill>
                          <a:effectLst/>
                        </a:rPr>
                        <a:t>after</a:t>
                      </a:r>
                      <a:r>
                        <a:rPr lang="fi-FI" sz="800" b="0" cap="none" spc="0">
                          <a:solidFill>
                            <a:schemeClr val="bg1"/>
                          </a:solidFill>
                          <a:effectLst/>
                        </a:rPr>
                        <a:t>)</a:t>
                      </a:r>
                      <a:endParaRPr lang="zh-CN" sz="800" b="0" cap="none" spc="0">
                        <a:solidFill>
                          <a:schemeClr val="bg1"/>
                        </a:solidFill>
                        <a:effectLst/>
                        <a:latin typeface="Times New Roman" panose="02020603050405020304" pitchFamily="18" charset="0"/>
                        <a:ea typeface="宋体" panose="02010600030101010101" pitchFamily="2" charset="-122"/>
                      </a:endParaRPr>
                    </a:p>
                  </a:txBody>
                  <a:tcPr marL="69034" marR="61787" marT="53102" marB="53102" anchor="ctr">
                    <a:lnL w="12700" cmpd="sng">
                      <a:noFill/>
                    </a:lnL>
                    <a:lnR w="12700" cmpd="sng">
                      <a:noFill/>
                    </a:lnR>
                    <a:lnT w="19050" cap="flat" cmpd="sng" algn="ctr">
                      <a:solidFill>
                        <a:schemeClr val="tx1"/>
                      </a:solidFill>
                      <a:prstDash val="solid"/>
                    </a:lnT>
                    <a:lnB w="38100" cmpd="sng">
                      <a:noFill/>
                    </a:lnB>
                    <a:solidFill>
                      <a:schemeClr val="tx1"/>
                    </a:solidFill>
                  </a:tcPr>
                </a:tc>
                <a:tc hMerge="1">
                  <a:txBody>
                    <a:bodyPr/>
                    <a:lstStyle/>
                    <a:p>
                      <a:endParaRPr lang="zh-CN" altLang="en-US"/>
                    </a:p>
                  </a:txBody>
                  <a:tcPr/>
                </a:tc>
                <a:extLst>
                  <a:ext uri="{0D108BD9-81ED-4DB2-BD59-A6C34878D82A}">
                    <a16:rowId xmlns:a16="http://schemas.microsoft.com/office/drawing/2014/main" val="2965958773"/>
                  </a:ext>
                </a:extLst>
              </a:tr>
              <a:tr h="261409">
                <a:tc>
                  <a:txBody>
                    <a:bodyPr/>
                    <a:lstStyle/>
                    <a:p>
                      <a:pPr algn="just">
                        <a:spcBef>
                          <a:spcPts val="400"/>
                        </a:spcBef>
                        <a:spcAft>
                          <a:spcPts val="1000"/>
                        </a:spcAft>
                        <a:tabLst>
                          <a:tab pos="338455" algn="l"/>
                        </a:tabLst>
                      </a:pPr>
                      <a:r>
                        <a:rPr lang="fi-FI" sz="800" cap="none" spc="0">
                          <a:solidFill>
                            <a:schemeClr val="tx1"/>
                          </a:solidFill>
                          <a:effectLst/>
                        </a:rPr>
                        <a:t>15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0.91</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0.91</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0.93</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0.95</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0.92</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0.93</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0.93</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0.95</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655018626"/>
                  </a:ext>
                </a:extLst>
              </a:tr>
              <a:tr h="261409">
                <a:tc>
                  <a:txBody>
                    <a:bodyPr/>
                    <a:lstStyle/>
                    <a:p>
                      <a:pPr algn="just">
                        <a:spcBef>
                          <a:spcPts val="400"/>
                        </a:spcBef>
                        <a:spcAft>
                          <a:spcPts val="1000"/>
                        </a:spcAft>
                        <a:tabLst>
                          <a:tab pos="338455" algn="l"/>
                        </a:tabLst>
                      </a:pPr>
                      <a:r>
                        <a:rPr lang="fi-FI" sz="800" cap="none" spc="0">
                          <a:solidFill>
                            <a:schemeClr val="tx1"/>
                          </a:solidFill>
                          <a:effectLst/>
                        </a:rPr>
                        <a:t>5C</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0.13</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0.50</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0.28</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0.66</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0.16</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0.56</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0.28</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0.66</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41618084"/>
                  </a:ext>
                </a:extLst>
              </a:tr>
              <a:tr h="261409">
                <a:tc>
                  <a:txBody>
                    <a:bodyPr/>
                    <a:lstStyle/>
                    <a:p>
                      <a:pPr algn="just">
                        <a:spcBef>
                          <a:spcPts val="400"/>
                        </a:spcBef>
                        <a:spcAft>
                          <a:spcPts val="1000"/>
                        </a:spcAft>
                        <a:tabLst>
                          <a:tab pos="338455" algn="l"/>
                        </a:tabLst>
                      </a:pPr>
                      <a:r>
                        <a:rPr lang="fi-FI" sz="800" cap="none" spc="0">
                          <a:solidFill>
                            <a:schemeClr val="tx1"/>
                          </a:solidFill>
                          <a:effectLst/>
                        </a:rPr>
                        <a:t>6B</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0.89</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0.86</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0.25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0.43</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0.34</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0.49</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0.25</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0.43</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695557409"/>
                  </a:ext>
                </a:extLst>
              </a:tr>
              <a:tr h="261409">
                <a:tc>
                  <a:txBody>
                    <a:bodyPr/>
                    <a:lstStyle/>
                    <a:p>
                      <a:pPr algn="just">
                        <a:spcBef>
                          <a:spcPts val="400"/>
                        </a:spcBef>
                        <a:spcAft>
                          <a:spcPts val="1000"/>
                        </a:spcAft>
                        <a:tabLst>
                          <a:tab pos="338455" algn="l"/>
                        </a:tabLst>
                      </a:pPr>
                      <a:r>
                        <a:rPr lang="fi-FI" sz="800" cap="none" spc="0">
                          <a:solidFill>
                            <a:schemeClr val="tx1"/>
                          </a:solidFill>
                          <a:effectLst/>
                        </a:rPr>
                        <a:t>6D</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0.90</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0.91</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0.82</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0.80</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0.84</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0.83</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0.82</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0.80</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97925519"/>
                  </a:ext>
                </a:extLst>
              </a:tr>
              <a:tr h="261409">
                <a:tc>
                  <a:txBody>
                    <a:bodyPr/>
                    <a:lstStyle/>
                    <a:p>
                      <a:pPr algn="just">
                        <a:spcBef>
                          <a:spcPts val="400"/>
                        </a:spcBef>
                        <a:spcAft>
                          <a:spcPts val="1000"/>
                        </a:spcAft>
                      </a:pPr>
                      <a:r>
                        <a:rPr lang="fi-FI" sz="800" cap="none" spc="0">
                          <a:solidFill>
                            <a:schemeClr val="tx1"/>
                          </a:solidFill>
                          <a:effectLst/>
                        </a:rPr>
                        <a:t>7A </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0.51</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0.50</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0.61</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0.54</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0.55</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0.52</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0.61</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0.54</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187321245"/>
                  </a:ext>
                </a:extLst>
              </a:tr>
              <a:tr h="264000">
                <a:tc>
                  <a:txBody>
                    <a:bodyPr/>
                    <a:lstStyle/>
                    <a:p>
                      <a:pPr algn="just">
                        <a:spcBef>
                          <a:spcPts val="400"/>
                        </a:spcBef>
                        <a:spcAft>
                          <a:spcPts val="1000"/>
                        </a:spcAft>
                        <a:tabLst>
                          <a:tab pos="338455" algn="l"/>
                        </a:tabLst>
                      </a:pPr>
                      <a:r>
                        <a:rPr lang="fi-FI" sz="800" cap="none" spc="0">
                          <a:solidFill>
                            <a:schemeClr val="tx1"/>
                          </a:solidFill>
                          <a:effectLst/>
                        </a:rPr>
                        <a:t>7E</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0.48</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0.55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0.07</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0.48</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0.13</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0.39</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0.07</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0.48</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43210643"/>
                  </a:ext>
                </a:extLst>
              </a:tr>
              <a:tr h="264000">
                <a:tc>
                  <a:txBody>
                    <a:bodyPr/>
                    <a:lstStyle/>
                    <a:p>
                      <a:pPr algn="just">
                        <a:spcBef>
                          <a:spcPts val="400"/>
                        </a:spcBef>
                        <a:spcAft>
                          <a:spcPts val="1000"/>
                        </a:spcAft>
                        <a:tabLst>
                          <a:tab pos="338455" algn="l"/>
                        </a:tabLst>
                      </a:pPr>
                      <a:r>
                        <a:rPr lang="fi-FI" sz="800" cap="none" spc="0">
                          <a:solidFill>
                            <a:schemeClr val="tx1"/>
                          </a:solidFill>
                          <a:effectLst/>
                        </a:rPr>
                        <a:t>83</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0.79</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0.84</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0.84</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0.81</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0.81</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0.82</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0.84</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0.81</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59125874"/>
                  </a:ext>
                </a:extLst>
              </a:tr>
              <a:tr h="261409">
                <a:tc>
                  <a:txBody>
                    <a:bodyPr/>
                    <a:lstStyle/>
                    <a:p>
                      <a:pPr algn="just">
                        <a:spcBef>
                          <a:spcPts val="400"/>
                        </a:spcBef>
                        <a:spcAft>
                          <a:spcPts val="1000"/>
                        </a:spcAft>
                        <a:tabLst>
                          <a:tab pos="338455" algn="l"/>
                        </a:tabLst>
                      </a:pPr>
                      <a:r>
                        <a:rPr lang="fi-FI" sz="800" cap="none" spc="0">
                          <a:solidFill>
                            <a:schemeClr val="tx1"/>
                          </a:solidFill>
                          <a:effectLst/>
                        </a:rPr>
                        <a:t>8B</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0.67</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0.53</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0.51</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0.44</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0.52</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0.44</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0.51</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0.44</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493003043"/>
                  </a:ext>
                </a:extLst>
              </a:tr>
              <a:tr h="261409">
                <a:tc>
                  <a:txBody>
                    <a:bodyPr/>
                    <a:lstStyle/>
                    <a:p>
                      <a:pPr algn="just">
                        <a:spcBef>
                          <a:spcPts val="400"/>
                        </a:spcBef>
                        <a:spcAft>
                          <a:spcPts val="1000"/>
                        </a:spcAft>
                        <a:tabLst>
                          <a:tab pos="338455" algn="l"/>
                        </a:tabLst>
                      </a:pPr>
                      <a:r>
                        <a:rPr lang="fi-FI" sz="800" cap="none" spc="0">
                          <a:solidFill>
                            <a:schemeClr val="tx1"/>
                          </a:solidFill>
                          <a:effectLst/>
                        </a:rPr>
                        <a:t>94</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0.55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0.53</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0.28</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0.25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0.18</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0.20</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0.28</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0.25</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455788492"/>
                  </a:ext>
                </a:extLst>
              </a:tr>
              <a:tr h="261409">
                <a:tc>
                  <a:txBody>
                    <a:bodyPr/>
                    <a:lstStyle/>
                    <a:p>
                      <a:pPr algn="just">
                        <a:spcBef>
                          <a:spcPts val="400"/>
                        </a:spcBef>
                        <a:spcAft>
                          <a:spcPts val="1000"/>
                        </a:spcAft>
                        <a:tabLst>
                          <a:tab pos="338455" algn="l"/>
                        </a:tabLst>
                      </a:pPr>
                      <a:r>
                        <a:rPr lang="fi-FI" sz="800" cap="none" spc="0">
                          <a:solidFill>
                            <a:schemeClr val="tx1"/>
                          </a:solidFill>
                          <a:effectLst/>
                        </a:rPr>
                        <a:t>BG</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0.84</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0.94</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0.23</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0.45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0.36</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0.59</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0.23</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0.45</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100809575"/>
                  </a:ext>
                </a:extLst>
              </a:tr>
              <a:tr h="261409">
                <a:tc>
                  <a:txBody>
                    <a:bodyPr/>
                    <a:lstStyle/>
                    <a:p>
                      <a:pPr algn="just">
                        <a:spcBef>
                          <a:spcPts val="400"/>
                        </a:spcBef>
                        <a:spcAft>
                          <a:spcPts val="1000"/>
                        </a:spcAft>
                        <a:tabLst>
                          <a:tab pos="338455" algn="l"/>
                        </a:tabLst>
                      </a:pPr>
                      <a:r>
                        <a:rPr lang="fi-FI" sz="800" cap="none" spc="0">
                          <a:solidFill>
                            <a:schemeClr val="tx1"/>
                          </a:solidFill>
                          <a:effectLst/>
                        </a:rPr>
                        <a:t>CE</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0.95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0.95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0.82</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0.79</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0.88</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0.86</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0.82</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0.79</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639736577"/>
                  </a:ext>
                </a:extLst>
              </a:tr>
              <a:tr h="261409">
                <a:tc>
                  <a:txBody>
                    <a:bodyPr/>
                    <a:lstStyle/>
                    <a:p>
                      <a:pPr algn="just">
                        <a:spcBef>
                          <a:spcPts val="400"/>
                        </a:spcBef>
                        <a:spcAft>
                          <a:spcPts val="1000"/>
                        </a:spcAft>
                        <a:tabLst>
                          <a:tab pos="338455" algn="l"/>
                        </a:tabLst>
                      </a:pPr>
                      <a:r>
                        <a:rPr lang="fi-FI" sz="800" cap="none" spc="0">
                          <a:solidFill>
                            <a:schemeClr val="tx1"/>
                          </a:solidFill>
                          <a:effectLst/>
                        </a:rPr>
                        <a:t>DF</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0.85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0.86</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0.85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0.88</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0.85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0.87</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0.85</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0.88</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335094494"/>
                  </a:ext>
                </a:extLst>
              </a:tr>
              <a:tr h="261409">
                <a:tc>
                  <a:txBody>
                    <a:bodyPr/>
                    <a:lstStyle/>
                    <a:p>
                      <a:pPr algn="just">
                        <a:spcBef>
                          <a:spcPts val="400"/>
                        </a:spcBef>
                        <a:spcAft>
                          <a:spcPts val="1000"/>
                        </a:spcAft>
                        <a:tabLst>
                          <a:tab pos="338455" algn="l"/>
                        </a:tabLst>
                      </a:pPr>
                      <a:r>
                        <a:rPr lang="fi-FI" sz="800" cap="none" spc="0">
                          <a:solidFill>
                            <a:schemeClr val="tx1"/>
                          </a:solidFill>
                          <a:effectLst/>
                        </a:rPr>
                        <a:t>E4</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0.80</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0.82</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0.81</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0.79</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0.85</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r>
                        <a:rPr lang="en-US" sz="800" cap="none" spc="0">
                          <a:solidFill>
                            <a:schemeClr val="tx1"/>
                          </a:solidFill>
                          <a:effectLst/>
                        </a:rPr>
                        <a:t>0.82</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034679716"/>
                  </a:ext>
                </a:extLst>
              </a:tr>
              <a:tr h="261409">
                <a:tc>
                  <a:txBody>
                    <a:bodyPr/>
                    <a:lstStyle/>
                    <a:p>
                      <a:pPr algn="just">
                        <a:spcBef>
                          <a:spcPts val="400"/>
                        </a:spcBef>
                        <a:spcAft>
                          <a:spcPts val="1000"/>
                        </a:spcAft>
                        <a:tabLst>
                          <a:tab pos="338455" algn="l"/>
                        </a:tabLst>
                      </a:pPr>
                      <a:r>
                        <a:rPr lang="fi-FI" sz="800" cap="none" spc="0">
                          <a:solidFill>
                            <a:schemeClr val="tx1"/>
                          </a:solidFill>
                          <a:effectLst/>
                        </a:rPr>
                        <a:t>EG</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1.00</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1.00</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0.94</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0.92</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0.97</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a:spcBef>
                          <a:spcPts val="400"/>
                        </a:spcBef>
                        <a:spcAft>
                          <a:spcPts val="1000"/>
                        </a:spcAft>
                        <a:tabLst>
                          <a:tab pos="338455" algn="l"/>
                        </a:tabLst>
                      </a:pPr>
                      <a:r>
                        <a:rPr lang="fi-FI" sz="800" cap="none" spc="0">
                          <a:solidFill>
                            <a:schemeClr val="tx1"/>
                          </a:solidFill>
                          <a:effectLst/>
                        </a:rPr>
                        <a:t>0.96</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0.94</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r>
                        <a:rPr lang="en-US" sz="800" cap="none" spc="0">
                          <a:solidFill>
                            <a:schemeClr val="tx1"/>
                          </a:solidFill>
                          <a:effectLst/>
                        </a:rPr>
                        <a:t>0.92</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749235214"/>
                  </a:ext>
                </a:extLst>
              </a:tr>
              <a:tr h="261409">
                <a:tc>
                  <a:txBody>
                    <a:bodyPr/>
                    <a:lstStyle/>
                    <a:p>
                      <a:pPr algn="just">
                        <a:spcBef>
                          <a:spcPts val="400"/>
                        </a:spcBef>
                        <a:spcAft>
                          <a:spcPts val="1000"/>
                        </a:spcAft>
                        <a:tabLst>
                          <a:tab pos="338455" algn="l"/>
                        </a:tabLst>
                      </a:pPr>
                      <a:r>
                        <a:rPr lang="fi-FI" sz="800" cap="none" spc="0">
                          <a:solidFill>
                            <a:schemeClr val="tx1"/>
                          </a:solidFill>
                          <a:effectLst/>
                        </a:rPr>
                        <a:t>F5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0.86</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0.95</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0.78</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0.87</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0.82</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a:spcBef>
                          <a:spcPts val="400"/>
                        </a:spcBef>
                        <a:spcAft>
                          <a:spcPts val="1000"/>
                        </a:spcAft>
                        <a:tabLst>
                          <a:tab pos="338455" algn="l"/>
                        </a:tabLst>
                      </a:pPr>
                      <a:r>
                        <a:rPr lang="fi-FI" sz="800" cap="none" spc="0">
                          <a:solidFill>
                            <a:schemeClr val="tx1"/>
                          </a:solidFill>
                          <a:effectLst/>
                        </a:rPr>
                        <a:t>0.90</a:t>
                      </a:r>
                      <a:endParaRPr lang="zh-CN" sz="800" cap="none" spc="0">
                        <a:solidFill>
                          <a:schemeClr val="tx1"/>
                        </a:solidFill>
                        <a:effectLst/>
                        <a:latin typeface="Times New Roman" panose="02020603050405020304" pitchFamily="18" charset="0"/>
                        <a:ea typeface="宋体" panose="02010600030101010101" pitchFamily="2" charset="-122"/>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fi-FI" sz="800" cap="none" spc="0">
                          <a:solidFill>
                            <a:schemeClr val="tx1"/>
                          </a:solidFill>
                          <a:effectLst/>
                        </a:rPr>
                        <a:t>0.78</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en-US" sz="800" cap="none" spc="0">
                          <a:solidFill>
                            <a:schemeClr val="tx1"/>
                          </a:solidFill>
                          <a:effectLst/>
                        </a:rPr>
                        <a:t>0.87</a:t>
                      </a:r>
                      <a:endParaRPr lang="zh-CN" sz="800" cap="none" spc="0">
                        <a:solidFill>
                          <a:schemeClr val="tx1"/>
                        </a:solidFill>
                        <a:effectLst/>
                        <a:latin typeface="Times New Roman" panose="02020603050405020304" pitchFamily="18" charset="0"/>
                      </a:endParaRPr>
                    </a:p>
                  </a:txBody>
                  <a:tcPr marL="69034" marR="61787" marT="53102" marB="53102">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22865272"/>
                  </a:ext>
                </a:extLst>
              </a:tr>
            </a:tbl>
          </a:graphicData>
        </a:graphic>
      </p:graphicFrame>
    </p:spTree>
    <p:extLst>
      <p:ext uri="{BB962C8B-B14F-4D97-AF65-F5344CB8AC3E}">
        <p14:creationId xmlns:p14="http://schemas.microsoft.com/office/powerpoint/2010/main" val="38908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45203" y="-545"/>
            <a:ext cx="2250600" cy="632782"/>
          </a:xfrm>
          <a:prstGeom prst="rect">
            <a:avLst/>
          </a:prstGeom>
        </p:spPr>
        <p:txBody>
          <a:bodyPr spcFirstLastPara="1" vert="horz" wrap="square" lIns="121900" tIns="121900" rIns="121900" bIns="121900" rtlCol="0" anchor="t" anchorCtr="0">
            <a:normAutofit fontScale="90000"/>
          </a:bodyPr>
          <a:lstStyle/>
          <a:p>
            <a:r>
              <a:rPr lang="en"/>
              <a:t>Results</a:t>
            </a:r>
            <a:endParaRPr/>
          </a:p>
        </p:txBody>
      </p:sp>
      <p:sp>
        <p:nvSpPr>
          <p:cNvPr id="101" name="Google Shape;101;p15"/>
          <p:cNvSpPr txBox="1"/>
          <p:nvPr/>
        </p:nvSpPr>
        <p:spPr>
          <a:xfrm>
            <a:off x="85051" y="705122"/>
            <a:ext cx="11464000" cy="713600"/>
          </a:xfrm>
          <a:prstGeom prst="rect">
            <a:avLst/>
          </a:prstGeom>
          <a:noFill/>
          <a:ln>
            <a:noFill/>
          </a:ln>
        </p:spPr>
        <p:txBody>
          <a:bodyPr spcFirstLastPara="1" wrap="square" lIns="121900" tIns="121900" rIns="121900" bIns="121900" anchor="t" anchorCtr="0">
            <a:noAutofit/>
          </a:bodyPr>
          <a:lstStyle/>
          <a:p>
            <a:r>
              <a:rPr lang="en" sz="2400">
                <a:solidFill>
                  <a:schemeClr val="dk2"/>
                </a:solidFill>
                <a:latin typeface="Times New Roman"/>
                <a:ea typeface="Times New Roman"/>
                <a:cs typeface="Times New Roman"/>
                <a:sym typeface="Times New Roman"/>
              </a:rPr>
              <a:t>RQ 1: How do physiological variables, such as electrodermal activity, heart rate, and skin temperature, correlate with reported stress levels among nurses?</a:t>
            </a:r>
            <a:endParaRPr sz="2400">
              <a:solidFill>
                <a:schemeClr val="dk2"/>
              </a:solidFill>
              <a:latin typeface="Times New Roman"/>
              <a:ea typeface="Times New Roman"/>
              <a:cs typeface="Times New Roman"/>
              <a:sym typeface="Times New Roman"/>
            </a:endParaRPr>
          </a:p>
          <a:p>
            <a:endParaRPr sz="2400">
              <a:solidFill>
                <a:schemeClr val="accent1"/>
              </a:solidFill>
              <a:latin typeface="Times New Roman"/>
              <a:ea typeface="Times New Roman"/>
              <a:cs typeface="Times New Roman"/>
              <a:sym typeface="Times New Roman"/>
            </a:endParaRPr>
          </a:p>
        </p:txBody>
      </p:sp>
      <p:sp>
        <p:nvSpPr>
          <p:cNvPr id="102" name="Google Shape;102;p15"/>
          <p:cNvSpPr/>
          <p:nvPr/>
        </p:nvSpPr>
        <p:spPr>
          <a:xfrm>
            <a:off x="741286" y="3626733"/>
            <a:ext cx="908400" cy="588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Data</a:t>
            </a:r>
            <a:endParaRPr sz="1600">
              <a:latin typeface="Times New Roman"/>
              <a:ea typeface="Times New Roman"/>
              <a:cs typeface="Times New Roman"/>
              <a:sym typeface="Times New Roman"/>
            </a:endParaRPr>
          </a:p>
        </p:txBody>
      </p:sp>
      <p:sp>
        <p:nvSpPr>
          <p:cNvPr id="103" name="Google Shape;103;p15"/>
          <p:cNvSpPr/>
          <p:nvPr/>
        </p:nvSpPr>
        <p:spPr>
          <a:xfrm>
            <a:off x="2163733" y="3281133"/>
            <a:ext cx="2431200" cy="1279600"/>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Normality check</a:t>
            </a:r>
            <a:endParaRPr sz="1600">
              <a:latin typeface="Times New Roman"/>
              <a:ea typeface="Times New Roman"/>
              <a:cs typeface="Times New Roman"/>
              <a:sym typeface="Times New Roman"/>
            </a:endParaRPr>
          </a:p>
        </p:txBody>
      </p:sp>
      <p:sp>
        <p:nvSpPr>
          <p:cNvPr id="104" name="Google Shape;104;p15"/>
          <p:cNvSpPr txBox="1"/>
          <p:nvPr/>
        </p:nvSpPr>
        <p:spPr>
          <a:xfrm>
            <a:off x="3993433" y="4378567"/>
            <a:ext cx="767600" cy="256000"/>
          </a:xfrm>
          <a:prstGeom prst="rect">
            <a:avLst/>
          </a:prstGeom>
          <a:noFill/>
          <a:ln>
            <a:noFill/>
          </a:ln>
        </p:spPr>
        <p:txBody>
          <a:bodyPr spcFirstLastPara="1" wrap="square" lIns="121900" tIns="121900" rIns="121900" bIns="121900" anchor="t" anchorCtr="0">
            <a:noAutofit/>
          </a:bodyPr>
          <a:lstStyle/>
          <a:p>
            <a:r>
              <a:rPr lang="en" sz="1600">
                <a:solidFill>
                  <a:schemeClr val="accent1"/>
                </a:solidFill>
                <a:latin typeface="Times New Roman"/>
                <a:ea typeface="Times New Roman"/>
                <a:cs typeface="Times New Roman"/>
                <a:sym typeface="Times New Roman"/>
              </a:rPr>
              <a:t>Yes</a:t>
            </a:r>
            <a:endParaRPr sz="1467">
              <a:solidFill>
                <a:schemeClr val="accent1"/>
              </a:solidFill>
              <a:latin typeface="Times New Roman"/>
              <a:ea typeface="Times New Roman"/>
              <a:cs typeface="Times New Roman"/>
              <a:sym typeface="Times New Roman"/>
            </a:endParaRPr>
          </a:p>
        </p:txBody>
      </p:sp>
      <p:sp>
        <p:nvSpPr>
          <p:cNvPr id="105" name="Google Shape;105;p15"/>
          <p:cNvSpPr txBox="1"/>
          <p:nvPr/>
        </p:nvSpPr>
        <p:spPr>
          <a:xfrm>
            <a:off x="3954933" y="2920551"/>
            <a:ext cx="640000" cy="420800"/>
          </a:xfrm>
          <a:prstGeom prst="rect">
            <a:avLst/>
          </a:prstGeom>
          <a:noFill/>
          <a:ln>
            <a:noFill/>
          </a:ln>
        </p:spPr>
        <p:txBody>
          <a:bodyPr spcFirstLastPara="1" wrap="square" lIns="121900" tIns="121900" rIns="121900" bIns="121900" anchor="t" anchorCtr="0">
            <a:noAutofit/>
          </a:bodyPr>
          <a:lstStyle/>
          <a:p>
            <a:r>
              <a:rPr lang="en" sz="1600">
                <a:solidFill>
                  <a:schemeClr val="accent1"/>
                </a:solidFill>
                <a:latin typeface="Times New Roman"/>
                <a:ea typeface="Times New Roman"/>
                <a:cs typeface="Times New Roman"/>
                <a:sym typeface="Times New Roman"/>
              </a:rPr>
              <a:t>No</a:t>
            </a:r>
            <a:endParaRPr sz="1600">
              <a:solidFill>
                <a:schemeClr val="accent1"/>
              </a:solidFill>
              <a:latin typeface="Times New Roman"/>
              <a:ea typeface="Times New Roman"/>
              <a:cs typeface="Times New Roman"/>
              <a:sym typeface="Times New Roman"/>
            </a:endParaRPr>
          </a:p>
        </p:txBody>
      </p:sp>
      <p:sp>
        <p:nvSpPr>
          <p:cNvPr id="106" name="Google Shape;106;p15"/>
          <p:cNvSpPr/>
          <p:nvPr/>
        </p:nvSpPr>
        <p:spPr>
          <a:xfrm>
            <a:off x="4940033" y="4525700"/>
            <a:ext cx="1292400" cy="48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Pearson Correlation</a:t>
            </a:r>
            <a:endParaRPr sz="1600">
              <a:latin typeface="Times New Roman"/>
              <a:ea typeface="Times New Roman"/>
              <a:cs typeface="Times New Roman"/>
              <a:sym typeface="Times New Roman"/>
            </a:endParaRPr>
          </a:p>
        </p:txBody>
      </p:sp>
      <p:sp>
        <p:nvSpPr>
          <p:cNvPr id="107" name="Google Shape;107;p15"/>
          <p:cNvSpPr/>
          <p:nvPr/>
        </p:nvSpPr>
        <p:spPr>
          <a:xfrm>
            <a:off x="4953367" y="2817600"/>
            <a:ext cx="1292400" cy="48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Spearman Correlation</a:t>
            </a:r>
            <a:endParaRPr sz="1600">
              <a:latin typeface="Times New Roman"/>
              <a:ea typeface="Times New Roman"/>
              <a:cs typeface="Times New Roman"/>
              <a:sym typeface="Times New Roman"/>
            </a:endParaRPr>
          </a:p>
        </p:txBody>
      </p:sp>
      <p:sp>
        <p:nvSpPr>
          <p:cNvPr id="108" name="Google Shape;108;p15"/>
          <p:cNvSpPr/>
          <p:nvPr/>
        </p:nvSpPr>
        <p:spPr>
          <a:xfrm>
            <a:off x="1654764" y="3879667"/>
            <a:ext cx="498800" cy="7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Lato"/>
              <a:ea typeface="Lato"/>
              <a:cs typeface="Lato"/>
              <a:sym typeface="Lato"/>
            </a:endParaRPr>
          </a:p>
        </p:txBody>
      </p:sp>
      <p:cxnSp>
        <p:nvCxnSpPr>
          <p:cNvPr id="109" name="Google Shape;109;p15"/>
          <p:cNvCxnSpPr>
            <a:stCxn id="103" idx="0"/>
          </p:cNvCxnSpPr>
          <p:nvPr/>
        </p:nvCxnSpPr>
        <p:spPr>
          <a:xfrm rot="10800000">
            <a:off x="3379333" y="3009533"/>
            <a:ext cx="0" cy="271600"/>
          </a:xfrm>
          <a:prstGeom prst="straightConnector1">
            <a:avLst/>
          </a:prstGeom>
          <a:noFill/>
          <a:ln w="9525" cap="flat" cmpd="sng">
            <a:solidFill>
              <a:schemeClr val="dk2"/>
            </a:solidFill>
            <a:prstDash val="solid"/>
            <a:round/>
            <a:headEnd type="none" w="med" len="med"/>
            <a:tailEnd type="none" w="med" len="med"/>
          </a:ln>
        </p:spPr>
      </p:cxnSp>
      <p:cxnSp>
        <p:nvCxnSpPr>
          <p:cNvPr id="110" name="Google Shape;110;p15"/>
          <p:cNvCxnSpPr/>
          <p:nvPr/>
        </p:nvCxnSpPr>
        <p:spPr>
          <a:xfrm>
            <a:off x="3379233" y="3048000"/>
            <a:ext cx="1548000" cy="25600"/>
          </a:xfrm>
          <a:prstGeom prst="straightConnector1">
            <a:avLst/>
          </a:prstGeom>
          <a:noFill/>
          <a:ln w="9525" cap="flat" cmpd="sng">
            <a:solidFill>
              <a:schemeClr val="dk2"/>
            </a:solidFill>
            <a:prstDash val="solid"/>
            <a:round/>
            <a:headEnd type="none" w="med" len="med"/>
            <a:tailEnd type="none" w="med" len="med"/>
          </a:ln>
        </p:spPr>
      </p:cxnSp>
      <p:cxnSp>
        <p:nvCxnSpPr>
          <p:cNvPr id="111" name="Google Shape;111;p15"/>
          <p:cNvCxnSpPr>
            <a:stCxn id="103" idx="2"/>
          </p:cNvCxnSpPr>
          <p:nvPr/>
        </p:nvCxnSpPr>
        <p:spPr>
          <a:xfrm>
            <a:off x="3379333" y="4560733"/>
            <a:ext cx="12800" cy="252800"/>
          </a:xfrm>
          <a:prstGeom prst="straightConnector1">
            <a:avLst/>
          </a:prstGeom>
          <a:noFill/>
          <a:ln w="9525" cap="flat" cmpd="sng">
            <a:solidFill>
              <a:schemeClr val="dk2"/>
            </a:solidFill>
            <a:prstDash val="solid"/>
            <a:round/>
            <a:headEnd type="none" w="med" len="med"/>
            <a:tailEnd type="none" w="med" len="med"/>
          </a:ln>
        </p:spPr>
      </p:cxnSp>
      <p:cxnSp>
        <p:nvCxnSpPr>
          <p:cNvPr id="112" name="Google Shape;112;p15"/>
          <p:cNvCxnSpPr/>
          <p:nvPr/>
        </p:nvCxnSpPr>
        <p:spPr>
          <a:xfrm rot="10800000" flipH="1">
            <a:off x="3392033" y="4762500"/>
            <a:ext cx="1548000" cy="12800"/>
          </a:xfrm>
          <a:prstGeom prst="straightConnector1">
            <a:avLst/>
          </a:prstGeom>
          <a:noFill/>
          <a:ln w="9525" cap="flat" cmpd="sng">
            <a:solidFill>
              <a:schemeClr val="dk2"/>
            </a:solidFill>
            <a:prstDash val="solid"/>
            <a:round/>
            <a:headEnd type="none" w="med" len="med"/>
            <a:tailEnd type="none" w="med" len="med"/>
          </a:ln>
        </p:spPr>
      </p:cxnSp>
      <p:cxnSp>
        <p:nvCxnSpPr>
          <p:cNvPr id="113" name="Google Shape;113;p15"/>
          <p:cNvCxnSpPr>
            <a:stCxn id="107" idx="3"/>
          </p:cNvCxnSpPr>
          <p:nvPr/>
        </p:nvCxnSpPr>
        <p:spPr>
          <a:xfrm>
            <a:off x="6245767" y="3060800"/>
            <a:ext cx="370400" cy="0"/>
          </a:xfrm>
          <a:prstGeom prst="straightConnector1">
            <a:avLst/>
          </a:prstGeom>
          <a:noFill/>
          <a:ln w="9525" cap="flat" cmpd="sng">
            <a:solidFill>
              <a:schemeClr val="dk2"/>
            </a:solidFill>
            <a:prstDash val="solid"/>
            <a:round/>
            <a:headEnd type="none" w="med" len="med"/>
            <a:tailEnd type="none" w="med" len="med"/>
          </a:ln>
        </p:spPr>
      </p:cxnSp>
      <p:cxnSp>
        <p:nvCxnSpPr>
          <p:cNvPr id="114" name="Google Shape;114;p15"/>
          <p:cNvCxnSpPr/>
          <p:nvPr/>
        </p:nvCxnSpPr>
        <p:spPr>
          <a:xfrm>
            <a:off x="6629100" y="3060800"/>
            <a:ext cx="25600" cy="1752800"/>
          </a:xfrm>
          <a:prstGeom prst="straightConnector1">
            <a:avLst/>
          </a:prstGeom>
          <a:noFill/>
          <a:ln w="9525" cap="flat" cmpd="sng">
            <a:solidFill>
              <a:schemeClr val="dk2"/>
            </a:solidFill>
            <a:prstDash val="solid"/>
            <a:round/>
            <a:headEnd type="none" w="med" len="med"/>
            <a:tailEnd type="none" w="med" len="med"/>
          </a:ln>
        </p:spPr>
      </p:cxnSp>
      <p:cxnSp>
        <p:nvCxnSpPr>
          <p:cNvPr id="115" name="Google Shape;115;p15"/>
          <p:cNvCxnSpPr>
            <a:stCxn id="106" idx="3"/>
          </p:cNvCxnSpPr>
          <p:nvPr/>
        </p:nvCxnSpPr>
        <p:spPr>
          <a:xfrm rot="10800000" flipH="1">
            <a:off x="6232433" y="4762500"/>
            <a:ext cx="422400" cy="6400"/>
          </a:xfrm>
          <a:prstGeom prst="straightConnector1">
            <a:avLst/>
          </a:prstGeom>
          <a:noFill/>
          <a:ln w="9525" cap="flat" cmpd="sng">
            <a:solidFill>
              <a:schemeClr val="dk2"/>
            </a:solidFill>
            <a:prstDash val="solid"/>
            <a:round/>
            <a:headEnd type="none" w="med" len="med"/>
            <a:tailEnd type="none" w="med" len="med"/>
          </a:ln>
        </p:spPr>
      </p:cxnSp>
      <p:cxnSp>
        <p:nvCxnSpPr>
          <p:cNvPr id="116" name="Google Shape;116;p15"/>
          <p:cNvCxnSpPr/>
          <p:nvPr/>
        </p:nvCxnSpPr>
        <p:spPr>
          <a:xfrm>
            <a:off x="6654700" y="3892467"/>
            <a:ext cx="307200" cy="0"/>
          </a:xfrm>
          <a:prstGeom prst="straightConnector1">
            <a:avLst/>
          </a:prstGeom>
          <a:noFill/>
          <a:ln w="9525" cap="flat" cmpd="sng">
            <a:solidFill>
              <a:schemeClr val="dk2"/>
            </a:solidFill>
            <a:prstDash val="solid"/>
            <a:round/>
            <a:headEnd type="none" w="med" len="med"/>
            <a:tailEnd type="none" w="med" len="med"/>
          </a:ln>
        </p:spPr>
      </p:cxnSp>
      <p:sp>
        <p:nvSpPr>
          <p:cNvPr id="117" name="Google Shape;117;p15"/>
          <p:cNvSpPr/>
          <p:nvPr/>
        </p:nvSpPr>
        <p:spPr>
          <a:xfrm>
            <a:off x="6961900" y="3417667"/>
            <a:ext cx="1740000" cy="949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Calculated corr. score and corresponding P-value</a:t>
            </a:r>
            <a:endParaRPr sz="1600">
              <a:latin typeface="Times New Roman"/>
              <a:ea typeface="Times New Roman"/>
              <a:cs typeface="Times New Roman"/>
              <a:sym typeface="Times New Roman"/>
            </a:endParaRPr>
          </a:p>
        </p:txBody>
      </p:sp>
      <p:sp>
        <p:nvSpPr>
          <p:cNvPr id="118" name="Google Shape;118;p15"/>
          <p:cNvSpPr/>
          <p:nvPr/>
        </p:nvSpPr>
        <p:spPr>
          <a:xfrm>
            <a:off x="8714667" y="3828467"/>
            <a:ext cx="640000" cy="128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Lato"/>
              <a:ea typeface="Lato"/>
              <a:cs typeface="Lato"/>
              <a:sym typeface="Lato"/>
            </a:endParaRPr>
          </a:p>
        </p:txBody>
      </p:sp>
      <p:sp>
        <p:nvSpPr>
          <p:cNvPr id="119" name="Google Shape;119;p15"/>
          <p:cNvSpPr/>
          <p:nvPr/>
        </p:nvSpPr>
        <p:spPr>
          <a:xfrm>
            <a:off x="9367433" y="3535667"/>
            <a:ext cx="1548000" cy="71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scatter plot with regression line</a:t>
            </a:r>
            <a:endParaRPr sz="160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1E95548F-8C24-8428-E25F-CD58F86BFF64}"/>
              </a:ext>
            </a:extLst>
          </p:cNvPr>
          <p:cNvSpPr txBox="1"/>
          <p:nvPr/>
        </p:nvSpPr>
        <p:spPr>
          <a:xfrm>
            <a:off x="3043647" y="5415242"/>
            <a:ext cx="6116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等线"/>
              </a:rPr>
              <a:t>Flow diagram of correlation analysis to explore RQ 1</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p:nvPr/>
        </p:nvSpPr>
        <p:spPr>
          <a:xfrm>
            <a:off x="63967" y="665334"/>
            <a:ext cx="11926000" cy="984845"/>
          </a:xfrm>
          <a:prstGeom prst="rect">
            <a:avLst/>
          </a:prstGeom>
          <a:noFill/>
          <a:ln>
            <a:noFill/>
          </a:ln>
        </p:spPr>
        <p:txBody>
          <a:bodyPr spcFirstLastPara="1" wrap="square" lIns="121900" tIns="121900" rIns="121900" bIns="121900" anchor="t" anchorCtr="0">
            <a:spAutoFit/>
          </a:bodyPr>
          <a:lstStyle/>
          <a:p>
            <a:r>
              <a:rPr lang="en" sz="2400">
                <a:solidFill>
                  <a:schemeClr val="accent1"/>
                </a:solidFill>
                <a:latin typeface="Times New Roman"/>
                <a:ea typeface="Times New Roman"/>
                <a:cs typeface="Times New Roman"/>
                <a:sym typeface="Times New Roman"/>
              </a:rPr>
              <a:t>RQ 1: </a:t>
            </a:r>
            <a:r>
              <a:rPr lang="en" sz="2400">
                <a:latin typeface="Times New Roman"/>
                <a:ea typeface="Times New Roman"/>
                <a:cs typeface="Times New Roman"/>
                <a:sym typeface="Times New Roman"/>
              </a:rPr>
              <a:t>How do physiological variables, such as electrodermal activity, heart rate, and skin temperature, correlate with reported stress levels among nurses?</a:t>
            </a:r>
            <a:endParaRPr sz="2400"/>
          </a:p>
        </p:txBody>
      </p:sp>
      <p:pic>
        <p:nvPicPr>
          <p:cNvPr id="125" name="Google Shape;125;p16"/>
          <p:cNvPicPr preferRelativeResize="0"/>
          <p:nvPr/>
        </p:nvPicPr>
        <p:blipFill rotWithShape="1">
          <a:blip r:embed="rId3">
            <a:alphaModFix/>
          </a:blip>
          <a:srcRect t="3418"/>
          <a:stretch/>
        </p:blipFill>
        <p:spPr>
          <a:xfrm>
            <a:off x="331167" y="1766101"/>
            <a:ext cx="3784600" cy="3670300"/>
          </a:xfrm>
          <a:prstGeom prst="rect">
            <a:avLst/>
          </a:prstGeom>
          <a:noFill/>
          <a:ln>
            <a:noFill/>
          </a:ln>
        </p:spPr>
      </p:pic>
      <p:pic>
        <p:nvPicPr>
          <p:cNvPr id="126" name="Google Shape;126;p16"/>
          <p:cNvPicPr preferRelativeResize="0"/>
          <p:nvPr/>
        </p:nvPicPr>
        <p:blipFill rotWithShape="1">
          <a:blip r:embed="rId4">
            <a:alphaModFix/>
          </a:blip>
          <a:srcRect t="2752"/>
          <a:stretch/>
        </p:blipFill>
        <p:spPr>
          <a:xfrm>
            <a:off x="7287333" y="1753401"/>
            <a:ext cx="3784600" cy="3695700"/>
          </a:xfrm>
          <a:prstGeom prst="rect">
            <a:avLst/>
          </a:prstGeom>
          <a:noFill/>
          <a:ln>
            <a:noFill/>
          </a:ln>
        </p:spPr>
      </p:pic>
      <p:sp>
        <p:nvSpPr>
          <p:cNvPr id="127" name="Google Shape;127;p16"/>
          <p:cNvSpPr txBox="1"/>
          <p:nvPr/>
        </p:nvSpPr>
        <p:spPr>
          <a:xfrm>
            <a:off x="577200" y="5594167"/>
            <a:ext cx="10594000" cy="742000"/>
          </a:xfrm>
          <a:prstGeom prst="rect">
            <a:avLst/>
          </a:prstGeom>
          <a:noFill/>
          <a:ln>
            <a:noFill/>
          </a:ln>
        </p:spPr>
        <p:txBody>
          <a:bodyPr spcFirstLastPara="1" wrap="square" lIns="121900" tIns="121900" rIns="121900" bIns="121900" anchor="t" anchorCtr="0">
            <a:noAutofit/>
          </a:bodyPr>
          <a:lstStyle/>
          <a:p>
            <a:pPr algn="just">
              <a:lnSpc>
                <a:spcPct val="115000"/>
              </a:lnSpc>
            </a:pPr>
            <a:r>
              <a:rPr lang="en" sz="1600">
                <a:latin typeface="Times New Roman"/>
                <a:ea typeface="Times New Roman"/>
                <a:cs typeface="Times New Roman"/>
                <a:sym typeface="Times New Roman"/>
              </a:rPr>
              <a:t>Skin Temperature has a somewhat higher link with stress than EDA does</a:t>
            </a:r>
            <a:endParaRPr sz="1733">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p:nvPr/>
        </p:nvSpPr>
        <p:spPr>
          <a:xfrm>
            <a:off x="63967" y="665334"/>
            <a:ext cx="11926000" cy="984845"/>
          </a:xfrm>
          <a:prstGeom prst="rect">
            <a:avLst/>
          </a:prstGeom>
          <a:noFill/>
          <a:ln>
            <a:noFill/>
          </a:ln>
        </p:spPr>
        <p:txBody>
          <a:bodyPr spcFirstLastPara="1" wrap="square" lIns="121900" tIns="121900" rIns="121900" bIns="121900" anchor="t" anchorCtr="0">
            <a:spAutoFit/>
          </a:bodyPr>
          <a:lstStyle/>
          <a:p>
            <a:r>
              <a:rPr lang="en" sz="2400">
                <a:solidFill>
                  <a:schemeClr val="accent1"/>
                </a:solidFill>
                <a:latin typeface="Times New Roman"/>
                <a:ea typeface="Times New Roman"/>
                <a:cs typeface="Times New Roman"/>
                <a:sym typeface="Times New Roman"/>
              </a:rPr>
              <a:t>RQ 1: </a:t>
            </a:r>
            <a:r>
              <a:rPr lang="en" sz="2400">
                <a:latin typeface="Times New Roman"/>
                <a:ea typeface="Times New Roman"/>
                <a:cs typeface="Times New Roman"/>
                <a:sym typeface="Times New Roman"/>
              </a:rPr>
              <a:t>How do physiological variables, such as electrodermal activity, heart rate, and skin temperature, correlate with reported stress levels among nurses?</a:t>
            </a:r>
            <a:endParaRPr sz="2400"/>
          </a:p>
        </p:txBody>
      </p:sp>
      <p:sp>
        <p:nvSpPr>
          <p:cNvPr id="133" name="Google Shape;133;p17"/>
          <p:cNvSpPr txBox="1"/>
          <p:nvPr/>
        </p:nvSpPr>
        <p:spPr>
          <a:xfrm>
            <a:off x="577200" y="5594167"/>
            <a:ext cx="10594000" cy="742000"/>
          </a:xfrm>
          <a:prstGeom prst="rect">
            <a:avLst/>
          </a:prstGeom>
          <a:noFill/>
          <a:ln>
            <a:noFill/>
          </a:ln>
        </p:spPr>
        <p:txBody>
          <a:bodyPr spcFirstLastPara="1" wrap="square" lIns="121900" tIns="121900" rIns="121900" bIns="121900" anchor="t" anchorCtr="0">
            <a:noAutofit/>
          </a:bodyPr>
          <a:lstStyle/>
          <a:p>
            <a:pPr algn="just">
              <a:lnSpc>
                <a:spcPct val="115000"/>
              </a:lnSpc>
            </a:pPr>
            <a:r>
              <a:rPr lang="en" sz="1467">
                <a:latin typeface="Times New Roman"/>
                <a:ea typeface="Times New Roman"/>
                <a:cs typeface="Times New Roman"/>
                <a:sym typeface="Times New Roman"/>
              </a:rPr>
              <a:t>These findings imply that stress levels among nurses and both HR and ACC measurements may have a little negative correlation. It's important to remember that the connections are somewhat weak, suggesting that in this particular situation, HR and physical activity as determined by ACC may not be very reliable indicators of stress levels.</a:t>
            </a:r>
            <a:endParaRPr sz="1467">
              <a:latin typeface="Times New Roman"/>
              <a:ea typeface="Times New Roman"/>
              <a:cs typeface="Times New Roman"/>
              <a:sym typeface="Times New Roman"/>
            </a:endParaRPr>
          </a:p>
          <a:p>
            <a:pPr algn="just">
              <a:lnSpc>
                <a:spcPct val="115000"/>
              </a:lnSpc>
            </a:pPr>
            <a:endParaRPr sz="1600">
              <a:latin typeface="Times New Roman"/>
              <a:ea typeface="Times New Roman"/>
              <a:cs typeface="Times New Roman"/>
              <a:sym typeface="Times New Roman"/>
            </a:endParaRPr>
          </a:p>
        </p:txBody>
      </p:sp>
      <p:pic>
        <p:nvPicPr>
          <p:cNvPr id="134" name="Google Shape;134;p17"/>
          <p:cNvPicPr preferRelativeResize="0"/>
          <p:nvPr/>
        </p:nvPicPr>
        <p:blipFill rotWithShape="1">
          <a:blip r:embed="rId3">
            <a:alphaModFix/>
          </a:blip>
          <a:srcRect t="2676"/>
          <a:stretch/>
        </p:blipFill>
        <p:spPr>
          <a:xfrm>
            <a:off x="830133" y="1898467"/>
            <a:ext cx="3784600" cy="3695700"/>
          </a:xfrm>
          <a:prstGeom prst="rect">
            <a:avLst/>
          </a:prstGeom>
          <a:noFill/>
          <a:ln>
            <a:noFill/>
          </a:ln>
        </p:spPr>
      </p:pic>
      <p:pic>
        <p:nvPicPr>
          <p:cNvPr id="135" name="Google Shape;135;p17"/>
          <p:cNvPicPr preferRelativeResize="0"/>
          <p:nvPr/>
        </p:nvPicPr>
        <p:blipFill rotWithShape="1">
          <a:blip r:embed="rId4">
            <a:alphaModFix/>
          </a:blip>
          <a:srcRect t="3006"/>
          <a:stretch/>
        </p:blipFill>
        <p:spPr>
          <a:xfrm>
            <a:off x="6558000" y="1904817"/>
            <a:ext cx="3784600" cy="368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p:nvPr/>
        </p:nvSpPr>
        <p:spPr>
          <a:xfrm>
            <a:off x="7110" y="653954"/>
            <a:ext cx="11902149" cy="1414193"/>
          </a:xfrm>
          <a:prstGeom prst="rect">
            <a:avLst/>
          </a:prstGeom>
          <a:noFill/>
          <a:ln>
            <a:noFill/>
          </a:ln>
        </p:spPr>
        <p:txBody>
          <a:bodyPr spcFirstLastPara="1" wrap="square" lIns="121900" tIns="121900" rIns="121900" bIns="121900" anchor="t" anchorCtr="0">
            <a:spAutoFit/>
          </a:bodyPr>
          <a:lstStyle/>
          <a:p>
            <a:pPr algn="just">
              <a:lnSpc>
                <a:spcPct val="115000"/>
              </a:lnSpc>
            </a:pPr>
            <a:r>
              <a:rPr lang="en" sz="2400">
                <a:latin typeface="Times New Roman"/>
                <a:ea typeface="Times New Roman"/>
                <a:cs typeface="Times New Roman"/>
                <a:sym typeface="Times New Roman"/>
              </a:rPr>
              <a:t>RQ2. Can machine learning models accurately predict stress levels based on </a:t>
            </a:r>
            <a:endParaRPr lang="en-US">
              <a:sym typeface="Times New Roman"/>
            </a:endParaRPr>
          </a:p>
          <a:p>
            <a:pPr algn="just">
              <a:lnSpc>
                <a:spcPct val="114999"/>
              </a:lnSpc>
            </a:pPr>
            <a:endParaRPr lang="en" sz="2400">
              <a:latin typeface="Times New Roman"/>
              <a:ea typeface="Times New Roman"/>
              <a:cs typeface="Times New Roman"/>
            </a:endParaRPr>
          </a:p>
          <a:p>
            <a:pPr algn="just">
              <a:lnSpc>
                <a:spcPct val="114999"/>
              </a:lnSpc>
            </a:pPr>
            <a:r>
              <a:rPr lang="en" i="1">
                <a:latin typeface="Times New Roman"/>
                <a:ea typeface="Times New Roman"/>
                <a:cs typeface="Times New Roman"/>
              </a:rPr>
              <a:t>Leave One Group Out Cross Validation Technique</a:t>
            </a:r>
          </a:p>
        </p:txBody>
      </p:sp>
      <p:sp>
        <p:nvSpPr>
          <p:cNvPr id="141" name="Google Shape;141;p18"/>
          <p:cNvSpPr/>
          <p:nvPr/>
        </p:nvSpPr>
        <p:spPr>
          <a:xfrm>
            <a:off x="536607" y="2401396"/>
            <a:ext cx="1050400" cy="409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Features</a:t>
            </a:r>
            <a:endParaRPr sz="1600">
              <a:latin typeface="Times New Roman"/>
              <a:ea typeface="Times New Roman"/>
              <a:cs typeface="Times New Roman"/>
              <a:sym typeface="Times New Roman"/>
            </a:endParaRPr>
          </a:p>
        </p:txBody>
      </p:sp>
      <p:sp>
        <p:nvSpPr>
          <p:cNvPr id="142" name="Google Shape;142;p18"/>
          <p:cNvSpPr/>
          <p:nvPr/>
        </p:nvSpPr>
        <p:spPr>
          <a:xfrm>
            <a:off x="383607" y="3206004"/>
            <a:ext cx="1356400" cy="1138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Prepare features and target variable</a:t>
            </a:r>
            <a:endParaRPr sz="1600">
              <a:latin typeface="Times New Roman"/>
              <a:ea typeface="Times New Roman"/>
              <a:cs typeface="Times New Roman"/>
              <a:sym typeface="Times New Roman"/>
            </a:endParaRPr>
          </a:p>
        </p:txBody>
      </p:sp>
      <p:sp>
        <p:nvSpPr>
          <p:cNvPr id="143" name="Google Shape;143;p18"/>
          <p:cNvSpPr/>
          <p:nvPr/>
        </p:nvSpPr>
        <p:spPr>
          <a:xfrm>
            <a:off x="5166124" y="4154577"/>
            <a:ext cx="1420000" cy="998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Apply SMOTE to balance class imbalance</a:t>
            </a:r>
            <a:endParaRPr sz="1600">
              <a:latin typeface="Times New Roman"/>
              <a:ea typeface="Times New Roman"/>
              <a:cs typeface="Times New Roman"/>
              <a:sym typeface="Times New Roman"/>
            </a:endParaRPr>
          </a:p>
        </p:txBody>
      </p:sp>
      <p:sp>
        <p:nvSpPr>
          <p:cNvPr id="144" name="Google Shape;144;p18"/>
          <p:cNvSpPr/>
          <p:nvPr/>
        </p:nvSpPr>
        <p:spPr>
          <a:xfrm>
            <a:off x="2111207" y="3486177"/>
            <a:ext cx="1612000" cy="601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For each fold in cross-validation:</a:t>
            </a:r>
            <a:endParaRPr sz="1600">
              <a:latin typeface="Times New Roman"/>
              <a:ea typeface="Times New Roman"/>
              <a:cs typeface="Times New Roman"/>
              <a:sym typeface="Times New Roman"/>
            </a:endParaRPr>
          </a:p>
        </p:txBody>
      </p:sp>
      <p:sp>
        <p:nvSpPr>
          <p:cNvPr id="145" name="Google Shape;145;p18"/>
          <p:cNvSpPr/>
          <p:nvPr/>
        </p:nvSpPr>
        <p:spPr>
          <a:xfrm>
            <a:off x="3326673" y="2574578"/>
            <a:ext cx="1356400" cy="69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One participants data for test</a:t>
            </a:r>
            <a:endParaRPr sz="1600">
              <a:latin typeface="Times New Roman"/>
              <a:ea typeface="Times New Roman"/>
              <a:cs typeface="Times New Roman"/>
              <a:sym typeface="Times New Roman"/>
            </a:endParaRPr>
          </a:p>
        </p:txBody>
      </p:sp>
      <p:sp>
        <p:nvSpPr>
          <p:cNvPr id="146" name="Google Shape;146;p18"/>
          <p:cNvSpPr/>
          <p:nvPr/>
        </p:nvSpPr>
        <p:spPr>
          <a:xfrm>
            <a:off x="3242673" y="4308177"/>
            <a:ext cx="1524400" cy="69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1600">
                <a:latin typeface="Times New Roman"/>
                <a:ea typeface="Times New Roman"/>
                <a:cs typeface="Times New Roman"/>
                <a:sym typeface="Times New Roman"/>
              </a:rPr>
              <a:t>Remaining participants data for train</a:t>
            </a:r>
            <a:endParaRPr sz="1600">
              <a:latin typeface="Times New Roman"/>
              <a:ea typeface="Times New Roman"/>
              <a:cs typeface="Times New Roman"/>
              <a:sym typeface="Times New Roman"/>
            </a:endParaRPr>
          </a:p>
        </p:txBody>
      </p:sp>
      <p:sp>
        <p:nvSpPr>
          <p:cNvPr id="147" name="Google Shape;147;p18"/>
          <p:cNvSpPr/>
          <p:nvPr/>
        </p:nvSpPr>
        <p:spPr>
          <a:xfrm>
            <a:off x="6856540" y="4407178"/>
            <a:ext cx="910000" cy="49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1600">
                <a:latin typeface="Times New Roman"/>
                <a:ea typeface="Times New Roman"/>
                <a:cs typeface="Times New Roman"/>
                <a:sym typeface="Times New Roman"/>
              </a:rPr>
              <a:t>Feature scaling</a:t>
            </a:r>
            <a:endParaRPr sz="1600">
              <a:latin typeface="Times New Roman"/>
              <a:ea typeface="Times New Roman"/>
              <a:cs typeface="Times New Roman"/>
              <a:sym typeface="Times New Roman"/>
            </a:endParaRPr>
          </a:p>
        </p:txBody>
      </p:sp>
      <p:cxnSp>
        <p:nvCxnSpPr>
          <p:cNvPr id="148" name="Google Shape;148;p18"/>
          <p:cNvCxnSpPr>
            <a:cxnSpLocks/>
          </p:cNvCxnSpPr>
          <p:nvPr/>
        </p:nvCxnSpPr>
        <p:spPr>
          <a:xfrm flipV="1">
            <a:off x="2917207" y="2908804"/>
            <a:ext cx="409466" cy="566199"/>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p18"/>
          <p:cNvCxnSpPr>
            <a:cxnSpLocks/>
          </p:cNvCxnSpPr>
          <p:nvPr/>
        </p:nvCxnSpPr>
        <p:spPr>
          <a:xfrm>
            <a:off x="2917207" y="4087378"/>
            <a:ext cx="325466" cy="566200"/>
          </a:xfrm>
          <a:prstGeom prst="straightConnector1">
            <a:avLst/>
          </a:prstGeom>
          <a:noFill/>
          <a:ln w="9525" cap="flat" cmpd="sng">
            <a:solidFill>
              <a:schemeClr val="dk2"/>
            </a:solidFill>
            <a:prstDash val="solid"/>
            <a:round/>
            <a:headEnd type="none" w="med" len="med"/>
            <a:tailEnd type="none" w="med" len="med"/>
          </a:ln>
        </p:spPr>
      </p:cxnSp>
      <p:sp>
        <p:nvSpPr>
          <p:cNvPr id="150" name="Google Shape;150;p18"/>
          <p:cNvSpPr txBox="1"/>
          <p:nvPr/>
        </p:nvSpPr>
        <p:spPr>
          <a:xfrm>
            <a:off x="0" y="0"/>
            <a:ext cx="4000000" cy="615513"/>
          </a:xfrm>
          <a:prstGeom prst="rect">
            <a:avLst/>
          </a:prstGeom>
          <a:noFill/>
          <a:ln>
            <a:noFill/>
          </a:ln>
        </p:spPr>
        <p:txBody>
          <a:bodyPr spcFirstLastPara="1" wrap="square" lIns="121900" tIns="121900" rIns="121900" bIns="121900" anchor="t" anchorCtr="0">
            <a:spAutoFit/>
          </a:bodyPr>
          <a:lstStyle/>
          <a:p>
            <a:r>
              <a:rPr lang="en" sz="2400"/>
              <a:t>Model training</a:t>
            </a:r>
            <a:endParaRPr sz="2400"/>
          </a:p>
        </p:txBody>
      </p:sp>
      <p:sp>
        <p:nvSpPr>
          <p:cNvPr id="151" name="Google Shape;151;p18"/>
          <p:cNvSpPr/>
          <p:nvPr/>
        </p:nvSpPr>
        <p:spPr>
          <a:xfrm>
            <a:off x="6829140" y="3486177"/>
            <a:ext cx="964800" cy="49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1600">
                <a:latin typeface="Times New Roman"/>
                <a:ea typeface="Times New Roman"/>
                <a:cs typeface="Times New Roman"/>
                <a:sym typeface="Times New Roman"/>
              </a:rPr>
              <a:t>Model training</a:t>
            </a:r>
            <a:endParaRPr sz="1600">
              <a:latin typeface="Times New Roman"/>
              <a:ea typeface="Times New Roman"/>
              <a:cs typeface="Times New Roman"/>
              <a:sym typeface="Times New Roman"/>
            </a:endParaRPr>
          </a:p>
        </p:txBody>
      </p:sp>
      <p:sp>
        <p:nvSpPr>
          <p:cNvPr id="152" name="Google Shape;152;p18"/>
          <p:cNvSpPr/>
          <p:nvPr/>
        </p:nvSpPr>
        <p:spPr>
          <a:xfrm>
            <a:off x="6633340" y="2716778"/>
            <a:ext cx="1356400" cy="40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latin typeface="Times New Roman"/>
                <a:ea typeface="Times New Roman"/>
                <a:cs typeface="Times New Roman"/>
                <a:sym typeface="Times New Roman"/>
              </a:rPr>
              <a:t>Evaluation</a:t>
            </a:r>
            <a:endParaRPr sz="1600">
              <a:latin typeface="Times New Roman"/>
              <a:ea typeface="Times New Roman"/>
              <a:cs typeface="Times New Roman"/>
              <a:sym typeface="Times New Roman"/>
            </a:endParaRPr>
          </a:p>
        </p:txBody>
      </p:sp>
      <p:sp>
        <p:nvSpPr>
          <p:cNvPr id="153" name="Google Shape;153;p18"/>
          <p:cNvSpPr/>
          <p:nvPr/>
        </p:nvSpPr>
        <p:spPr>
          <a:xfrm>
            <a:off x="8495740" y="2705377"/>
            <a:ext cx="1804000" cy="428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1600">
                <a:solidFill>
                  <a:schemeClr val="dk2"/>
                </a:solidFill>
                <a:latin typeface="Times New Roman"/>
                <a:ea typeface="Times New Roman"/>
                <a:cs typeface="Times New Roman"/>
                <a:sym typeface="Times New Roman"/>
              </a:rPr>
              <a:t>End of LOGO cross validation</a:t>
            </a:r>
            <a:endParaRPr sz="1600">
              <a:solidFill>
                <a:schemeClr val="dk2"/>
              </a:solidFill>
              <a:latin typeface="Times New Roman"/>
              <a:ea typeface="Times New Roman"/>
              <a:cs typeface="Times New Roman"/>
              <a:sym typeface="Times New Roman"/>
            </a:endParaRPr>
          </a:p>
        </p:txBody>
      </p:sp>
      <p:sp>
        <p:nvSpPr>
          <p:cNvPr id="154" name="Google Shape;154;p18"/>
          <p:cNvSpPr/>
          <p:nvPr/>
        </p:nvSpPr>
        <p:spPr>
          <a:xfrm>
            <a:off x="908440" y="2794945"/>
            <a:ext cx="115200" cy="409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Lato"/>
              <a:ea typeface="Lato"/>
              <a:cs typeface="Lato"/>
              <a:sym typeface="Lato"/>
            </a:endParaRPr>
          </a:p>
        </p:txBody>
      </p:sp>
      <p:sp>
        <p:nvSpPr>
          <p:cNvPr id="155" name="Google Shape;155;p18"/>
          <p:cNvSpPr/>
          <p:nvPr/>
        </p:nvSpPr>
        <p:spPr>
          <a:xfrm>
            <a:off x="1740073" y="3677777"/>
            <a:ext cx="399200" cy="14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Lato"/>
              <a:ea typeface="Lato"/>
              <a:cs typeface="Lato"/>
              <a:sym typeface="Lato"/>
            </a:endParaRPr>
          </a:p>
        </p:txBody>
      </p:sp>
      <p:sp>
        <p:nvSpPr>
          <p:cNvPr id="156" name="Google Shape;156;p18"/>
          <p:cNvSpPr/>
          <p:nvPr/>
        </p:nvSpPr>
        <p:spPr>
          <a:xfrm>
            <a:off x="4772440" y="4586211"/>
            <a:ext cx="399200" cy="14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Lato"/>
              <a:ea typeface="Lato"/>
              <a:cs typeface="Lato"/>
              <a:sym typeface="Lato"/>
            </a:endParaRPr>
          </a:p>
        </p:txBody>
      </p:sp>
      <p:sp>
        <p:nvSpPr>
          <p:cNvPr id="157" name="Google Shape;157;p18"/>
          <p:cNvSpPr/>
          <p:nvPr/>
        </p:nvSpPr>
        <p:spPr>
          <a:xfrm>
            <a:off x="6602107" y="4624612"/>
            <a:ext cx="254400" cy="14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Lato"/>
              <a:ea typeface="Lato"/>
              <a:cs typeface="Lato"/>
              <a:sym typeface="Lato"/>
            </a:endParaRPr>
          </a:p>
        </p:txBody>
      </p:sp>
      <p:sp>
        <p:nvSpPr>
          <p:cNvPr id="158" name="Google Shape;158;p18"/>
          <p:cNvSpPr/>
          <p:nvPr/>
        </p:nvSpPr>
        <p:spPr>
          <a:xfrm>
            <a:off x="7177807" y="3997478"/>
            <a:ext cx="115200" cy="4096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Lato"/>
              <a:ea typeface="Lato"/>
              <a:cs typeface="Lato"/>
              <a:sym typeface="Lato"/>
            </a:endParaRPr>
          </a:p>
        </p:txBody>
      </p:sp>
      <p:sp>
        <p:nvSpPr>
          <p:cNvPr id="159" name="Google Shape;159;p18"/>
          <p:cNvSpPr/>
          <p:nvPr/>
        </p:nvSpPr>
        <p:spPr>
          <a:xfrm>
            <a:off x="7229040" y="3079477"/>
            <a:ext cx="115200" cy="406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Lato"/>
              <a:ea typeface="Lato"/>
              <a:cs typeface="Lato"/>
              <a:sym typeface="Lato"/>
            </a:endParaRPr>
          </a:p>
        </p:txBody>
      </p:sp>
      <p:sp>
        <p:nvSpPr>
          <p:cNvPr id="160" name="Google Shape;160;p18"/>
          <p:cNvSpPr/>
          <p:nvPr/>
        </p:nvSpPr>
        <p:spPr>
          <a:xfrm>
            <a:off x="4708473" y="2858911"/>
            <a:ext cx="1924800" cy="14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Lato"/>
              <a:ea typeface="Lato"/>
              <a:cs typeface="Lato"/>
              <a:sym typeface="Lato"/>
            </a:endParaRPr>
          </a:p>
        </p:txBody>
      </p:sp>
      <p:sp>
        <p:nvSpPr>
          <p:cNvPr id="161" name="Google Shape;161;p18"/>
          <p:cNvSpPr/>
          <p:nvPr/>
        </p:nvSpPr>
        <p:spPr>
          <a:xfrm>
            <a:off x="7983940" y="2871711"/>
            <a:ext cx="512000" cy="14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Lato"/>
              <a:ea typeface="Lato"/>
              <a:cs typeface="Lato"/>
              <a:sym typeface="Lato"/>
            </a:endParaRPr>
          </a:p>
        </p:txBody>
      </p:sp>
      <p:sp>
        <p:nvSpPr>
          <p:cNvPr id="162" name="Google Shape;162;p18"/>
          <p:cNvSpPr/>
          <p:nvPr/>
        </p:nvSpPr>
        <p:spPr>
          <a:xfrm>
            <a:off x="8547140" y="3540378"/>
            <a:ext cx="1804000" cy="49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solidFill>
                  <a:srgbClr val="0D0D0D"/>
                </a:solidFill>
                <a:latin typeface="Times New Roman"/>
                <a:ea typeface="Times New Roman"/>
                <a:cs typeface="Times New Roman"/>
                <a:sym typeface="Times New Roman"/>
              </a:rPr>
              <a:t>Mean Evaluation Metrics</a:t>
            </a:r>
            <a:endParaRPr sz="1600">
              <a:solidFill>
                <a:srgbClr val="0D0D0D"/>
              </a:solidFill>
              <a:latin typeface="Times New Roman"/>
              <a:ea typeface="Times New Roman"/>
              <a:cs typeface="Times New Roman"/>
              <a:sym typeface="Times New Roman"/>
            </a:endParaRPr>
          </a:p>
        </p:txBody>
      </p:sp>
      <p:sp>
        <p:nvSpPr>
          <p:cNvPr id="163" name="Google Shape;163;p18"/>
          <p:cNvSpPr/>
          <p:nvPr/>
        </p:nvSpPr>
        <p:spPr>
          <a:xfrm>
            <a:off x="9357246" y="3140412"/>
            <a:ext cx="179200" cy="406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endParaRPr sz="2400">
              <a:latin typeface="Lato"/>
              <a:ea typeface="Lato"/>
              <a:cs typeface="Lato"/>
              <a:sym typeface="Lato"/>
            </a:endParaRPr>
          </a:p>
        </p:txBody>
      </p:sp>
      <p:sp>
        <p:nvSpPr>
          <p:cNvPr id="164" name="Google Shape;164;p18"/>
          <p:cNvSpPr txBox="1"/>
          <p:nvPr/>
        </p:nvSpPr>
        <p:spPr>
          <a:xfrm>
            <a:off x="2008773" y="2347145"/>
            <a:ext cx="6205600" cy="3058000"/>
          </a:xfrm>
          <a:prstGeom prst="rect">
            <a:avLst/>
          </a:prstGeom>
          <a:noFill/>
          <a:ln w="9525" cap="flat" cmpd="sng">
            <a:solidFill>
              <a:srgbClr val="000000"/>
            </a:solidFill>
            <a:prstDash val="lgDash"/>
            <a:round/>
            <a:headEnd type="none" w="sm" len="sm"/>
            <a:tailEnd type="none" w="sm" len="sm"/>
          </a:ln>
        </p:spPr>
        <p:txBody>
          <a:bodyPr spcFirstLastPara="1" wrap="square" lIns="121900" tIns="121900" rIns="121900" bIns="121900" anchor="t" anchorCtr="0">
            <a:noAutofit/>
          </a:bodyPr>
          <a:lstStyle/>
          <a:p>
            <a:endParaRPr sz="1733">
              <a:solidFill>
                <a:schemeClr val="accent1"/>
              </a:solidFill>
              <a:latin typeface="Lato"/>
              <a:ea typeface="Lato"/>
              <a:cs typeface="Lato"/>
              <a:sym typeface="Lato"/>
            </a:endParaRPr>
          </a:p>
        </p:txBody>
      </p:sp>
      <p:sp>
        <p:nvSpPr>
          <p:cNvPr id="2" name="TextBox 1">
            <a:extLst>
              <a:ext uri="{FF2B5EF4-FFF2-40B4-BE49-F238E27FC236}">
                <a16:creationId xmlns:a16="http://schemas.microsoft.com/office/drawing/2014/main" id="{37631895-110D-AF0C-0F20-D1CCF97F7AFB}"/>
              </a:ext>
            </a:extLst>
          </p:cNvPr>
          <p:cNvSpPr txBox="1"/>
          <p:nvPr/>
        </p:nvSpPr>
        <p:spPr>
          <a:xfrm>
            <a:off x="2957124" y="5640174"/>
            <a:ext cx="59575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等线"/>
              </a:rPr>
              <a:t>Flow diagram of ML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524767" y="696233"/>
            <a:ext cx="10251600" cy="1030967"/>
          </a:xfrm>
          <a:prstGeom prst="rect">
            <a:avLst/>
          </a:prstGeom>
        </p:spPr>
        <p:txBody>
          <a:bodyPr spcFirstLastPara="1" vert="horz" wrap="square" lIns="121900" tIns="121900" rIns="121900" bIns="121900" rtlCol="0" anchor="t" anchorCtr="0">
            <a:normAutofit fontScale="90000"/>
          </a:bodyPr>
          <a:lstStyle/>
          <a:p>
            <a:r>
              <a:rPr lang="en-US"/>
              <a:t>Performance of different ML Models on Raw data using Leave One Group Out Cross Validation</a:t>
            </a:r>
            <a:endParaRPr/>
          </a:p>
        </p:txBody>
      </p:sp>
      <p:graphicFrame>
        <p:nvGraphicFramePr>
          <p:cNvPr id="170" name="Google Shape;170;p19"/>
          <p:cNvGraphicFramePr/>
          <p:nvPr>
            <p:extLst>
              <p:ext uri="{D42A27DB-BD31-4B8C-83A1-F6EECF244321}">
                <p14:modId xmlns:p14="http://schemas.microsoft.com/office/powerpoint/2010/main" val="4189393375"/>
              </p:ext>
            </p:extLst>
          </p:nvPr>
        </p:nvGraphicFramePr>
        <p:xfrm>
          <a:off x="2092489" y="2285069"/>
          <a:ext cx="7716522" cy="3148631"/>
        </p:xfrm>
        <a:graphic>
          <a:graphicData uri="http://schemas.openxmlformats.org/drawingml/2006/table">
            <a:tbl>
              <a:tblPr>
                <a:noFill/>
              </a:tblPr>
              <a:tblGrid>
                <a:gridCol w="2073111">
                  <a:extLst>
                    <a:ext uri="{9D8B030D-6E8A-4147-A177-3AD203B41FA5}">
                      <a16:colId xmlns:a16="http://schemas.microsoft.com/office/drawing/2014/main" val="20000"/>
                    </a:ext>
                  </a:extLst>
                </a:gridCol>
                <a:gridCol w="1356590">
                  <a:extLst>
                    <a:ext uri="{9D8B030D-6E8A-4147-A177-3AD203B41FA5}">
                      <a16:colId xmlns:a16="http://schemas.microsoft.com/office/drawing/2014/main" val="20001"/>
                    </a:ext>
                  </a:extLst>
                </a:gridCol>
                <a:gridCol w="1563254">
                  <a:extLst>
                    <a:ext uri="{9D8B030D-6E8A-4147-A177-3AD203B41FA5}">
                      <a16:colId xmlns:a16="http://schemas.microsoft.com/office/drawing/2014/main" val="20002"/>
                    </a:ext>
                  </a:extLst>
                </a:gridCol>
                <a:gridCol w="1605392">
                  <a:extLst>
                    <a:ext uri="{9D8B030D-6E8A-4147-A177-3AD203B41FA5}">
                      <a16:colId xmlns:a16="http://schemas.microsoft.com/office/drawing/2014/main" val="20003"/>
                    </a:ext>
                  </a:extLst>
                </a:gridCol>
                <a:gridCol w="1118175">
                  <a:extLst>
                    <a:ext uri="{9D8B030D-6E8A-4147-A177-3AD203B41FA5}">
                      <a16:colId xmlns:a16="http://schemas.microsoft.com/office/drawing/2014/main" val="20004"/>
                    </a:ext>
                  </a:extLst>
                </a:gridCol>
              </a:tblGrid>
              <a:tr h="670520">
                <a:tc>
                  <a:txBody>
                    <a:bodyPr/>
                    <a:lstStyle/>
                    <a:p>
                      <a:pPr marL="0" lvl="0" indent="0" algn="l" rtl="0">
                        <a:spcBef>
                          <a:spcPts val="0"/>
                        </a:spcBef>
                        <a:spcAft>
                          <a:spcPts val="0"/>
                        </a:spcAft>
                        <a:buNone/>
                      </a:pPr>
                      <a:r>
                        <a:rPr lang="en-US" sz="2400"/>
                        <a:t>Algorithms</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Mean Accuracy</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Mean Precision</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Mean Recall</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Mean F1-score</a:t>
                      </a:r>
                      <a:endParaRPr sz="2400"/>
                    </a:p>
                  </a:txBody>
                  <a:tcPr marL="121900" marR="121900" marT="121900" marB="121900"/>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DT</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0.513</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0.785</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0.513</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0.592</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 sz="2400"/>
                        <a:t>NN</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0.491</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0.769</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0.491</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0.580</a:t>
                      </a:r>
                      <a:endParaRPr sz="2400"/>
                    </a:p>
                  </a:txBody>
                  <a:tcPr marL="121900" marR="121900" marT="121900" marB="121900"/>
                </a:tc>
                <a:extLst>
                  <a:ext uri="{0D108BD9-81ED-4DB2-BD59-A6C34878D82A}">
                    <a16:rowId xmlns:a16="http://schemas.microsoft.com/office/drawing/2014/main" val="10002"/>
                  </a:ext>
                </a:extLst>
              </a:tr>
              <a:tr h="649431">
                <a:tc>
                  <a:txBody>
                    <a:bodyPr/>
                    <a:lstStyle/>
                    <a:p>
                      <a:pPr marL="0" lvl="0" indent="0" algn="l" rtl="0">
                        <a:spcBef>
                          <a:spcPts val="0"/>
                        </a:spcBef>
                        <a:spcAft>
                          <a:spcPts val="0"/>
                        </a:spcAft>
                        <a:buNone/>
                      </a:pPr>
                      <a:r>
                        <a:rPr lang="en" sz="2400"/>
                        <a:t>KNN</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0.569</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0.768</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0.569</a:t>
                      </a:r>
                      <a:endParaRPr sz="2400"/>
                    </a:p>
                  </a:txBody>
                  <a:tcPr marL="121900" marR="121900" marT="121900" marB="121900"/>
                </a:tc>
                <a:tc>
                  <a:txBody>
                    <a:bodyPr/>
                    <a:lstStyle/>
                    <a:p>
                      <a:pPr marL="0" lvl="0" indent="0" algn="l" rtl="0">
                        <a:spcBef>
                          <a:spcPts val="0"/>
                        </a:spcBef>
                        <a:spcAft>
                          <a:spcPts val="0"/>
                        </a:spcAft>
                        <a:buNone/>
                      </a:pPr>
                      <a:r>
                        <a:rPr lang="en" sz="1400">
                          <a:solidFill>
                            <a:srgbClr val="212121"/>
                          </a:solidFill>
                          <a:highlight>
                            <a:srgbClr val="FFFFFF"/>
                          </a:highlight>
                          <a:latin typeface="Courier New"/>
                          <a:ea typeface="Courier New"/>
                          <a:cs typeface="Courier New"/>
                          <a:sym typeface="Courier New"/>
                        </a:rPr>
                        <a:t>0.629</a:t>
                      </a:r>
                      <a:endParaRPr sz="2400"/>
                    </a:p>
                  </a:txBody>
                  <a:tcPr marL="121900" marR="121900" marT="121900" marB="121900"/>
                </a:tc>
                <a:extLst>
                  <a:ext uri="{0D108BD9-81ED-4DB2-BD59-A6C34878D82A}">
                    <a16:rowId xmlns:a16="http://schemas.microsoft.com/office/drawing/2014/main" val="10003"/>
                  </a:ext>
                </a:extLst>
              </a:tr>
              <a:tr h="609560">
                <a:tc>
                  <a:txBody>
                    <a:bodyPr/>
                    <a:lstStyle/>
                    <a:p>
                      <a:pPr marL="0" lvl="0" indent="0" algn="l" rtl="0">
                        <a:spcBef>
                          <a:spcPts val="0"/>
                        </a:spcBef>
                        <a:spcAft>
                          <a:spcPts val="0"/>
                        </a:spcAft>
                        <a:buNone/>
                      </a:pPr>
                      <a:r>
                        <a:rPr lang="en-US" sz="2400" err="1"/>
                        <a:t>XGBoost</a:t>
                      </a:r>
                      <a:endParaRPr sz="2400" err="1"/>
                    </a:p>
                  </a:txBody>
                  <a:tcPr marL="121900" marR="121900" marT="121900" marB="121900"/>
                </a:tc>
                <a:tc>
                  <a:txBody>
                    <a:bodyPr/>
                    <a:lstStyle/>
                    <a:p>
                      <a:pPr marL="0" lvl="0" indent="0" algn="l">
                        <a:spcBef>
                          <a:spcPts val="0"/>
                        </a:spcBef>
                        <a:spcAft>
                          <a:spcPts val="0"/>
                        </a:spcAft>
                        <a:buNone/>
                      </a:pPr>
                      <a:r>
                        <a:rPr lang="en-US" sz="1400" b="0" i="0" u="none" strike="noStrike" noProof="0">
                          <a:solidFill>
                            <a:srgbClr val="212121"/>
                          </a:solidFill>
                          <a:latin typeface="等线"/>
                        </a:rPr>
                        <a:t>0.405</a:t>
                      </a:r>
                      <a:endParaRPr sz="1400"/>
                    </a:p>
                  </a:txBody>
                  <a:tcPr marL="121900" marR="121900" marT="121900" marB="121900"/>
                </a:tc>
                <a:tc>
                  <a:txBody>
                    <a:bodyPr/>
                    <a:lstStyle/>
                    <a:p>
                      <a:pPr marL="0" lvl="0" indent="0" algn="l">
                        <a:spcBef>
                          <a:spcPts val="0"/>
                        </a:spcBef>
                        <a:spcAft>
                          <a:spcPts val="0"/>
                        </a:spcAft>
                        <a:buNone/>
                      </a:pPr>
                      <a:r>
                        <a:rPr lang="en-US" sz="1400" b="0" i="0" u="none" strike="noStrike" noProof="0">
                          <a:solidFill>
                            <a:srgbClr val="212121"/>
                          </a:solidFill>
                          <a:latin typeface="等线"/>
                        </a:rPr>
                        <a:t>0.753</a:t>
                      </a:r>
                      <a:endParaRPr sz="1400"/>
                    </a:p>
                  </a:txBody>
                  <a:tcPr marL="121900" marR="121900" marT="121900" marB="121900"/>
                </a:tc>
                <a:tc>
                  <a:txBody>
                    <a:bodyPr/>
                    <a:lstStyle/>
                    <a:p>
                      <a:pPr marL="0" lvl="0" indent="0" algn="l">
                        <a:spcBef>
                          <a:spcPts val="0"/>
                        </a:spcBef>
                        <a:spcAft>
                          <a:spcPts val="0"/>
                        </a:spcAft>
                        <a:buNone/>
                      </a:pPr>
                      <a:r>
                        <a:rPr lang="en-US" sz="1400" b="0" i="0" u="none" strike="noStrike" noProof="0">
                          <a:solidFill>
                            <a:srgbClr val="212121"/>
                          </a:solidFill>
                          <a:latin typeface="等线"/>
                        </a:rPr>
                        <a:t>0.405</a:t>
                      </a:r>
                      <a:endParaRPr sz="1400"/>
                    </a:p>
                  </a:txBody>
                  <a:tcPr marL="121900" marR="121900" marT="121900" marB="121900"/>
                </a:tc>
                <a:tc>
                  <a:txBody>
                    <a:bodyPr/>
                    <a:lstStyle/>
                    <a:p>
                      <a:pPr marL="0" lvl="0" indent="0" algn="l">
                        <a:spcBef>
                          <a:spcPts val="0"/>
                        </a:spcBef>
                        <a:spcAft>
                          <a:spcPts val="0"/>
                        </a:spcAft>
                        <a:buNone/>
                      </a:pPr>
                      <a:r>
                        <a:rPr lang="en-US" sz="1400" b="0" i="0" u="none" strike="noStrike" noProof="0">
                          <a:solidFill>
                            <a:srgbClr val="212121"/>
                          </a:solidFill>
                          <a:latin typeface="等线"/>
                        </a:rPr>
                        <a:t>0.481</a:t>
                      </a:r>
                      <a:endParaRPr sz="1400"/>
                    </a:p>
                  </a:txBody>
                  <a:tcPr marL="121900" marR="121900" marT="121900" marB="121900"/>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4722A828-8277-982C-D582-455AEB14A16A}"/>
              </a:ext>
            </a:extLst>
          </p:cNvPr>
          <p:cNvSpPr txBox="1"/>
          <p:nvPr/>
        </p:nvSpPr>
        <p:spPr>
          <a:xfrm>
            <a:off x="2985974" y="5625748"/>
            <a:ext cx="60007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等线"/>
              </a:rPr>
              <a:t>Figure 1. performance of our models using raw data</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标题 1">
            <a:extLst>
              <a:ext uri="{FF2B5EF4-FFF2-40B4-BE49-F238E27FC236}">
                <a16:creationId xmlns:a16="http://schemas.microsoft.com/office/drawing/2014/main" id="{EA9A3653-1BD8-36C5-78DA-6C2DA38D1E49}"/>
              </a:ext>
            </a:extLst>
          </p:cNvPr>
          <p:cNvSpPr>
            <a:spLocks noGrp="1"/>
          </p:cNvSpPr>
          <p:nvPr>
            <p:ph type="title"/>
          </p:nvPr>
        </p:nvSpPr>
        <p:spPr>
          <a:xfrm>
            <a:off x="804672" y="457200"/>
            <a:ext cx="10579608" cy="1188720"/>
          </a:xfrm>
        </p:spPr>
        <p:txBody>
          <a:bodyPr>
            <a:normAutofit/>
          </a:bodyPr>
          <a:lstStyle/>
          <a:p>
            <a:pPr marL="285750" indent="-285750">
              <a:lnSpc>
                <a:spcPct val="100000"/>
              </a:lnSpc>
              <a:spcBef>
                <a:spcPts val="0"/>
              </a:spcBef>
              <a:buFont typeface="Arial"/>
              <a:buChar char="•"/>
            </a:pPr>
            <a:endParaRPr lang="fi-FI" sz="1100">
              <a:solidFill>
                <a:srgbClr val="444444"/>
              </a:solidFill>
              <a:latin typeface="Arial"/>
              <a:ea typeface="等线 Light"/>
              <a:cs typeface="Arial"/>
            </a:endParaRPr>
          </a:p>
          <a:p>
            <a:r>
              <a:rPr lang="en-US" altLang="zh-CN" sz="2500">
                <a:solidFill>
                  <a:schemeClr val="tx2"/>
                </a:solidFill>
                <a:ea typeface="等线 Light"/>
              </a:rPr>
              <a:t>Data transformation</a:t>
            </a:r>
          </a:p>
        </p:txBody>
      </p:sp>
      <p:grpSp>
        <p:nvGrpSpPr>
          <p:cNvPr id="32" name="Group 31">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33" name="Freeform: Shape 32">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39" name="Freeform: Shape 38">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内容占位符 2">
            <a:extLst>
              <a:ext uri="{FF2B5EF4-FFF2-40B4-BE49-F238E27FC236}">
                <a16:creationId xmlns:a16="http://schemas.microsoft.com/office/drawing/2014/main" id="{F2EADF41-9603-D175-5E76-FEFF5A980DE9}"/>
              </a:ext>
            </a:extLst>
          </p:cNvPr>
          <p:cNvGraphicFramePr>
            <a:graphicFrameLocks noGrp="1"/>
          </p:cNvGraphicFramePr>
          <p:nvPr>
            <p:ph idx="1"/>
            <p:extLst>
              <p:ext uri="{D42A27DB-BD31-4B8C-83A1-F6EECF244321}">
                <p14:modId xmlns:p14="http://schemas.microsoft.com/office/powerpoint/2010/main" val="4231348149"/>
              </p:ext>
            </p:extLst>
          </p:nvPr>
        </p:nvGraphicFramePr>
        <p:xfrm>
          <a:off x="1348320" y="3100320"/>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内容占位符 2">
            <a:extLst>
              <a:ext uri="{FF2B5EF4-FFF2-40B4-BE49-F238E27FC236}">
                <a16:creationId xmlns:a16="http://schemas.microsoft.com/office/drawing/2014/main" id="{382352C7-7B6A-E9AE-BD13-196FD43BCBE8}"/>
              </a:ext>
            </a:extLst>
          </p:cNvPr>
          <p:cNvGraphicFramePr>
            <a:graphicFrameLocks/>
          </p:cNvGraphicFramePr>
          <p:nvPr>
            <p:extLst>
              <p:ext uri="{D42A27DB-BD31-4B8C-83A1-F6EECF244321}">
                <p14:modId xmlns:p14="http://schemas.microsoft.com/office/powerpoint/2010/main" val="2288719220"/>
              </p:ext>
            </p:extLst>
          </p:nvPr>
        </p:nvGraphicFramePr>
        <p:xfrm>
          <a:off x="1186200" y="1090800"/>
          <a:ext cx="10623600" cy="26005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7426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D7D5625A-1C31-2B31-5437-E7D0BC637740}"/>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kumimoji="1" lang="en-US" altLang="zh-CN">
                <a:ea typeface="等线 Light"/>
              </a:rPr>
              <a:t>Modeling (XGBoost) </a:t>
            </a:r>
            <a:r>
              <a:rPr kumimoji="1" lang="en-US" altLang="zh-CN" kern="1200">
                <a:latin typeface="+mj-lt"/>
                <a:ea typeface="等线 Light"/>
                <a:cs typeface="+mj-cs"/>
              </a:rPr>
              <a:t>&amp; </a:t>
            </a:r>
            <a:r>
              <a:rPr kumimoji="1" lang="en-US" altLang="zh-CN">
                <a:ea typeface="等线 Light"/>
              </a:rPr>
              <a:t>cross validation (Leave-one-out)</a:t>
            </a:r>
            <a:endParaRPr kumimoji="1" lang="en-US" altLang="zh-CN" kern="1200">
              <a:latin typeface="+mj-lt"/>
              <a:ea typeface="等线 Light"/>
              <a:cs typeface="+mj-cs"/>
            </a:endParaRPr>
          </a:p>
        </p:txBody>
      </p:sp>
      <p:sp>
        <p:nvSpPr>
          <p:cNvPr id="10" name="文本框 9">
            <a:extLst>
              <a:ext uri="{FF2B5EF4-FFF2-40B4-BE49-F238E27FC236}">
                <a16:creationId xmlns:a16="http://schemas.microsoft.com/office/drawing/2014/main" id="{ED9DD2CC-8DE0-A5FE-D6D7-B2BAFD9F75BB}"/>
              </a:ext>
            </a:extLst>
          </p:cNvPr>
          <p:cNvSpPr txBox="1"/>
          <p:nvPr/>
        </p:nvSpPr>
        <p:spPr>
          <a:xfrm>
            <a:off x="429034" y="2066362"/>
            <a:ext cx="3956966" cy="4577773"/>
          </a:xfrm>
          <a:prstGeom prst="rect">
            <a:avLst/>
          </a:prstGeom>
        </p:spPr>
        <p:txBody>
          <a:bodyPr vert="horz" lIns="91440" tIns="45720" rIns="91440" bIns="45720" rtlCol="0" anchor="t">
            <a:normAutofit/>
          </a:bodyPr>
          <a:lstStyle/>
          <a:p>
            <a:pPr indent="-228600">
              <a:lnSpc>
                <a:spcPct val="90000"/>
              </a:lnSpc>
              <a:spcBef>
                <a:spcPts val="1000"/>
              </a:spcBef>
              <a:buAutoNum type="arabicPeriod"/>
            </a:pPr>
            <a:endParaRPr lang="en-US" altLang="zh-CN" sz="2000"/>
          </a:p>
          <a:p>
            <a:pPr marL="457200" indent="-457200">
              <a:lnSpc>
                <a:spcPct val="90000"/>
              </a:lnSpc>
              <a:spcBef>
                <a:spcPts val="1000"/>
              </a:spcBef>
              <a:buAutoNum type="arabicPeriod"/>
            </a:pPr>
            <a:r>
              <a:rPr lang="en-US" sz="2000"/>
              <a:t>The model struggles to identify instances of minority classes (class 0,1)</a:t>
            </a:r>
            <a:endParaRPr lang="en-US" sz="2000">
              <a:ea typeface="等线"/>
            </a:endParaRPr>
          </a:p>
          <a:p>
            <a:pPr marL="457200" indent="-457200">
              <a:lnSpc>
                <a:spcPct val="90000"/>
              </a:lnSpc>
              <a:spcBef>
                <a:spcPts val="1000"/>
              </a:spcBef>
              <a:buAutoNum type="arabicPeriod"/>
            </a:pPr>
            <a:r>
              <a:rPr lang="en-US" sz="2000">
                <a:ea typeface="等线"/>
              </a:rPr>
              <a:t>Macro </a:t>
            </a:r>
            <a:r>
              <a:rPr lang="en-US" sz="2000">
                <a:ea typeface="+mn-lt"/>
                <a:cs typeface="+mn-lt"/>
              </a:rPr>
              <a:t>average which treats each class equally leads to a lower value than weighted average</a:t>
            </a:r>
            <a:endParaRPr lang="en-US" sz="2000"/>
          </a:p>
          <a:p>
            <a:pPr marL="457200" indent="-457200">
              <a:lnSpc>
                <a:spcPct val="90000"/>
              </a:lnSpc>
              <a:spcBef>
                <a:spcPts val="1000"/>
              </a:spcBef>
              <a:buAutoNum type="arabicPeriod"/>
            </a:pPr>
            <a:r>
              <a:rPr lang="en-US" sz="2000">
                <a:ea typeface="等线"/>
              </a:rPr>
              <a:t>The </a:t>
            </a:r>
            <a:r>
              <a:rPr lang="en-US" sz="2000">
                <a:ea typeface="+mn-lt"/>
                <a:cs typeface="+mn-lt"/>
              </a:rPr>
              <a:t>weighted average reflects the overall performance of the model while considering the uneven distribution of classes in the dataset</a:t>
            </a:r>
            <a:endParaRPr lang="en-US" sz="2000"/>
          </a:p>
        </p:txBody>
      </p:sp>
      <p:sp>
        <p:nvSpPr>
          <p:cNvPr id="61" name="Freeform: Shape 6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内容占位符 6">
            <a:extLst>
              <a:ext uri="{FF2B5EF4-FFF2-40B4-BE49-F238E27FC236}">
                <a16:creationId xmlns:a16="http://schemas.microsoft.com/office/drawing/2014/main" id="{DEB763A4-559B-0C6A-BF9A-A35FB7D703C6}"/>
              </a:ext>
            </a:extLst>
          </p:cNvPr>
          <p:cNvGraphicFramePr>
            <a:graphicFrameLocks noGrp="1"/>
          </p:cNvGraphicFramePr>
          <p:nvPr>
            <p:ph idx="1"/>
            <p:extLst>
              <p:ext uri="{D42A27DB-BD31-4B8C-83A1-F6EECF244321}">
                <p14:modId xmlns:p14="http://schemas.microsoft.com/office/powerpoint/2010/main" val="3220600781"/>
              </p:ext>
            </p:extLst>
          </p:nvPr>
        </p:nvGraphicFramePr>
        <p:xfrm>
          <a:off x="4740000" y="2346000"/>
          <a:ext cx="7057510" cy="3716848"/>
        </p:xfrm>
        <a:graphic>
          <a:graphicData uri="http://schemas.openxmlformats.org/drawingml/2006/table">
            <a:tbl>
              <a:tblPr firstRow="1" firstCol="1" bandRow="1">
                <a:solidFill>
                  <a:schemeClr val="bg1">
                    <a:lumMod val="95000"/>
                  </a:schemeClr>
                </a:solidFill>
                <a:tableStyleId>{5C22544A-7EE6-4342-B048-85BDC9FD1C3A}</a:tableStyleId>
              </a:tblPr>
              <a:tblGrid>
                <a:gridCol w="833120">
                  <a:extLst>
                    <a:ext uri="{9D8B030D-6E8A-4147-A177-3AD203B41FA5}">
                      <a16:colId xmlns:a16="http://schemas.microsoft.com/office/drawing/2014/main" val="4182639456"/>
                    </a:ext>
                  </a:extLst>
                </a:gridCol>
                <a:gridCol w="790916">
                  <a:extLst>
                    <a:ext uri="{9D8B030D-6E8A-4147-A177-3AD203B41FA5}">
                      <a16:colId xmlns:a16="http://schemas.microsoft.com/office/drawing/2014/main" val="2630253030"/>
                    </a:ext>
                  </a:extLst>
                </a:gridCol>
                <a:gridCol w="765182">
                  <a:extLst>
                    <a:ext uri="{9D8B030D-6E8A-4147-A177-3AD203B41FA5}">
                      <a16:colId xmlns:a16="http://schemas.microsoft.com/office/drawing/2014/main" val="2979984228"/>
                    </a:ext>
                  </a:extLst>
                </a:gridCol>
                <a:gridCol w="790916">
                  <a:extLst>
                    <a:ext uri="{9D8B030D-6E8A-4147-A177-3AD203B41FA5}">
                      <a16:colId xmlns:a16="http://schemas.microsoft.com/office/drawing/2014/main" val="2688539187"/>
                    </a:ext>
                  </a:extLst>
                </a:gridCol>
                <a:gridCol w="765182">
                  <a:extLst>
                    <a:ext uri="{9D8B030D-6E8A-4147-A177-3AD203B41FA5}">
                      <a16:colId xmlns:a16="http://schemas.microsoft.com/office/drawing/2014/main" val="2010401379"/>
                    </a:ext>
                  </a:extLst>
                </a:gridCol>
                <a:gridCol w="790916">
                  <a:extLst>
                    <a:ext uri="{9D8B030D-6E8A-4147-A177-3AD203B41FA5}">
                      <a16:colId xmlns:a16="http://schemas.microsoft.com/office/drawing/2014/main" val="3323837798"/>
                    </a:ext>
                  </a:extLst>
                </a:gridCol>
                <a:gridCol w="765182">
                  <a:extLst>
                    <a:ext uri="{9D8B030D-6E8A-4147-A177-3AD203B41FA5}">
                      <a16:colId xmlns:a16="http://schemas.microsoft.com/office/drawing/2014/main" val="136313872"/>
                    </a:ext>
                  </a:extLst>
                </a:gridCol>
                <a:gridCol w="798267">
                  <a:extLst>
                    <a:ext uri="{9D8B030D-6E8A-4147-A177-3AD203B41FA5}">
                      <a16:colId xmlns:a16="http://schemas.microsoft.com/office/drawing/2014/main" val="565991755"/>
                    </a:ext>
                  </a:extLst>
                </a:gridCol>
                <a:gridCol w="757829">
                  <a:extLst>
                    <a:ext uri="{9D8B030D-6E8A-4147-A177-3AD203B41FA5}">
                      <a16:colId xmlns:a16="http://schemas.microsoft.com/office/drawing/2014/main" val="97175558"/>
                    </a:ext>
                  </a:extLst>
                </a:gridCol>
              </a:tblGrid>
              <a:tr h="1024597">
                <a:tc>
                  <a:txBody>
                    <a:bodyPr/>
                    <a:lstStyle/>
                    <a:p>
                      <a:pPr lvl="0" algn="ctr">
                        <a:spcBef>
                          <a:spcPts val="400"/>
                        </a:spcBef>
                        <a:spcAft>
                          <a:spcPts val="1000"/>
                        </a:spcAft>
                        <a:buNone/>
                      </a:pPr>
                      <a:r>
                        <a:rPr lang="en-US" altLang="zh-CN" sz="1400" b="0" i="0" u="none" strike="noStrike" cap="none" spc="0" noProof="0">
                          <a:solidFill>
                            <a:schemeClr val="tx1"/>
                          </a:solidFill>
                          <a:effectLst/>
                        </a:rPr>
                        <a:t>Nurse id=15 </a:t>
                      </a:r>
                      <a:endParaRPr lang="en-US" altLang="zh-CN" sz="1400"/>
                    </a:p>
                  </a:txBody>
                  <a:tcPr marL="41617" marR="44590" marT="11891" marB="89179" anchor="b">
                    <a:lnL w="12700" cmpd="sng">
                      <a:noFill/>
                    </a:lnL>
                    <a:lnR w="12700" cmpd="sng">
                      <a:noFill/>
                    </a:lnR>
                    <a:lnT w="9525" cap="flat" cmpd="sng" algn="ctr">
                      <a:noFill/>
                      <a:prstDash val="solid"/>
                    </a:lnT>
                    <a:lnB w="38100" cmpd="sng">
                      <a:noFill/>
                    </a:lnB>
                    <a:solidFill>
                      <a:schemeClr val="bg1">
                        <a:lumMod val="95000"/>
                      </a:schemeClr>
                    </a:solidFill>
                  </a:tcPr>
                </a:tc>
                <a:tc gridSpan="2">
                  <a:txBody>
                    <a:bodyPr/>
                    <a:lstStyle/>
                    <a:p>
                      <a:pPr algn="ctr">
                        <a:spcBef>
                          <a:spcPts val="400"/>
                        </a:spcBef>
                        <a:spcAft>
                          <a:spcPts val="1000"/>
                        </a:spcAft>
                        <a:tabLst>
                          <a:tab pos="338455" algn="l"/>
                        </a:tabLst>
                      </a:pPr>
                      <a:r>
                        <a:rPr lang="fi-FI" sz="1400" b="1" cap="none" spc="0">
                          <a:solidFill>
                            <a:schemeClr val="tx1"/>
                          </a:solidFill>
                          <a:effectLst/>
                        </a:rPr>
                        <a:t>Precision</a:t>
                      </a:r>
                    </a:p>
                    <a:p>
                      <a:pPr algn="ctr">
                        <a:spcBef>
                          <a:spcPts val="400"/>
                        </a:spcBef>
                        <a:spcAft>
                          <a:spcPts val="1000"/>
                        </a:spcAft>
                        <a:tabLst>
                          <a:tab pos="338455" algn="l"/>
                        </a:tabLst>
                      </a:pP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raw</a:t>
                      </a: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processed</a:t>
                      </a:r>
                      <a:r>
                        <a:rPr lang="fi-FI" altLang="zh-CN" sz="1400" b="1" cap="none" spc="0">
                          <a:solidFill>
                            <a:schemeClr val="tx1"/>
                          </a:solidFill>
                          <a:effectLst/>
                          <a:latin typeface="Times New Roman"/>
                          <a:ea typeface="宋体"/>
                        </a:rPr>
                        <a:t>)</a:t>
                      </a:r>
                      <a:endParaRPr lang="zh-CN" sz="1400" b="1" cap="none" spc="0">
                        <a:solidFill>
                          <a:schemeClr val="tx1"/>
                        </a:solidFill>
                        <a:effectLst/>
                        <a:latin typeface="Times New Roman"/>
                        <a:ea typeface="宋体"/>
                      </a:endParaRPr>
                    </a:p>
                  </a:txBody>
                  <a:tcPr marL="41617" marR="44590" marT="11891" marB="89179" anchor="b">
                    <a:lnL w="12700" cmpd="sng">
                      <a:noFill/>
                    </a:lnL>
                    <a:lnR w="12700" cmpd="sng">
                      <a:noFill/>
                    </a:lnR>
                    <a:lnT w="9525" cap="flat" cmpd="sng" algn="ctr">
                      <a:noFill/>
                      <a:prstDash val="solid"/>
                    </a:lnT>
                    <a:lnB w="38100" cmpd="sng">
                      <a:noFill/>
                    </a:lnB>
                    <a:solidFill>
                      <a:schemeClr val="bg1">
                        <a:lumMod val="95000"/>
                      </a:schemeClr>
                    </a:solidFill>
                  </a:tcPr>
                </a:tc>
                <a:tc hMerge="1">
                  <a:txBody>
                    <a:bodyPr/>
                    <a:lstStyle/>
                    <a:p>
                      <a:pPr algn="ctr">
                        <a:spcBef>
                          <a:spcPts val="400"/>
                        </a:spcBef>
                        <a:spcAft>
                          <a:spcPts val="1000"/>
                        </a:spcAft>
                        <a:tabLst>
                          <a:tab pos="338455" algn="l"/>
                        </a:tabLst>
                      </a:pPr>
                      <a:endParaRPr lang="zh-CN" sz="2000" b="1" cap="none" spc="0">
                        <a:solidFill>
                          <a:schemeClr val="tx1"/>
                        </a:solidFill>
                        <a:effectLst/>
                        <a:latin typeface="Times New Roman" panose="02020603050405020304" pitchFamily="18" charset="0"/>
                        <a:ea typeface="宋体" panose="02010600030101010101" pitchFamily="2" charset="-122"/>
                      </a:endParaRPr>
                    </a:p>
                  </a:txBody>
                  <a:tcPr marL="80878" marR="86655" marT="23108" marB="173310" anchor="b">
                    <a:lnL w="12700" cmpd="sng">
                      <a:noFill/>
                    </a:lnL>
                    <a:lnR w="12700" cmpd="sng">
                      <a:noFill/>
                    </a:lnR>
                    <a:lnT w="9525" cap="flat" cmpd="sng" algn="ctr">
                      <a:noFill/>
                      <a:prstDash val="solid"/>
                    </a:lnT>
                    <a:lnB w="38100" cmpd="sng">
                      <a:noFill/>
                    </a:lnB>
                    <a:solidFill>
                      <a:schemeClr val="bg1">
                        <a:lumMod val="95000"/>
                      </a:schemeClr>
                    </a:solidFill>
                  </a:tcPr>
                </a:tc>
                <a:tc gridSpan="2">
                  <a:txBody>
                    <a:bodyPr/>
                    <a:lstStyle/>
                    <a:p>
                      <a:pPr algn="ctr">
                        <a:spcBef>
                          <a:spcPts val="400"/>
                        </a:spcBef>
                        <a:spcAft>
                          <a:spcPts val="1000"/>
                        </a:spcAft>
                        <a:tabLst>
                          <a:tab pos="338455" algn="l"/>
                        </a:tabLst>
                      </a:pPr>
                      <a:r>
                        <a:rPr lang="fi-FI" sz="1400" b="1" cap="none" spc="0" err="1">
                          <a:solidFill>
                            <a:schemeClr val="tx1"/>
                          </a:solidFill>
                          <a:effectLst/>
                        </a:rPr>
                        <a:t>Recall</a:t>
                      </a:r>
                      <a:endParaRPr lang="fi-FI" sz="1400" b="1" cap="none" spc="0">
                        <a:solidFill>
                          <a:schemeClr val="tx1"/>
                        </a:solidFill>
                        <a:effectLst/>
                      </a:endParaRPr>
                    </a:p>
                    <a:p>
                      <a:pPr marL="0" marR="0" lvl="0" indent="0" algn="ctr" defTabSz="914400" rtl="0" eaLnBrk="1" fontAlgn="auto" latinLnBrk="0" hangingPunct="1">
                        <a:lnSpc>
                          <a:spcPct val="100000"/>
                        </a:lnSpc>
                        <a:spcBef>
                          <a:spcPts val="400"/>
                        </a:spcBef>
                        <a:spcAft>
                          <a:spcPts val="1000"/>
                        </a:spcAft>
                        <a:buClrTx/>
                        <a:buSzTx/>
                        <a:buFontTx/>
                        <a:buNone/>
                        <a:tabLst>
                          <a:tab pos="338455" algn="l"/>
                        </a:tabLst>
                        <a:defRPr/>
                      </a:pP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raw</a:t>
                      </a: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processed</a:t>
                      </a:r>
                      <a:r>
                        <a:rPr lang="fi-FI" altLang="zh-CN" sz="1400" b="1" cap="none" spc="0">
                          <a:solidFill>
                            <a:schemeClr val="tx1"/>
                          </a:solidFill>
                          <a:effectLst/>
                          <a:latin typeface="Times New Roman"/>
                          <a:ea typeface="宋体"/>
                        </a:rPr>
                        <a:t>)</a:t>
                      </a:r>
                      <a:endParaRPr lang="zh-CN" altLang="zh-CN" sz="1400" b="1" cap="none" spc="0">
                        <a:solidFill>
                          <a:schemeClr val="tx1"/>
                        </a:solidFill>
                        <a:effectLst/>
                        <a:latin typeface="Times New Roman"/>
                        <a:ea typeface="宋体"/>
                      </a:endParaRPr>
                    </a:p>
                  </a:txBody>
                  <a:tcPr marL="41617" marR="44590" marT="11891" marB="89179" anchor="b">
                    <a:lnL w="12700" cmpd="sng">
                      <a:noFill/>
                    </a:lnL>
                    <a:lnR w="12700" cmpd="sng">
                      <a:noFill/>
                    </a:lnR>
                    <a:lnT w="9525" cap="flat" cmpd="sng" algn="ctr">
                      <a:noFill/>
                      <a:prstDash val="solid"/>
                    </a:lnT>
                    <a:lnB w="38100" cmpd="sng">
                      <a:noFill/>
                    </a:lnB>
                    <a:solidFill>
                      <a:schemeClr val="bg1">
                        <a:lumMod val="95000"/>
                      </a:schemeClr>
                    </a:solidFill>
                  </a:tcPr>
                </a:tc>
                <a:tc hMerge="1">
                  <a:txBody>
                    <a:bodyPr/>
                    <a:lstStyle/>
                    <a:p>
                      <a:pPr algn="ctr">
                        <a:spcBef>
                          <a:spcPts val="400"/>
                        </a:spcBef>
                        <a:spcAft>
                          <a:spcPts val="1000"/>
                        </a:spcAft>
                        <a:tabLst>
                          <a:tab pos="338455" algn="l"/>
                        </a:tabLst>
                      </a:pPr>
                      <a:endParaRPr lang="zh-CN" sz="2000" b="1" cap="none" spc="0">
                        <a:solidFill>
                          <a:schemeClr val="tx1"/>
                        </a:solidFill>
                        <a:effectLst/>
                        <a:latin typeface="Times New Roman" panose="02020603050405020304" pitchFamily="18" charset="0"/>
                        <a:ea typeface="宋体" panose="02010600030101010101" pitchFamily="2" charset="-122"/>
                      </a:endParaRPr>
                    </a:p>
                  </a:txBody>
                  <a:tcPr marL="80878" marR="86655" marT="23108" marB="173310" anchor="b">
                    <a:lnL w="12700" cmpd="sng">
                      <a:noFill/>
                    </a:lnL>
                    <a:lnR w="12700" cmpd="sng">
                      <a:noFill/>
                    </a:lnR>
                    <a:lnT w="9525" cap="flat" cmpd="sng" algn="ctr">
                      <a:noFill/>
                      <a:prstDash val="solid"/>
                    </a:lnT>
                    <a:lnB w="38100" cmpd="sng">
                      <a:noFill/>
                    </a:lnB>
                    <a:solidFill>
                      <a:schemeClr val="bg1">
                        <a:lumMod val="95000"/>
                      </a:schemeClr>
                    </a:solidFill>
                  </a:tcPr>
                </a:tc>
                <a:tc gridSpan="2">
                  <a:txBody>
                    <a:bodyPr/>
                    <a:lstStyle/>
                    <a:p>
                      <a:pPr algn="ctr">
                        <a:spcBef>
                          <a:spcPts val="400"/>
                        </a:spcBef>
                        <a:spcAft>
                          <a:spcPts val="1000"/>
                        </a:spcAft>
                        <a:tabLst>
                          <a:tab pos="338455" algn="l"/>
                        </a:tabLst>
                      </a:pPr>
                      <a:r>
                        <a:rPr lang="fi-FI" sz="1400" b="1" cap="none" spc="0">
                          <a:solidFill>
                            <a:schemeClr val="tx1"/>
                          </a:solidFill>
                          <a:effectLst/>
                        </a:rPr>
                        <a:t>F1-score</a:t>
                      </a:r>
                    </a:p>
                    <a:p>
                      <a:pPr marL="0" marR="0" lvl="0" indent="0" algn="ctr" defTabSz="914400" rtl="0" eaLnBrk="1" fontAlgn="auto" latinLnBrk="0" hangingPunct="1">
                        <a:lnSpc>
                          <a:spcPct val="100000"/>
                        </a:lnSpc>
                        <a:spcBef>
                          <a:spcPts val="400"/>
                        </a:spcBef>
                        <a:spcAft>
                          <a:spcPts val="1000"/>
                        </a:spcAft>
                        <a:buClrTx/>
                        <a:buSzTx/>
                        <a:buFontTx/>
                        <a:buNone/>
                        <a:tabLst>
                          <a:tab pos="338455" algn="l"/>
                        </a:tabLst>
                        <a:defRPr/>
                      </a:pP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raw</a:t>
                      </a: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processed</a:t>
                      </a:r>
                      <a:r>
                        <a:rPr lang="fi-FI" altLang="zh-CN" sz="1400" b="1" cap="none" spc="0">
                          <a:solidFill>
                            <a:schemeClr val="tx1"/>
                          </a:solidFill>
                          <a:effectLst/>
                          <a:latin typeface="Times New Roman"/>
                          <a:ea typeface="宋体"/>
                        </a:rPr>
                        <a:t>)</a:t>
                      </a:r>
                      <a:endParaRPr lang="zh-CN" altLang="zh-CN" sz="1400" b="1" cap="none" spc="0">
                        <a:solidFill>
                          <a:schemeClr val="tx1"/>
                        </a:solidFill>
                        <a:effectLst/>
                        <a:latin typeface="Times New Roman"/>
                        <a:ea typeface="宋体"/>
                      </a:endParaRPr>
                    </a:p>
                  </a:txBody>
                  <a:tcPr marL="41617" marR="44590" marT="11891" marB="89179" anchor="b">
                    <a:lnL w="12700" cmpd="sng">
                      <a:noFill/>
                    </a:lnL>
                    <a:lnR w="12700" cmpd="sng">
                      <a:noFill/>
                    </a:lnR>
                    <a:lnT w="9525" cap="flat" cmpd="sng" algn="ctr">
                      <a:noFill/>
                      <a:prstDash val="solid"/>
                    </a:lnT>
                    <a:lnB w="38100" cmpd="sng">
                      <a:noFill/>
                    </a:lnB>
                    <a:solidFill>
                      <a:schemeClr val="bg1">
                        <a:lumMod val="95000"/>
                      </a:schemeClr>
                    </a:solidFill>
                  </a:tcPr>
                </a:tc>
                <a:tc hMerge="1">
                  <a:txBody>
                    <a:bodyPr/>
                    <a:lstStyle/>
                    <a:p>
                      <a:pPr algn="ctr">
                        <a:spcBef>
                          <a:spcPts val="400"/>
                        </a:spcBef>
                        <a:spcAft>
                          <a:spcPts val="1000"/>
                        </a:spcAft>
                        <a:tabLst>
                          <a:tab pos="338455" algn="l"/>
                        </a:tabLst>
                      </a:pPr>
                      <a:endParaRPr lang="zh-CN" sz="2000" b="1" cap="none" spc="0">
                        <a:solidFill>
                          <a:schemeClr val="tx1"/>
                        </a:solidFill>
                        <a:effectLst/>
                        <a:latin typeface="Times New Roman" panose="02020603050405020304" pitchFamily="18" charset="0"/>
                        <a:ea typeface="宋体" panose="02010600030101010101" pitchFamily="2" charset="-122"/>
                      </a:endParaRPr>
                    </a:p>
                  </a:txBody>
                  <a:tcPr marL="80878" marR="86655" marT="23108" marB="173310" anchor="b">
                    <a:lnL w="12700" cmpd="sng">
                      <a:noFill/>
                    </a:lnL>
                    <a:lnR w="12700" cmpd="sng">
                      <a:noFill/>
                    </a:lnR>
                    <a:lnT w="9525" cap="flat" cmpd="sng" algn="ctr">
                      <a:noFill/>
                      <a:prstDash val="solid"/>
                    </a:lnT>
                    <a:lnB w="38100" cmpd="sng">
                      <a:noFill/>
                    </a:lnB>
                    <a:solidFill>
                      <a:schemeClr val="bg1">
                        <a:lumMod val="95000"/>
                      </a:schemeClr>
                    </a:solidFill>
                  </a:tcPr>
                </a:tc>
                <a:tc gridSpan="2">
                  <a:txBody>
                    <a:bodyPr/>
                    <a:lstStyle/>
                    <a:p>
                      <a:pPr algn="ctr">
                        <a:spcBef>
                          <a:spcPts val="400"/>
                        </a:spcBef>
                        <a:spcAft>
                          <a:spcPts val="1000"/>
                        </a:spcAft>
                        <a:tabLst>
                          <a:tab pos="338455" algn="l"/>
                        </a:tabLst>
                      </a:pPr>
                      <a:r>
                        <a:rPr lang="fi-FI" sz="1400" b="1" cap="none" spc="0" err="1">
                          <a:solidFill>
                            <a:schemeClr val="tx1"/>
                          </a:solidFill>
                          <a:effectLst/>
                        </a:rPr>
                        <a:t>Support</a:t>
                      </a:r>
                      <a:endParaRPr lang="fi-FI" sz="1400" b="1" cap="none" spc="0">
                        <a:solidFill>
                          <a:schemeClr val="tx1"/>
                        </a:solidFill>
                        <a:effectLst/>
                      </a:endParaRPr>
                    </a:p>
                    <a:p>
                      <a:pPr marL="0" marR="0" lvl="0" indent="0" algn="ctr" defTabSz="914400" rtl="0" eaLnBrk="1" fontAlgn="auto" latinLnBrk="0" hangingPunct="1">
                        <a:lnSpc>
                          <a:spcPct val="100000"/>
                        </a:lnSpc>
                        <a:spcBef>
                          <a:spcPts val="400"/>
                        </a:spcBef>
                        <a:spcAft>
                          <a:spcPts val="1000"/>
                        </a:spcAft>
                        <a:buClrTx/>
                        <a:buSzTx/>
                        <a:buFontTx/>
                        <a:buNone/>
                        <a:tabLst>
                          <a:tab pos="338455" algn="l"/>
                        </a:tabLst>
                        <a:defRPr/>
                      </a:pP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raw</a:t>
                      </a: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processed</a:t>
                      </a:r>
                      <a:r>
                        <a:rPr lang="fi-FI" altLang="zh-CN" sz="1400" b="1" cap="none" spc="0">
                          <a:solidFill>
                            <a:schemeClr val="tx1"/>
                          </a:solidFill>
                          <a:effectLst/>
                          <a:latin typeface="Times New Roman"/>
                          <a:ea typeface="宋体"/>
                        </a:rPr>
                        <a:t>)</a:t>
                      </a:r>
                      <a:endParaRPr lang="zh-CN" altLang="zh-CN" sz="1400" b="1" cap="none" spc="0">
                        <a:solidFill>
                          <a:schemeClr val="tx1"/>
                        </a:solidFill>
                        <a:effectLst/>
                        <a:latin typeface="Times New Roman"/>
                        <a:ea typeface="宋体"/>
                      </a:endParaRPr>
                    </a:p>
                  </a:txBody>
                  <a:tcPr marL="41617" marR="44590" marT="11891" marB="89179" anchor="b">
                    <a:lnL w="12700" cmpd="sng">
                      <a:noFill/>
                    </a:lnL>
                    <a:lnR w="12700" cmpd="sng">
                      <a:noFill/>
                    </a:lnR>
                    <a:lnT w="9525" cap="flat" cmpd="sng" algn="ctr">
                      <a:noFill/>
                      <a:prstDash val="solid"/>
                    </a:lnT>
                    <a:lnB w="38100" cmpd="sng">
                      <a:noFill/>
                    </a:lnB>
                    <a:solidFill>
                      <a:schemeClr val="bg1">
                        <a:lumMod val="95000"/>
                      </a:schemeClr>
                    </a:solidFill>
                  </a:tcPr>
                </a:tc>
                <a:tc hMerge="1">
                  <a:txBody>
                    <a:bodyPr/>
                    <a:lstStyle/>
                    <a:p>
                      <a:pPr algn="ctr">
                        <a:spcBef>
                          <a:spcPts val="400"/>
                        </a:spcBef>
                        <a:spcAft>
                          <a:spcPts val="1000"/>
                        </a:spcAft>
                        <a:tabLst>
                          <a:tab pos="338455" algn="l"/>
                        </a:tabLst>
                      </a:pPr>
                      <a:endParaRPr lang="zh-CN" sz="2000" b="1" cap="none" spc="0">
                        <a:solidFill>
                          <a:schemeClr val="tx1"/>
                        </a:solidFill>
                        <a:effectLst/>
                        <a:latin typeface="Times New Roman" panose="02020603050405020304" pitchFamily="18" charset="0"/>
                        <a:ea typeface="宋体" panose="02010600030101010101" pitchFamily="2" charset="-122"/>
                      </a:endParaRPr>
                    </a:p>
                  </a:txBody>
                  <a:tcPr marL="80878" marR="86655" marT="23108" marB="173310"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886279180"/>
                  </a:ext>
                </a:extLst>
              </a:tr>
              <a:tr h="384224">
                <a:tc>
                  <a:txBody>
                    <a:bodyPr/>
                    <a:lstStyle/>
                    <a:p>
                      <a:pPr algn="ctr">
                        <a:spcBef>
                          <a:spcPts val="400"/>
                        </a:spcBef>
                        <a:spcAft>
                          <a:spcPts val="1000"/>
                        </a:spcAft>
                        <a:tabLst>
                          <a:tab pos="338455" algn="l"/>
                        </a:tabLst>
                      </a:pPr>
                      <a:r>
                        <a:rPr lang="fi-FI" sz="1400" b="1" cap="none" spc="0">
                          <a:solidFill>
                            <a:schemeClr val="tx1"/>
                          </a:solidFill>
                          <a:effectLst/>
                        </a:rPr>
                        <a:t>0</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13441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85</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119687997"/>
                  </a:ext>
                </a:extLst>
              </a:tr>
              <a:tr h="384224">
                <a:tc>
                  <a:txBody>
                    <a:bodyPr/>
                    <a:lstStyle/>
                    <a:p>
                      <a:pPr algn="ctr">
                        <a:spcBef>
                          <a:spcPts val="400"/>
                        </a:spcBef>
                        <a:spcAft>
                          <a:spcPts val="1000"/>
                        </a:spcAft>
                        <a:tabLst>
                          <a:tab pos="338455" algn="l"/>
                        </a:tabLst>
                      </a:pPr>
                      <a:r>
                        <a:rPr lang="fi-FI" sz="1400" b="1" cap="none" spc="0">
                          <a:solidFill>
                            <a:schemeClr val="tx1"/>
                          </a:solidFill>
                          <a:effectLst/>
                        </a:rPr>
                        <a:t>1</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357406425"/>
                  </a:ext>
                </a:extLst>
              </a:tr>
              <a:tr h="384224">
                <a:tc>
                  <a:txBody>
                    <a:bodyPr/>
                    <a:lstStyle/>
                    <a:p>
                      <a:pPr algn="ctr">
                        <a:spcBef>
                          <a:spcPts val="400"/>
                        </a:spcBef>
                        <a:spcAft>
                          <a:spcPts val="1000"/>
                        </a:spcAft>
                        <a:tabLst>
                          <a:tab pos="338455" algn="l"/>
                        </a:tabLst>
                      </a:pPr>
                      <a:r>
                        <a:rPr lang="fi-FI" sz="1400" b="1" cap="none" spc="0">
                          <a:solidFill>
                            <a:schemeClr val="tx1"/>
                          </a:solidFill>
                          <a:effectLst/>
                        </a:rPr>
                        <a:t>2</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0.96</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0.96</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0.99</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0.98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0.97</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0.97</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295690</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1858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493985811"/>
                  </a:ext>
                </a:extLst>
              </a:tr>
              <a:tr h="435453">
                <a:tc>
                  <a:txBody>
                    <a:bodyPr/>
                    <a:lstStyle/>
                    <a:p>
                      <a:pPr algn="ctr">
                        <a:spcBef>
                          <a:spcPts val="400"/>
                        </a:spcBef>
                        <a:spcAft>
                          <a:spcPts val="1000"/>
                        </a:spcAft>
                        <a:tabLst>
                          <a:tab pos="338455" algn="l"/>
                        </a:tabLst>
                      </a:pPr>
                      <a:r>
                        <a:rPr lang="fi-FI" sz="1400" b="1" cap="none" spc="0" err="1">
                          <a:solidFill>
                            <a:schemeClr val="tx1"/>
                          </a:solidFill>
                          <a:effectLst/>
                        </a:rPr>
                        <a:t>accuracy</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0.94</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0.93</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309131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pPr>
                      <a:r>
                        <a:rPr lang="fi-FI" altLang="zh-CN" sz="1400" kern="1200">
                          <a:solidFill>
                            <a:schemeClr val="dk1"/>
                          </a:solidFill>
                          <a:effectLst/>
                          <a:latin typeface="+mn-lt"/>
                          <a:ea typeface="+mn-ea"/>
                          <a:cs typeface="+mn-cs"/>
                        </a:rPr>
                        <a:t>1943</a:t>
                      </a:r>
                      <a:r>
                        <a:rPr lang="zh-CN" altLang="zh-CN" sz="1400">
                          <a:effectLst/>
                        </a:rPr>
                        <a:t> </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87429718"/>
                  </a:ext>
                </a:extLst>
              </a:tr>
              <a:tr h="435453">
                <a:tc>
                  <a:txBody>
                    <a:bodyPr/>
                    <a:lstStyle/>
                    <a:p>
                      <a:pPr algn="ctr">
                        <a:spcBef>
                          <a:spcPts val="400"/>
                        </a:spcBef>
                        <a:spcAft>
                          <a:spcPts val="1000"/>
                        </a:spcAft>
                        <a:tabLst>
                          <a:tab pos="338455" algn="l"/>
                        </a:tabLst>
                      </a:pPr>
                      <a:r>
                        <a:rPr lang="fi-FI" sz="1400" b="1" cap="none" spc="0">
                          <a:solidFill>
                            <a:schemeClr val="tx1"/>
                          </a:solidFill>
                          <a:effectLst/>
                        </a:rPr>
                        <a:t>Macro </a:t>
                      </a:r>
                      <a:r>
                        <a:rPr lang="fi-FI" sz="1400" b="1" cap="none" spc="0" err="1">
                          <a:solidFill>
                            <a:schemeClr val="tx1"/>
                          </a:solidFill>
                          <a:effectLst/>
                        </a:rPr>
                        <a:t>avg</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0.32</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0.48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0.33</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0.49</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0.32</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0.48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309131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pPr>
                      <a:r>
                        <a:rPr lang="fi-FI" altLang="zh-CN" sz="1400" kern="1200">
                          <a:solidFill>
                            <a:schemeClr val="dk1"/>
                          </a:solidFill>
                          <a:effectLst/>
                          <a:latin typeface="+mn-lt"/>
                          <a:ea typeface="+mn-ea"/>
                          <a:cs typeface="+mn-cs"/>
                        </a:rPr>
                        <a:t>1943</a:t>
                      </a:r>
                      <a:r>
                        <a:rPr lang="zh-CN" altLang="zh-CN" sz="1400">
                          <a:effectLst/>
                        </a:rPr>
                        <a:t> </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322479831"/>
                  </a:ext>
                </a:extLst>
              </a:tr>
              <a:tr h="576336">
                <a:tc>
                  <a:txBody>
                    <a:bodyPr/>
                    <a:lstStyle/>
                    <a:p>
                      <a:pPr algn="ctr">
                        <a:spcBef>
                          <a:spcPts val="400"/>
                        </a:spcBef>
                        <a:spcAft>
                          <a:spcPts val="1000"/>
                        </a:spcAft>
                        <a:tabLst>
                          <a:tab pos="338455" algn="l"/>
                        </a:tabLst>
                      </a:pPr>
                      <a:r>
                        <a:rPr lang="fi-FI" sz="1400" b="1" cap="none" spc="0" err="1">
                          <a:solidFill>
                            <a:schemeClr val="tx1"/>
                          </a:solidFill>
                          <a:effectLst/>
                        </a:rPr>
                        <a:t>Weighted</a:t>
                      </a:r>
                      <a:r>
                        <a:rPr lang="fi-FI" sz="1400" b="1" cap="none" spc="0">
                          <a:solidFill>
                            <a:schemeClr val="tx1"/>
                          </a:solidFill>
                          <a:effectLst/>
                        </a:rPr>
                        <a:t> </a:t>
                      </a:r>
                      <a:r>
                        <a:rPr lang="fi-FI" sz="1400" b="1" cap="none" spc="0" err="1">
                          <a:solidFill>
                            <a:schemeClr val="tx1"/>
                          </a:solidFill>
                          <a:effectLst/>
                        </a:rPr>
                        <a:t>avg</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0.91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0.91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0.94</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0.93</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0.93</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0.92</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309131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pPr>
                      <a:r>
                        <a:rPr lang="fi-FI" altLang="zh-CN" sz="1400" kern="1200">
                          <a:solidFill>
                            <a:schemeClr val="dk1"/>
                          </a:solidFill>
                          <a:effectLst/>
                          <a:latin typeface="+mn-lt"/>
                          <a:ea typeface="+mn-ea"/>
                          <a:cs typeface="+mn-cs"/>
                        </a:rPr>
                        <a:t>1943</a:t>
                      </a:r>
                      <a:r>
                        <a:rPr lang="zh-CN" altLang="zh-CN" sz="1400">
                          <a:effectLst/>
                        </a:rPr>
                        <a:t> </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166584960"/>
                  </a:ext>
                </a:extLst>
              </a:tr>
            </a:tbl>
          </a:graphicData>
        </a:graphic>
      </p:graphicFrame>
    </p:spTree>
    <p:extLst>
      <p:ext uri="{BB962C8B-B14F-4D97-AF65-F5344CB8AC3E}">
        <p14:creationId xmlns:p14="http://schemas.microsoft.com/office/powerpoint/2010/main" val="1556322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D7D5625A-1C31-2B31-5437-E7D0BC637740}"/>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kumimoji="1" lang="en-US" altLang="zh-CN" kern="1200">
                <a:solidFill>
                  <a:schemeClr val="tx1"/>
                </a:solidFill>
                <a:latin typeface="+mj-lt"/>
                <a:ea typeface="+mj-ea"/>
                <a:cs typeface="+mj-cs"/>
              </a:rPr>
              <a:t>Evaluating &amp; comparison</a:t>
            </a:r>
          </a:p>
        </p:txBody>
      </p:sp>
      <p:sp>
        <p:nvSpPr>
          <p:cNvPr id="10" name="文本框 9">
            <a:extLst>
              <a:ext uri="{FF2B5EF4-FFF2-40B4-BE49-F238E27FC236}">
                <a16:creationId xmlns:a16="http://schemas.microsoft.com/office/drawing/2014/main" id="{ED9DD2CC-8DE0-A5FE-D6D7-B2BAFD9F75BB}"/>
              </a:ext>
            </a:extLst>
          </p:cNvPr>
          <p:cNvSpPr txBox="1"/>
          <p:nvPr/>
        </p:nvSpPr>
        <p:spPr>
          <a:xfrm>
            <a:off x="429034" y="2066362"/>
            <a:ext cx="3956966" cy="4577773"/>
          </a:xfrm>
          <a:prstGeom prst="rect">
            <a:avLst/>
          </a:prstGeom>
        </p:spPr>
        <p:txBody>
          <a:bodyPr vert="horz" lIns="91440" tIns="45720" rIns="91440" bIns="45720" rtlCol="0" anchor="t">
            <a:normAutofit/>
          </a:bodyPr>
          <a:lstStyle/>
          <a:p>
            <a:pPr indent="-228600">
              <a:lnSpc>
                <a:spcPct val="90000"/>
              </a:lnSpc>
              <a:spcBef>
                <a:spcPts val="1000"/>
              </a:spcBef>
              <a:buAutoNum type="arabicPeriod"/>
            </a:pPr>
            <a:endParaRPr lang="en-US" altLang="zh-CN" sz="2000"/>
          </a:p>
          <a:p>
            <a:pPr marL="457200" indent="-457200">
              <a:lnSpc>
                <a:spcPct val="90000"/>
              </a:lnSpc>
              <a:spcBef>
                <a:spcPts val="1000"/>
              </a:spcBef>
              <a:buAutoNum type="arabicPeriod"/>
            </a:pPr>
            <a:r>
              <a:rPr lang="en-US">
                <a:ea typeface="+mn-lt"/>
                <a:cs typeface="+mn-lt"/>
              </a:rPr>
              <a:t>If the minority class (class=0,1) are not well predicted by the model, it can contribute a low accuracy</a:t>
            </a:r>
            <a:endParaRPr lang="en-US" err="1">
              <a:ea typeface="等线"/>
            </a:endParaRPr>
          </a:p>
          <a:p>
            <a:pPr marL="457200" indent="-457200">
              <a:lnSpc>
                <a:spcPct val="90000"/>
              </a:lnSpc>
              <a:spcBef>
                <a:spcPts val="1000"/>
              </a:spcBef>
              <a:buAutoNum type="arabicPeriod"/>
            </a:pPr>
            <a:r>
              <a:rPr lang="en-US">
                <a:ea typeface="+mn-lt"/>
                <a:cs typeface="+mn-lt"/>
              </a:rPr>
              <a:t>the model is better at avoiding false positives on processed data</a:t>
            </a:r>
            <a:endParaRPr lang="en-US">
              <a:ea typeface="等线"/>
            </a:endParaRPr>
          </a:p>
          <a:p>
            <a:pPr marL="457200" indent="-457200">
              <a:lnSpc>
                <a:spcPct val="90000"/>
              </a:lnSpc>
              <a:spcBef>
                <a:spcPts val="1000"/>
              </a:spcBef>
              <a:buAutoNum type="arabicPeriod"/>
            </a:pPr>
            <a:endParaRPr lang="en-US">
              <a:ea typeface="等线"/>
            </a:endParaRPr>
          </a:p>
        </p:txBody>
      </p:sp>
      <p:sp>
        <p:nvSpPr>
          <p:cNvPr id="61" name="Freeform: Shape 6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内容占位符 6">
            <a:extLst>
              <a:ext uri="{FF2B5EF4-FFF2-40B4-BE49-F238E27FC236}">
                <a16:creationId xmlns:a16="http://schemas.microsoft.com/office/drawing/2014/main" id="{DEB763A4-559B-0C6A-BF9A-A35FB7D703C6}"/>
              </a:ext>
            </a:extLst>
          </p:cNvPr>
          <p:cNvGraphicFramePr>
            <a:graphicFrameLocks noGrp="1"/>
          </p:cNvGraphicFramePr>
          <p:nvPr>
            <p:ph idx="1"/>
            <p:extLst>
              <p:ext uri="{D42A27DB-BD31-4B8C-83A1-F6EECF244321}">
                <p14:modId xmlns:p14="http://schemas.microsoft.com/office/powerpoint/2010/main" val="2818270743"/>
              </p:ext>
            </p:extLst>
          </p:nvPr>
        </p:nvGraphicFramePr>
        <p:xfrm>
          <a:off x="4740000" y="2346000"/>
          <a:ext cx="7057510" cy="3716848"/>
        </p:xfrm>
        <a:graphic>
          <a:graphicData uri="http://schemas.openxmlformats.org/drawingml/2006/table">
            <a:tbl>
              <a:tblPr firstRow="1" firstCol="1" bandRow="1">
                <a:solidFill>
                  <a:schemeClr val="bg1">
                    <a:lumMod val="95000"/>
                  </a:schemeClr>
                </a:solidFill>
                <a:tableStyleId>{5C22544A-7EE6-4342-B048-85BDC9FD1C3A}</a:tableStyleId>
              </a:tblPr>
              <a:tblGrid>
                <a:gridCol w="833120">
                  <a:extLst>
                    <a:ext uri="{9D8B030D-6E8A-4147-A177-3AD203B41FA5}">
                      <a16:colId xmlns:a16="http://schemas.microsoft.com/office/drawing/2014/main" val="4182639456"/>
                    </a:ext>
                  </a:extLst>
                </a:gridCol>
                <a:gridCol w="790916">
                  <a:extLst>
                    <a:ext uri="{9D8B030D-6E8A-4147-A177-3AD203B41FA5}">
                      <a16:colId xmlns:a16="http://schemas.microsoft.com/office/drawing/2014/main" val="2630253030"/>
                    </a:ext>
                  </a:extLst>
                </a:gridCol>
                <a:gridCol w="765182">
                  <a:extLst>
                    <a:ext uri="{9D8B030D-6E8A-4147-A177-3AD203B41FA5}">
                      <a16:colId xmlns:a16="http://schemas.microsoft.com/office/drawing/2014/main" val="2979984228"/>
                    </a:ext>
                  </a:extLst>
                </a:gridCol>
                <a:gridCol w="790916">
                  <a:extLst>
                    <a:ext uri="{9D8B030D-6E8A-4147-A177-3AD203B41FA5}">
                      <a16:colId xmlns:a16="http://schemas.microsoft.com/office/drawing/2014/main" val="2688539187"/>
                    </a:ext>
                  </a:extLst>
                </a:gridCol>
                <a:gridCol w="765182">
                  <a:extLst>
                    <a:ext uri="{9D8B030D-6E8A-4147-A177-3AD203B41FA5}">
                      <a16:colId xmlns:a16="http://schemas.microsoft.com/office/drawing/2014/main" val="2010401379"/>
                    </a:ext>
                  </a:extLst>
                </a:gridCol>
                <a:gridCol w="790916">
                  <a:extLst>
                    <a:ext uri="{9D8B030D-6E8A-4147-A177-3AD203B41FA5}">
                      <a16:colId xmlns:a16="http://schemas.microsoft.com/office/drawing/2014/main" val="3323837798"/>
                    </a:ext>
                  </a:extLst>
                </a:gridCol>
                <a:gridCol w="765182">
                  <a:extLst>
                    <a:ext uri="{9D8B030D-6E8A-4147-A177-3AD203B41FA5}">
                      <a16:colId xmlns:a16="http://schemas.microsoft.com/office/drawing/2014/main" val="136313872"/>
                    </a:ext>
                  </a:extLst>
                </a:gridCol>
                <a:gridCol w="798267">
                  <a:extLst>
                    <a:ext uri="{9D8B030D-6E8A-4147-A177-3AD203B41FA5}">
                      <a16:colId xmlns:a16="http://schemas.microsoft.com/office/drawing/2014/main" val="565991755"/>
                    </a:ext>
                  </a:extLst>
                </a:gridCol>
                <a:gridCol w="757829">
                  <a:extLst>
                    <a:ext uri="{9D8B030D-6E8A-4147-A177-3AD203B41FA5}">
                      <a16:colId xmlns:a16="http://schemas.microsoft.com/office/drawing/2014/main" val="97175558"/>
                    </a:ext>
                  </a:extLst>
                </a:gridCol>
              </a:tblGrid>
              <a:tr h="1024597">
                <a:tc>
                  <a:txBody>
                    <a:bodyPr/>
                    <a:lstStyle/>
                    <a:p>
                      <a:pPr lvl="0" algn="ctr">
                        <a:spcBef>
                          <a:spcPts val="400"/>
                        </a:spcBef>
                        <a:spcAft>
                          <a:spcPts val="1000"/>
                        </a:spcAft>
                        <a:buNone/>
                      </a:pPr>
                      <a:r>
                        <a:rPr lang="en-US" altLang="zh-CN" sz="1400" b="0" i="0" u="none" strike="noStrike" cap="none" spc="0" noProof="0">
                          <a:solidFill>
                            <a:schemeClr val="tx1"/>
                          </a:solidFill>
                          <a:effectLst/>
                        </a:rPr>
                        <a:t>Nurse id=94</a:t>
                      </a:r>
                      <a:endParaRPr lang="en-US" altLang="zh-CN" sz="1400"/>
                    </a:p>
                  </a:txBody>
                  <a:tcPr marL="41617" marR="44590" marT="11891" marB="89179" anchor="b">
                    <a:lnL w="12700" cmpd="sng">
                      <a:noFill/>
                    </a:lnL>
                    <a:lnR w="12700" cmpd="sng">
                      <a:noFill/>
                    </a:lnR>
                    <a:lnT w="9525" cap="flat" cmpd="sng" algn="ctr">
                      <a:noFill/>
                      <a:prstDash val="solid"/>
                    </a:lnT>
                    <a:lnB w="38100" cmpd="sng">
                      <a:noFill/>
                    </a:lnB>
                    <a:solidFill>
                      <a:schemeClr val="bg1">
                        <a:lumMod val="95000"/>
                      </a:schemeClr>
                    </a:solidFill>
                  </a:tcPr>
                </a:tc>
                <a:tc gridSpan="2">
                  <a:txBody>
                    <a:bodyPr/>
                    <a:lstStyle/>
                    <a:p>
                      <a:pPr algn="ctr">
                        <a:spcBef>
                          <a:spcPts val="400"/>
                        </a:spcBef>
                        <a:spcAft>
                          <a:spcPts val="1000"/>
                        </a:spcAft>
                        <a:tabLst>
                          <a:tab pos="338455" algn="l"/>
                        </a:tabLst>
                      </a:pPr>
                      <a:r>
                        <a:rPr lang="fi-FI" sz="1400" b="1" cap="none" spc="0">
                          <a:solidFill>
                            <a:schemeClr val="tx1"/>
                          </a:solidFill>
                          <a:effectLst/>
                        </a:rPr>
                        <a:t>Precision</a:t>
                      </a:r>
                    </a:p>
                    <a:p>
                      <a:pPr algn="ctr">
                        <a:spcBef>
                          <a:spcPts val="400"/>
                        </a:spcBef>
                        <a:spcAft>
                          <a:spcPts val="1000"/>
                        </a:spcAft>
                        <a:tabLst>
                          <a:tab pos="338455" algn="l"/>
                        </a:tabLst>
                      </a:pP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raw</a:t>
                      </a: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processed</a:t>
                      </a:r>
                      <a:r>
                        <a:rPr lang="fi-FI" altLang="zh-CN" sz="1400" b="1" cap="none" spc="0">
                          <a:solidFill>
                            <a:schemeClr val="tx1"/>
                          </a:solidFill>
                          <a:effectLst/>
                          <a:latin typeface="Times New Roman"/>
                          <a:ea typeface="宋体"/>
                        </a:rPr>
                        <a:t>)</a:t>
                      </a:r>
                      <a:endParaRPr lang="zh-CN" sz="1400" b="1" cap="none" spc="0">
                        <a:solidFill>
                          <a:schemeClr val="tx1"/>
                        </a:solidFill>
                        <a:effectLst/>
                        <a:latin typeface="Times New Roman"/>
                        <a:ea typeface="宋体"/>
                      </a:endParaRPr>
                    </a:p>
                  </a:txBody>
                  <a:tcPr marL="41617" marR="44590" marT="11891" marB="89179" anchor="b">
                    <a:lnL w="12700" cmpd="sng">
                      <a:noFill/>
                    </a:lnL>
                    <a:lnR w="12700" cmpd="sng">
                      <a:noFill/>
                    </a:lnR>
                    <a:lnT w="9525" cap="flat" cmpd="sng" algn="ctr">
                      <a:noFill/>
                      <a:prstDash val="solid"/>
                    </a:lnT>
                    <a:lnB w="38100" cmpd="sng">
                      <a:noFill/>
                    </a:lnB>
                    <a:solidFill>
                      <a:schemeClr val="bg1">
                        <a:lumMod val="95000"/>
                      </a:schemeClr>
                    </a:solidFill>
                  </a:tcPr>
                </a:tc>
                <a:tc hMerge="1">
                  <a:txBody>
                    <a:bodyPr/>
                    <a:lstStyle/>
                    <a:p>
                      <a:pPr algn="ctr">
                        <a:spcBef>
                          <a:spcPts val="400"/>
                        </a:spcBef>
                        <a:spcAft>
                          <a:spcPts val="1000"/>
                        </a:spcAft>
                        <a:tabLst>
                          <a:tab pos="338455" algn="l"/>
                        </a:tabLst>
                      </a:pPr>
                      <a:endParaRPr lang="zh-CN" sz="2000" b="1" cap="none" spc="0">
                        <a:solidFill>
                          <a:schemeClr val="tx1"/>
                        </a:solidFill>
                        <a:effectLst/>
                        <a:latin typeface="Times New Roman" panose="02020603050405020304" pitchFamily="18" charset="0"/>
                        <a:ea typeface="宋体" panose="02010600030101010101" pitchFamily="2" charset="-122"/>
                      </a:endParaRPr>
                    </a:p>
                  </a:txBody>
                  <a:tcPr marL="80878" marR="86655" marT="23108" marB="173310" anchor="b">
                    <a:lnL w="12700" cmpd="sng">
                      <a:noFill/>
                    </a:lnL>
                    <a:lnR w="12700" cmpd="sng">
                      <a:noFill/>
                    </a:lnR>
                    <a:lnT w="9525" cap="flat" cmpd="sng" algn="ctr">
                      <a:noFill/>
                      <a:prstDash val="solid"/>
                    </a:lnT>
                    <a:lnB w="38100" cmpd="sng">
                      <a:noFill/>
                    </a:lnB>
                    <a:solidFill>
                      <a:schemeClr val="bg1">
                        <a:lumMod val="95000"/>
                      </a:schemeClr>
                    </a:solidFill>
                  </a:tcPr>
                </a:tc>
                <a:tc gridSpan="2">
                  <a:txBody>
                    <a:bodyPr/>
                    <a:lstStyle/>
                    <a:p>
                      <a:pPr algn="ctr">
                        <a:spcBef>
                          <a:spcPts val="400"/>
                        </a:spcBef>
                        <a:spcAft>
                          <a:spcPts val="1000"/>
                        </a:spcAft>
                        <a:tabLst>
                          <a:tab pos="338455" algn="l"/>
                        </a:tabLst>
                      </a:pPr>
                      <a:r>
                        <a:rPr lang="fi-FI" sz="1400" b="1" cap="none" spc="0" err="1">
                          <a:solidFill>
                            <a:schemeClr val="tx1"/>
                          </a:solidFill>
                          <a:effectLst/>
                        </a:rPr>
                        <a:t>Recall</a:t>
                      </a:r>
                      <a:endParaRPr lang="fi-FI" sz="1400" b="1" cap="none" spc="0">
                        <a:solidFill>
                          <a:schemeClr val="tx1"/>
                        </a:solidFill>
                        <a:effectLst/>
                      </a:endParaRPr>
                    </a:p>
                    <a:p>
                      <a:pPr marL="0" marR="0" lvl="0" indent="0" algn="ctr" defTabSz="914400" rtl="0" eaLnBrk="1" fontAlgn="auto" latinLnBrk="0" hangingPunct="1">
                        <a:lnSpc>
                          <a:spcPct val="100000"/>
                        </a:lnSpc>
                        <a:spcBef>
                          <a:spcPts val="400"/>
                        </a:spcBef>
                        <a:spcAft>
                          <a:spcPts val="1000"/>
                        </a:spcAft>
                        <a:buClrTx/>
                        <a:buSzTx/>
                        <a:buFontTx/>
                        <a:buNone/>
                        <a:tabLst>
                          <a:tab pos="338455" algn="l"/>
                        </a:tabLst>
                        <a:defRPr/>
                      </a:pP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raw</a:t>
                      </a: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processed</a:t>
                      </a:r>
                      <a:r>
                        <a:rPr lang="fi-FI" altLang="zh-CN" sz="1400" b="1" cap="none" spc="0">
                          <a:solidFill>
                            <a:schemeClr val="tx1"/>
                          </a:solidFill>
                          <a:effectLst/>
                          <a:latin typeface="Times New Roman"/>
                          <a:ea typeface="宋体"/>
                        </a:rPr>
                        <a:t>)</a:t>
                      </a:r>
                      <a:endParaRPr lang="zh-CN" altLang="zh-CN" sz="1400" b="1" cap="none" spc="0">
                        <a:solidFill>
                          <a:schemeClr val="tx1"/>
                        </a:solidFill>
                        <a:effectLst/>
                        <a:latin typeface="Times New Roman"/>
                        <a:ea typeface="宋体"/>
                      </a:endParaRPr>
                    </a:p>
                  </a:txBody>
                  <a:tcPr marL="41617" marR="44590" marT="11891" marB="89179" anchor="b">
                    <a:lnL w="12700" cmpd="sng">
                      <a:noFill/>
                    </a:lnL>
                    <a:lnR w="12700" cmpd="sng">
                      <a:noFill/>
                    </a:lnR>
                    <a:lnT w="9525" cap="flat" cmpd="sng" algn="ctr">
                      <a:noFill/>
                      <a:prstDash val="solid"/>
                    </a:lnT>
                    <a:lnB w="38100" cmpd="sng">
                      <a:noFill/>
                    </a:lnB>
                    <a:solidFill>
                      <a:schemeClr val="bg1">
                        <a:lumMod val="95000"/>
                      </a:schemeClr>
                    </a:solidFill>
                  </a:tcPr>
                </a:tc>
                <a:tc hMerge="1">
                  <a:txBody>
                    <a:bodyPr/>
                    <a:lstStyle/>
                    <a:p>
                      <a:pPr algn="ctr">
                        <a:spcBef>
                          <a:spcPts val="400"/>
                        </a:spcBef>
                        <a:spcAft>
                          <a:spcPts val="1000"/>
                        </a:spcAft>
                        <a:tabLst>
                          <a:tab pos="338455" algn="l"/>
                        </a:tabLst>
                      </a:pPr>
                      <a:endParaRPr lang="zh-CN" sz="2000" b="1" cap="none" spc="0">
                        <a:solidFill>
                          <a:schemeClr val="tx1"/>
                        </a:solidFill>
                        <a:effectLst/>
                        <a:latin typeface="Times New Roman" panose="02020603050405020304" pitchFamily="18" charset="0"/>
                        <a:ea typeface="宋体" panose="02010600030101010101" pitchFamily="2" charset="-122"/>
                      </a:endParaRPr>
                    </a:p>
                  </a:txBody>
                  <a:tcPr marL="80878" marR="86655" marT="23108" marB="173310" anchor="b">
                    <a:lnL w="12700" cmpd="sng">
                      <a:noFill/>
                    </a:lnL>
                    <a:lnR w="12700" cmpd="sng">
                      <a:noFill/>
                    </a:lnR>
                    <a:lnT w="9525" cap="flat" cmpd="sng" algn="ctr">
                      <a:noFill/>
                      <a:prstDash val="solid"/>
                    </a:lnT>
                    <a:lnB w="38100" cmpd="sng">
                      <a:noFill/>
                    </a:lnB>
                    <a:solidFill>
                      <a:schemeClr val="bg1">
                        <a:lumMod val="95000"/>
                      </a:schemeClr>
                    </a:solidFill>
                  </a:tcPr>
                </a:tc>
                <a:tc gridSpan="2">
                  <a:txBody>
                    <a:bodyPr/>
                    <a:lstStyle/>
                    <a:p>
                      <a:pPr algn="ctr">
                        <a:spcBef>
                          <a:spcPts val="400"/>
                        </a:spcBef>
                        <a:spcAft>
                          <a:spcPts val="1000"/>
                        </a:spcAft>
                        <a:tabLst>
                          <a:tab pos="338455" algn="l"/>
                        </a:tabLst>
                      </a:pPr>
                      <a:r>
                        <a:rPr lang="fi-FI" sz="1400" b="1" cap="none" spc="0">
                          <a:solidFill>
                            <a:schemeClr val="tx1"/>
                          </a:solidFill>
                          <a:effectLst/>
                        </a:rPr>
                        <a:t>F1-score</a:t>
                      </a:r>
                    </a:p>
                    <a:p>
                      <a:pPr marL="0" marR="0" lvl="0" indent="0" algn="ctr" defTabSz="914400" rtl="0" eaLnBrk="1" fontAlgn="auto" latinLnBrk="0" hangingPunct="1">
                        <a:lnSpc>
                          <a:spcPct val="100000"/>
                        </a:lnSpc>
                        <a:spcBef>
                          <a:spcPts val="400"/>
                        </a:spcBef>
                        <a:spcAft>
                          <a:spcPts val="1000"/>
                        </a:spcAft>
                        <a:buClrTx/>
                        <a:buSzTx/>
                        <a:buFontTx/>
                        <a:buNone/>
                        <a:tabLst>
                          <a:tab pos="338455" algn="l"/>
                        </a:tabLst>
                        <a:defRPr/>
                      </a:pP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raw</a:t>
                      </a: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processed</a:t>
                      </a:r>
                      <a:r>
                        <a:rPr lang="fi-FI" altLang="zh-CN" sz="1400" b="1" cap="none" spc="0">
                          <a:solidFill>
                            <a:schemeClr val="tx1"/>
                          </a:solidFill>
                          <a:effectLst/>
                          <a:latin typeface="Times New Roman"/>
                          <a:ea typeface="宋体"/>
                        </a:rPr>
                        <a:t>)</a:t>
                      </a:r>
                      <a:endParaRPr lang="zh-CN" altLang="zh-CN" sz="1400" b="1" cap="none" spc="0">
                        <a:solidFill>
                          <a:schemeClr val="tx1"/>
                        </a:solidFill>
                        <a:effectLst/>
                        <a:latin typeface="Times New Roman"/>
                        <a:ea typeface="宋体"/>
                      </a:endParaRPr>
                    </a:p>
                  </a:txBody>
                  <a:tcPr marL="41617" marR="44590" marT="11891" marB="89179" anchor="b">
                    <a:lnL w="12700" cmpd="sng">
                      <a:noFill/>
                    </a:lnL>
                    <a:lnR w="12700" cmpd="sng">
                      <a:noFill/>
                    </a:lnR>
                    <a:lnT w="9525" cap="flat" cmpd="sng" algn="ctr">
                      <a:noFill/>
                      <a:prstDash val="solid"/>
                    </a:lnT>
                    <a:lnB w="38100" cmpd="sng">
                      <a:noFill/>
                    </a:lnB>
                    <a:solidFill>
                      <a:schemeClr val="bg1">
                        <a:lumMod val="95000"/>
                      </a:schemeClr>
                    </a:solidFill>
                  </a:tcPr>
                </a:tc>
                <a:tc hMerge="1">
                  <a:txBody>
                    <a:bodyPr/>
                    <a:lstStyle/>
                    <a:p>
                      <a:pPr algn="ctr">
                        <a:spcBef>
                          <a:spcPts val="400"/>
                        </a:spcBef>
                        <a:spcAft>
                          <a:spcPts val="1000"/>
                        </a:spcAft>
                        <a:tabLst>
                          <a:tab pos="338455" algn="l"/>
                        </a:tabLst>
                      </a:pPr>
                      <a:endParaRPr lang="zh-CN" sz="2000" b="1" cap="none" spc="0">
                        <a:solidFill>
                          <a:schemeClr val="tx1"/>
                        </a:solidFill>
                        <a:effectLst/>
                        <a:latin typeface="Times New Roman" panose="02020603050405020304" pitchFamily="18" charset="0"/>
                        <a:ea typeface="宋体" panose="02010600030101010101" pitchFamily="2" charset="-122"/>
                      </a:endParaRPr>
                    </a:p>
                  </a:txBody>
                  <a:tcPr marL="80878" marR="86655" marT="23108" marB="173310" anchor="b">
                    <a:lnL w="12700" cmpd="sng">
                      <a:noFill/>
                    </a:lnL>
                    <a:lnR w="12700" cmpd="sng">
                      <a:noFill/>
                    </a:lnR>
                    <a:lnT w="9525" cap="flat" cmpd="sng" algn="ctr">
                      <a:noFill/>
                      <a:prstDash val="solid"/>
                    </a:lnT>
                    <a:lnB w="38100" cmpd="sng">
                      <a:noFill/>
                    </a:lnB>
                    <a:solidFill>
                      <a:schemeClr val="bg1">
                        <a:lumMod val="95000"/>
                      </a:schemeClr>
                    </a:solidFill>
                  </a:tcPr>
                </a:tc>
                <a:tc gridSpan="2">
                  <a:txBody>
                    <a:bodyPr/>
                    <a:lstStyle/>
                    <a:p>
                      <a:pPr algn="ctr">
                        <a:spcBef>
                          <a:spcPts val="400"/>
                        </a:spcBef>
                        <a:spcAft>
                          <a:spcPts val="1000"/>
                        </a:spcAft>
                        <a:tabLst>
                          <a:tab pos="338455" algn="l"/>
                        </a:tabLst>
                      </a:pPr>
                      <a:r>
                        <a:rPr lang="fi-FI" sz="1400" b="1" cap="none" spc="0" err="1">
                          <a:solidFill>
                            <a:schemeClr val="tx1"/>
                          </a:solidFill>
                          <a:effectLst/>
                        </a:rPr>
                        <a:t>Support</a:t>
                      </a:r>
                      <a:endParaRPr lang="fi-FI" sz="1400" b="1" cap="none" spc="0">
                        <a:solidFill>
                          <a:schemeClr val="tx1"/>
                        </a:solidFill>
                        <a:effectLst/>
                      </a:endParaRPr>
                    </a:p>
                    <a:p>
                      <a:pPr marL="0" marR="0" lvl="0" indent="0" algn="ctr" defTabSz="914400" rtl="0" eaLnBrk="1" fontAlgn="auto" latinLnBrk="0" hangingPunct="1">
                        <a:lnSpc>
                          <a:spcPct val="100000"/>
                        </a:lnSpc>
                        <a:spcBef>
                          <a:spcPts val="400"/>
                        </a:spcBef>
                        <a:spcAft>
                          <a:spcPts val="1000"/>
                        </a:spcAft>
                        <a:buClrTx/>
                        <a:buSzTx/>
                        <a:buFontTx/>
                        <a:buNone/>
                        <a:tabLst>
                          <a:tab pos="338455" algn="l"/>
                        </a:tabLst>
                        <a:defRPr/>
                      </a:pP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raw</a:t>
                      </a:r>
                      <a:r>
                        <a:rPr lang="fi-FI" altLang="zh-CN" sz="1400" b="1" cap="none" spc="0">
                          <a:solidFill>
                            <a:schemeClr val="tx1"/>
                          </a:solidFill>
                          <a:effectLst/>
                          <a:latin typeface="Times New Roman"/>
                          <a:ea typeface="宋体"/>
                        </a:rPr>
                        <a:t>/</a:t>
                      </a:r>
                      <a:r>
                        <a:rPr lang="fi-FI" altLang="zh-CN" sz="1400" b="1" cap="none" spc="0" err="1">
                          <a:solidFill>
                            <a:schemeClr val="tx1"/>
                          </a:solidFill>
                          <a:effectLst/>
                          <a:latin typeface="Times New Roman"/>
                          <a:ea typeface="宋体"/>
                        </a:rPr>
                        <a:t>processed</a:t>
                      </a:r>
                      <a:r>
                        <a:rPr lang="fi-FI" altLang="zh-CN" sz="1400" b="1" cap="none" spc="0">
                          <a:solidFill>
                            <a:schemeClr val="tx1"/>
                          </a:solidFill>
                          <a:effectLst/>
                          <a:latin typeface="Times New Roman"/>
                          <a:ea typeface="宋体"/>
                        </a:rPr>
                        <a:t>)</a:t>
                      </a:r>
                      <a:endParaRPr lang="zh-CN" altLang="zh-CN" sz="1400" b="1" cap="none" spc="0">
                        <a:solidFill>
                          <a:schemeClr val="tx1"/>
                        </a:solidFill>
                        <a:effectLst/>
                        <a:latin typeface="Times New Roman"/>
                        <a:ea typeface="宋体"/>
                      </a:endParaRPr>
                    </a:p>
                  </a:txBody>
                  <a:tcPr marL="41617" marR="44590" marT="11891" marB="89179" anchor="b">
                    <a:lnL w="12700" cmpd="sng">
                      <a:noFill/>
                    </a:lnL>
                    <a:lnR w="12700" cmpd="sng">
                      <a:noFill/>
                    </a:lnR>
                    <a:lnT w="9525" cap="flat" cmpd="sng" algn="ctr">
                      <a:noFill/>
                      <a:prstDash val="solid"/>
                    </a:lnT>
                    <a:lnB w="38100" cmpd="sng">
                      <a:noFill/>
                    </a:lnB>
                    <a:solidFill>
                      <a:schemeClr val="bg1">
                        <a:lumMod val="95000"/>
                      </a:schemeClr>
                    </a:solidFill>
                  </a:tcPr>
                </a:tc>
                <a:tc hMerge="1">
                  <a:txBody>
                    <a:bodyPr/>
                    <a:lstStyle/>
                    <a:p>
                      <a:pPr algn="ctr">
                        <a:spcBef>
                          <a:spcPts val="400"/>
                        </a:spcBef>
                        <a:spcAft>
                          <a:spcPts val="1000"/>
                        </a:spcAft>
                        <a:tabLst>
                          <a:tab pos="338455" algn="l"/>
                        </a:tabLst>
                      </a:pPr>
                      <a:endParaRPr lang="zh-CN" sz="2000" b="1" cap="none" spc="0">
                        <a:solidFill>
                          <a:schemeClr val="tx1"/>
                        </a:solidFill>
                        <a:effectLst/>
                        <a:latin typeface="Times New Roman" panose="02020603050405020304" pitchFamily="18" charset="0"/>
                        <a:ea typeface="宋体" panose="02010600030101010101" pitchFamily="2" charset="-122"/>
                      </a:endParaRPr>
                    </a:p>
                  </a:txBody>
                  <a:tcPr marL="80878" marR="86655" marT="23108" marB="173310"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886279180"/>
                  </a:ext>
                </a:extLst>
              </a:tr>
              <a:tr h="384224">
                <a:tc>
                  <a:txBody>
                    <a:bodyPr/>
                    <a:lstStyle/>
                    <a:p>
                      <a:pPr algn="ctr">
                        <a:spcBef>
                          <a:spcPts val="400"/>
                        </a:spcBef>
                        <a:spcAft>
                          <a:spcPts val="1000"/>
                        </a:spcAft>
                        <a:tabLst>
                          <a:tab pos="338455" algn="l"/>
                        </a:tabLst>
                      </a:pPr>
                      <a:r>
                        <a:rPr lang="fi-FI" sz="1400" b="1" cap="none" spc="0">
                          <a:solidFill>
                            <a:schemeClr val="tx1"/>
                          </a:solidFill>
                          <a:effectLst/>
                        </a:rPr>
                        <a:t>0</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altLang="zh-CN" sz="1400" cap="none" spc="0">
                          <a:solidFill>
                            <a:schemeClr val="tx1"/>
                          </a:solidFill>
                          <a:effectLst/>
                        </a:rPr>
                        <a:t>0.21</a:t>
                      </a: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0.57</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0.01</a:t>
                      </a:r>
                      <a:endParaRPr lang="fi-FI" altLang="zh-CN" sz="1400" cap="none" spc="0">
                        <a:solidFill>
                          <a:schemeClr val="tx1"/>
                        </a:solidFill>
                        <a:effectLst/>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0.01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0.01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0.02</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366152</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2292</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119687997"/>
                  </a:ext>
                </a:extLst>
              </a:tr>
              <a:tr h="384224">
                <a:tc>
                  <a:txBody>
                    <a:bodyPr/>
                    <a:lstStyle/>
                    <a:p>
                      <a:pPr algn="ctr">
                        <a:spcBef>
                          <a:spcPts val="400"/>
                        </a:spcBef>
                        <a:spcAft>
                          <a:spcPts val="1000"/>
                        </a:spcAft>
                        <a:tabLst>
                          <a:tab pos="338455" algn="l"/>
                        </a:tabLst>
                      </a:pPr>
                      <a:r>
                        <a:rPr lang="fi-FI" sz="1400" b="1" cap="none" spc="0">
                          <a:solidFill>
                            <a:schemeClr val="tx1"/>
                          </a:solidFill>
                          <a:effectLst/>
                        </a:rPr>
                        <a:t>1</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0.86</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0.91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0.38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0.37</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0.52</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0.53</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altLang="zh-CN" sz="1400" cap="none" spc="0">
                          <a:solidFill>
                            <a:schemeClr val="tx1"/>
                          </a:solidFill>
                          <a:effectLst/>
                        </a:rPr>
                        <a:t>87458</a:t>
                      </a: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549</a:t>
                      </a: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357406425"/>
                  </a:ext>
                </a:extLst>
              </a:tr>
              <a:tr h="384224">
                <a:tc>
                  <a:txBody>
                    <a:bodyPr/>
                    <a:lstStyle/>
                    <a:p>
                      <a:pPr algn="ctr">
                        <a:spcBef>
                          <a:spcPts val="400"/>
                        </a:spcBef>
                        <a:spcAft>
                          <a:spcPts val="1000"/>
                        </a:spcAft>
                        <a:tabLst>
                          <a:tab pos="338455" algn="l"/>
                        </a:tabLst>
                      </a:pPr>
                      <a:r>
                        <a:rPr lang="fi-FI" sz="1400" b="1" cap="none" spc="0">
                          <a:solidFill>
                            <a:schemeClr val="tx1"/>
                          </a:solidFill>
                          <a:effectLst/>
                        </a:rPr>
                        <a:t>2</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0.24</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0.24</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0.98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0.99</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0.39</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0.39</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132485</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833</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493985811"/>
                  </a:ext>
                </a:extLst>
              </a:tr>
              <a:tr h="435453">
                <a:tc>
                  <a:txBody>
                    <a:bodyPr/>
                    <a:lstStyle/>
                    <a:p>
                      <a:pPr algn="ctr">
                        <a:spcBef>
                          <a:spcPts val="400"/>
                        </a:spcBef>
                        <a:spcAft>
                          <a:spcPts val="1000"/>
                        </a:spcAft>
                        <a:tabLst>
                          <a:tab pos="338455" algn="l"/>
                        </a:tabLst>
                      </a:pPr>
                      <a:r>
                        <a:rPr lang="fi-FI" sz="1400" b="1" cap="none" spc="0" err="1">
                          <a:solidFill>
                            <a:schemeClr val="tx1"/>
                          </a:solidFill>
                          <a:effectLst/>
                        </a:rPr>
                        <a:t>accuracy</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0.28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0.28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586095</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pPr>
                      <a:r>
                        <a:rPr lang="zh-CN" altLang="zh-CN" sz="1400">
                          <a:effectLst/>
                        </a:rPr>
                        <a:t>3678</a:t>
                      </a: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87429718"/>
                  </a:ext>
                </a:extLst>
              </a:tr>
              <a:tr h="435453">
                <a:tc>
                  <a:txBody>
                    <a:bodyPr/>
                    <a:lstStyle/>
                    <a:p>
                      <a:pPr algn="ctr">
                        <a:spcBef>
                          <a:spcPts val="400"/>
                        </a:spcBef>
                        <a:spcAft>
                          <a:spcPts val="1000"/>
                        </a:spcAft>
                        <a:tabLst>
                          <a:tab pos="338455" algn="l"/>
                        </a:tabLst>
                      </a:pPr>
                      <a:r>
                        <a:rPr lang="fi-FI" sz="1400" b="1" cap="none" spc="0">
                          <a:solidFill>
                            <a:schemeClr val="tx1"/>
                          </a:solidFill>
                          <a:effectLst/>
                        </a:rPr>
                        <a:t>Macro </a:t>
                      </a:r>
                      <a:r>
                        <a:rPr lang="fi-FI" sz="1400" b="1" cap="none" spc="0" err="1">
                          <a:solidFill>
                            <a:schemeClr val="tx1"/>
                          </a:solidFill>
                          <a:effectLst/>
                        </a:rPr>
                        <a:t>avg</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0.44</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0.58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0.45</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0.46</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0.31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0.31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lgn="ctr">
                        <a:spcBef>
                          <a:spcPts val="400"/>
                        </a:spcBef>
                        <a:spcAft>
                          <a:spcPts val="1000"/>
                        </a:spcAft>
                        <a:buNone/>
                        <a:tabLst>
                          <a:tab pos="338455" algn="l"/>
                        </a:tabLst>
                      </a:pPr>
                      <a:r>
                        <a:rPr lang="fi-FI" sz="1400" b="0" i="0" u="none" strike="noStrike" cap="none" spc="0" noProof="0">
                          <a:solidFill>
                            <a:schemeClr val="tx1"/>
                          </a:solidFill>
                          <a:effectLst/>
                          <a:latin typeface="等线"/>
                        </a:rPr>
                        <a:t>586095</a:t>
                      </a:r>
                      <a:endParaRPr lang="en-US" altLang="zh-CN"/>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lvl="0" algn="ctr">
                        <a:spcBef>
                          <a:spcPts val="400"/>
                        </a:spcBef>
                        <a:spcAft>
                          <a:spcPts val="1000"/>
                        </a:spcAft>
                        <a:buNone/>
                      </a:pPr>
                      <a:r>
                        <a:rPr lang="en-US" altLang="zh-CN" sz="1400" b="0" i="0" u="none" strike="noStrike" noProof="0">
                          <a:solidFill>
                            <a:srgbClr val="000000"/>
                          </a:solidFill>
                          <a:effectLst/>
                          <a:latin typeface="等线"/>
                          <a:ea typeface="等线"/>
                        </a:rPr>
                        <a:t>367</a:t>
                      </a:r>
                      <a:r>
                        <a:rPr lang="zh-CN" sz="1400" b="0" i="0" u="none" strike="noStrike" noProof="0">
                          <a:solidFill>
                            <a:srgbClr val="000000"/>
                          </a:solidFill>
                          <a:effectLst/>
                          <a:latin typeface="等线"/>
                          <a:ea typeface="等线"/>
                        </a:rPr>
                        <a:t>8</a:t>
                      </a:r>
                      <a:endParaRPr lang="en-US" altLang="zh-CN"/>
                    </a:p>
                  </a:txBody>
                  <a:tcPr marL="41617" marR="44590" marT="11891" marB="89179">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322479831"/>
                  </a:ext>
                </a:extLst>
              </a:tr>
              <a:tr h="576336">
                <a:tc>
                  <a:txBody>
                    <a:bodyPr/>
                    <a:lstStyle/>
                    <a:p>
                      <a:pPr algn="ctr">
                        <a:spcBef>
                          <a:spcPts val="400"/>
                        </a:spcBef>
                        <a:spcAft>
                          <a:spcPts val="1000"/>
                        </a:spcAft>
                        <a:tabLst>
                          <a:tab pos="338455" algn="l"/>
                        </a:tabLst>
                      </a:pPr>
                      <a:r>
                        <a:rPr lang="fi-FI" sz="1400" b="1" cap="none" spc="0" err="1">
                          <a:solidFill>
                            <a:schemeClr val="tx1"/>
                          </a:solidFill>
                          <a:effectLst/>
                        </a:rPr>
                        <a:t>Weighted</a:t>
                      </a:r>
                      <a:r>
                        <a:rPr lang="fi-FI" sz="1400" b="1" cap="none" spc="0">
                          <a:solidFill>
                            <a:schemeClr val="tx1"/>
                          </a:solidFill>
                          <a:effectLst/>
                        </a:rPr>
                        <a:t> </a:t>
                      </a:r>
                      <a:r>
                        <a:rPr lang="fi-FI" sz="1400" b="1" cap="none" spc="0" err="1">
                          <a:solidFill>
                            <a:schemeClr val="tx1"/>
                          </a:solidFill>
                          <a:effectLst/>
                        </a:rPr>
                        <a:t>avg</a:t>
                      </a:r>
                      <a:endParaRPr lang="zh-CN" sz="1400" b="1" cap="none" spc="0">
                        <a:solidFill>
                          <a:schemeClr val="tx1"/>
                        </a:solidFill>
                        <a:effectLst/>
                        <a:latin typeface="Times New Roman"/>
                        <a:ea typeface="宋体"/>
                      </a:endParaRPr>
                    </a:p>
                  </a:txBody>
                  <a:tcPr marL="41617" marR="44590" marT="11891" marB="89179">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0.31</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0.55</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0.28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0.28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fi-FI" sz="1400" cap="none" spc="0">
                          <a:solidFill>
                            <a:schemeClr val="tx1"/>
                          </a:solidFill>
                          <a:effectLst/>
                        </a:rPr>
                        <a:t>0.17</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algn="ctr">
                        <a:spcBef>
                          <a:spcPts val="400"/>
                        </a:spcBef>
                        <a:spcAft>
                          <a:spcPts val="1000"/>
                        </a:spcAft>
                        <a:tabLst>
                          <a:tab pos="338455" algn="l"/>
                        </a:tabLst>
                      </a:pPr>
                      <a:r>
                        <a:rPr lang="en-US" altLang="zh-CN" sz="1400" cap="none" spc="0">
                          <a:solidFill>
                            <a:schemeClr val="tx1"/>
                          </a:solidFill>
                          <a:effectLst/>
                          <a:latin typeface="Times New Roman"/>
                          <a:ea typeface="宋体"/>
                        </a:rPr>
                        <a:t>0.18</a:t>
                      </a:r>
                      <a:endParaRPr lang="zh-CN" sz="1400" cap="none" spc="0">
                        <a:solidFill>
                          <a:schemeClr val="tx1"/>
                        </a:solidFill>
                        <a:effectLst/>
                        <a:latin typeface="Times New Roman"/>
                        <a:ea typeface="宋体"/>
                      </a:endParaRPr>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lgn="ctr">
                        <a:spcBef>
                          <a:spcPts val="400"/>
                        </a:spcBef>
                        <a:spcAft>
                          <a:spcPts val="1000"/>
                        </a:spcAft>
                        <a:buNone/>
                        <a:tabLst>
                          <a:tab pos="338455" algn="l"/>
                        </a:tabLst>
                      </a:pPr>
                      <a:r>
                        <a:rPr lang="fi-FI" sz="1400" b="0" i="0" u="none" strike="noStrike" cap="none" spc="0" noProof="0">
                          <a:solidFill>
                            <a:schemeClr val="tx1"/>
                          </a:solidFill>
                          <a:effectLst/>
                          <a:latin typeface="等线"/>
                        </a:rPr>
                        <a:t>586095</a:t>
                      </a:r>
                      <a:endParaRPr lang="en-US" altLang="zh-CN"/>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lvl="0" algn="ctr">
                        <a:spcBef>
                          <a:spcPts val="400"/>
                        </a:spcBef>
                        <a:spcAft>
                          <a:spcPts val="1000"/>
                        </a:spcAft>
                        <a:buNone/>
                      </a:pPr>
                      <a:r>
                        <a:rPr lang="en-US" altLang="zh-CN" sz="1400" b="0" i="0" u="none" strike="noStrike" noProof="0">
                          <a:solidFill>
                            <a:srgbClr val="000000"/>
                          </a:solidFill>
                          <a:effectLst/>
                          <a:latin typeface="等线"/>
                          <a:ea typeface="等线"/>
                        </a:rPr>
                        <a:t>367</a:t>
                      </a:r>
                      <a:r>
                        <a:rPr lang="zh-CN" sz="1400" b="0" i="0" u="none" strike="noStrike" noProof="0">
                          <a:solidFill>
                            <a:srgbClr val="000000"/>
                          </a:solidFill>
                          <a:effectLst/>
                          <a:latin typeface="等线"/>
                          <a:ea typeface="等线"/>
                        </a:rPr>
                        <a:t>8</a:t>
                      </a:r>
                      <a:endParaRPr lang="en-US" altLang="zh-CN"/>
                    </a:p>
                  </a:txBody>
                  <a:tcPr marL="41617" marR="44590" marT="11891" marB="89179">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166584960"/>
                  </a:ext>
                </a:extLst>
              </a:tr>
            </a:tbl>
          </a:graphicData>
        </a:graphic>
      </p:graphicFrame>
    </p:spTree>
    <p:extLst>
      <p:ext uri="{BB962C8B-B14F-4D97-AF65-F5344CB8AC3E}">
        <p14:creationId xmlns:p14="http://schemas.microsoft.com/office/powerpoint/2010/main" val="14912338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6</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主题​​</vt:lpstr>
      <vt:lpstr>Data Mining Project- Seminar 3</vt:lpstr>
      <vt:lpstr>Results</vt:lpstr>
      <vt:lpstr>PowerPoint Presentation</vt:lpstr>
      <vt:lpstr>PowerPoint Presentation</vt:lpstr>
      <vt:lpstr>PowerPoint Presentation</vt:lpstr>
      <vt:lpstr>Performance of different ML Models on Raw data using Leave One Group Out Cross Validation</vt:lpstr>
      <vt:lpstr> Data transformation</vt:lpstr>
      <vt:lpstr>Modeling (XGBoost) &amp; cross validation (Leave-one-out)</vt:lpstr>
      <vt:lpstr>Evaluating &amp; comparison</vt:lpstr>
      <vt:lpstr>Fine-tuning model</vt:lpstr>
      <vt:lpstr>Key Findings:  1. The model can identify the high level of stress well  2. Oversampling puts more weight on the small class, which may lead to an overall accuracy decrease  3. Accuracy may be good enough for well-balanced dataset, but not ideal for imbalanced dataset.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&amp; Predicting the Stress Level of Nurses During Covid19</dc:title>
  <dc:creator>Qiqi Xie</dc:creator>
  <cp:revision>2</cp:revision>
  <dcterms:created xsi:type="dcterms:W3CDTF">2024-03-26T16:04:23Z</dcterms:created>
  <dcterms:modified xsi:type="dcterms:W3CDTF">2024-03-27T10:12:25Z</dcterms:modified>
</cp:coreProperties>
</file>