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314" r:id="rId3"/>
    <p:sldId id="258" r:id="rId4"/>
    <p:sldId id="260" r:id="rId5"/>
    <p:sldId id="261" r:id="rId6"/>
    <p:sldId id="315" r:id="rId7"/>
    <p:sldId id="281" r:id="rId8"/>
    <p:sldId id="267" r:id="rId9"/>
    <p:sldId id="313" r:id="rId10"/>
    <p:sldId id="269" r:id="rId11"/>
    <p:sldId id="316" r:id="rId12"/>
    <p:sldId id="320" r:id="rId13"/>
    <p:sldId id="321" r:id="rId14"/>
    <p:sldId id="322" r:id="rId15"/>
    <p:sldId id="323" r:id="rId16"/>
    <p:sldId id="324" r:id="rId17"/>
    <p:sldId id="325" r:id="rId18"/>
    <p:sldId id="326" r:id="rId19"/>
    <p:sldId id="263" r:id="rId20"/>
    <p:sldId id="264" r:id="rId21"/>
    <p:sldId id="266" r:id="rId22"/>
    <p:sldId id="291" r:id="rId23"/>
    <p:sldId id="282" r:id="rId24"/>
    <p:sldId id="268" r:id="rId25"/>
    <p:sldId id="287" r:id="rId26"/>
    <p:sldId id="292" r:id="rId27"/>
  </p:sldIdLst>
  <p:sldSz cx="9144000" cy="5143500" type="screen16x9"/>
  <p:notesSz cx="6858000" cy="9144000"/>
  <p:embeddedFontLst>
    <p:embeddedFont>
      <p:font typeface="Arial Rounded MT Bold" panose="020F0704030504030204" pitchFamily="34" charset="0"/>
      <p:regular r:id="rId29"/>
    </p:embeddedFont>
    <p:embeddedFont>
      <p:font typeface="Calibri" panose="020F0502020204030204" pitchFamily="34" charset="0"/>
      <p:regular r:id="rId30"/>
      <p:bold r:id="rId31"/>
      <p:italic r:id="rId32"/>
      <p:boldItalic r:id="rId33"/>
    </p:embeddedFont>
    <p:embeddedFont>
      <p:font typeface="Oswald" panose="00000500000000000000" pitchFamily="2" charset="0"/>
      <p:regular r:id="rId34"/>
      <p:bold r:id="rId35"/>
    </p:embeddedFont>
    <p:embeddedFont>
      <p:font typeface="Raleway"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
      <p:font typeface="Segoe UI Historic" panose="020B0502040204020203" pitchFamily="34" charset="0"/>
      <p:regular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1201A6-5737-4B80-A46A-8EF2B72A9285}">
  <a:tblStyle styleId="{1C1201A6-5737-4B80-A46A-8EF2B72A928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8c1997cbfd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8c1997cbf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487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8c1997cbfd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8c1997cbfd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010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a:off x="8759904" y="2562003"/>
              <a:ext cx="65680" cy="30106"/>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8872440" y="2562003"/>
              <a:ext cx="65709" cy="30106"/>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a:off x="10089400" y="2205025"/>
              <a:ext cx="25" cy="50050"/>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a:off x="8024127" y="984378"/>
              <a:ext cx="2502369" cy="1624275"/>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8024127" y="984378"/>
              <a:ext cx="2502369" cy="262020"/>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a:off x="8125057" y="1324952"/>
              <a:ext cx="2305388" cy="1198318"/>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a:off x="8191986" y="1394818"/>
              <a:ext cx="54365" cy="1106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8385062" y="1394818"/>
              <a:ext cx="55354" cy="1106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a:off x="8292887" y="1394818"/>
              <a:ext cx="43689" cy="120335"/>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2"/>
            <p:cNvSpPr/>
            <p:nvPr/>
          </p:nvSpPr>
          <p:spPr>
            <a:xfrm>
              <a:off x="8483055" y="1500548"/>
              <a:ext cx="31095" cy="31095"/>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8528666" y="1500548"/>
              <a:ext cx="31065" cy="31095"/>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593674" y="1500548"/>
              <a:ext cx="31065" cy="31095"/>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8219152" y="1627656"/>
              <a:ext cx="1656300" cy="29"/>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2"/>
            <p:cNvSpPr/>
            <p:nvPr/>
          </p:nvSpPr>
          <p:spPr>
            <a:xfrm>
              <a:off x="9975312" y="1627656"/>
              <a:ext cx="128101" cy="29"/>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10174205" y="1627656"/>
              <a:ext cx="163035" cy="29"/>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8219152" y="1757673"/>
              <a:ext cx="1036300" cy="29"/>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9408676" y="1757673"/>
              <a:ext cx="186335" cy="29"/>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9090440" y="1832396"/>
              <a:ext cx="504581" cy="29"/>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a:off x="8919673" y="1832396"/>
              <a:ext cx="101923" cy="29"/>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p:nvPr/>
          </p:nvSpPr>
          <p:spPr>
            <a:xfrm>
              <a:off x="8737271" y="1832396"/>
              <a:ext cx="101894" cy="29"/>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2"/>
            <p:cNvSpPr/>
            <p:nvPr/>
          </p:nvSpPr>
          <p:spPr>
            <a:xfrm>
              <a:off x="8555829" y="1832396"/>
              <a:ext cx="100934" cy="29"/>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2"/>
            <p:cNvSpPr/>
            <p:nvPr/>
          </p:nvSpPr>
          <p:spPr>
            <a:xfrm>
              <a:off x="8373428" y="1832396"/>
              <a:ext cx="100934" cy="29"/>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8373428" y="1923582"/>
              <a:ext cx="1570900" cy="29"/>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8219152" y="1832396"/>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p:nvPr/>
          </p:nvSpPr>
          <p:spPr>
            <a:xfrm>
              <a:off x="8219152" y="1923582"/>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2"/>
            <p:cNvSpPr/>
            <p:nvPr/>
          </p:nvSpPr>
          <p:spPr>
            <a:xfrm>
              <a:off x="8219152" y="2014798"/>
              <a:ext cx="36912" cy="29"/>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2"/>
            <p:cNvSpPr/>
            <p:nvPr/>
          </p:nvSpPr>
          <p:spPr>
            <a:xfrm>
              <a:off x="8219152" y="2105984"/>
              <a:ext cx="36912" cy="29"/>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2"/>
            <p:cNvSpPr/>
            <p:nvPr/>
          </p:nvSpPr>
          <p:spPr>
            <a:xfrm>
              <a:off x="10039331" y="1923582"/>
              <a:ext cx="216411" cy="29"/>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2"/>
            <p:cNvSpPr/>
            <p:nvPr/>
          </p:nvSpPr>
          <p:spPr>
            <a:xfrm>
              <a:off x="8369559" y="2014798"/>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2"/>
            <p:cNvSpPr/>
            <p:nvPr/>
          </p:nvSpPr>
          <p:spPr>
            <a:xfrm>
              <a:off x="8369559" y="2107933"/>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2"/>
            <p:cNvSpPr/>
            <p:nvPr/>
          </p:nvSpPr>
          <p:spPr>
            <a:xfrm>
              <a:off x="8369559" y="2202057"/>
              <a:ext cx="434713" cy="29"/>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2"/>
            <p:cNvSpPr/>
            <p:nvPr/>
          </p:nvSpPr>
          <p:spPr>
            <a:xfrm>
              <a:off x="8369559" y="2295192"/>
              <a:ext cx="434713" cy="29"/>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2"/>
            <p:cNvSpPr/>
            <p:nvPr/>
          </p:nvSpPr>
          <p:spPr>
            <a:xfrm>
              <a:off x="9090440" y="2295192"/>
              <a:ext cx="884929" cy="29"/>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2"/>
            <p:cNvSpPr/>
            <p:nvPr/>
          </p:nvSpPr>
          <p:spPr>
            <a:xfrm>
              <a:off x="9615336" y="2202057"/>
              <a:ext cx="360016" cy="29"/>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p:nvPr/>
          </p:nvSpPr>
          <p:spPr>
            <a:xfrm>
              <a:off x="9832671" y="2105984"/>
              <a:ext cx="142674" cy="29"/>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2"/>
            <p:cNvSpPr/>
            <p:nvPr/>
          </p:nvSpPr>
          <p:spPr>
            <a:xfrm>
              <a:off x="7494000" y="3273025"/>
              <a:ext cx="120950" cy="12550"/>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2"/>
            <p:cNvSpPr/>
            <p:nvPr/>
          </p:nvSpPr>
          <p:spPr>
            <a:xfrm>
              <a:off x="7821725" y="3273025"/>
              <a:ext cx="120950" cy="12550"/>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2"/>
            <p:cNvSpPr/>
            <p:nvPr/>
          </p:nvSpPr>
          <p:spPr>
            <a:xfrm>
              <a:off x="7970175" y="3087075"/>
              <a:ext cx="106775" cy="109250"/>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2"/>
            <p:cNvSpPr/>
            <p:nvPr/>
          </p:nvSpPr>
          <p:spPr>
            <a:xfrm>
              <a:off x="7970175" y="3087075"/>
              <a:ext cx="106775" cy="106750"/>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2"/>
            <p:cNvSpPr/>
            <p:nvPr/>
          </p:nvSpPr>
          <p:spPr>
            <a:xfrm>
              <a:off x="7980175" y="3096250"/>
              <a:ext cx="87600" cy="88400"/>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2"/>
            <p:cNvSpPr/>
            <p:nvPr/>
          </p:nvSpPr>
          <p:spPr>
            <a:xfrm>
              <a:off x="7980175" y="3139600"/>
              <a:ext cx="87600" cy="45050"/>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2"/>
            <p:cNvSpPr/>
            <p:nvPr/>
          </p:nvSpPr>
          <p:spPr>
            <a:xfrm>
              <a:off x="7631600" y="2647575"/>
              <a:ext cx="102600" cy="30900"/>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2"/>
            <p:cNvSpPr/>
            <p:nvPr/>
          </p:nvSpPr>
          <p:spPr>
            <a:xfrm>
              <a:off x="7753350" y="2647575"/>
              <a:ext cx="102600" cy="30900"/>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2"/>
            <p:cNvSpPr/>
            <p:nvPr/>
          </p:nvSpPr>
          <p:spPr>
            <a:xfrm>
              <a:off x="7478150" y="2827700"/>
              <a:ext cx="664675" cy="30900"/>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p:nvPr/>
          </p:nvSpPr>
          <p:spPr>
            <a:xfrm>
              <a:off x="7977675" y="2891100"/>
              <a:ext cx="130125" cy="31700"/>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2"/>
            <p:cNvSpPr/>
            <p:nvPr/>
          </p:nvSpPr>
          <p:spPr>
            <a:xfrm>
              <a:off x="7840925" y="2891100"/>
              <a:ext cx="117600" cy="31700"/>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2"/>
            <p:cNvSpPr/>
            <p:nvPr/>
          </p:nvSpPr>
          <p:spPr>
            <a:xfrm>
              <a:off x="7735850" y="2445775"/>
              <a:ext cx="619625" cy="520400"/>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2"/>
            <p:cNvSpPr/>
            <p:nvPr/>
          </p:nvSpPr>
          <p:spPr>
            <a:xfrm>
              <a:off x="7435625" y="1671050"/>
              <a:ext cx="1062450" cy="1653700"/>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2"/>
            <p:cNvSpPr/>
            <p:nvPr/>
          </p:nvSpPr>
          <p:spPr>
            <a:xfrm>
              <a:off x="7435625" y="1671050"/>
              <a:ext cx="1062450" cy="150125"/>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2"/>
            <p:cNvSpPr/>
            <p:nvPr/>
          </p:nvSpPr>
          <p:spPr>
            <a:xfrm>
              <a:off x="7493175" y="1866200"/>
              <a:ext cx="949850" cy="1409350"/>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2"/>
            <p:cNvSpPr/>
            <p:nvPr/>
          </p:nvSpPr>
          <p:spPr>
            <a:xfrm>
              <a:off x="7725000" y="1721075"/>
              <a:ext cx="50900" cy="25900"/>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2"/>
            <p:cNvSpPr/>
            <p:nvPr/>
          </p:nvSpPr>
          <p:spPr>
            <a:xfrm>
              <a:off x="7539025" y="2031300"/>
              <a:ext cx="674675" cy="15875"/>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2"/>
            <p:cNvSpPr/>
            <p:nvPr/>
          </p:nvSpPr>
          <p:spPr>
            <a:xfrm>
              <a:off x="8255375" y="2031300"/>
              <a:ext cx="65075" cy="15875"/>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2"/>
            <p:cNvSpPr/>
            <p:nvPr/>
          </p:nvSpPr>
          <p:spPr>
            <a:xfrm>
              <a:off x="8345450" y="2031300"/>
              <a:ext cx="52550" cy="15875"/>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2"/>
            <p:cNvSpPr/>
            <p:nvPr/>
          </p:nvSpPr>
          <p:spPr>
            <a:xfrm>
              <a:off x="7539025" y="2105525"/>
              <a:ext cx="386150" cy="15875"/>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2"/>
            <p:cNvSpPr/>
            <p:nvPr/>
          </p:nvSpPr>
          <p:spPr>
            <a:xfrm>
              <a:off x="7931800" y="2105525"/>
              <a:ext cx="121800" cy="15875"/>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7971850" y="2148050"/>
              <a:ext cx="81750" cy="16700"/>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7931800" y="2148050"/>
              <a:ext cx="24225" cy="16700"/>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7835900" y="2148050"/>
              <a:ext cx="73425" cy="16700"/>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2"/>
            <p:cNvSpPr/>
            <p:nvPr/>
          </p:nvSpPr>
          <p:spPr>
            <a:xfrm>
              <a:off x="7731675" y="2148050"/>
              <a:ext cx="74250" cy="16700"/>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2"/>
            <p:cNvSpPr/>
            <p:nvPr/>
          </p:nvSpPr>
          <p:spPr>
            <a:xfrm>
              <a:off x="7627425" y="2148050"/>
              <a:ext cx="74250" cy="16700"/>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627425" y="2200600"/>
              <a:ext cx="626300" cy="15875"/>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539025" y="2148050"/>
              <a:ext cx="37550" cy="16700"/>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539025" y="2200600"/>
              <a:ext cx="37550" cy="15875"/>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7539025" y="2252300"/>
              <a:ext cx="37550" cy="16700"/>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7539025" y="2304850"/>
              <a:ext cx="37550" cy="15850"/>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292075" y="2200600"/>
              <a:ext cx="91750" cy="15875"/>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7624925" y="2252300"/>
              <a:ext cx="264375" cy="16700"/>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7971850" y="2412425"/>
              <a:ext cx="299400" cy="16700"/>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2"/>
            <p:cNvSpPr/>
            <p:nvPr/>
          </p:nvSpPr>
          <p:spPr>
            <a:xfrm>
              <a:off x="8049400" y="2359050"/>
              <a:ext cx="221850" cy="16700"/>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8173650" y="2304850"/>
              <a:ext cx="97600" cy="15850"/>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7539025" y="1958750"/>
              <a:ext cx="312750" cy="15875"/>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2"/>
            <p:cNvSpPr/>
            <p:nvPr/>
          </p:nvSpPr>
          <p:spPr>
            <a:xfrm>
              <a:off x="7539025" y="2539175"/>
              <a:ext cx="505400" cy="16700"/>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7539025" y="2603375"/>
              <a:ext cx="505400" cy="16725"/>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7539025" y="2667600"/>
              <a:ext cx="504550" cy="16700"/>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7539025" y="3051200"/>
              <a:ext cx="504550" cy="15875"/>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2"/>
            <p:cNvSpPr/>
            <p:nvPr/>
          </p:nvSpPr>
          <p:spPr>
            <a:xfrm>
              <a:off x="7998525" y="2464950"/>
              <a:ext cx="150125" cy="15875"/>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2"/>
            <p:cNvSpPr/>
            <p:nvPr/>
          </p:nvSpPr>
          <p:spPr>
            <a:xfrm>
              <a:off x="8197825" y="2464950"/>
              <a:ext cx="200175" cy="15875"/>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2"/>
            <p:cNvSpPr/>
            <p:nvPr/>
          </p:nvSpPr>
          <p:spPr>
            <a:xfrm>
              <a:off x="8197825" y="2539175"/>
              <a:ext cx="200175" cy="16700"/>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7539025"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7539025" y="3197150"/>
              <a:ext cx="76750" cy="16700"/>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7635775" y="3197150"/>
              <a:ext cx="469525" cy="16700"/>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7657450" y="3148775"/>
              <a:ext cx="75900" cy="15875"/>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7775025" y="3148775"/>
              <a:ext cx="76750" cy="15875"/>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7893450" y="3148775"/>
              <a:ext cx="75925" cy="15875"/>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8011875" y="3148775"/>
              <a:ext cx="75900" cy="15875"/>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8129450" y="3148775"/>
              <a:ext cx="76750" cy="15875"/>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8247875" y="3148775"/>
              <a:ext cx="51725" cy="15875"/>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8089425" y="1209875"/>
              <a:ext cx="816450" cy="748075"/>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8134450" y="1359150"/>
              <a:ext cx="729725" cy="56127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8169475" y="1485925"/>
              <a:ext cx="518725" cy="12525"/>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8719875" y="1485925"/>
              <a:ext cx="50050" cy="12525"/>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8169475" y="1543450"/>
              <a:ext cx="296900" cy="12550"/>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8470525" y="1543450"/>
              <a:ext cx="94275" cy="12550"/>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2"/>
            <p:cNvSpPr/>
            <p:nvPr/>
          </p:nvSpPr>
          <p:spPr>
            <a:xfrm>
              <a:off x="8502225" y="1576825"/>
              <a:ext cx="62575" cy="11700"/>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2"/>
            <p:cNvSpPr/>
            <p:nvPr/>
          </p:nvSpPr>
          <p:spPr>
            <a:xfrm>
              <a:off x="8471375" y="1576825"/>
              <a:ext cx="18350" cy="11700"/>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8397150" y="1576825"/>
              <a:ext cx="56725" cy="11700"/>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8317075" y="1576825"/>
              <a:ext cx="56750" cy="11700"/>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8237025" y="1576825"/>
              <a:ext cx="56725" cy="11700"/>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8237025" y="1616850"/>
              <a:ext cx="481200" cy="11700"/>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8169475" y="1576825"/>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8169475" y="1616850"/>
              <a:ext cx="28375" cy="11700"/>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8169475" y="1656875"/>
              <a:ext cx="28375" cy="11700"/>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8747400" y="1616850"/>
              <a:ext cx="70900" cy="11700"/>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8235350" y="1656875"/>
              <a:ext cx="203525" cy="11700"/>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8502225" y="1708575"/>
              <a:ext cx="229350" cy="12525"/>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8656500" y="1681050"/>
              <a:ext cx="75075" cy="12550"/>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8169475" y="1430875"/>
              <a:ext cx="240200" cy="12550"/>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8169475" y="1821150"/>
              <a:ext cx="387800" cy="11700"/>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8522225" y="1749450"/>
              <a:ext cx="115125" cy="11700"/>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8675675" y="1749450"/>
              <a:ext cx="153475" cy="11700"/>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8675675" y="1806150"/>
              <a:ext cx="153475" cy="12525"/>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8169475" y="1860350"/>
              <a:ext cx="58400" cy="12525"/>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8242875" y="1860350"/>
              <a:ext cx="361100" cy="12525"/>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8" name="Google Shape;428;p22"/>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29" name="Google Shape;429;p22"/>
          <p:cNvSpPr txBox="1">
            <a:spLocks noGrp="1"/>
          </p:cNvSpPr>
          <p:nvPr>
            <p:ph type="subTitle" idx="1"/>
          </p:nvPr>
        </p:nvSpPr>
        <p:spPr>
          <a:xfrm>
            <a:off x="3044675" y="2305050"/>
            <a:ext cx="3054900" cy="101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0" name="Google Shape;430;p22"/>
          <p:cNvSpPr txBox="1"/>
          <p:nvPr/>
        </p:nvSpPr>
        <p:spPr>
          <a:xfrm>
            <a:off x="2228550" y="4151400"/>
            <a:ext cx="4686900" cy="41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b="1">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lang="en" sz="1200" b="1">
                <a:solidFill>
                  <a:schemeClr val="accent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including icons by </a:t>
            </a:r>
            <a:r>
              <a:rPr lang="en" sz="1200" b="1">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infographics &amp; images by </a:t>
            </a:r>
            <a:r>
              <a:rPr lang="en" sz="1200" b="1">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2286282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1" name="Google Shape;23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4" name="Google Shape;23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37" name="Google Shape;23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889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5238260"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5238265"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5" name="Google Shape;125;p14"/>
          <p:cNvSpPr txBox="1">
            <a:spLocks noGrp="1"/>
          </p:cNvSpPr>
          <p:nvPr>
            <p:ph type="body" idx="2"/>
          </p:nvPr>
        </p:nvSpPr>
        <p:spPr>
          <a:xfrm>
            <a:off x="1760440" y="24013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26" name="Google Shape;126;p14"/>
          <p:cNvSpPr txBox="1">
            <a:spLocks noGrp="1"/>
          </p:cNvSpPr>
          <p:nvPr>
            <p:ph type="title" idx="3"/>
          </p:nvPr>
        </p:nvSpPr>
        <p:spPr>
          <a:xfrm>
            <a:off x="1760435" y="1866750"/>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0335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6313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11"/>
          <p:cNvGrpSpPr/>
          <p:nvPr/>
        </p:nvGrpSpPr>
        <p:grpSpPr>
          <a:xfrm rot="10800000" flipH="1">
            <a:off x="-77" y="-9"/>
            <a:ext cx="2423582" cy="1357541"/>
            <a:chOff x="-77" y="3784091"/>
            <a:chExt cx="2423582" cy="1357541"/>
          </a:xfrm>
        </p:grpSpPr>
        <p:sp>
          <p:nvSpPr>
            <p:cNvPr id="101" name="Google Shape;101;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66"/>
        <p:cNvGrpSpPr/>
        <p:nvPr/>
      </p:nvGrpSpPr>
      <p:grpSpPr>
        <a:xfrm>
          <a:off x="0" y="0"/>
          <a:ext cx="0" cy="0"/>
          <a:chOff x="0" y="0"/>
          <a:chExt cx="0" cy="0"/>
        </a:xfrm>
      </p:grpSpPr>
      <p:sp>
        <p:nvSpPr>
          <p:cNvPr id="167" name="Google Shape;167;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69" name="Google Shape;169;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1" name="Google Shape;171;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73" name="Google Shape;173;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4" name="Google Shape;174;p16"/>
          <p:cNvGrpSpPr/>
          <p:nvPr/>
        </p:nvGrpSpPr>
        <p:grpSpPr>
          <a:xfrm rot="5400000" flipH="1">
            <a:off x="-224875" y="4345871"/>
            <a:ext cx="1022509" cy="572747"/>
            <a:chOff x="-77" y="3784091"/>
            <a:chExt cx="2423582" cy="1357541"/>
          </a:xfrm>
        </p:grpSpPr>
        <p:sp>
          <p:nvSpPr>
            <p:cNvPr id="175" name="Google Shape;175;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6"/>
          <p:cNvGrpSpPr/>
          <p:nvPr/>
        </p:nvGrpSpPr>
        <p:grpSpPr>
          <a:xfrm rot="-5400000" flipH="1">
            <a:off x="8346375" y="224871"/>
            <a:ext cx="1022509" cy="572747"/>
            <a:chOff x="-77" y="3784091"/>
            <a:chExt cx="2423582" cy="1357541"/>
          </a:xfrm>
        </p:grpSpPr>
        <p:sp>
          <p:nvSpPr>
            <p:cNvPr id="181" name="Google Shape;181;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7" r:id="rId6"/>
    <p:sldLayoutId id="2147483658" r:id="rId7"/>
    <p:sldLayoutId id="2147483662" r:id="rId8"/>
    <p:sldLayoutId id="2147483666" r:id="rId9"/>
    <p:sldLayoutId id="2147483667" r:id="rId10"/>
    <p:sldLayoutId id="2147483669" r:id="rId11"/>
    <p:sldLayoutId id="2147483670"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3844827" cy="22512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Employee Management System</a:t>
            </a:r>
            <a:endParaRPr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923" name="Google Shape;923;p40"/>
          <p:cNvSpPr txBox="1">
            <a:spLocks noGrp="1"/>
          </p:cNvSpPr>
          <p:nvPr>
            <p:ph type="title"/>
          </p:nvPr>
        </p:nvSpPr>
        <p:spPr>
          <a:xfrm>
            <a:off x="121024" y="396687"/>
            <a:ext cx="8901951" cy="44397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accent5"/>
              </a:solidFill>
            </a:endParaRPr>
          </a:p>
        </p:txBody>
      </p:sp>
      <p:pic>
        <p:nvPicPr>
          <p:cNvPr id="6" name="Picture 5">
            <a:extLst>
              <a:ext uri="{FF2B5EF4-FFF2-40B4-BE49-F238E27FC236}">
                <a16:creationId xmlns:a16="http://schemas.microsoft.com/office/drawing/2014/main" id="{00DB805C-7D4A-BA7F-9136-FB6280B5388A}"/>
              </a:ext>
            </a:extLst>
          </p:cNvPr>
          <p:cNvPicPr>
            <a:picLocks noChangeAspect="1"/>
          </p:cNvPicPr>
          <p:nvPr/>
        </p:nvPicPr>
        <p:blipFill>
          <a:blip r:embed="rId3"/>
          <a:stretch>
            <a:fillRect/>
          </a:stretch>
        </p:blipFill>
        <p:spPr>
          <a:xfrm>
            <a:off x="341523" y="445574"/>
            <a:ext cx="8582140" cy="41630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5" name="Google Shape;805;p35"/>
          <p:cNvSpPr txBox="1">
            <a:spLocks noGrp="1"/>
          </p:cNvSpPr>
          <p:nvPr>
            <p:ph type="title" idx="2"/>
          </p:nvPr>
        </p:nvSpPr>
        <p:spPr>
          <a:xfrm>
            <a:off x="3062615" y="1382979"/>
            <a:ext cx="2776285" cy="2242346"/>
          </a:xfrm>
          <a:prstGeom prst="rect">
            <a:avLst/>
          </a:prstGeom>
        </p:spPr>
        <p:txBody>
          <a:bodyPr spcFirstLastPara="1" wrap="square" lIns="91425" tIns="91425" rIns="91425" bIns="91425" anchor="t" anchorCtr="0">
            <a:noAutofit/>
          </a:bodyPr>
          <a:lstStyle/>
          <a:p>
            <a:r>
              <a:rPr lang="en-US" dirty="0"/>
              <a:t>Software Design and System Requirements</a:t>
            </a:r>
            <a:br>
              <a:rPr lang="en-US" dirty="0"/>
            </a:br>
            <a:endParaRPr dirty="0"/>
          </a:p>
        </p:txBody>
      </p:sp>
      <p:grpSp>
        <p:nvGrpSpPr>
          <p:cNvPr id="806" name="Google Shape;806;p35"/>
          <p:cNvGrpSpPr/>
          <p:nvPr/>
        </p:nvGrpSpPr>
        <p:grpSpPr>
          <a:xfrm>
            <a:off x="6275049" y="1382979"/>
            <a:ext cx="2377553" cy="2377553"/>
            <a:chOff x="6198197" y="1098851"/>
            <a:chExt cx="2945797" cy="2945797"/>
          </a:xfrm>
        </p:grpSpPr>
        <p:sp>
          <p:nvSpPr>
            <p:cNvPr id="807" name="Google Shape;807;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5"/>
          <p:cNvGrpSpPr/>
          <p:nvPr/>
        </p:nvGrpSpPr>
        <p:grpSpPr>
          <a:xfrm>
            <a:off x="2598300" y="1013625"/>
            <a:ext cx="95400" cy="3116250"/>
            <a:chOff x="4524300" y="1013625"/>
            <a:chExt cx="95400" cy="3116250"/>
          </a:xfrm>
        </p:grpSpPr>
        <p:sp>
          <p:nvSpPr>
            <p:cNvPr id="840" name="Google Shape;840;p3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Admin Panel of the Employee Management System</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4" name="Picture 3">
            <a:extLst>
              <a:ext uri="{FF2B5EF4-FFF2-40B4-BE49-F238E27FC236}">
                <a16:creationId xmlns:a16="http://schemas.microsoft.com/office/drawing/2014/main" id="{CE52027D-D75D-E5EF-66EE-02805E666AC0}"/>
              </a:ext>
            </a:extLst>
          </p:cNvPr>
          <p:cNvPicPr>
            <a:picLocks noChangeAspect="1"/>
          </p:cNvPicPr>
          <p:nvPr/>
        </p:nvPicPr>
        <p:blipFill>
          <a:blip r:embed="rId2"/>
          <a:stretch>
            <a:fillRect/>
          </a:stretch>
        </p:blipFill>
        <p:spPr>
          <a:xfrm>
            <a:off x="231354" y="760164"/>
            <a:ext cx="8670274" cy="4109291"/>
          </a:xfrm>
          <a:prstGeom prst="rect">
            <a:avLst/>
          </a:prstGeom>
        </p:spPr>
      </p:pic>
    </p:spTree>
    <p:extLst>
      <p:ext uri="{BB962C8B-B14F-4D97-AF65-F5344CB8AC3E}">
        <p14:creationId xmlns:p14="http://schemas.microsoft.com/office/powerpoint/2010/main" val="301499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Adding a new Employee Detail</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5" name="Picture 4">
            <a:extLst>
              <a:ext uri="{FF2B5EF4-FFF2-40B4-BE49-F238E27FC236}">
                <a16:creationId xmlns:a16="http://schemas.microsoft.com/office/drawing/2014/main" id="{70EBC5AC-02A7-BF78-5D96-FE7512C3B38C}"/>
              </a:ext>
            </a:extLst>
          </p:cNvPr>
          <p:cNvPicPr>
            <a:picLocks noChangeAspect="1"/>
          </p:cNvPicPr>
          <p:nvPr/>
        </p:nvPicPr>
        <p:blipFill>
          <a:blip r:embed="rId2"/>
          <a:stretch>
            <a:fillRect/>
          </a:stretch>
        </p:blipFill>
        <p:spPr>
          <a:xfrm>
            <a:off x="242372" y="771180"/>
            <a:ext cx="8670274" cy="4120309"/>
          </a:xfrm>
          <a:prstGeom prst="rect">
            <a:avLst/>
          </a:prstGeom>
        </p:spPr>
      </p:pic>
    </p:spTree>
    <p:extLst>
      <p:ext uri="{BB962C8B-B14F-4D97-AF65-F5344CB8AC3E}">
        <p14:creationId xmlns:p14="http://schemas.microsoft.com/office/powerpoint/2010/main" val="4197304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Employee Management</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4" name="Picture 3">
            <a:extLst>
              <a:ext uri="{FF2B5EF4-FFF2-40B4-BE49-F238E27FC236}">
                <a16:creationId xmlns:a16="http://schemas.microsoft.com/office/drawing/2014/main" id="{28ED2BC0-4C9F-09C6-3B9E-31073469576A}"/>
              </a:ext>
            </a:extLst>
          </p:cNvPr>
          <p:cNvPicPr>
            <a:picLocks noChangeAspect="1"/>
          </p:cNvPicPr>
          <p:nvPr/>
        </p:nvPicPr>
        <p:blipFill>
          <a:blip r:embed="rId2"/>
          <a:stretch>
            <a:fillRect/>
          </a:stretch>
        </p:blipFill>
        <p:spPr>
          <a:xfrm>
            <a:off x="583894" y="804230"/>
            <a:ext cx="8075364" cy="4207067"/>
          </a:xfrm>
          <a:prstGeom prst="rect">
            <a:avLst/>
          </a:prstGeom>
        </p:spPr>
      </p:pic>
    </p:spTree>
    <p:extLst>
      <p:ext uri="{BB962C8B-B14F-4D97-AF65-F5344CB8AC3E}">
        <p14:creationId xmlns:p14="http://schemas.microsoft.com/office/powerpoint/2010/main" val="231698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View Employee Details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7" name="Picture 6">
            <a:extLst>
              <a:ext uri="{FF2B5EF4-FFF2-40B4-BE49-F238E27FC236}">
                <a16:creationId xmlns:a16="http://schemas.microsoft.com/office/drawing/2014/main" id="{632410FB-3DF9-0546-5552-C2444567CB31}"/>
              </a:ext>
            </a:extLst>
          </p:cNvPr>
          <p:cNvPicPr>
            <a:picLocks noChangeAspect="1"/>
          </p:cNvPicPr>
          <p:nvPr/>
        </p:nvPicPr>
        <p:blipFill>
          <a:blip r:embed="rId2"/>
          <a:stretch>
            <a:fillRect/>
          </a:stretch>
        </p:blipFill>
        <p:spPr>
          <a:xfrm>
            <a:off x="1966549" y="936433"/>
            <a:ext cx="6020680" cy="3740635"/>
          </a:xfrm>
          <a:prstGeom prst="rect">
            <a:avLst/>
          </a:prstGeom>
        </p:spPr>
      </p:pic>
    </p:spTree>
    <p:extLst>
      <p:ext uri="{BB962C8B-B14F-4D97-AF65-F5344CB8AC3E}">
        <p14:creationId xmlns:p14="http://schemas.microsoft.com/office/powerpoint/2010/main" val="74731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Update  Employee Details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4" name="Picture 3">
            <a:extLst>
              <a:ext uri="{FF2B5EF4-FFF2-40B4-BE49-F238E27FC236}">
                <a16:creationId xmlns:a16="http://schemas.microsoft.com/office/drawing/2014/main" id="{DF9BB648-2254-A25F-A800-33999ADBD09F}"/>
              </a:ext>
            </a:extLst>
          </p:cNvPr>
          <p:cNvPicPr>
            <a:picLocks noChangeAspect="1"/>
          </p:cNvPicPr>
          <p:nvPr/>
        </p:nvPicPr>
        <p:blipFill>
          <a:blip r:embed="rId2"/>
          <a:stretch>
            <a:fillRect/>
          </a:stretch>
        </p:blipFill>
        <p:spPr>
          <a:xfrm>
            <a:off x="572876" y="638978"/>
            <a:ext cx="7844011" cy="4219461"/>
          </a:xfrm>
          <a:prstGeom prst="rect">
            <a:avLst/>
          </a:prstGeom>
        </p:spPr>
      </p:pic>
    </p:spTree>
    <p:extLst>
      <p:ext uri="{BB962C8B-B14F-4D97-AF65-F5344CB8AC3E}">
        <p14:creationId xmlns:p14="http://schemas.microsoft.com/office/powerpoint/2010/main" val="127724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Delete  Employee Details</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5" name="Picture 4">
            <a:extLst>
              <a:ext uri="{FF2B5EF4-FFF2-40B4-BE49-F238E27FC236}">
                <a16:creationId xmlns:a16="http://schemas.microsoft.com/office/drawing/2014/main" id="{666F1D65-6C9B-BE85-F3D7-4076F5C2F611}"/>
              </a:ext>
            </a:extLst>
          </p:cNvPr>
          <p:cNvPicPr>
            <a:picLocks noChangeAspect="1"/>
          </p:cNvPicPr>
          <p:nvPr/>
        </p:nvPicPr>
        <p:blipFill>
          <a:blip r:embed="rId2"/>
          <a:stretch>
            <a:fillRect/>
          </a:stretch>
        </p:blipFill>
        <p:spPr>
          <a:xfrm>
            <a:off x="1299990" y="1046601"/>
            <a:ext cx="6455886" cy="3606651"/>
          </a:xfrm>
          <a:prstGeom prst="rect">
            <a:avLst/>
          </a:prstGeom>
        </p:spPr>
      </p:pic>
    </p:spTree>
    <p:extLst>
      <p:ext uri="{BB962C8B-B14F-4D97-AF65-F5344CB8AC3E}">
        <p14:creationId xmlns:p14="http://schemas.microsoft.com/office/powerpoint/2010/main" val="391977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84C5-98FD-757C-E61B-E437F217F7B3}"/>
              </a:ext>
            </a:extLst>
          </p:cNvPr>
          <p:cNvSpPr>
            <a:spLocks noGrp="1"/>
          </p:cNvSpPr>
          <p:nvPr>
            <p:ph type="title"/>
          </p:nvPr>
        </p:nvSpPr>
        <p:spPr>
          <a:xfrm>
            <a:off x="242372" y="132202"/>
            <a:ext cx="8670274" cy="4924540"/>
          </a:xfrm>
        </p:spPr>
        <p:txBody>
          <a:bodyPr/>
          <a:lstStyle/>
          <a:p>
            <a:r>
              <a:rPr lang="en-US" sz="1600" dirty="0"/>
              <a:t>Contact Admin</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000" dirty="0"/>
            </a:br>
            <a:endParaRPr lang="en-US" sz="1000" dirty="0"/>
          </a:p>
        </p:txBody>
      </p:sp>
      <p:pic>
        <p:nvPicPr>
          <p:cNvPr id="4" name="Picture 3">
            <a:extLst>
              <a:ext uri="{FF2B5EF4-FFF2-40B4-BE49-F238E27FC236}">
                <a16:creationId xmlns:a16="http://schemas.microsoft.com/office/drawing/2014/main" id="{122A1490-897C-48DC-E40B-6B21A4E34BF8}"/>
              </a:ext>
            </a:extLst>
          </p:cNvPr>
          <p:cNvPicPr>
            <a:picLocks noChangeAspect="1"/>
          </p:cNvPicPr>
          <p:nvPr/>
        </p:nvPicPr>
        <p:blipFill>
          <a:blip r:embed="rId2"/>
          <a:stretch>
            <a:fillRect/>
          </a:stretch>
        </p:blipFill>
        <p:spPr>
          <a:xfrm>
            <a:off x="1271127" y="843661"/>
            <a:ext cx="6601746" cy="3962953"/>
          </a:xfrm>
          <a:prstGeom prst="rect">
            <a:avLst/>
          </a:prstGeom>
        </p:spPr>
      </p:pic>
    </p:spTree>
    <p:extLst>
      <p:ext uri="{BB962C8B-B14F-4D97-AF65-F5344CB8AC3E}">
        <p14:creationId xmlns:p14="http://schemas.microsoft.com/office/powerpoint/2010/main" val="1972617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780" name="Google Shape;780;p34"/>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Data entry</a:t>
            </a:r>
            <a:endParaRPr dirty="0"/>
          </a:p>
        </p:txBody>
      </p:sp>
      <p:sp>
        <p:nvSpPr>
          <p:cNvPr id="781" name="Google Shape;781;p3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r>
              <a:rPr lang="en-US" dirty="0"/>
              <a:t>Functional Requirement</a:t>
            </a:r>
            <a:br>
              <a:rPr lang="en-US" dirty="0"/>
            </a:br>
            <a:endParaRPr dirty="0"/>
          </a:p>
        </p:txBody>
      </p:sp>
      <p:sp>
        <p:nvSpPr>
          <p:cNvPr id="783" name="Google Shape;783;p34"/>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Data update</a:t>
            </a:r>
            <a:endParaRPr dirty="0"/>
          </a:p>
        </p:txBody>
      </p:sp>
      <p:sp>
        <p:nvSpPr>
          <p:cNvPr id="785" name="Google Shape;785;p34"/>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User Management</a:t>
            </a:r>
            <a:endParaRPr dirty="0"/>
          </a:p>
        </p:txBody>
      </p:sp>
      <p:sp>
        <p:nvSpPr>
          <p:cNvPr id="787" name="Google Shape;787;p34"/>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Data Delete</a:t>
            </a:r>
            <a:endParaRPr dirty="0"/>
          </a:p>
        </p:txBody>
      </p:sp>
      <p:sp>
        <p:nvSpPr>
          <p:cNvPr id="789" name="Google Shape;789;p34"/>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Employee Profiles</a:t>
            </a:r>
            <a:endParaRPr dirty="0"/>
          </a:p>
        </p:txBody>
      </p:sp>
      <p:sp>
        <p:nvSpPr>
          <p:cNvPr id="791" name="Google Shape;791;p34"/>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Leave and Absence  Management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80468" y="349893"/>
            <a:ext cx="4855244" cy="2005655"/>
          </a:xfrm>
          <a:prstGeom prst="rect">
            <a:avLst/>
          </a:prstGeom>
        </p:spPr>
        <p:txBody>
          <a:bodyPr spcFirstLastPara="1" wrap="square" lIns="91425" tIns="91425" rIns="91425" bIns="91425" anchor="b" anchorCtr="0">
            <a:noAutofit/>
          </a:bodyPr>
          <a:lstStyle/>
          <a:p>
            <a:r>
              <a:rPr lang="en-US" sz="2000" dirty="0"/>
              <a:t>Presented By</a:t>
            </a:r>
            <a:br>
              <a:rPr lang="en-US" sz="2000" dirty="0"/>
            </a:br>
            <a:r>
              <a:rPr lang="en-US" sz="2000" dirty="0"/>
              <a:t>1.</a:t>
            </a:r>
            <a:r>
              <a:rPr lang="en-US" sz="900" b="1" i="0" dirty="0">
                <a:solidFill>
                  <a:srgbClr val="E4E6EB"/>
                </a:solidFill>
                <a:effectLst/>
                <a:latin typeface="Segoe UI Historic" panose="020B0502040204020203" pitchFamily="34" charset="0"/>
              </a:rPr>
              <a:t> </a:t>
            </a:r>
            <a:r>
              <a:rPr lang="en-US" sz="2000" b="1" i="0" dirty="0">
                <a:solidFill>
                  <a:srgbClr val="E4E6EB"/>
                </a:solidFill>
                <a:effectLst/>
                <a:latin typeface="Segoe UI Historic" panose="020B0502040204020203" pitchFamily="34" charset="0"/>
              </a:rPr>
              <a:t>Sheikh Jami </a:t>
            </a:r>
            <a:r>
              <a:rPr lang="en-US" sz="2000" b="1" i="0" dirty="0" err="1">
                <a:solidFill>
                  <a:srgbClr val="E4E6EB"/>
                </a:solidFill>
                <a:effectLst/>
                <a:latin typeface="Segoe UI Historic" panose="020B0502040204020203" pitchFamily="34" charset="0"/>
              </a:rPr>
              <a:t>Jashim</a:t>
            </a:r>
            <a:r>
              <a:rPr lang="en-US" sz="2000" b="1" i="0" dirty="0">
                <a:solidFill>
                  <a:srgbClr val="E4E6EB"/>
                </a:solidFill>
                <a:effectLst/>
                <a:latin typeface="Segoe UI Historic" panose="020B0502040204020203" pitchFamily="34" charset="0"/>
              </a:rPr>
              <a:t>   </a:t>
            </a:r>
            <a:br>
              <a:rPr lang="en-US" sz="2000" dirty="0"/>
            </a:br>
            <a:r>
              <a:rPr lang="en-US" sz="2000" dirty="0"/>
              <a:t>2.</a:t>
            </a:r>
            <a:r>
              <a:rPr lang="en-US" sz="900" b="1" i="0" dirty="0">
                <a:solidFill>
                  <a:srgbClr val="E4E6EB"/>
                </a:solidFill>
                <a:effectLst/>
                <a:latin typeface="Segoe UI Historic" panose="020B0502040204020203" pitchFamily="34" charset="0"/>
              </a:rPr>
              <a:t> </a:t>
            </a:r>
            <a:r>
              <a:rPr lang="en-US" sz="2000" b="1" i="0" dirty="0">
                <a:solidFill>
                  <a:srgbClr val="E4E6EB"/>
                </a:solidFill>
                <a:effectLst/>
                <a:latin typeface="Segoe UI Historic" panose="020B0502040204020203" pitchFamily="34" charset="0"/>
              </a:rPr>
              <a:t>Md Tanvir Hassan Sayem</a:t>
            </a:r>
            <a:br>
              <a:rPr lang="en-US" sz="2000" dirty="0"/>
            </a:br>
            <a:r>
              <a:rPr lang="en-US" sz="2000" dirty="0"/>
              <a:t>3.</a:t>
            </a:r>
            <a:r>
              <a:rPr lang="en-US" sz="2000" b="1" i="0" dirty="0">
                <a:solidFill>
                  <a:srgbClr val="E4E6EB"/>
                </a:solidFill>
                <a:effectLst/>
                <a:latin typeface="Segoe UI Historic" panose="020B0502040204020203" pitchFamily="34" charset="0"/>
              </a:rPr>
              <a:t> </a:t>
            </a:r>
            <a:r>
              <a:rPr lang="en-US" sz="1800" b="1" i="0" dirty="0">
                <a:solidFill>
                  <a:srgbClr val="E4E6EB"/>
                </a:solidFill>
                <a:effectLst/>
                <a:latin typeface="Segoe UI Historic" panose="020B0502040204020203" pitchFamily="34" charset="0"/>
              </a:rPr>
              <a:t>Md Shahab Uddin </a:t>
            </a:r>
            <a:endParaRPr lang="en-US" sz="2000" dirty="0"/>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34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804" name="Google Shape;804;p35"/>
          <p:cNvSpPr txBox="1">
            <a:spLocks noGrp="1"/>
          </p:cNvSpPr>
          <p:nvPr>
            <p:ph type="title"/>
          </p:nvPr>
        </p:nvSpPr>
        <p:spPr>
          <a:xfrm>
            <a:off x="329453" y="369795"/>
            <a:ext cx="4486447" cy="7799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Non Functional Requirements</a:t>
            </a:r>
            <a:endParaRPr sz="2000" dirty="0"/>
          </a:p>
        </p:txBody>
      </p:sp>
      <p:sp>
        <p:nvSpPr>
          <p:cNvPr id="805" name="Google Shape;805;p35"/>
          <p:cNvSpPr txBox="1">
            <a:spLocks noGrp="1"/>
          </p:cNvSpPr>
          <p:nvPr>
            <p:ph type="title" idx="2"/>
          </p:nvPr>
        </p:nvSpPr>
        <p:spPr>
          <a:xfrm>
            <a:off x="329453" y="1008528"/>
            <a:ext cx="8572500" cy="3939989"/>
          </a:xfrm>
          <a:prstGeom prst="rect">
            <a:avLst/>
          </a:prstGeom>
        </p:spPr>
        <p:txBody>
          <a:bodyPr spcFirstLastPara="1" wrap="square" lIns="91425" tIns="91425" rIns="91425" bIns="91425" anchor="t" anchorCtr="0">
            <a:noAutofit/>
          </a:bodyPr>
          <a:lstStyle/>
          <a:p>
            <a:pPr>
              <a:lnSpc>
                <a:spcPct val="115000"/>
              </a:lnSpc>
              <a:spcBef>
                <a:spcPts val="500"/>
              </a:spcBef>
              <a:spcAft>
                <a:spcPts val="1000"/>
              </a:spcAft>
            </a:pPr>
            <a:r>
              <a:rPr lang="en-US" sz="1800" dirty="0"/>
              <a:t>Security: </a:t>
            </a:r>
            <a:br>
              <a:rPr lang="en-US" sz="1800" dirty="0"/>
            </a:br>
            <a:r>
              <a:rPr lang="en-US" sz="1800" dirty="0"/>
              <a:t>The system must be secure and protect employee data from unauthorized access.</a:t>
            </a:r>
            <a:br>
              <a:rPr lang="en-US" sz="1800" dirty="0"/>
            </a:br>
            <a:r>
              <a:rPr lang="en-US" sz="1800" dirty="0"/>
              <a:t>Performance:</a:t>
            </a:r>
            <a:br>
              <a:rPr lang="en-US" sz="1800" dirty="0"/>
            </a:br>
            <a:r>
              <a:rPr lang="en-US" sz="1800" dirty="0"/>
              <a:t> The system must be able to handle a large number of users and transactions.</a:t>
            </a:r>
            <a:br>
              <a:rPr lang="en-US" sz="1800" dirty="0"/>
            </a:br>
            <a:r>
              <a:rPr lang="en-US" sz="1800" dirty="0"/>
              <a:t>Scalability:</a:t>
            </a:r>
            <a:br>
              <a:rPr lang="en-US" sz="1800" dirty="0"/>
            </a:br>
            <a:r>
              <a:rPr lang="en-US" sz="1800" dirty="0"/>
              <a:t> The system must be able to scale to meet the needs of a growing company.</a:t>
            </a:r>
            <a:br>
              <a:rPr lang="en-US" sz="1800" dirty="0"/>
            </a:br>
            <a:r>
              <a:rPr lang="en-US" sz="1800" dirty="0"/>
              <a:t>Usability</a:t>
            </a:r>
            <a:br>
              <a:rPr lang="en-US" dirty="0"/>
            </a:br>
            <a:r>
              <a:rPr lang="en-US" sz="2000" b="1" dirty="0"/>
              <a:t>Implementation</a:t>
            </a:r>
            <a:br>
              <a:rPr lang="en-US" dirty="0"/>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Database</a:t>
            </a:r>
            <a:r>
              <a:rPr lang="en-US" sz="1800" dirty="0">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Web application</a:t>
            </a:r>
            <a:r>
              <a:rPr lang="en-US" sz="1800" dirty="0">
                <a:latin typeface="Calibri" panose="020F0502020204030204" pitchFamily="34" charset="0"/>
                <a:ea typeface="Times New Roman" panose="02020603050405020304" pitchFamily="18" charset="0"/>
                <a:cs typeface="Times New Roman" panose="02020603050405020304" pitchFamily="18" charset="0"/>
              </a:rPr>
              <a: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Programming language.</a:t>
            </a: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br>
              <a:rPr lang="en-US" dirty="0"/>
            </a:b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2"/>
        <p:cNvGrpSpPr/>
        <p:nvPr/>
      </p:nvGrpSpPr>
      <p:grpSpPr>
        <a:xfrm>
          <a:off x="0" y="0"/>
          <a:ext cx="0" cy="0"/>
          <a:chOff x="0" y="0"/>
          <a:chExt cx="0" cy="0"/>
        </a:xfrm>
      </p:grpSpPr>
      <p:sp>
        <p:nvSpPr>
          <p:cNvPr id="865" name="Google Shape;865;p37"/>
          <p:cNvSpPr txBox="1">
            <a:spLocks noGrp="1"/>
          </p:cNvSpPr>
          <p:nvPr>
            <p:ph type="body" idx="2"/>
          </p:nvPr>
        </p:nvSpPr>
        <p:spPr>
          <a:xfrm>
            <a:off x="316006" y="1351429"/>
            <a:ext cx="8364070" cy="24977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CPU: Core 2 Duo 1.8 GHz or better/ AMD Athlon 64 X2 3600+ or better</a:t>
            </a:r>
          </a:p>
          <a:p>
            <a:pPr marL="0" lvl="0" indent="0" algn="ctr" rtl="0">
              <a:spcBef>
                <a:spcPts val="0"/>
              </a:spcBef>
              <a:spcAft>
                <a:spcPts val="0"/>
              </a:spcAft>
              <a:buClr>
                <a:schemeClr val="dk1"/>
              </a:buClr>
              <a:buSzPts val="1100"/>
              <a:buFont typeface="Arial"/>
              <a:buNone/>
            </a:pPr>
            <a:r>
              <a:rPr lang="en-US" dirty="0"/>
              <a:t>CPU SPEED: 2.4 GHz</a:t>
            </a:r>
          </a:p>
          <a:p>
            <a:pPr marL="0" lvl="0" indent="0" algn="ctr" rtl="0">
              <a:spcBef>
                <a:spcPts val="0"/>
              </a:spcBef>
              <a:spcAft>
                <a:spcPts val="0"/>
              </a:spcAft>
              <a:buClr>
                <a:schemeClr val="dk1"/>
              </a:buClr>
              <a:buSzPts val="1100"/>
              <a:buFont typeface="Arial"/>
              <a:buNone/>
            </a:pPr>
            <a:r>
              <a:rPr lang="en-US" dirty="0"/>
              <a:t>RAM: 2 GB</a:t>
            </a:r>
          </a:p>
          <a:p>
            <a:pPr marL="0" lvl="0" indent="0" algn="ctr" rtl="0">
              <a:spcBef>
                <a:spcPts val="0"/>
              </a:spcBef>
              <a:spcAft>
                <a:spcPts val="0"/>
              </a:spcAft>
              <a:buClr>
                <a:schemeClr val="dk1"/>
              </a:buClr>
              <a:buSzPts val="1100"/>
              <a:buFont typeface="Arial"/>
              <a:buNone/>
            </a:pPr>
            <a:r>
              <a:rPr lang="en-US" dirty="0"/>
              <a:t>VIDEO CARD: 128 MB DirectX 9.0c Video Card (NVIDIA GeForce 8600+ / ATI Radeon HD 2600+ / Intel HD 2000+)</a:t>
            </a:r>
          </a:p>
          <a:p>
            <a:pPr marL="0" lvl="0" indent="0" algn="ctr" rtl="0">
              <a:spcBef>
                <a:spcPts val="0"/>
              </a:spcBef>
              <a:spcAft>
                <a:spcPts val="0"/>
              </a:spcAft>
              <a:buClr>
                <a:schemeClr val="dk1"/>
              </a:buClr>
              <a:buSzPts val="1100"/>
              <a:buFont typeface="Arial"/>
              <a:buNone/>
            </a:pPr>
            <a:r>
              <a:rPr lang="en-US" dirty="0"/>
              <a:t>DEDICATED VIDEO RAM: 128 MB</a:t>
            </a:r>
          </a:p>
          <a:p>
            <a:pPr marL="0" lvl="0" indent="0" algn="ctr" rtl="0">
              <a:spcBef>
                <a:spcPts val="0"/>
              </a:spcBef>
              <a:spcAft>
                <a:spcPts val="0"/>
              </a:spcAft>
              <a:buClr>
                <a:schemeClr val="dk1"/>
              </a:buClr>
              <a:buSzPts val="1100"/>
              <a:buFont typeface="Arial"/>
              <a:buNone/>
            </a:pPr>
            <a:r>
              <a:rPr lang="en-US" dirty="0"/>
              <a:t>PIXEL SHADER: 3.0</a:t>
            </a:r>
          </a:p>
          <a:p>
            <a:pPr marL="0" lvl="0" indent="0" algn="ctr" rtl="0">
              <a:spcBef>
                <a:spcPts val="0"/>
              </a:spcBef>
              <a:spcAft>
                <a:spcPts val="0"/>
              </a:spcAft>
              <a:buClr>
                <a:schemeClr val="dk1"/>
              </a:buClr>
              <a:buSzPts val="1100"/>
              <a:buFont typeface="Arial"/>
              <a:buNone/>
            </a:pPr>
            <a:r>
              <a:rPr lang="en-US" dirty="0"/>
              <a:t>VERTEX SHADER: 3.0</a:t>
            </a:r>
          </a:p>
          <a:p>
            <a:pPr marL="0" lvl="0" indent="0" algn="ctr" rtl="0">
              <a:spcBef>
                <a:spcPts val="0"/>
              </a:spcBef>
              <a:spcAft>
                <a:spcPts val="0"/>
              </a:spcAft>
              <a:buClr>
                <a:schemeClr val="dk1"/>
              </a:buClr>
              <a:buSzPts val="1100"/>
              <a:buFont typeface="Arial"/>
              <a:buNone/>
            </a:pPr>
            <a:r>
              <a:rPr lang="en-US" dirty="0"/>
              <a:t>OS: Windows XP or better</a:t>
            </a:r>
          </a:p>
          <a:p>
            <a:pPr marL="0" lvl="0" indent="0" algn="ctr" rtl="0">
              <a:spcBef>
                <a:spcPts val="0"/>
              </a:spcBef>
              <a:spcAft>
                <a:spcPts val="0"/>
              </a:spcAft>
              <a:buClr>
                <a:schemeClr val="dk1"/>
              </a:buClr>
              <a:buSzPts val="1100"/>
              <a:buFont typeface="Arial"/>
              <a:buNone/>
            </a:pPr>
            <a:r>
              <a:rPr lang="en-US" dirty="0"/>
              <a:t>FREE DISK SPACE: 5 GB</a:t>
            </a:r>
          </a:p>
          <a:p>
            <a:pPr marL="0" lvl="0" indent="0" algn="ctr" rtl="0">
              <a:spcBef>
                <a:spcPts val="0"/>
              </a:spcBef>
              <a:spcAft>
                <a:spcPts val="0"/>
              </a:spcAft>
              <a:buClr>
                <a:schemeClr val="dk1"/>
              </a:buClr>
              <a:buSzPts val="1100"/>
              <a:buFont typeface="Arial"/>
              <a:buNone/>
            </a:pPr>
            <a:endParaRPr dirty="0"/>
          </a:p>
        </p:txBody>
      </p:sp>
      <p:sp>
        <p:nvSpPr>
          <p:cNvPr id="2" name="Google Shape;866;p37">
            <a:extLst>
              <a:ext uri="{FF2B5EF4-FFF2-40B4-BE49-F238E27FC236}">
                <a16:creationId xmlns:a16="http://schemas.microsoft.com/office/drawing/2014/main" id="{413C7BC0-DC3C-7EAD-A739-0103DF334E1A}"/>
              </a:ext>
            </a:extLst>
          </p:cNvPr>
          <p:cNvSpPr txBox="1">
            <a:spLocks noGrp="1"/>
          </p:cNvSpPr>
          <p:nvPr>
            <p:ph type="title" idx="4"/>
          </p:nvPr>
        </p:nvSpPr>
        <p:spPr>
          <a:xfrm>
            <a:off x="720725" y="539750"/>
            <a:ext cx="7702550" cy="573088"/>
          </a:xfrm>
          <a:prstGeom prst="rect">
            <a:avLst/>
          </a:prstGeom>
        </p:spPr>
        <p:txBody>
          <a:bodyPr spcFirstLastPara="1" wrap="square" lIns="91425" tIns="91425" rIns="91425" bIns="91425" anchor="b" anchorCtr="0">
            <a:noAutofit/>
          </a:bodyPr>
          <a:lstStyle/>
          <a:p>
            <a:r>
              <a:rPr lang="en-US" dirty="0"/>
              <a:t>System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6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Security and Data Policy</a:t>
            </a:r>
            <a:endParaRPr dirty="0"/>
          </a:p>
        </p:txBody>
      </p:sp>
      <p:sp>
        <p:nvSpPr>
          <p:cNvPr id="1587" name="Google Shape;1587;p62"/>
          <p:cNvSpPr txBox="1">
            <a:spLocks noGrp="1"/>
          </p:cNvSpPr>
          <p:nvPr>
            <p:ph type="subTitle" idx="1"/>
          </p:nvPr>
        </p:nvSpPr>
        <p:spPr>
          <a:xfrm>
            <a:off x="625288" y="1042147"/>
            <a:ext cx="5849471"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Security</a:t>
            </a:r>
            <a:endParaRPr dirty="0"/>
          </a:p>
        </p:txBody>
      </p:sp>
      <p:sp>
        <p:nvSpPr>
          <p:cNvPr id="1589" name="Google Shape;1589;p62"/>
          <p:cNvSpPr txBox="1">
            <a:spLocks noGrp="1"/>
          </p:cNvSpPr>
          <p:nvPr>
            <p:ph type="subTitle" idx="3"/>
          </p:nvPr>
        </p:nvSpPr>
        <p:spPr>
          <a:xfrm>
            <a:off x="625288" y="1317812"/>
            <a:ext cx="7476565" cy="10396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Encryption</a:t>
            </a:r>
          </a:p>
          <a:p>
            <a:pPr marL="0" lvl="0" indent="0" algn="l" rtl="0">
              <a:spcBef>
                <a:spcPts val="0"/>
              </a:spcBef>
              <a:spcAft>
                <a:spcPts val="0"/>
              </a:spcAft>
              <a:buNone/>
            </a:pPr>
            <a:r>
              <a:rPr lang="en-US" dirty="0"/>
              <a:t>Access Controls</a:t>
            </a:r>
          </a:p>
          <a:p>
            <a:pPr marL="0" lvl="0" indent="0" algn="l" rtl="0">
              <a:spcBef>
                <a:spcPts val="0"/>
              </a:spcBef>
              <a:spcAft>
                <a:spcPts val="0"/>
              </a:spcAft>
              <a:buNone/>
            </a:pPr>
            <a:r>
              <a:rPr lang="en-US" dirty="0"/>
              <a:t>Secure Authentication</a:t>
            </a:r>
          </a:p>
          <a:p>
            <a:pPr marL="0" lvl="0" indent="0" algn="l" rtl="0">
              <a:spcBef>
                <a:spcPts val="0"/>
              </a:spcBef>
              <a:spcAft>
                <a:spcPts val="0"/>
              </a:spcAft>
              <a:buNone/>
            </a:pPr>
            <a:r>
              <a:rPr lang="en-US" dirty="0"/>
              <a:t>Regular Auditing</a:t>
            </a:r>
            <a:endParaRPr dirty="0"/>
          </a:p>
        </p:txBody>
      </p:sp>
      <p:sp>
        <p:nvSpPr>
          <p:cNvPr id="1590" name="Google Shape;1590;p62"/>
          <p:cNvSpPr txBox="1">
            <a:spLocks noGrp="1"/>
          </p:cNvSpPr>
          <p:nvPr>
            <p:ph type="subTitle" idx="4"/>
          </p:nvPr>
        </p:nvSpPr>
        <p:spPr>
          <a:xfrm>
            <a:off x="4027394" y="1677840"/>
            <a:ext cx="2851105"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Privacy</a:t>
            </a:r>
            <a:endParaRPr dirty="0"/>
          </a:p>
        </p:txBody>
      </p:sp>
      <p:sp>
        <p:nvSpPr>
          <p:cNvPr id="1592" name="Google Shape;1592;p62"/>
          <p:cNvSpPr txBox="1">
            <a:spLocks noGrp="1"/>
          </p:cNvSpPr>
          <p:nvPr>
            <p:ph type="subTitle" idx="6"/>
          </p:nvPr>
        </p:nvSpPr>
        <p:spPr>
          <a:xfrm>
            <a:off x="4027394" y="1916414"/>
            <a:ext cx="5049371" cy="108786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Consent</a:t>
            </a:r>
          </a:p>
          <a:p>
            <a:pPr marL="0" lvl="0" indent="0" algn="l" rtl="0">
              <a:spcBef>
                <a:spcPts val="0"/>
              </a:spcBef>
              <a:spcAft>
                <a:spcPts val="0"/>
              </a:spcAft>
              <a:buNone/>
            </a:pPr>
            <a:r>
              <a:rPr lang="en-US" dirty="0"/>
              <a:t>Anonymization/Pseudonymization</a:t>
            </a:r>
          </a:p>
          <a:p>
            <a:pPr marL="0" lvl="0" indent="0" algn="l" rtl="0">
              <a:spcBef>
                <a:spcPts val="0"/>
              </a:spcBef>
              <a:spcAft>
                <a:spcPts val="0"/>
              </a:spcAft>
              <a:buNone/>
            </a:pPr>
            <a:r>
              <a:rPr lang="en-US" dirty="0"/>
              <a:t>Data Retention Policies</a:t>
            </a:r>
          </a:p>
          <a:p>
            <a:pPr marL="0" lvl="0" indent="0" algn="l" rtl="0">
              <a:spcBef>
                <a:spcPts val="0"/>
              </a:spcBef>
              <a:spcAft>
                <a:spcPts val="0"/>
              </a:spcAft>
              <a:buNone/>
            </a:pPr>
            <a:r>
              <a:rPr lang="en-US" dirty="0"/>
              <a:t>Purpose Limitation</a:t>
            </a:r>
            <a:endParaRPr dirty="0"/>
          </a:p>
        </p:txBody>
      </p:sp>
      <p:sp>
        <p:nvSpPr>
          <p:cNvPr id="1593" name="Google Shape;1593;p62"/>
          <p:cNvSpPr txBox="1">
            <a:spLocks noGrp="1"/>
          </p:cNvSpPr>
          <p:nvPr>
            <p:ph type="subTitle" idx="7"/>
          </p:nvPr>
        </p:nvSpPr>
        <p:spPr>
          <a:xfrm>
            <a:off x="3106271" y="3206256"/>
            <a:ext cx="3368488" cy="4118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Backup and Disaster Recovery</a:t>
            </a:r>
            <a:endParaRPr dirty="0"/>
          </a:p>
        </p:txBody>
      </p:sp>
      <p:sp>
        <p:nvSpPr>
          <p:cNvPr id="1595" name="Google Shape;1595;p62"/>
          <p:cNvSpPr txBox="1">
            <a:spLocks noGrp="1"/>
          </p:cNvSpPr>
          <p:nvPr>
            <p:ph type="subTitle" idx="9"/>
          </p:nvPr>
        </p:nvSpPr>
        <p:spPr>
          <a:xfrm>
            <a:off x="3106270" y="3567572"/>
            <a:ext cx="5916705" cy="1414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Regular Backups</a:t>
            </a:r>
          </a:p>
          <a:p>
            <a:pPr marL="0" lvl="0" indent="0" algn="l" rtl="0">
              <a:spcBef>
                <a:spcPts val="0"/>
              </a:spcBef>
              <a:spcAft>
                <a:spcPts val="0"/>
              </a:spcAft>
              <a:buClr>
                <a:schemeClr val="dk1"/>
              </a:buClr>
              <a:buSzPts val="1100"/>
              <a:buFont typeface="Arial"/>
              <a:buNone/>
            </a:pPr>
            <a:r>
              <a:rPr lang="en-US" dirty="0"/>
              <a:t>Disaster Recovery Plan</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19" name="Google Shape;1319;p5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Real World Applications</a:t>
            </a:r>
            <a:endParaRPr dirty="0"/>
          </a:p>
        </p:txBody>
      </p:sp>
      <p:sp>
        <p:nvSpPr>
          <p:cNvPr id="1320" name="Google Shape;1320;p53"/>
          <p:cNvSpPr txBox="1">
            <a:spLocks noGrp="1"/>
          </p:cNvSpPr>
          <p:nvPr>
            <p:ph type="subTitle" idx="4294967295"/>
          </p:nvPr>
        </p:nvSpPr>
        <p:spPr>
          <a:xfrm>
            <a:off x="658906" y="1600425"/>
            <a:ext cx="2198069"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accent1"/>
                </a:solidFill>
                <a:latin typeface="Oswald"/>
                <a:ea typeface="Oswald"/>
                <a:cs typeface="Oswald"/>
                <a:sym typeface="Oswald"/>
              </a:rPr>
              <a:t>Small Businesses</a:t>
            </a:r>
            <a:endParaRPr sz="1800" dirty="0">
              <a:solidFill>
                <a:schemeClr val="accent1"/>
              </a:solidFill>
              <a:latin typeface="Oswald"/>
              <a:ea typeface="Oswald"/>
              <a:cs typeface="Oswald"/>
              <a:sym typeface="Oswald"/>
            </a:endParaRPr>
          </a:p>
        </p:txBody>
      </p:sp>
      <p:sp>
        <p:nvSpPr>
          <p:cNvPr id="1322" name="Google Shape;1322;p53"/>
          <p:cNvSpPr txBox="1">
            <a:spLocks noGrp="1"/>
          </p:cNvSpPr>
          <p:nvPr>
            <p:ph type="subTitle" idx="4294967295"/>
          </p:nvPr>
        </p:nvSpPr>
        <p:spPr>
          <a:xfrm>
            <a:off x="5557650" y="1543534"/>
            <a:ext cx="3411463" cy="5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 Streamline HR processes for small companies with limited resources.</a:t>
            </a:r>
            <a:endParaRPr dirty="0"/>
          </a:p>
        </p:txBody>
      </p:sp>
      <p:sp>
        <p:nvSpPr>
          <p:cNvPr id="1324" name="Google Shape;1324;p53"/>
          <p:cNvSpPr txBox="1">
            <a:spLocks noGrp="1"/>
          </p:cNvSpPr>
          <p:nvPr>
            <p:ph type="subTitle" idx="4294967295"/>
          </p:nvPr>
        </p:nvSpPr>
        <p:spPr>
          <a:xfrm>
            <a:off x="5638902" y="2518568"/>
            <a:ext cx="3330211"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Efficiently manage complex HR needs in multinational organizations.</a:t>
            </a:r>
          </a:p>
        </p:txBody>
      </p:sp>
      <p:sp>
        <p:nvSpPr>
          <p:cNvPr id="1326" name="Google Shape;1326;p53"/>
          <p:cNvSpPr txBox="1">
            <a:spLocks noGrp="1"/>
          </p:cNvSpPr>
          <p:nvPr>
            <p:ph type="subTitle" idx="4294967295"/>
          </p:nvPr>
        </p:nvSpPr>
        <p:spPr>
          <a:xfrm>
            <a:off x="5670379" y="3490628"/>
            <a:ext cx="3330211"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b="0" i="0" dirty="0">
                <a:solidFill>
                  <a:srgbClr val="C9D1D9"/>
                </a:solidFill>
                <a:effectLst/>
                <a:latin typeface="-apple-system"/>
              </a:rPr>
              <a:t>Suitable for various sectors, including IT, healthcare, finance, and manufacturing.</a:t>
            </a:r>
            <a:endParaRPr dirty="0"/>
          </a:p>
        </p:txBody>
      </p:sp>
      <p:sp>
        <p:nvSpPr>
          <p:cNvPr id="1327" name="Google Shape;1327;p53"/>
          <p:cNvSpPr txBox="1">
            <a:spLocks noGrp="1"/>
          </p:cNvSpPr>
          <p:nvPr>
            <p:ph type="subTitle" idx="4294967295"/>
          </p:nvPr>
        </p:nvSpPr>
        <p:spPr>
          <a:xfrm>
            <a:off x="995082" y="2549288"/>
            <a:ext cx="1861893"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dirty="0">
                <a:solidFill>
                  <a:schemeClr val="accent2"/>
                </a:solidFill>
                <a:latin typeface="Oswald"/>
                <a:ea typeface="Oswald"/>
                <a:cs typeface="Oswald"/>
                <a:sym typeface="Oswald"/>
              </a:rPr>
              <a:t>Large Corporations</a:t>
            </a:r>
            <a:endParaRPr sz="1800" dirty="0">
              <a:solidFill>
                <a:schemeClr val="accent2"/>
              </a:solidFill>
              <a:latin typeface="Oswald"/>
              <a:ea typeface="Oswald"/>
              <a:cs typeface="Oswald"/>
              <a:sym typeface="Oswald"/>
            </a:endParaRPr>
          </a:p>
        </p:txBody>
      </p:sp>
      <p:sp>
        <p:nvSpPr>
          <p:cNvPr id="1328" name="Google Shape;1328;p53"/>
          <p:cNvSpPr txBox="1">
            <a:spLocks noGrp="1"/>
          </p:cNvSpPr>
          <p:nvPr>
            <p:ph type="subTitle" idx="4294967295"/>
          </p:nvPr>
        </p:nvSpPr>
        <p:spPr>
          <a:xfrm>
            <a:off x="1404075" y="3516750"/>
            <a:ext cx="1452900" cy="389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accent3"/>
                </a:solidFill>
                <a:latin typeface="Oswald"/>
                <a:ea typeface="Oswald"/>
                <a:cs typeface="Oswald"/>
                <a:sym typeface="Oswald"/>
              </a:rPr>
              <a:t>Industries</a:t>
            </a:r>
            <a:endParaRPr sz="1800" dirty="0">
              <a:solidFill>
                <a:schemeClr val="accent3"/>
              </a:solidFill>
              <a:latin typeface="Oswald"/>
              <a:ea typeface="Oswald"/>
              <a:cs typeface="Oswald"/>
              <a:sym typeface="Oswald"/>
            </a:endParaRPr>
          </a:p>
        </p:txBody>
      </p:sp>
      <p:cxnSp>
        <p:nvCxnSpPr>
          <p:cNvPr id="1329" name="Google Shape;1329;p53"/>
          <p:cNvCxnSpPr/>
          <p:nvPr/>
        </p:nvCxnSpPr>
        <p:spPr>
          <a:xfrm>
            <a:off x="3237975" y="2739175"/>
            <a:ext cx="1452900" cy="0"/>
          </a:xfrm>
          <a:prstGeom prst="straightConnector1">
            <a:avLst/>
          </a:prstGeom>
          <a:noFill/>
          <a:ln w="19050" cap="flat" cmpd="sng">
            <a:solidFill>
              <a:schemeClr val="accent2"/>
            </a:solidFill>
            <a:prstDash val="solid"/>
            <a:round/>
            <a:headEnd type="oval" w="med" len="med"/>
            <a:tailEnd type="oval" w="med" len="med"/>
          </a:ln>
        </p:spPr>
      </p:cxnSp>
      <p:cxnSp>
        <p:nvCxnSpPr>
          <p:cNvPr id="1330" name="Google Shape;1330;p53"/>
          <p:cNvCxnSpPr/>
          <p:nvPr/>
        </p:nvCxnSpPr>
        <p:spPr>
          <a:xfrm>
            <a:off x="3237975" y="3759225"/>
            <a:ext cx="1452900" cy="0"/>
          </a:xfrm>
          <a:prstGeom prst="straightConnector1">
            <a:avLst/>
          </a:prstGeom>
          <a:noFill/>
          <a:ln w="19050" cap="flat" cmpd="sng">
            <a:solidFill>
              <a:schemeClr val="accent3"/>
            </a:solidFill>
            <a:prstDash val="solid"/>
            <a:round/>
            <a:headEnd type="oval" w="med" len="med"/>
            <a:tailEnd type="oval" w="med" len="med"/>
          </a:ln>
        </p:spPr>
      </p:cxnSp>
      <p:cxnSp>
        <p:nvCxnSpPr>
          <p:cNvPr id="1331" name="Google Shape;1331;p53"/>
          <p:cNvCxnSpPr/>
          <p:nvPr/>
        </p:nvCxnSpPr>
        <p:spPr>
          <a:xfrm>
            <a:off x="3238041" y="1795275"/>
            <a:ext cx="1452900" cy="0"/>
          </a:xfrm>
          <a:prstGeom prst="straightConnector1">
            <a:avLst/>
          </a:prstGeom>
          <a:noFill/>
          <a:ln w="19050" cap="flat" cmpd="sng">
            <a:solidFill>
              <a:schemeClr val="accent1"/>
            </a:solidFill>
            <a:prstDash val="solid"/>
            <a:round/>
            <a:headEnd type="oval" w="med" len="med"/>
            <a:tailEnd type="oval" w="med" len="med"/>
          </a:ln>
        </p:spPr>
      </p:cxnSp>
      <p:sp>
        <p:nvSpPr>
          <p:cNvPr id="1332" name="Google Shape;1332;p53"/>
          <p:cNvSpPr/>
          <p:nvPr/>
        </p:nvSpPr>
        <p:spPr>
          <a:xfrm>
            <a:off x="5035575" y="1604677"/>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53"/>
          <p:cNvGrpSpPr/>
          <p:nvPr/>
        </p:nvGrpSpPr>
        <p:grpSpPr>
          <a:xfrm>
            <a:off x="5038427" y="3500639"/>
            <a:ext cx="420796" cy="421914"/>
            <a:chOff x="-1333200" y="2770450"/>
            <a:chExt cx="291450" cy="292225"/>
          </a:xfrm>
        </p:grpSpPr>
        <p:sp>
          <p:nvSpPr>
            <p:cNvPr id="1334" name="Google Shape;1334;p53"/>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3"/>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53"/>
          <p:cNvGrpSpPr/>
          <p:nvPr/>
        </p:nvGrpSpPr>
        <p:grpSpPr>
          <a:xfrm>
            <a:off x="5036153" y="2527079"/>
            <a:ext cx="425343" cy="424188"/>
            <a:chOff x="-3854375" y="2405000"/>
            <a:chExt cx="294600" cy="293800"/>
          </a:xfrm>
        </p:grpSpPr>
        <p:sp>
          <p:nvSpPr>
            <p:cNvPr id="1337" name="Google Shape;1337;p53"/>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3"/>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9"/>
          <p:cNvSpPr txBox="1">
            <a:spLocks noGrp="1"/>
          </p:cNvSpPr>
          <p:nvPr>
            <p:ph type="title" idx="4"/>
          </p:nvPr>
        </p:nvSpPr>
        <p:spPr>
          <a:xfrm>
            <a:off x="720000" y="221876"/>
            <a:ext cx="7704000" cy="6354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Advantages and Limitations</a:t>
            </a:r>
            <a:br>
              <a:rPr lang="en-US" dirty="0"/>
            </a:br>
            <a:endParaRPr lang="en-US" dirty="0"/>
          </a:p>
        </p:txBody>
      </p:sp>
      <p:sp>
        <p:nvSpPr>
          <p:cNvPr id="908" name="Google Shape;908;p39"/>
          <p:cNvSpPr txBox="1">
            <a:spLocks noGrp="1"/>
          </p:cNvSpPr>
          <p:nvPr>
            <p:ph type="body" idx="1"/>
          </p:nvPr>
        </p:nvSpPr>
        <p:spPr>
          <a:xfrm>
            <a:off x="5042646" y="1620412"/>
            <a:ext cx="3879478" cy="24753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Cost</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Learning Curve</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Data Security Risks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Customization Challenges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Dependency on Technology</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Integration Challenges</a:t>
            </a:r>
          </a:p>
          <a:p>
            <a:pPr marL="0" lvl="0" indent="0" algn="ctr" rtl="0">
              <a:spcBef>
                <a:spcPts val="0"/>
              </a:spcBef>
              <a:spcAft>
                <a:spcPts val="0"/>
              </a:spcAft>
              <a:buNone/>
            </a:pPr>
            <a:endParaRPr lang="en-US" dirty="0"/>
          </a:p>
        </p:txBody>
      </p:sp>
      <p:sp>
        <p:nvSpPr>
          <p:cNvPr id="909" name="Google Shape;909;p39"/>
          <p:cNvSpPr txBox="1">
            <a:spLocks noGrp="1"/>
          </p:cNvSpPr>
          <p:nvPr>
            <p:ph type="body" idx="2"/>
          </p:nvPr>
        </p:nvSpPr>
        <p:spPr>
          <a:xfrm>
            <a:off x="363071" y="1685399"/>
            <a:ext cx="3973605" cy="29874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Efficiency</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Centralized Data</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Improved Communication</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Enhanced Decision Making</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Streamlined Recruitment</a:t>
            </a:r>
          </a:p>
          <a:p>
            <a:pPr marL="0" lvl="0" indent="0" algn="ctr" rtl="0">
              <a:spcBef>
                <a:spcPts val="0"/>
              </a:spcBef>
              <a:spcAft>
                <a:spcPts val="0"/>
              </a:spcAft>
              <a:buClr>
                <a:schemeClr val="dk1"/>
              </a:buClr>
              <a:buSzPts val="1100"/>
              <a:buFont typeface="Arial"/>
              <a:buNone/>
            </a:pPr>
            <a:endParaRPr lang="en-US" dirty="0"/>
          </a:p>
          <a:p>
            <a:pPr marL="0" lvl="0" indent="0" algn="ctr" rtl="0">
              <a:spcBef>
                <a:spcPts val="0"/>
              </a:spcBef>
              <a:spcAft>
                <a:spcPts val="0"/>
              </a:spcAft>
              <a:buClr>
                <a:schemeClr val="dk1"/>
              </a:buClr>
              <a:buSzPts val="1100"/>
              <a:buFont typeface="Arial"/>
              <a:buNone/>
            </a:pPr>
            <a:r>
              <a:rPr lang="en-US" dirty="0"/>
              <a:t>Employee Self-Service.</a:t>
            </a:r>
          </a:p>
          <a:p>
            <a:pPr marL="0" lvl="0" indent="0" algn="ctr" rtl="0">
              <a:spcBef>
                <a:spcPts val="0"/>
              </a:spcBef>
              <a:spcAft>
                <a:spcPts val="0"/>
              </a:spcAft>
              <a:buClr>
                <a:schemeClr val="dk1"/>
              </a:buClr>
              <a:buSzPts val="1100"/>
              <a:buFont typeface="Arial"/>
              <a:buNone/>
            </a:pPr>
            <a:endParaRPr lang="en-US" dirty="0"/>
          </a:p>
        </p:txBody>
      </p:sp>
      <p:sp>
        <p:nvSpPr>
          <p:cNvPr id="910" name="Google Shape;910;p39"/>
          <p:cNvSpPr txBox="1">
            <a:spLocks noGrp="1"/>
          </p:cNvSpPr>
          <p:nvPr>
            <p:ph type="title" idx="3"/>
          </p:nvPr>
        </p:nvSpPr>
        <p:spPr>
          <a:xfrm>
            <a:off x="584947" y="1112700"/>
            <a:ext cx="3320788" cy="6354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Advantages</a:t>
            </a:r>
            <a:endParaRPr dirty="0"/>
          </a:p>
        </p:txBody>
      </p:sp>
      <p:sp>
        <p:nvSpPr>
          <p:cNvPr id="911" name="Google Shape;911;p39"/>
          <p:cNvSpPr txBox="1">
            <a:spLocks noGrp="1"/>
          </p:cNvSpPr>
          <p:nvPr>
            <p:ph type="title"/>
          </p:nvPr>
        </p:nvSpPr>
        <p:spPr>
          <a:xfrm>
            <a:off x="5238264" y="1047712"/>
            <a:ext cx="2655159"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         Limitations</a:t>
            </a:r>
            <a:endParaRPr dirty="0"/>
          </a:p>
        </p:txBody>
      </p:sp>
      <p:grpSp>
        <p:nvGrpSpPr>
          <p:cNvPr id="912" name="Google Shape;912;p39"/>
          <p:cNvGrpSpPr/>
          <p:nvPr/>
        </p:nvGrpSpPr>
        <p:grpSpPr>
          <a:xfrm>
            <a:off x="4524300" y="1089825"/>
            <a:ext cx="95400" cy="3116250"/>
            <a:chOff x="4524300" y="1013625"/>
            <a:chExt cx="95400" cy="3116250"/>
          </a:xfrm>
        </p:grpSpPr>
        <p:sp>
          <p:nvSpPr>
            <p:cNvPr id="913" name="Google Shape;913;p3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70"/>
        <p:cNvGrpSpPr/>
        <p:nvPr/>
      </p:nvGrpSpPr>
      <p:grpSpPr>
        <a:xfrm>
          <a:off x="0" y="0"/>
          <a:ext cx="0" cy="0"/>
          <a:chOff x="0" y="0"/>
          <a:chExt cx="0" cy="0"/>
        </a:xfrm>
      </p:grpSpPr>
      <p:sp>
        <p:nvSpPr>
          <p:cNvPr id="1472" name="Google Shape;1472;p58"/>
          <p:cNvSpPr txBox="1">
            <a:spLocks noGrp="1"/>
          </p:cNvSpPr>
          <p:nvPr>
            <p:ph type="title" idx="2"/>
          </p:nvPr>
        </p:nvSpPr>
        <p:spPr>
          <a:xfrm>
            <a:off x="531159" y="295834"/>
            <a:ext cx="8296835" cy="4101353"/>
          </a:xfrm>
          <a:prstGeom prst="rect">
            <a:avLst/>
          </a:prstGeom>
        </p:spPr>
        <p:txBody>
          <a:bodyPr spcFirstLastPara="1" wrap="square" lIns="91425" tIns="91425" rIns="91425" bIns="91425" anchor="t" anchorCtr="0">
            <a:noAutofit/>
          </a:bodyPr>
          <a:lstStyle/>
          <a:p>
            <a:pPr>
              <a:lnSpc>
                <a:spcPct val="115000"/>
              </a:lnSpc>
              <a:spcBef>
                <a:spcPts val="500"/>
              </a:spcBef>
              <a:spcAft>
                <a:spcPts val="1000"/>
              </a:spcAft>
            </a:pPr>
            <a:r>
              <a:rPr lang="en-US" sz="4000" b="1" dirty="0">
                <a:solidFill>
                  <a:srgbClr val="5B9BD5"/>
                </a:solidFill>
                <a:effectLst/>
                <a:latin typeface="Calibri" panose="020F0502020204030204" pitchFamily="34" charset="0"/>
                <a:ea typeface="Times New Roman" panose="02020603050405020304" pitchFamily="18" charset="0"/>
                <a:cs typeface="Times New Roman" panose="02020603050405020304" pitchFamily="18" charset="0"/>
              </a:rPr>
              <a:t>Conclusion</a:t>
            </a:r>
            <a:br>
              <a:rPr lang="en-US" sz="4000" b="1" dirty="0">
                <a:solidFill>
                  <a:srgbClr val="5B9BD5"/>
                </a:solidFill>
                <a:effectLst/>
                <a:latin typeface="Calibri" panose="020F0502020204030204" pitchFamily="34" charset="0"/>
                <a:ea typeface="Times New Roman" panose="02020603050405020304" pitchFamily="18" charset="0"/>
                <a:cs typeface="Times New Roman" panose="02020603050405020304" pitchFamily="18" charset="0"/>
              </a:rPr>
            </a:br>
            <a:br>
              <a:rPr lang="en-US"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The EMS will be a valuable tool for managing employee data. The system will be secure, scalable, and easy to use. The system will be implemented using Java and a relational database. The system will be tested using unit tests, integration tests, and system tests. The system will be deployed to a production environment once it has been successfully tested. The system will be maintained by a team of developers who will fix bugs and add new features as needed. The system will be documented using user manuals, API documentation, and change logs.</a:t>
            </a:r>
            <a:br>
              <a:rPr lang="en-US" sz="1400" dirty="0">
                <a:effectLst/>
                <a:latin typeface="Calibri" panose="020F0502020204030204" pitchFamily="34" charset="0"/>
                <a:ea typeface="Times New Roman" panose="02020603050405020304" pitchFamily="18" charset="0"/>
                <a:cs typeface="Times New Roman" panose="02020603050405020304" pitchFamily="18" charset="0"/>
              </a:rPr>
            </a:b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63"/>
          <p:cNvSpPr txBox="1">
            <a:spLocks noGrp="1"/>
          </p:cNvSpPr>
          <p:nvPr>
            <p:ph type="ctrTitle"/>
          </p:nvPr>
        </p:nvSpPr>
        <p:spPr>
          <a:xfrm>
            <a:off x="1887750" y="611725"/>
            <a:ext cx="5368500" cy="101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T</a:t>
            </a:r>
            <a:r>
              <a:rPr lang="en" dirty="0">
                <a:solidFill>
                  <a:schemeClr val="accent2"/>
                </a:solidFill>
              </a:rPr>
              <a:t>H</a:t>
            </a:r>
            <a:r>
              <a:rPr lang="en" dirty="0">
                <a:solidFill>
                  <a:schemeClr val="accent3"/>
                </a:solidFill>
              </a:rPr>
              <a:t>A</a:t>
            </a:r>
            <a:r>
              <a:rPr lang="en" dirty="0">
                <a:solidFill>
                  <a:schemeClr val="accent4"/>
                </a:solidFill>
              </a:rPr>
              <a:t>N</a:t>
            </a:r>
            <a:r>
              <a:rPr lang="en" dirty="0">
                <a:solidFill>
                  <a:schemeClr val="accent5"/>
                </a:solidFill>
              </a:rPr>
              <a:t>K</a:t>
            </a:r>
            <a:r>
              <a:rPr lang="en" dirty="0">
                <a:solidFill>
                  <a:schemeClr val="accent6"/>
                </a:solidFill>
              </a:rPr>
              <a:t>S</a:t>
            </a:r>
            <a:endParaRPr dirty="0"/>
          </a:p>
        </p:txBody>
      </p:sp>
      <p:sp>
        <p:nvSpPr>
          <p:cNvPr id="1603" name="Google Shape;1603;p63"/>
          <p:cNvSpPr/>
          <p:nvPr/>
        </p:nvSpPr>
        <p:spPr>
          <a:xfrm>
            <a:off x="3847726" y="161960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3"/>
          <p:cNvGrpSpPr/>
          <p:nvPr/>
        </p:nvGrpSpPr>
        <p:grpSpPr>
          <a:xfrm>
            <a:off x="4368267" y="1619540"/>
            <a:ext cx="407432" cy="407391"/>
            <a:chOff x="812101" y="2571761"/>
            <a:chExt cx="417066" cy="417024"/>
          </a:xfrm>
        </p:grpSpPr>
        <p:sp>
          <p:nvSpPr>
            <p:cNvPr id="1605" name="Google Shape;1605;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63"/>
          <p:cNvGrpSpPr/>
          <p:nvPr/>
        </p:nvGrpSpPr>
        <p:grpSpPr>
          <a:xfrm>
            <a:off x="4888861" y="1619540"/>
            <a:ext cx="407391" cy="407391"/>
            <a:chOff x="1323129" y="2571761"/>
            <a:chExt cx="417024" cy="417024"/>
          </a:xfrm>
        </p:grpSpPr>
        <p:sp>
          <p:nvSpPr>
            <p:cNvPr id="1610" name="Google Shape;1610;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4" name="Google Shape;1614;p63"/>
          <p:cNvSpPr/>
          <p:nvPr/>
        </p:nvSpPr>
        <p:spPr>
          <a:xfrm>
            <a:off x="11865675" y="1028350"/>
            <a:ext cx="40050" cy="12525"/>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10B661A5-26A6-EBE0-0B91-ECD1159EF64F}"/>
              </a:ext>
            </a:extLst>
          </p:cNvPr>
          <p:cNvSpPr/>
          <p:nvPr/>
        </p:nvSpPr>
        <p:spPr>
          <a:xfrm>
            <a:off x="2323814" y="4152615"/>
            <a:ext cx="4379494" cy="4073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@2023 All Rights Reserved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322729" y="128049"/>
            <a:ext cx="829625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74" name="Google Shape;674;p29"/>
          <p:cNvSpPr txBox="1">
            <a:spLocks noGrp="1"/>
          </p:cNvSpPr>
          <p:nvPr>
            <p:ph type="subTitle" idx="1"/>
          </p:nvPr>
        </p:nvSpPr>
        <p:spPr>
          <a:xfrm>
            <a:off x="-340118" y="1413488"/>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Preface</a:t>
            </a:r>
          </a:p>
        </p:txBody>
      </p:sp>
      <p:sp>
        <p:nvSpPr>
          <p:cNvPr id="675" name="Google Shape;675;p29"/>
          <p:cNvSpPr txBox="1">
            <a:spLocks noGrp="1"/>
          </p:cNvSpPr>
          <p:nvPr>
            <p:ph type="title" idx="2"/>
          </p:nvPr>
        </p:nvSpPr>
        <p:spPr>
          <a:xfrm>
            <a:off x="269482" y="1023788"/>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77" name="Google Shape;677;p29"/>
          <p:cNvSpPr txBox="1">
            <a:spLocks noGrp="1"/>
          </p:cNvSpPr>
          <p:nvPr>
            <p:ph type="subTitle" idx="4"/>
          </p:nvPr>
        </p:nvSpPr>
        <p:spPr>
          <a:xfrm>
            <a:off x="1536841" y="1432267"/>
            <a:ext cx="1576153" cy="35840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Introduction </a:t>
            </a:r>
            <a:endParaRPr dirty="0"/>
          </a:p>
        </p:txBody>
      </p:sp>
      <p:sp>
        <p:nvSpPr>
          <p:cNvPr id="678" name="Google Shape;678;p29"/>
          <p:cNvSpPr txBox="1">
            <a:spLocks noGrp="1"/>
          </p:cNvSpPr>
          <p:nvPr>
            <p:ph type="title" idx="5"/>
          </p:nvPr>
        </p:nvSpPr>
        <p:spPr>
          <a:xfrm>
            <a:off x="1732882" y="101127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680" name="Google Shape;680;p29"/>
          <p:cNvSpPr txBox="1">
            <a:spLocks noGrp="1"/>
          </p:cNvSpPr>
          <p:nvPr>
            <p:ph type="subTitle" idx="7"/>
          </p:nvPr>
        </p:nvSpPr>
        <p:spPr>
          <a:xfrm>
            <a:off x="3036800" y="1400972"/>
            <a:ext cx="1704461" cy="389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t>Objectives</a:t>
            </a:r>
            <a:endParaRPr dirty="0"/>
          </a:p>
        </p:txBody>
      </p:sp>
      <p:sp>
        <p:nvSpPr>
          <p:cNvPr id="681" name="Google Shape;681;p29"/>
          <p:cNvSpPr txBox="1">
            <a:spLocks noGrp="1"/>
          </p:cNvSpPr>
          <p:nvPr>
            <p:ph type="title" idx="8"/>
          </p:nvPr>
        </p:nvSpPr>
        <p:spPr>
          <a:xfrm>
            <a:off x="3304741" y="102963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683" name="Google Shape;683;p29"/>
          <p:cNvSpPr txBox="1">
            <a:spLocks noGrp="1"/>
          </p:cNvSpPr>
          <p:nvPr>
            <p:ph type="subTitle" idx="13"/>
          </p:nvPr>
        </p:nvSpPr>
        <p:spPr>
          <a:xfrm>
            <a:off x="1217141" y="2327340"/>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Key Features</a:t>
            </a:r>
            <a:endParaRPr dirty="0"/>
          </a:p>
        </p:txBody>
      </p:sp>
      <p:sp>
        <p:nvSpPr>
          <p:cNvPr id="684" name="Google Shape;684;p29"/>
          <p:cNvSpPr txBox="1">
            <a:spLocks noGrp="1"/>
          </p:cNvSpPr>
          <p:nvPr>
            <p:ph type="title" idx="14"/>
          </p:nvPr>
        </p:nvSpPr>
        <p:spPr>
          <a:xfrm>
            <a:off x="1775917" y="1937640"/>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686" name="Google Shape;686;p29"/>
          <p:cNvSpPr txBox="1">
            <a:spLocks noGrp="1"/>
          </p:cNvSpPr>
          <p:nvPr>
            <p:ph type="subTitle" idx="16"/>
          </p:nvPr>
        </p:nvSpPr>
        <p:spPr>
          <a:xfrm>
            <a:off x="3222358" y="2297940"/>
            <a:ext cx="2317200" cy="38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System Architecture</a:t>
            </a:r>
            <a:endParaRPr dirty="0"/>
          </a:p>
        </p:txBody>
      </p:sp>
      <p:sp>
        <p:nvSpPr>
          <p:cNvPr id="687" name="Google Shape;687;p29"/>
          <p:cNvSpPr txBox="1">
            <a:spLocks noGrp="1"/>
          </p:cNvSpPr>
          <p:nvPr>
            <p:ph type="title" idx="17"/>
          </p:nvPr>
        </p:nvSpPr>
        <p:spPr>
          <a:xfrm>
            <a:off x="3853741" y="1937640"/>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690" name="Google Shape;690;p29"/>
          <p:cNvSpPr txBox="1">
            <a:spLocks noGrp="1"/>
          </p:cNvSpPr>
          <p:nvPr>
            <p:ph type="title" idx="20"/>
          </p:nvPr>
        </p:nvSpPr>
        <p:spPr>
          <a:xfrm>
            <a:off x="5857099" y="1841395"/>
            <a:ext cx="1027795"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 name="Google Shape;690;p29">
            <a:extLst>
              <a:ext uri="{FF2B5EF4-FFF2-40B4-BE49-F238E27FC236}">
                <a16:creationId xmlns:a16="http://schemas.microsoft.com/office/drawing/2014/main" id="{E0A6A2E6-C7AF-3778-154F-34196878F9D2}"/>
              </a:ext>
            </a:extLst>
          </p:cNvPr>
          <p:cNvSpPr txBox="1">
            <a:spLocks noGrp="1"/>
          </p:cNvSpPr>
          <p:nvPr>
            <p:ph type="subTitle" idx="19"/>
          </p:nvPr>
        </p:nvSpPr>
        <p:spPr>
          <a:xfrm>
            <a:off x="5360507" y="2228243"/>
            <a:ext cx="2566352" cy="6841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Software Design and System Requirements</a:t>
            </a:r>
            <a:endParaRPr dirty="0"/>
          </a:p>
        </p:txBody>
      </p:sp>
      <p:sp>
        <p:nvSpPr>
          <p:cNvPr id="4" name="Google Shape;690;p29">
            <a:extLst>
              <a:ext uri="{FF2B5EF4-FFF2-40B4-BE49-F238E27FC236}">
                <a16:creationId xmlns:a16="http://schemas.microsoft.com/office/drawing/2014/main" id="{6B0E22F3-4615-F495-DCFE-93EEF3E3097A}"/>
              </a:ext>
            </a:extLst>
          </p:cNvPr>
          <p:cNvSpPr txBox="1">
            <a:spLocks/>
          </p:cNvSpPr>
          <p:nvPr/>
        </p:nvSpPr>
        <p:spPr>
          <a:xfrm>
            <a:off x="2563994" y="2974082"/>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t>07</a:t>
            </a:r>
          </a:p>
        </p:txBody>
      </p:sp>
      <p:sp>
        <p:nvSpPr>
          <p:cNvPr id="5" name="Google Shape;690;p29">
            <a:extLst>
              <a:ext uri="{FF2B5EF4-FFF2-40B4-BE49-F238E27FC236}">
                <a16:creationId xmlns:a16="http://schemas.microsoft.com/office/drawing/2014/main" id="{98E28958-B492-47D2-0C37-8B5F9EFBABFB}"/>
              </a:ext>
            </a:extLst>
          </p:cNvPr>
          <p:cNvSpPr txBox="1">
            <a:spLocks/>
          </p:cNvSpPr>
          <p:nvPr/>
        </p:nvSpPr>
        <p:spPr>
          <a:xfrm>
            <a:off x="2006785" y="3393182"/>
            <a:ext cx="2317750" cy="3905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Security and Data Policy</a:t>
            </a:r>
          </a:p>
        </p:txBody>
      </p:sp>
      <p:sp>
        <p:nvSpPr>
          <p:cNvPr id="7" name="Google Shape;675;p29">
            <a:extLst>
              <a:ext uri="{FF2B5EF4-FFF2-40B4-BE49-F238E27FC236}">
                <a16:creationId xmlns:a16="http://schemas.microsoft.com/office/drawing/2014/main" id="{40E84C93-520D-7E06-2B06-0702DFF7292D}"/>
              </a:ext>
            </a:extLst>
          </p:cNvPr>
          <p:cNvSpPr txBox="1">
            <a:spLocks/>
          </p:cNvSpPr>
          <p:nvPr/>
        </p:nvSpPr>
        <p:spPr>
          <a:xfrm>
            <a:off x="4951741" y="2948306"/>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t>08</a:t>
            </a:r>
          </a:p>
        </p:txBody>
      </p:sp>
      <p:sp>
        <p:nvSpPr>
          <p:cNvPr id="8" name="Google Shape;674;p29">
            <a:extLst>
              <a:ext uri="{FF2B5EF4-FFF2-40B4-BE49-F238E27FC236}">
                <a16:creationId xmlns:a16="http://schemas.microsoft.com/office/drawing/2014/main" id="{F8E773EA-4A81-8A56-72A8-05FD8572A58D}"/>
              </a:ext>
            </a:extLst>
          </p:cNvPr>
          <p:cNvSpPr txBox="1">
            <a:spLocks/>
          </p:cNvSpPr>
          <p:nvPr/>
        </p:nvSpPr>
        <p:spPr>
          <a:xfrm>
            <a:off x="4512620" y="3363009"/>
            <a:ext cx="2372274" cy="4565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1"/>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Real-World Applications</a:t>
            </a:r>
          </a:p>
        </p:txBody>
      </p:sp>
      <p:sp>
        <p:nvSpPr>
          <p:cNvPr id="9" name="Google Shape;678;p29">
            <a:extLst>
              <a:ext uri="{FF2B5EF4-FFF2-40B4-BE49-F238E27FC236}">
                <a16:creationId xmlns:a16="http://schemas.microsoft.com/office/drawing/2014/main" id="{CF6694D1-E65B-27BD-4722-A2AD04DCE76B}"/>
              </a:ext>
            </a:extLst>
          </p:cNvPr>
          <p:cNvSpPr txBox="1">
            <a:spLocks/>
          </p:cNvSpPr>
          <p:nvPr/>
        </p:nvSpPr>
        <p:spPr>
          <a:xfrm>
            <a:off x="1885281" y="3937378"/>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2"/>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t>09</a:t>
            </a:r>
          </a:p>
        </p:txBody>
      </p:sp>
      <p:sp>
        <p:nvSpPr>
          <p:cNvPr id="10" name="Google Shape;677;p29">
            <a:extLst>
              <a:ext uri="{FF2B5EF4-FFF2-40B4-BE49-F238E27FC236}">
                <a16:creationId xmlns:a16="http://schemas.microsoft.com/office/drawing/2014/main" id="{7E266789-87A6-00FA-E178-3D824E6D2B8A}"/>
              </a:ext>
            </a:extLst>
          </p:cNvPr>
          <p:cNvSpPr txBox="1">
            <a:spLocks/>
          </p:cNvSpPr>
          <p:nvPr/>
        </p:nvSpPr>
        <p:spPr>
          <a:xfrm>
            <a:off x="1048871" y="4342558"/>
            <a:ext cx="2804870" cy="3905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 Advantages and Limitations</a:t>
            </a:r>
          </a:p>
        </p:txBody>
      </p:sp>
      <p:sp>
        <p:nvSpPr>
          <p:cNvPr id="11" name="Google Shape;681;p29">
            <a:extLst>
              <a:ext uri="{FF2B5EF4-FFF2-40B4-BE49-F238E27FC236}">
                <a16:creationId xmlns:a16="http://schemas.microsoft.com/office/drawing/2014/main" id="{63F328D5-E2EA-E7B8-FC63-CC66A9C8D310}"/>
              </a:ext>
            </a:extLst>
          </p:cNvPr>
          <p:cNvSpPr txBox="1">
            <a:spLocks/>
          </p:cNvSpPr>
          <p:nvPr/>
        </p:nvSpPr>
        <p:spPr>
          <a:xfrm>
            <a:off x="4299833" y="3976786"/>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3"/>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t>10</a:t>
            </a:r>
          </a:p>
        </p:txBody>
      </p:sp>
      <p:sp>
        <p:nvSpPr>
          <p:cNvPr id="12" name="Google Shape;680;p29">
            <a:extLst>
              <a:ext uri="{FF2B5EF4-FFF2-40B4-BE49-F238E27FC236}">
                <a16:creationId xmlns:a16="http://schemas.microsoft.com/office/drawing/2014/main" id="{A5AA058D-5406-62B5-7DEC-7D4FDB814C13}"/>
              </a:ext>
            </a:extLst>
          </p:cNvPr>
          <p:cNvSpPr txBox="1">
            <a:spLocks/>
          </p:cNvSpPr>
          <p:nvPr/>
        </p:nvSpPr>
        <p:spPr>
          <a:xfrm>
            <a:off x="3745007" y="4321769"/>
            <a:ext cx="222442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3"/>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sp>
        <p:nvSpPr>
          <p:cNvPr id="703" name="Google Shape;703;p31"/>
          <p:cNvSpPr txBox="1">
            <a:spLocks noGrp="1"/>
          </p:cNvSpPr>
          <p:nvPr>
            <p:ph type="body" idx="1"/>
          </p:nvPr>
        </p:nvSpPr>
        <p:spPr>
          <a:xfrm>
            <a:off x="396669" y="1683641"/>
            <a:ext cx="8218381" cy="2776045"/>
          </a:xfrm>
          <a:prstGeom prst="rect">
            <a:avLst/>
          </a:prstGeom>
        </p:spPr>
        <p:txBody>
          <a:bodyPr spcFirstLastPara="1" wrap="square" lIns="91425" tIns="91425" rIns="91425" bIns="91425" anchor="t" anchorCtr="0">
            <a:noAutofit/>
          </a:bodyPr>
          <a:lstStyle/>
          <a:p>
            <a:pPr>
              <a:lnSpc>
                <a:spcPct val="115000"/>
              </a:lnSpc>
              <a:spcBef>
                <a:spcPts val="500"/>
              </a:spcBef>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Welcome to the Employee Management System! In today's dynamic business environment, managing employees effectively is crucial for the success and growth of any organization. With an ever-increasing workforce and complex organizational structures, manual management of employee-related tasks can be overwhelming and prone to errors. </a:t>
            </a:r>
          </a:p>
          <a:p>
            <a:pPr>
              <a:lnSpc>
                <a:spcPct val="115000"/>
              </a:lnSpc>
              <a:spcBef>
                <a:spcPts val="500"/>
              </a:spcBef>
              <a:spcAft>
                <a:spcPts val="1000"/>
              </a:spcAft>
            </a:pP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The Employee Management System is a comprehensive and user-friendly solution designed to streamline and automate various aspects of employee management. It serves as a central hub for managing employee data, tracking attendance, processing payroll, and facilitating communication within the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organization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dirty="0"/>
          </a:p>
        </p:txBody>
      </p:sp>
      <p:grpSp>
        <p:nvGrpSpPr>
          <p:cNvPr id="704" name="Google Shape;704;p31"/>
          <p:cNvGrpSpPr/>
          <p:nvPr/>
        </p:nvGrpSpPr>
        <p:grpSpPr>
          <a:xfrm>
            <a:off x="127086" y="175593"/>
            <a:ext cx="1600177" cy="1414164"/>
            <a:chOff x="-3137650" y="2787000"/>
            <a:chExt cx="291450" cy="257575"/>
          </a:xfrm>
        </p:grpSpPr>
        <p:sp>
          <p:nvSpPr>
            <p:cNvPr id="705" name="Google Shape;705;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6F43211A-D67E-F421-7527-58F6FCF0C2E1}"/>
              </a:ext>
            </a:extLst>
          </p:cNvPr>
          <p:cNvSpPr>
            <a:spLocks noGrp="1"/>
          </p:cNvSpPr>
          <p:nvPr>
            <p:ph type="title"/>
          </p:nvPr>
        </p:nvSpPr>
        <p:spPr>
          <a:xfrm>
            <a:off x="1908858" y="250216"/>
            <a:ext cx="1905300" cy="970500"/>
          </a:xfrm>
        </p:spPr>
        <p:txBody>
          <a:bodyPr/>
          <a:lstStyle/>
          <a:p>
            <a:r>
              <a:rPr lang="en-US" dirty="0"/>
              <a:t>Preface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35"/>
        <p:cNvGrpSpPr/>
        <p:nvPr/>
      </p:nvGrpSpPr>
      <p:grpSpPr>
        <a:xfrm>
          <a:off x="0" y="0"/>
          <a:ext cx="0" cy="0"/>
          <a:chOff x="0" y="0"/>
          <a:chExt cx="0" cy="0"/>
        </a:xfrm>
      </p:grpSpPr>
      <p:sp>
        <p:nvSpPr>
          <p:cNvPr id="736" name="Google Shape;736;p32"/>
          <p:cNvSpPr/>
          <p:nvPr/>
        </p:nvSpPr>
        <p:spPr>
          <a:xfrm rot="-2699901">
            <a:off x="1200228" y="482184"/>
            <a:ext cx="399523" cy="381115"/>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2"/>
          <p:cNvSpPr/>
          <p:nvPr/>
        </p:nvSpPr>
        <p:spPr>
          <a:xfrm rot="-2699899">
            <a:off x="8421848" y="295598"/>
            <a:ext cx="432660" cy="38063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2"/>
          <p:cNvSpPr/>
          <p:nvPr/>
        </p:nvSpPr>
        <p:spPr>
          <a:xfrm rot="-2699901">
            <a:off x="8651915" y="909421"/>
            <a:ext cx="418750" cy="380873"/>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2"/>
          <p:cNvSpPr/>
          <p:nvPr/>
        </p:nvSpPr>
        <p:spPr>
          <a:xfrm rot="-2699901">
            <a:off x="55001" y="767054"/>
            <a:ext cx="418750" cy="381115"/>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2"/>
          <p:cNvSpPr txBox="1">
            <a:spLocks noGrp="1"/>
          </p:cNvSpPr>
          <p:nvPr>
            <p:ph type="title"/>
          </p:nvPr>
        </p:nvSpPr>
        <p:spPr>
          <a:xfrm>
            <a:off x="2006606" y="288204"/>
            <a:ext cx="3143618" cy="4852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Introduction</a:t>
            </a:r>
            <a:endParaRPr dirty="0"/>
          </a:p>
        </p:txBody>
      </p:sp>
      <p:sp>
        <p:nvSpPr>
          <p:cNvPr id="741" name="Google Shape;741;p32"/>
          <p:cNvSpPr txBox="1">
            <a:spLocks noGrp="1"/>
          </p:cNvSpPr>
          <p:nvPr>
            <p:ph type="body" idx="1"/>
          </p:nvPr>
        </p:nvSpPr>
        <p:spPr>
          <a:xfrm>
            <a:off x="396659" y="992433"/>
            <a:ext cx="8181921" cy="3952695"/>
          </a:xfrm>
          <a:prstGeom prst="rect">
            <a:avLst/>
          </a:prstGeom>
        </p:spPr>
        <p:txBody>
          <a:bodyPr spcFirstLastPara="1" wrap="square" lIns="91425" tIns="91425" rIns="91425" bIns="91425" anchor="t" anchorCtr="0">
            <a:noAutofit/>
          </a:bodyPr>
          <a:lstStyle/>
          <a:p>
            <a:pPr marL="139700" indent="0">
              <a:lnSpc>
                <a:spcPct val="115000"/>
              </a:lnSpc>
              <a:spcBef>
                <a:spcPts val="500"/>
              </a:spcBef>
              <a:spcAft>
                <a:spcPts val="1000"/>
              </a:spcAft>
              <a:buNone/>
            </a:pPr>
            <a:r>
              <a:rPr lang="en-US"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effectLst/>
                <a:latin typeface="Arial Rounded MT Bold" panose="020F0704030504030204" pitchFamily="34" charset="0"/>
                <a:ea typeface="Times New Roman" panose="02020603050405020304" pitchFamily="18" charset="0"/>
                <a:cs typeface="Times New Roman" panose="02020603050405020304" pitchFamily="18" charset="0"/>
              </a:rPr>
              <a:t>The Employee Management System (EMS) is a software application that will be used to manage the employee data of a company. The system will allow users to enter, update, and delete employee data, as well as generate reports on employee performance and attendance.</a:t>
            </a:r>
            <a:endParaRPr lang="en-US" dirty="0">
              <a:latin typeface="Arial Rounded MT Bold" panose="020F0704030504030204" pitchFamily="34" charset="0"/>
              <a:ea typeface="Times New Roman" panose="02020603050405020304" pitchFamily="18" charset="0"/>
              <a:cs typeface="Times New Roman" panose="02020603050405020304" pitchFamily="18" charset="0"/>
            </a:endParaRPr>
          </a:p>
          <a:p>
            <a:pPr marL="139700" indent="0">
              <a:lnSpc>
                <a:spcPct val="115000"/>
              </a:lnSpc>
              <a:spcBef>
                <a:spcPts val="500"/>
              </a:spcBef>
              <a:spcAft>
                <a:spcPts val="1000"/>
              </a:spcAft>
              <a:buNone/>
            </a:pPr>
            <a:r>
              <a:rPr lang="en-US" sz="1100" dirty="0">
                <a:effectLst/>
                <a:latin typeface="Arial Rounded MT Bold" panose="020F0704030504030204" pitchFamily="34" charset="0"/>
                <a:ea typeface="Times New Roman" panose="02020603050405020304" pitchFamily="18" charset="0"/>
                <a:cs typeface="Times New Roman" panose="02020603050405020304" pitchFamily="18" charset="0"/>
              </a:rPr>
              <a:t>1) Employee Management System (EMS)</a:t>
            </a:r>
          </a:p>
          <a:p>
            <a:pPr marL="139700" indent="0">
              <a:lnSpc>
                <a:spcPct val="115000"/>
              </a:lnSpc>
              <a:spcBef>
                <a:spcPts val="500"/>
              </a:spcBef>
              <a:spcAft>
                <a:spcPts val="1000"/>
              </a:spcAft>
              <a:buNone/>
            </a:pPr>
            <a:r>
              <a:rPr lang="en-US" sz="1050" dirty="0">
                <a:effectLst/>
                <a:latin typeface="Arial Rounded MT Bold" panose="020F0704030504030204" pitchFamily="34" charset="0"/>
                <a:ea typeface="Times New Roman" panose="02020603050405020304" pitchFamily="18" charset="0"/>
                <a:cs typeface="Times New Roman" panose="02020603050405020304" pitchFamily="18" charset="0"/>
              </a:rPr>
              <a:t>                                 2)   Human Resources Information System (HRIS)</a:t>
            </a:r>
          </a:p>
          <a:p>
            <a:pPr marL="139700" indent="0">
              <a:lnSpc>
                <a:spcPct val="115000"/>
              </a:lnSpc>
              <a:spcBef>
                <a:spcPts val="500"/>
              </a:spcBef>
              <a:spcAft>
                <a:spcPts val="1000"/>
              </a:spcAft>
              <a:buNone/>
            </a:pPr>
            <a:r>
              <a:rPr lang="en-US" sz="1100" dirty="0">
                <a:effectLst/>
                <a:latin typeface="Arial Rounded MT Bold" panose="020F0704030504030204" pitchFamily="34" charset="0"/>
                <a:ea typeface="Times New Roman" panose="02020603050405020304" pitchFamily="18" charset="0"/>
                <a:cs typeface="Times New Roman" panose="02020603050405020304" pitchFamily="18" charset="0"/>
              </a:rPr>
              <a:t>3)Onboarding </a:t>
            </a:r>
          </a:p>
          <a:p>
            <a:pPr marL="139700" indent="0">
              <a:lnSpc>
                <a:spcPct val="115000"/>
              </a:lnSpc>
              <a:spcBef>
                <a:spcPts val="500"/>
              </a:spcBef>
              <a:spcAft>
                <a:spcPts val="1000"/>
              </a:spcAft>
              <a:buNone/>
            </a:pPr>
            <a:r>
              <a:rPr lang="en-US" sz="1050" dirty="0">
                <a:effectLst/>
                <a:latin typeface="Arial Rounded MT Bold" panose="020F0704030504030204" pitchFamily="34" charset="0"/>
                <a:ea typeface="Times New Roman" panose="02020603050405020304" pitchFamily="18" charset="0"/>
                <a:cs typeface="Times New Roman" panose="02020603050405020304" pitchFamily="18" charset="0"/>
              </a:rPr>
              <a:t>                                4)  Offboarding </a:t>
            </a:r>
          </a:p>
          <a:p>
            <a:pPr marL="139700" indent="0">
              <a:lnSpc>
                <a:spcPct val="115000"/>
              </a:lnSpc>
              <a:spcBef>
                <a:spcPts val="500"/>
              </a:spcBef>
              <a:spcAft>
                <a:spcPts val="1000"/>
              </a:spcAft>
              <a:buNone/>
            </a:pPr>
            <a:r>
              <a:rPr lang="en-US" sz="1050" dirty="0">
                <a:effectLst/>
                <a:latin typeface="Arial Rounded MT Bold" panose="020F0704030504030204" pitchFamily="34" charset="0"/>
                <a:ea typeface="Times New Roman" panose="02020603050405020304" pitchFamily="18" charset="0"/>
                <a:cs typeface="Times New Roman" panose="02020603050405020304" pitchFamily="18" charset="0"/>
              </a:rPr>
              <a:t>5)Time and Attendance</a:t>
            </a:r>
          </a:p>
          <a:p>
            <a:pPr marL="139700" indent="0">
              <a:lnSpc>
                <a:spcPct val="115000"/>
              </a:lnSpc>
              <a:spcBef>
                <a:spcPts val="500"/>
              </a:spcBef>
              <a:spcAft>
                <a:spcPts val="1000"/>
              </a:spcAft>
              <a:buNone/>
            </a:pPr>
            <a:r>
              <a:rPr lang="en-US" sz="1050" dirty="0">
                <a:effectLst/>
                <a:latin typeface="Arial Rounded MT Bold" panose="020F0704030504030204" pitchFamily="34" charset="0"/>
                <a:ea typeface="Times New Roman" panose="02020603050405020304" pitchFamily="18" charset="0"/>
                <a:cs typeface="Times New Roman" panose="02020603050405020304" pitchFamily="18" charset="0"/>
              </a:rPr>
              <a:t>                               6}Performance Management </a:t>
            </a:r>
          </a:p>
          <a:p>
            <a:pPr marL="139700" indent="0">
              <a:lnSpc>
                <a:spcPct val="115000"/>
              </a:lnSpc>
              <a:spcBef>
                <a:spcPts val="500"/>
              </a:spcBef>
              <a:spcAft>
                <a:spcPts val="1000"/>
              </a:spcAft>
              <a:buNone/>
            </a:pPr>
            <a:r>
              <a:rPr lang="en-US" sz="1050" dirty="0">
                <a:effectLst/>
                <a:latin typeface="Arial Rounded MT Bold" panose="020F0704030504030204" pitchFamily="34" charset="0"/>
                <a:ea typeface="Times New Roman" panose="02020603050405020304" pitchFamily="18" charset="0"/>
                <a:cs typeface="Times New Roman" panose="02020603050405020304" pitchFamily="18" charset="0"/>
              </a:rPr>
              <a:t>7)Leave Management                                                8)</a:t>
            </a:r>
            <a:r>
              <a:rPr lang="en-US" sz="1100" dirty="0">
                <a:effectLst/>
                <a:latin typeface="Arial Rounded MT Bold" panose="020F0704030504030204" pitchFamily="34" charset="0"/>
                <a:ea typeface="Times New Roman" panose="02020603050405020304" pitchFamily="18" charset="0"/>
                <a:cs typeface="Times New Roman" panose="02020603050405020304" pitchFamily="18" charset="0"/>
              </a:rPr>
              <a:t>Employee Self-Service (ESS)  and  Manager Self-Service (MSS)</a:t>
            </a:r>
          </a:p>
          <a:p>
            <a:pPr marL="139700" indent="0">
              <a:lnSpc>
                <a:spcPct val="115000"/>
              </a:lnSpc>
              <a:spcBef>
                <a:spcPts val="500"/>
              </a:spcBef>
              <a:spcAft>
                <a:spcPts val="1000"/>
              </a:spcAft>
              <a:buNone/>
            </a:pP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747" name="Google Shape;747;p32"/>
          <p:cNvGrpSpPr/>
          <p:nvPr/>
        </p:nvGrpSpPr>
        <p:grpSpPr>
          <a:xfrm flipH="1">
            <a:off x="8121500" y="4569046"/>
            <a:ext cx="1022509" cy="572747"/>
            <a:chOff x="-77" y="3784091"/>
            <a:chExt cx="2423582" cy="1357541"/>
          </a:xfrm>
        </p:grpSpPr>
        <p:sp>
          <p:nvSpPr>
            <p:cNvPr id="748" name="Google Shape;748;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2"/>
          <p:cNvGrpSpPr/>
          <p:nvPr/>
        </p:nvGrpSpPr>
        <p:grpSpPr>
          <a:xfrm rot="10800000" flipH="1">
            <a:off x="0" y="-4"/>
            <a:ext cx="1022509" cy="572747"/>
            <a:chOff x="-77" y="3784091"/>
            <a:chExt cx="2423582" cy="1357541"/>
          </a:xfrm>
        </p:grpSpPr>
        <p:sp>
          <p:nvSpPr>
            <p:cNvPr id="754" name="Google Shape;754;p32"/>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2"/>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2"/>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2"/>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2"/>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cxnSp>
        <p:nvCxnSpPr>
          <p:cNvPr id="1445" name="Google Shape;1445;p57"/>
          <p:cNvCxnSpPr>
            <a:stCxn id="1446" idx="0"/>
            <a:endCxn id="1447" idx="2"/>
          </p:cNvCxnSpPr>
          <p:nvPr/>
        </p:nvCxnSpPr>
        <p:spPr>
          <a:xfrm>
            <a:off x="4571951" y="1308420"/>
            <a:ext cx="0" cy="2422800"/>
          </a:xfrm>
          <a:prstGeom prst="straightConnector1">
            <a:avLst/>
          </a:prstGeom>
          <a:noFill/>
          <a:ln w="19050" cap="flat" cmpd="sng">
            <a:solidFill>
              <a:schemeClr val="dk1"/>
            </a:solidFill>
            <a:prstDash val="solid"/>
            <a:round/>
            <a:headEnd type="none" w="med" len="med"/>
            <a:tailEnd type="none" w="med" len="med"/>
          </a:ln>
        </p:spPr>
      </p:cxnSp>
      <p:sp>
        <p:nvSpPr>
          <p:cNvPr id="1448" name="Google Shape;1448;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Objectives</a:t>
            </a:r>
          </a:p>
        </p:txBody>
      </p:sp>
      <p:sp>
        <p:nvSpPr>
          <p:cNvPr id="1449" name="Google Shape;1449;p57"/>
          <p:cNvSpPr txBox="1">
            <a:spLocks noGrp="1"/>
          </p:cNvSpPr>
          <p:nvPr>
            <p:ph type="subTitle" idx="4294967295"/>
          </p:nvPr>
        </p:nvSpPr>
        <p:spPr>
          <a:xfrm>
            <a:off x="5298141" y="1112700"/>
            <a:ext cx="2998693" cy="5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1"/>
                </a:solidFill>
                <a:latin typeface="Oswald"/>
                <a:ea typeface="Oswald"/>
                <a:cs typeface="Oswald"/>
                <a:sym typeface="Oswald"/>
              </a:rPr>
              <a:t>Engagement and Satisfaction</a:t>
            </a:r>
            <a:endParaRPr sz="1800" dirty="0">
              <a:solidFill>
                <a:schemeClr val="accent1"/>
              </a:solidFill>
              <a:latin typeface="Oswald"/>
              <a:ea typeface="Oswald"/>
              <a:cs typeface="Oswald"/>
              <a:sym typeface="Oswald"/>
            </a:endParaRPr>
          </a:p>
        </p:txBody>
      </p:sp>
      <p:sp>
        <p:nvSpPr>
          <p:cNvPr id="1450" name="Google Shape;1450;p57"/>
          <p:cNvSpPr txBox="1">
            <a:spLocks noGrp="1"/>
          </p:cNvSpPr>
          <p:nvPr>
            <p:ph type="subTitle" idx="4294967295"/>
          </p:nvPr>
        </p:nvSpPr>
        <p:spPr>
          <a:xfrm>
            <a:off x="5351765" y="1510000"/>
            <a:ext cx="2278500" cy="5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Enhance employee engagement and satisfaction.</a:t>
            </a:r>
            <a:endParaRPr dirty="0"/>
          </a:p>
        </p:txBody>
      </p:sp>
      <p:sp>
        <p:nvSpPr>
          <p:cNvPr id="1451" name="Google Shape;1451;p57"/>
          <p:cNvSpPr txBox="1">
            <a:spLocks noGrp="1"/>
          </p:cNvSpPr>
          <p:nvPr>
            <p:ph type="subTitle" idx="4294967295"/>
          </p:nvPr>
        </p:nvSpPr>
        <p:spPr>
          <a:xfrm>
            <a:off x="5351684" y="2364010"/>
            <a:ext cx="3422521"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3"/>
                </a:solidFill>
                <a:latin typeface="Oswald"/>
                <a:ea typeface="Oswald"/>
                <a:cs typeface="Oswald"/>
                <a:sym typeface="Oswald"/>
              </a:rPr>
              <a:t>Productivity and Performance</a:t>
            </a:r>
            <a:endParaRPr sz="1800" dirty="0">
              <a:solidFill>
                <a:schemeClr val="accent3"/>
              </a:solidFill>
              <a:latin typeface="Oswald"/>
              <a:ea typeface="Oswald"/>
              <a:cs typeface="Oswald"/>
              <a:sym typeface="Oswald"/>
            </a:endParaRPr>
          </a:p>
        </p:txBody>
      </p:sp>
      <p:sp>
        <p:nvSpPr>
          <p:cNvPr id="1452" name="Google Shape;1452;p57"/>
          <p:cNvSpPr txBox="1">
            <a:spLocks noGrp="1"/>
          </p:cNvSpPr>
          <p:nvPr>
            <p:ph type="subTitle" idx="4294967295"/>
          </p:nvPr>
        </p:nvSpPr>
        <p:spPr>
          <a:xfrm>
            <a:off x="5351734" y="2606312"/>
            <a:ext cx="358383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 workforce productivity and performance . Optimize workforce productivity and performance.</a:t>
            </a:r>
            <a:endParaRPr dirty="0"/>
          </a:p>
        </p:txBody>
      </p:sp>
      <p:sp>
        <p:nvSpPr>
          <p:cNvPr id="1453" name="Google Shape;1453;p57"/>
          <p:cNvSpPr txBox="1">
            <a:spLocks noGrp="1"/>
          </p:cNvSpPr>
          <p:nvPr>
            <p:ph type="subTitle" idx="4294967295"/>
          </p:nvPr>
        </p:nvSpPr>
        <p:spPr>
          <a:xfrm>
            <a:off x="5351685" y="3488820"/>
            <a:ext cx="1936200" cy="38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solidFill>
                  <a:schemeClr val="accent5"/>
                </a:solidFill>
                <a:latin typeface="Oswald"/>
                <a:ea typeface="Oswald"/>
                <a:cs typeface="Oswald"/>
                <a:sym typeface="Oswald"/>
              </a:rPr>
              <a:t>Compliance</a:t>
            </a:r>
            <a:endParaRPr sz="1800" dirty="0">
              <a:solidFill>
                <a:schemeClr val="accent5"/>
              </a:solidFill>
              <a:latin typeface="Oswald"/>
              <a:ea typeface="Oswald"/>
              <a:cs typeface="Oswald"/>
              <a:sym typeface="Oswald"/>
            </a:endParaRPr>
          </a:p>
        </p:txBody>
      </p:sp>
      <p:sp>
        <p:nvSpPr>
          <p:cNvPr id="1454" name="Google Shape;1454;p57"/>
          <p:cNvSpPr txBox="1">
            <a:spLocks noGrp="1"/>
          </p:cNvSpPr>
          <p:nvPr>
            <p:ph type="subTitle" idx="4294967295"/>
          </p:nvPr>
        </p:nvSpPr>
        <p:spPr>
          <a:xfrm>
            <a:off x="5246306" y="3731124"/>
            <a:ext cx="3177690" cy="572700"/>
          </a:xfrm>
          <a:prstGeom prst="rect">
            <a:avLst/>
          </a:prstGeom>
        </p:spPr>
        <p:txBody>
          <a:bodyPr spcFirstLastPara="1" wrap="square" lIns="91425" tIns="91425" rIns="91425" bIns="91425" anchor="t" anchorCtr="0">
            <a:noAutofit/>
          </a:bodyPr>
          <a:lstStyle/>
          <a:p>
            <a:pPr marL="139700" indent="0" algn="l">
              <a:buNone/>
            </a:pPr>
            <a:r>
              <a:rPr lang="en-US" b="0" i="0" dirty="0">
                <a:solidFill>
                  <a:srgbClr val="C9D1D9"/>
                </a:solidFill>
                <a:effectLst/>
                <a:latin typeface="-apple-system"/>
              </a:rPr>
              <a:t>Ensure compliance with labor laws and regulations.</a:t>
            </a:r>
          </a:p>
        </p:txBody>
      </p:sp>
      <p:sp>
        <p:nvSpPr>
          <p:cNvPr id="1455" name="Google Shape;1455;p57"/>
          <p:cNvSpPr txBox="1">
            <a:spLocks noGrp="1"/>
          </p:cNvSpPr>
          <p:nvPr>
            <p:ph type="subTitle" idx="4294967295"/>
          </p:nvPr>
        </p:nvSpPr>
        <p:spPr>
          <a:xfrm>
            <a:off x="1855985" y="1815125"/>
            <a:ext cx="1936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accent2"/>
                </a:solidFill>
                <a:latin typeface="Oswald"/>
                <a:ea typeface="Oswald"/>
                <a:cs typeface="Oswald"/>
                <a:sym typeface="Oswald"/>
              </a:rPr>
              <a:t>Implementation</a:t>
            </a:r>
          </a:p>
        </p:txBody>
      </p:sp>
      <p:sp>
        <p:nvSpPr>
          <p:cNvPr id="1456" name="Google Shape;1456;p57"/>
          <p:cNvSpPr txBox="1">
            <a:spLocks noGrp="1"/>
          </p:cNvSpPr>
          <p:nvPr>
            <p:ph type="subTitle" idx="4294967295"/>
          </p:nvPr>
        </p:nvSpPr>
        <p:spPr>
          <a:xfrm>
            <a:off x="591671" y="2057424"/>
            <a:ext cx="3200623" cy="746287"/>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dirty="0"/>
              <a:t>Outline the main objectives of implementing the EMS in your organization</a:t>
            </a:r>
            <a:endParaRPr dirty="0"/>
          </a:p>
        </p:txBody>
      </p:sp>
      <p:sp>
        <p:nvSpPr>
          <p:cNvPr id="1457" name="Google Shape;1457;p57"/>
          <p:cNvSpPr txBox="1">
            <a:spLocks noGrp="1"/>
          </p:cNvSpPr>
          <p:nvPr>
            <p:ph type="subTitle" idx="4294967295"/>
          </p:nvPr>
        </p:nvSpPr>
        <p:spPr>
          <a:xfrm>
            <a:off x="1855935" y="2916120"/>
            <a:ext cx="1936200" cy="389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solidFill>
                  <a:schemeClr val="accent4"/>
                </a:solidFill>
                <a:latin typeface="Oswald"/>
                <a:ea typeface="Oswald"/>
                <a:cs typeface="Oswald"/>
                <a:sym typeface="Oswald"/>
              </a:rPr>
              <a:t>HR efficiency</a:t>
            </a:r>
            <a:endParaRPr sz="1800" dirty="0">
              <a:solidFill>
                <a:schemeClr val="accent4"/>
              </a:solidFill>
              <a:latin typeface="Oswald"/>
              <a:ea typeface="Oswald"/>
              <a:cs typeface="Oswald"/>
              <a:sym typeface="Oswald"/>
            </a:endParaRPr>
          </a:p>
        </p:txBody>
      </p:sp>
      <p:sp>
        <p:nvSpPr>
          <p:cNvPr id="1458" name="Google Shape;1458;p57"/>
          <p:cNvSpPr txBox="1">
            <a:spLocks noGrp="1"/>
          </p:cNvSpPr>
          <p:nvPr>
            <p:ph type="subTitle" idx="4294967295"/>
          </p:nvPr>
        </p:nvSpPr>
        <p:spPr>
          <a:xfrm>
            <a:off x="1513735" y="3158423"/>
            <a:ext cx="22785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dirty="0"/>
              <a:t>Improve HR efficiency and reduce administrative burden.</a:t>
            </a:r>
            <a:endParaRPr dirty="0"/>
          </a:p>
        </p:txBody>
      </p:sp>
      <p:sp>
        <p:nvSpPr>
          <p:cNvPr id="1446" name="Google Shape;1446;p57"/>
          <p:cNvSpPr/>
          <p:nvPr/>
        </p:nvSpPr>
        <p:spPr>
          <a:xfrm>
            <a:off x="4234751" y="1308420"/>
            <a:ext cx="674400" cy="2145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7"/>
          <p:cNvSpPr/>
          <p:nvPr/>
        </p:nvSpPr>
        <p:spPr>
          <a:xfrm rot="10800000">
            <a:off x="4234796" y="2964593"/>
            <a:ext cx="674400" cy="214500"/>
          </a:xfrm>
          <a:prstGeom prst="roundRect">
            <a:avLst>
              <a:gd name="adj" fmla="val 16667"/>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7"/>
          <p:cNvSpPr/>
          <p:nvPr/>
        </p:nvSpPr>
        <p:spPr>
          <a:xfrm>
            <a:off x="4234751" y="2412535"/>
            <a:ext cx="674400" cy="2145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7"/>
          <p:cNvSpPr/>
          <p:nvPr/>
        </p:nvSpPr>
        <p:spPr>
          <a:xfrm rot="10800000">
            <a:off x="4234796" y="1860477"/>
            <a:ext cx="674400" cy="21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7"/>
          <p:cNvSpPr/>
          <p:nvPr/>
        </p:nvSpPr>
        <p:spPr>
          <a:xfrm>
            <a:off x="4234751" y="3516651"/>
            <a:ext cx="674400" cy="214500"/>
          </a:xfrm>
          <a:prstGeom prst="roundRect">
            <a:avLst>
              <a:gd name="adj" fmla="val 16667"/>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2" name="Google Shape;1462;p57"/>
          <p:cNvCxnSpPr>
            <a:stCxn id="1446" idx="3"/>
          </p:cNvCxnSpPr>
          <p:nvPr/>
        </p:nvCxnSpPr>
        <p:spPr>
          <a:xfrm>
            <a:off x="4909151" y="1415670"/>
            <a:ext cx="177300" cy="0"/>
          </a:xfrm>
          <a:prstGeom prst="straightConnector1">
            <a:avLst/>
          </a:prstGeom>
          <a:noFill/>
          <a:ln w="19050" cap="flat" cmpd="sng">
            <a:solidFill>
              <a:schemeClr val="accent1"/>
            </a:solidFill>
            <a:prstDash val="solid"/>
            <a:round/>
            <a:headEnd type="none" w="med" len="med"/>
            <a:tailEnd type="oval" w="med" len="med"/>
          </a:ln>
        </p:spPr>
      </p:cxnSp>
      <p:cxnSp>
        <p:nvCxnSpPr>
          <p:cNvPr id="1463" name="Google Shape;1463;p57"/>
          <p:cNvCxnSpPr/>
          <p:nvPr/>
        </p:nvCxnSpPr>
        <p:spPr>
          <a:xfrm>
            <a:off x="4909196" y="2519770"/>
            <a:ext cx="177300" cy="0"/>
          </a:xfrm>
          <a:prstGeom prst="straightConnector1">
            <a:avLst/>
          </a:prstGeom>
          <a:noFill/>
          <a:ln w="19050" cap="flat" cmpd="sng">
            <a:solidFill>
              <a:schemeClr val="accent3"/>
            </a:solidFill>
            <a:prstDash val="solid"/>
            <a:round/>
            <a:headEnd type="none" w="med" len="med"/>
            <a:tailEnd type="oval" w="med" len="med"/>
          </a:ln>
        </p:spPr>
      </p:cxnSp>
      <p:cxnSp>
        <p:nvCxnSpPr>
          <p:cNvPr id="1464" name="Google Shape;1464;p57"/>
          <p:cNvCxnSpPr/>
          <p:nvPr/>
        </p:nvCxnSpPr>
        <p:spPr>
          <a:xfrm>
            <a:off x="4909196" y="3623895"/>
            <a:ext cx="177300" cy="0"/>
          </a:xfrm>
          <a:prstGeom prst="straightConnector1">
            <a:avLst/>
          </a:prstGeom>
          <a:noFill/>
          <a:ln w="19050" cap="flat" cmpd="sng">
            <a:solidFill>
              <a:schemeClr val="accent5"/>
            </a:solidFill>
            <a:prstDash val="solid"/>
            <a:round/>
            <a:headEnd type="none" w="med" len="med"/>
            <a:tailEnd type="oval" w="med" len="med"/>
          </a:ln>
        </p:spPr>
      </p:cxnSp>
      <p:cxnSp>
        <p:nvCxnSpPr>
          <p:cNvPr id="1465" name="Google Shape;1465;p57"/>
          <p:cNvCxnSpPr/>
          <p:nvPr/>
        </p:nvCxnSpPr>
        <p:spPr>
          <a:xfrm rot="10800000">
            <a:off x="4057451" y="3071820"/>
            <a:ext cx="177300" cy="0"/>
          </a:xfrm>
          <a:prstGeom prst="straightConnector1">
            <a:avLst/>
          </a:prstGeom>
          <a:noFill/>
          <a:ln w="19050" cap="flat" cmpd="sng">
            <a:solidFill>
              <a:schemeClr val="accent4"/>
            </a:solidFill>
            <a:prstDash val="solid"/>
            <a:round/>
            <a:headEnd type="none" w="med" len="med"/>
            <a:tailEnd type="oval" w="med" len="med"/>
          </a:ln>
        </p:spPr>
      </p:cxnSp>
      <p:cxnSp>
        <p:nvCxnSpPr>
          <p:cNvPr id="1466" name="Google Shape;1466;p57"/>
          <p:cNvCxnSpPr/>
          <p:nvPr/>
        </p:nvCxnSpPr>
        <p:spPr>
          <a:xfrm rot="10800000">
            <a:off x="4057451" y="1967720"/>
            <a:ext cx="1773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298" name="Google Shape;1298;p52"/>
          <p:cNvSpPr/>
          <p:nvPr/>
        </p:nvSpPr>
        <p:spPr>
          <a:xfrm>
            <a:off x="1731413" y="2269000"/>
            <a:ext cx="1399800" cy="449700"/>
          </a:xfrm>
          <a:prstGeom prst="round2DiagRect">
            <a:avLst>
              <a:gd name="adj1" fmla="val 16667"/>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1731413" y="3714075"/>
            <a:ext cx="1399800" cy="449700"/>
          </a:xfrm>
          <a:prstGeom prst="round2DiagRect">
            <a:avLst>
              <a:gd name="adj1" fmla="val 16667"/>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1731413" y="1546463"/>
            <a:ext cx="1399800" cy="449700"/>
          </a:xfrm>
          <a:prstGeom prst="round2DiagRect">
            <a:avLst>
              <a:gd name="adj1" fmla="val 16667"/>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1731413" y="2991538"/>
            <a:ext cx="1399800" cy="4497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Key features</a:t>
            </a:r>
            <a:endParaRPr dirty="0"/>
          </a:p>
        </p:txBody>
      </p:sp>
      <p:sp>
        <p:nvSpPr>
          <p:cNvPr id="1303" name="Google Shape;1303;p52"/>
          <p:cNvSpPr txBox="1">
            <a:spLocks noGrp="1"/>
          </p:cNvSpPr>
          <p:nvPr>
            <p:ph type="subTitle" idx="4294967295"/>
          </p:nvPr>
        </p:nvSpPr>
        <p:spPr>
          <a:xfrm>
            <a:off x="1849862" y="1574125"/>
            <a:ext cx="1174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Oswald"/>
                <a:ea typeface="Oswald"/>
                <a:cs typeface="Oswald"/>
                <a:sym typeface="Oswald"/>
              </a:rPr>
              <a:t>CHANNEL 1</a:t>
            </a:r>
            <a:endParaRPr sz="1800" dirty="0">
              <a:solidFill>
                <a:schemeClr val="lt1"/>
              </a:solidFill>
              <a:latin typeface="Oswald"/>
              <a:ea typeface="Oswald"/>
              <a:cs typeface="Oswald"/>
              <a:sym typeface="Oswald"/>
            </a:endParaRPr>
          </a:p>
        </p:txBody>
      </p:sp>
      <p:sp>
        <p:nvSpPr>
          <p:cNvPr id="1304" name="Google Shape;1304;p52"/>
          <p:cNvSpPr txBox="1">
            <a:spLocks noGrp="1"/>
          </p:cNvSpPr>
          <p:nvPr>
            <p:ph type="subTitle" idx="4294967295"/>
          </p:nvPr>
        </p:nvSpPr>
        <p:spPr>
          <a:xfrm>
            <a:off x="1849862" y="2296642"/>
            <a:ext cx="1174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Oswald"/>
                <a:ea typeface="Oswald"/>
                <a:cs typeface="Oswald"/>
                <a:sym typeface="Oswald"/>
              </a:rPr>
              <a:t>CHANNEL 2</a:t>
            </a:r>
            <a:endParaRPr sz="1800">
              <a:solidFill>
                <a:schemeClr val="lt1"/>
              </a:solidFill>
              <a:latin typeface="Oswald"/>
              <a:ea typeface="Oswald"/>
              <a:cs typeface="Oswald"/>
              <a:sym typeface="Oswald"/>
            </a:endParaRPr>
          </a:p>
        </p:txBody>
      </p:sp>
      <p:sp>
        <p:nvSpPr>
          <p:cNvPr id="1305" name="Google Shape;1305;p52"/>
          <p:cNvSpPr txBox="1">
            <a:spLocks noGrp="1"/>
          </p:cNvSpPr>
          <p:nvPr>
            <p:ph type="subTitle" idx="4294967295"/>
          </p:nvPr>
        </p:nvSpPr>
        <p:spPr>
          <a:xfrm>
            <a:off x="1849862" y="3019158"/>
            <a:ext cx="1174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Oswald"/>
                <a:ea typeface="Oswald"/>
                <a:cs typeface="Oswald"/>
                <a:sym typeface="Oswald"/>
              </a:rPr>
              <a:t>CHANNEL 3</a:t>
            </a:r>
            <a:endParaRPr sz="1800">
              <a:solidFill>
                <a:schemeClr val="lt1"/>
              </a:solidFill>
              <a:latin typeface="Oswald"/>
              <a:ea typeface="Oswald"/>
              <a:cs typeface="Oswald"/>
              <a:sym typeface="Oswald"/>
            </a:endParaRPr>
          </a:p>
        </p:txBody>
      </p:sp>
      <p:sp>
        <p:nvSpPr>
          <p:cNvPr id="1306" name="Google Shape;1306;p52"/>
          <p:cNvSpPr txBox="1">
            <a:spLocks noGrp="1"/>
          </p:cNvSpPr>
          <p:nvPr>
            <p:ph type="subTitle" idx="4294967295"/>
          </p:nvPr>
        </p:nvSpPr>
        <p:spPr>
          <a:xfrm>
            <a:off x="1849862" y="3741675"/>
            <a:ext cx="1174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chemeClr val="lt1"/>
                </a:solidFill>
                <a:latin typeface="Oswald"/>
                <a:ea typeface="Oswald"/>
                <a:cs typeface="Oswald"/>
                <a:sym typeface="Oswald"/>
              </a:rPr>
              <a:t>CHANNEL 4</a:t>
            </a:r>
          </a:p>
        </p:txBody>
      </p:sp>
      <p:sp>
        <p:nvSpPr>
          <p:cNvPr id="1307" name="Google Shape;1307;p52"/>
          <p:cNvSpPr/>
          <p:nvPr/>
        </p:nvSpPr>
        <p:spPr>
          <a:xfrm>
            <a:off x="4120386" y="1476275"/>
            <a:ext cx="4512625" cy="585300"/>
          </a:xfrm>
          <a:prstGeom prst="rect">
            <a:avLst/>
          </a:prstGeom>
          <a:noFill/>
          <a:ln>
            <a:noFill/>
          </a:ln>
        </p:spPr>
        <p:txBody>
          <a:bodyPr spcFirstLastPara="1" wrap="square" lIns="27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Centralized Employee Database: Easily access and manage employee information, records, and history in one secure location.</a:t>
            </a:r>
          </a:p>
        </p:txBody>
      </p:sp>
      <p:sp>
        <p:nvSpPr>
          <p:cNvPr id="1308" name="Google Shape;1308;p52"/>
          <p:cNvSpPr/>
          <p:nvPr/>
        </p:nvSpPr>
        <p:spPr>
          <a:xfrm>
            <a:off x="4120387" y="2921342"/>
            <a:ext cx="4586584"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Employee Self-Service: Empower employees to update personal information and view relevant HR data.</a:t>
            </a:r>
            <a:endParaRPr dirty="0">
              <a:solidFill>
                <a:schemeClr val="dk1"/>
              </a:solidFill>
              <a:latin typeface="Roboto"/>
              <a:ea typeface="Roboto"/>
              <a:cs typeface="Roboto"/>
              <a:sym typeface="Roboto"/>
            </a:endParaRPr>
          </a:p>
        </p:txBody>
      </p:sp>
      <p:sp>
        <p:nvSpPr>
          <p:cNvPr id="1309" name="Google Shape;1309;p52"/>
          <p:cNvSpPr/>
          <p:nvPr/>
        </p:nvSpPr>
        <p:spPr>
          <a:xfrm>
            <a:off x="4288473" y="2198808"/>
            <a:ext cx="4586585" cy="585300"/>
          </a:xfrm>
          <a:prstGeom prst="rect">
            <a:avLst/>
          </a:prstGeom>
          <a:no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Performance Management: Tools to set goals,    conduct evaluations, and provide feedback.</a:t>
            </a:r>
          </a:p>
        </p:txBody>
      </p:sp>
      <p:sp>
        <p:nvSpPr>
          <p:cNvPr id="1310" name="Google Shape;1310;p52"/>
          <p:cNvSpPr/>
          <p:nvPr/>
        </p:nvSpPr>
        <p:spPr>
          <a:xfrm>
            <a:off x="4120386" y="3643875"/>
            <a:ext cx="4452113"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r>
              <a:rPr lang="en-US" dirty="0">
                <a:solidFill>
                  <a:schemeClr val="dk1"/>
                </a:solidFill>
                <a:latin typeface="Roboto"/>
                <a:ea typeface="Roboto"/>
                <a:cs typeface="Roboto"/>
                <a:sym typeface="Roboto"/>
              </a:rPr>
              <a:t>Payroll and Benefits Management: Efficient salary processing and benefit administration.</a:t>
            </a:r>
            <a:endParaRPr dirty="0">
              <a:solidFill>
                <a:schemeClr val="dk1"/>
              </a:solidFill>
              <a:latin typeface="Roboto"/>
              <a:ea typeface="Roboto"/>
              <a:cs typeface="Roboto"/>
              <a:sym typeface="Roboto"/>
            </a:endParaRPr>
          </a:p>
        </p:txBody>
      </p:sp>
      <p:cxnSp>
        <p:nvCxnSpPr>
          <p:cNvPr id="1311" name="Google Shape;1311;p52"/>
          <p:cNvCxnSpPr/>
          <p:nvPr/>
        </p:nvCxnSpPr>
        <p:spPr>
          <a:xfrm>
            <a:off x="3358387" y="1768925"/>
            <a:ext cx="685800" cy="0"/>
          </a:xfrm>
          <a:prstGeom prst="straightConnector1">
            <a:avLst/>
          </a:prstGeom>
          <a:noFill/>
          <a:ln w="19050" cap="flat" cmpd="sng">
            <a:solidFill>
              <a:schemeClr val="accent1"/>
            </a:solidFill>
            <a:prstDash val="solid"/>
            <a:round/>
            <a:headEnd type="none" w="med" len="med"/>
            <a:tailEnd type="oval" w="med" len="med"/>
          </a:ln>
        </p:spPr>
      </p:cxnSp>
      <p:cxnSp>
        <p:nvCxnSpPr>
          <p:cNvPr id="1312" name="Google Shape;1312;p52"/>
          <p:cNvCxnSpPr/>
          <p:nvPr/>
        </p:nvCxnSpPr>
        <p:spPr>
          <a:xfrm>
            <a:off x="3282187" y="2491500"/>
            <a:ext cx="685800" cy="0"/>
          </a:xfrm>
          <a:prstGeom prst="straightConnector1">
            <a:avLst/>
          </a:prstGeom>
          <a:noFill/>
          <a:ln w="19050" cap="flat" cmpd="sng">
            <a:solidFill>
              <a:schemeClr val="accent2"/>
            </a:solidFill>
            <a:prstDash val="solid"/>
            <a:round/>
            <a:headEnd type="none" w="med" len="med"/>
            <a:tailEnd type="oval" w="med" len="med"/>
          </a:ln>
        </p:spPr>
      </p:cxnSp>
      <p:cxnSp>
        <p:nvCxnSpPr>
          <p:cNvPr id="1313" name="Google Shape;1313;p52"/>
          <p:cNvCxnSpPr/>
          <p:nvPr/>
        </p:nvCxnSpPr>
        <p:spPr>
          <a:xfrm>
            <a:off x="3282187" y="3214025"/>
            <a:ext cx="685800" cy="0"/>
          </a:xfrm>
          <a:prstGeom prst="straightConnector1">
            <a:avLst/>
          </a:prstGeom>
          <a:noFill/>
          <a:ln w="19050" cap="flat" cmpd="sng">
            <a:solidFill>
              <a:schemeClr val="accent3"/>
            </a:solidFill>
            <a:prstDash val="solid"/>
            <a:round/>
            <a:headEnd type="none" w="med" len="med"/>
            <a:tailEnd type="oval" w="med" len="med"/>
          </a:ln>
        </p:spPr>
      </p:cxnSp>
      <p:cxnSp>
        <p:nvCxnSpPr>
          <p:cNvPr id="1314" name="Google Shape;1314;p52"/>
          <p:cNvCxnSpPr/>
          <p:nvPr/>
        </p:nvCxnSpPr>
        <p:spPr>
          <a:xfrm>
            <a:off x="3282187" y="3936538"/>
            <a:ext cx="685800" cy="0"/>
          </a:xfrm>
          <a:prstGeom prst="straightConnector1">
            <a:avLst/>
          </a:prstGeom>
          <a:noFill/>
          <a:ln w="19050" cap="flat" cmpd="sng">
            <a:solidFill>
              <a:schemeClr val="accent4"/>
            </a:solidFill>
            <a:prstDash val="solid"/>
            <a:round/>
            <a:headEnd type="none" w="med" len="med"/>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a:t>
            </a:r>
            <a:endParaRPr dirty="0"/>
          </a:p>
        </p:txBody>
      </p:sp>
      <p:sp>
        <p:nvSpPr>
          <p:cNvPr id="891" name="Google Shape;891;p38"/>
          <p:cNvSpPr txBox="1">
            <a:spLocks noGrp="1"/>
          </p:cNvSpPr>
          <p:nvPr>
            <p:ph type="subTitle" idx="6"/>
          </p:nvPr>
        </p:nvSpPr>
        <p:spPr>
          <a:xfrm>
            <a:off x="389965" y="1190064"/>
            <a:ext cx="8565776" cy="29852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Waterfall approach was first SDLC Model to be used widely in Software Engineering to ensure success of the project. In "The Waterfall" approach, the whole process of software development is divided into separate phases. In this Waterfall model, typically, the outcome of one phase acts as the input for the next phase sequentially. The following illustration is a representation of the different phases of the Waterfall Model. The sequential phases in Waterfall model are −</a:t>
            </a:r>
          </a:p>
          <a:p>
            <a:pPr marL="0" lvl="0" indent="0" algn="ctr"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84"/>
        <p:cNvGrpSpPr/>
        <p:nvPr/>
      </p:nvGrpSpPr>
      <p:grpSpPr>
        <a:xfrm>
          <a:off x="0" y="0"/>
          <a:ext cx="0" cy="0"/>
          <a:chOff x="0" y="0"/>
          <a:chExt cx="0" cy="0"/>
        </a:xfrm>
      </p:grpSpPr>
      <p:sp>
        <p:nvSpPr>
          <p:cNvPr id="885" name="Google Shape;885;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architecture</a:t>
            </a:r>
            <a:endParaRPr dirty="0"/>
          </a:p>
        </p:txBody>
      </p:sp>
      <p:sp>
        <p:nvSpPr>
          <p:cNvPr id="891" name="Google Shape;891;p38"/>
          <p:cNvSpPr txBox="1">
            <a:spLocks noGrp="1"/>
          </p:cNvSpPr>
          <p:nvPr>
            <p:ph type="subTitle" idx="6"/>
          </p:nvPr>
        </p:nvSpPr>
        <p:spPr>
          <a:xfrm>
            <a:off x="330506" y="1112700"/>
            <a:ext cx="8625235" cy="349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Requirement Gathering and analysis − All possible requirements of the system to be developed are captured in this phase and documented in a requirement specification document.</a:t>
            </a:r>
          </a:p>
          <a:p>
            <a:pPr marL="0" lvl="0" indent="0" algn="ctr" rtl="0">
              <a:spcBef>
                <a:spcPts val="0"/>
              </a:spcBef>
              <a:spcAft>
                <a:spcPts val="0"/>
              </a:spcAft>
              <a:buNone/>
            </a:pPr>
            <a:r>
              <a:rPr lang="en-US" sz="1100" dirty="0"/>
              <a:t>        System Design − The requirement specifications from first phase are studied in this phase and the system design is prepared.</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Implementation − With inputs from the system design, the system is first developed in small programs called units, which are integrated in the next phase. Each unit is developed and tested for its functionality, which is referred to as Unit Testing.</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Integration and Testing − All the units developed in the implementation phase are integrated into a system after testing of each unit. Post integration the entire system is tested for any faults and failures</a:t>
            </a:r>
          </a:p>
          <a:p>
            <a:pPr marL="0" lvl="0" indent="0" algn="ctr" rtl="0">
              <a:spcBef>
                <a:spcPts val="0"/>
              </a:spcBef>
              <a:spcAft>
                <a:spcPts val="0"/>
              </a:spcAft>
              <a:buNone/>
            </a:pPr>
            <a:r>
              <a:rPr lang="en-US" sz="1100" dirty="0"/>
              <a:t>.</a:t>
            </a:r>
          </a:p>
          <a:p>
            <a:pPr marL="0" lvl="0" indent="0" algn="ctr" rtl="0">
              <a:spcBef>
                <a:spcPts val="0"/>
              </a:spcBef>
              <a:spcAft>
                <a:spcPts val="0"/>
              </a:spcAft>
              <a:buNone/>
            </a:pPr>
            <a:r>
              <a:rPr lang="en-US" sz="1100" dirty="0"/>
              <a:t> Deployment of system − Once the functional and non-functional testing is done; the product is deployed in the customer environment or released into the market.</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Maintenance − There are some issues which come up in the client environment. To fix those issues, patches are released. Also to enhance the product some better versions are released. Maintenance is done to deliver these changes in the customer environment.</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All these phases are cascaded to each other in which progress is seen as flowing steadily downwards (like a waterfall) through the phases. The next phase is started only after the defined set of goals are achieved for previous phase and it is signed off, so the name "Waterfall Model". In this model, phases do not overlap.</a:t>
            </a:r>
          </a:p>
          <a:p>
            <a:pPr marL="0" lvl="0" indent="0" algn="ctr" rtl="0">
              <a:spcBef>
                <a:spcPts val="0"/>
              </a:spcBef>
              <a:spcAft>
                <a:spcPts val="0"/>
              </a:spcAft>
              <a:buNone/>
            </a:pPr>
            <a:endParaRPr dirty="0"/>
          </a:p>
        </p:txBody>
      </p:sp>
    </p:spTree>
    <p:extLst>
      <p:ext uri="{BB962C8B-B14F-4D97-AF65-F5344CB8AC3E}">
        <p14:creationId xmlns:p14="http://schemas.microsoft.com/office/powerpoint/2010/main" val="2646150896"/>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1310</Words>
  <Application>Microsoft Office PowerPoint</Application>
  <PresentationFormat>On-screen Show (16:9)</PresentationFormat>
  <Paragraphs>146</Paragraphs>
  <Slides>26</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Rounded MT Bold</vt:lpstr>
      <vt:lpstr>Raleway</vt:lpstr>
      <vt:lpstr>Segoe UI Historic</vt:lpstr>
      <vt:lpstr>Roboto</vt:lpstr>
      <vt:lpstr>Arial</vt:lpstr>
      <vt:lpstr>-apple-system</vt:lpstr>
      <vt:lpstr>Calibri</vt:lpstr>
      <vt:lpstr>Oswald</vt:lpstr>
      <vt:lpstr>Software Development Bussines Plan by Slidesgo</vt:lpstr>
      <vt:lpstr> Employee Management System</vt:lpstr>
      <vt:lpstr>Presented By 1. Sheikh Jami Jashim    2. Md Tanvir Hassan Sayem 3. Md Shahab Uddin </vt:lpstr>
      <vt:lpstr>TABLE OF CONTENTS</vt:lpstr>
      <vt:lpstr>Preface</vt:lpstr>
      <vt:lpstr>Introduction</vt:lpstr>
      <vt:lpstr>Objectives</vt:lpstr>
      <vt:lpstr>Key features</vt:lpstr>
      <vt:lpstr>System architecture</vt:lpstr>
      <vt:lpstr>System architecture</vt:lpstr>
      <vt:lpstr>PowerPoint Presentation</vt:lpstr>
      <vt:lpstr>Software Design and System Requirements </vt:lpstr>
      <vt:lpstr>Admin Panel of the Employee Management System                  </vt:lpstr>
      <vt:lpstr>Adding a new Employee Detail                   </vt:lpstr>
      <vt:lpstr>Employee Management                   </vt:lpstr>
      <vt:lpstr>View Employee Details                   </vt:lpstr>
      <vt:lpstr>Update  Employee Details                   </vt:lpstr>
      <vt:lpstr>Delete  Employee Details                   </vt:lpstr>
      <vt:lpstr>Contact Admin                   </vt:lpstr>
      <vt:lpstr>Functional Requirement </vt:lpstr>
      <vt:lpstr>Non Functional Requirements</vt:lpstr>
      <vt:lpstr>System Requirements</vt:lpstr>
      <vt:lpstr>Security and Data Policy</vt:lpstr>
      <vt:lpstr>Real World Applications</vt:lpstr>
      <vt:lpstr>                    Advantages and Limitations </vt:lpstr>
      <vt:lpstr>Conclusion  The EMS will be a valuable tool for managing employee data. The system will be secure, scalable, and easy to use. The system will be implemented using Java and a relational database. The system will be tested using unit tests, integration tests, and system tests. The system will be deployed to a production environment once it has been successfully tested. The system will be maintained by a team of developers who will fix bugs and add new features as needed. The system will be documented using user manuals, API documentation, and change logs.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SRS Document  OF Employee Management System</dc:title>
  <cp:lastModifiedBy>tanvir sayem</cp:lastModifiedBy>
  <cp:revision>13</cp:revision>
  <dcterms:modified xsi:type="dcterms:W3CDTF">2023-08-22T05:14:08Z</dcterms:modified>
</cp:coreProperties>
</file>