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363" r:id="rId7"/>
    <p:sldId id="261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3" r:id="rId27"/>
    <p:sldId id="384" r:id="rId28"/>
    <p:sldId id="382" r:id="rId29"/>
    <p:sldId id="3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82B1B-1A2F-8A48-A5FD-0DE19A2001C8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6BF8-B0C1-8649-A28B-750789FEA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16BF8-B0C1-8649-A28B-750789FEA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16BF8-B0C1-8649-A28B-750789FEA4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could turn the minus into a plus by flipping the signs on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16BF8-B0C1-8649-A28B-750789FEA4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using the hard margin version for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16BF8-B0C1-8649-A28B-750789FEA4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6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Sigmoid similar to the logistic regression sigmoid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B16BF8-B0C1-8649-A28B-750789FEA4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23-6FA6-8C40-8A72-CA8A90CC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85620-C0DA-BF4A-9CAE-ABBC40CE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10B4-BD2E-B04F-AA8A-8B4BDB0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DC3C-5B9C-B54D-92C7-53BF5C42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DA24-589D-CA49-8441-DD1464AF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7F4-AA8A-6E4F-AB95-B9E1CE50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9E2E-CB0F-2B4C-9D7B-2F667696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FED9-1D36-ED49-814A-3DEEA909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F1B1-C149-D849-AE04-CA6F983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5353-5399-5D41-8464-175013CC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B05E3-B687-3247-BEA4-9F34C45D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15B4-4A7B-6145-81B5-5C6BB04A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B4C8-2551-524F-A233-2A3E28DE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1440-8BE5-6C42-AD92-706A0A147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519A-92C7-1A4F-991E-F7CC34EC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1319-2DA5-FB44-94DA-C2CE0E59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CB85-4ABB-E34E-A292-2069A2DB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97EF-0203-0B4E-A5EE-AB71D11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EFAA-AEBF-734C-8ABF-4181CFF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B3B4-2A71-7B44-AAED-DADF8496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5339-CFCF-E54F-92C3-DAF91DAD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E145-59C3-6440-8253-22D28EBC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C414-0D09-4448-9C00-36E30CC3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58EA-4A4C-284C-82E3-2DB38978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A784-3566-1F41-9DAD-D07872BF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0747-1D6F-E440-B6D8-E6C4E061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DC48-5EDC-0A41-8B7A-4D657D94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452A-68A8-204A-90B5-0D38040C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1B21F-D29F-B444-818D-198AD000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A00E-68C6-EB41-9E1A-FDBF88B6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CDB6-850F-D843-ACFA-C4DE150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E22C-A3F8-0D4B-9440-13B788D5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AD9F-D9D5-2F46-88CD-61DDCEE6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C66FE-EBCF-E64B-BEF7-135A4E217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360C0-0B44-A242-869E-6C959D269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CC4E9-F701-9C47-B512-F4EBAD48D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3FB4-F404-DE47-88E3-D967934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DF434-8B44-7547-933E-BF9E8DE8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76E39-B074-9140-A456-CB0CAC3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D0D-DC53-2845-BE81-1F01822B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F4E41-AFDB-8941-B1B5-2D840A1D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72F82-C707-C94D-8B51-440ECFC6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D8F1A-EEF8-9C45-9FA4-E3EF92C6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B5709-B8AA-064A-9E69-7E051D23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39AEA-5FAA-F046-AB16-144D099C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9D330-FC7D-D54D-80A6-8B2B4BF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A35-84F4-F644-877F-AFB045E3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D269-FC9D-2C43-9B11-5CFA70EA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7E16-6C7A-E146-8272-FA2B858B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BD14-E1E6-524F-A4B3-D2402EC8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1C18-16F2-6841-9F1F-2EC2B03E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52A6-DCC7-764F-810C-405AD458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2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05B9-C434-E04F-85DD-8A24DEF3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BF4C8-CC3A-C942-8A54-05C898888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E34CB-4E86-8C4E-B484-4F6512C96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8323-D279-D541-826D-03DDC784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E52F-8F45-C841-9DCB-54EE6818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655C-00F6-714B-9C29-0833A738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ECD48-7C22-AA43-B2EE-87442DFB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9B91F-3A66-0E49-A304-F192DC55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E301-80CB-B549-8ED2-F4FE0AC2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A9A2-0047-1347-9CCC-2DD753B243A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9B27-C92D-0542-87EC-43DA4325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5FA9-135C-6142-A4E3-80790479F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737E-4C28-674A-A00B-8A5F7837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sloan@bar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2251-31F6-D947-810C-3237D3CB6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Kernelized SVMs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3417-0988-5D49-9133-ED841CF29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Rose Sloan</a:t>
            </a:r>
          </a:p>
          <a:p>
            <a:r>
              <a:rPr lang="en-US" dirty="0">
                <a:hlinkClick r:id="rId3"/>
              </a:rPr>
              <a:t>rsloan@bard.edu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6870-FCEB-2543-BA63-6FACD416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EA6-8FE3-3A4C-83AC-F3747021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221"/>
          </a:xfrm>
        </p:spPr>
        <p:txBody>
          <a:bodyPr/>
          <a:lstStyle/>
          <a:p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and g(</a:t>
            </a:r>
            <a:r>
              <a:rPr lang="en-US" dirty="0" err="1"/>
              <a:t>x,y</a:t>
            </a:r>
            <a:r>
              <a:rPr lang="en-US" dirty="0"/>
              <a:t>) are tangent at a point if (and only if) their gradients at that point have the same direction</a:t>
            </a:r>
          </a:p>
          <a:p>
            <a:pPr lvl="1"/>
            <a:r>
              <a:rPr lang="en-US" dirty="0"/>
              <a:t>Note that this is true even f is not linear</a:t>
            </a:r>
          </a:p>
          <a:p>
            <a:r>
              <a:rPr lang="en-US" dirty="0"/>
              <a:t>Since the magnitudes may be different, we now need to find x, y, b such that ∇f(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b∇g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In this case, since f(</a:t>
            </a:r>
            <a:r>
              <a:rPr lang="en-US" dirty="0" err="1"/>
              <a:t>x,y</a:t>
            </a:r>
            <a:r>
              <a:rPr lang="en-US" dirty="0"/>
              <a:t>) = 2x + y, ∇ f(</a:t>
            </a:r>
            <a:r>
              <a:rPr lang="en-US" dirty="0" err="1"/>
              <a:t>x,y</a:t>
            </a:r>
            <a:r>
              <a:rPr lang="en-US" dirty="0"/>
              <a:t>) = &lt;2, 1&gt;</a:t>
            </a:r>
          </a:p>
          <a:p>
            <a:r>
              <a:rPr lang="en-US" dirty="0"/>
              <a:t>Since g(x, y)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- 1, ∇g(</a:t>
            </a:r>
            <a:r>
              <a:rPr lang="en-US" dirty="0" err="1"/>
              <a:t>x,y</a:t>
            </a:r>
            <a:r>
              <a:rPr lang="en-US" dirty="0"/>
              <a:t>) = &lt;2x, 2y&gt;</a:t>
            </a:r>
          </a:p>
          <a:p>
            <a:r>
              <a:rPr lang="en-US" dirty="0"/>
              <a:t>We now have two constraints we need to fill to find optimal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 * &lt;2x, 2y&gt; = &lt;2, 1&gt;</a:t>
            </a:r>
          </a:p>
          <a:p>
            <a:pPr lvl="1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- 1 = 0</a:t>
            </a:r>
          </a:p>
        </p:txBody>
      </p:sp>
    </p:spTree>
    <p:extLst>
      <p:ext uri="{BB962C8B-B14F-4D97-AF65-F5344CB8AC3E}">
        <p14:creationId xmlns:p14="http://schemas.microsoft.com/office/powerpoint/2010/main" val="332377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E169-BE11-7340-8499-D4474DE5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Lagrangians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762C-4D8F-5B47-AAA7-7451C3CC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3611"/>
          </a:xfrm>
        </p:spPr>
        <p:txBody>
          <a:bodyPr/>
          <a:lstStyle/>
          <a:p>
            <a:r>
              <a:rPr lang="en-US" dirty="0"/>
              <a:t>We have now reduced our problem down to two constraints:</a:t>
            </a:r>
          </a:p>
          <a:p>
            <a:pPr lvl="1"/>
            <a:r>
              <a:rPr lang="en-US" dirty="0"/>
              <a:t>∇f(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err="1"/>
              <a:t>b∇g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g(x, y) = 0</a:t>
            </a:r>
          </a:p>
          <a:p>
            <a:r>
              <a:rPr lang="en-US" dirty="0"/>
              <a:t>Now, let’s define a function ℒ(x, y, b) = f(</a:t>
            </a:r>
            <a:r>
              <a:rPr lang="en-US" dirty="0" err="1"/>
              <a:t>x,y</a:t>
            </a:r>
            <a:r>
              <a:rPr lang="en-US" dirty="0"/>
              <a:t>) - b*g(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Since ∇f(</a:t>
            </a:r>
            <a:r>
              <a:rPr lang="en-US" dirty="0" err="1"/>
              <a:t>x,y</a:t>
            </a:r>
            <a:r>
              <a:rPr lang="en-US" dirty="0"/>
              <a:t>) - </a:t>
            </a:r>
            <a:r>
              <a:rPr lang="en-US" dirty="0" err="1"/>
              <a:t>b∇g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= 0,		and</a:t>
            </a:r>
          </a:p>
          <a:p>
            <a:endParaRPr lang="en-US" dirty="0"/>
          </a:p>
          <a:p>
            <a:r>
              <a:rPr lang="en-US" dirty="0"/>
              <a:t>Additionally, </a:t>
            </a:r>
          </a:p>
          <a:p>
            <a:endParaRPr lang="en-US" dirty="0"/>
          </a:p>
          <a:p>
            <a:r>
              <a:rPr lang="en-US" dirty="0"/>
              <a:t>Thus, we can find optimal values of x and y if ∇ ℒ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BC36-174E-9D43-901D-8370879B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37" y="3586597"/>
            <a:ext cx="1246908" cy="883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7D875-68CA-964D-B28E-E84ECFE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531" y="3586597"/>
            <a:ext cx="1248141" cy="71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95E0F-2DD5-8549-80BD-88C618014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797" y="4469824"/>
            <a:ext cx="2338305" cy="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1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500A-2752-A54C-B401-7E120BA7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Optimization: Multiple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1CC9-42C6-2D4B-B7BE-A83E505C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this to a broader case where we have multiple equality constraints, all of which must be tangent to the function we’re trying to optimize: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define the </a:t>
            </a:r>
            <a:r>
              <a:rPr lang="en-US" b="1" dirty="0" err="1"/>
              <a:t>Lagrangian</a:t>
            </a:r>
            <a:r>
              <a:rPr lang="en-US" b="1" dirty="0"/>
              <a:t> </a:t>
            </a:r>
            <a:r>
              <a:rPr lang="en-US" dirty="0"/>
              <a:t>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Again, we can solve for ∇ ℒ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75C3D-A959-0F46-8FAC-86813193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775" y="3043755"/>
            <a:ext cx="40005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13E4B-24E7-9048-8DF0-3AC4D20C8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92"/>
          <a:stretch/>
        </p:blipFill>
        <p:spPr>
          <a:xfrm>
            <a:off x="4038424" y="4580307"/>
            <a:ext cx="3752851" cy="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043-B892-CF49-92C2-D6DF77D7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6162-EB63-6148-AB5C-38C53A8F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look at our general convex optimization case that includes inequality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Let us now define a </a:t>
            </a:r>
            <a:r>
              <a:rPr lang="en-US" b="1" dirty="0"/>
              <a:t>generalized </a:t>
            </a:r>
            <a:r>
              <a:rPr lang="en-US" b="1" dirty="0" err="1"/>
              <a:t>Lagrangian</a:t>
            </a:r>
            <a:r>
              <a:rPr lang="en-US" b="1" dirty="0"/>
              <a:t> function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EBFC4-0742-0F44-BCCD-05963F89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27" y="2769394"/>
            <a:ext cx="4114800" cy="123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CCF00-6FFD-FD40-922E-87D89E88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74" y="4945062"/>
            <a:ext cx="5743675" cy="11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303-1226-8541-B542-0CA75599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C11E-3C4A-464C-AAA1-AB00256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5793"/>
          </a:xfrm>
        </p:spPr>
        <p:txBody>
          <a:bodyPr/>
          <a:lstStyle/>
          <a:p>
            <a:r>
              <a:rPr lang="en-US" dirty="0"/>
              <a:t>Let us consider the maximum value of ℒ on a fixed w, given that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always nonnegative: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/>
              <a:t>&gt; 0 for some </a:t>
            </a:r>
            <a:r>
              <a:rPr lang="en-US" dirty="0" err="1"/>
              <a:t>i</a:t>
            </a:r>
            <a:r>
              <a:rPr lang="en-US" dirty="0"/>
              <a:t>, we can make this arbitrarily large by making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arbitrarily large</a:t>
            </a:r>
          </a:p>
          <a:p>
            <a:r>
              <a:rPr lang="en-US" dirty="0"/>
              <a:t>If h</a:t>
            </a:r>
            <a:r>
              <a:rPr lang="en-US" baseline="-25000" dirty="0"/>
              <a:t>i</a:t>
            </a:r>
            <a:r>
              <a:rPr lang="en-US" dirty="0"/>
              <a:t>(w) ≠ 0 for some </a:t>
            </a:r>
            <a:r>
              <a:rPr lang="en-US" dirty="0" err="1"/>
              <a:t>i</a:t>
            </a:r>
            <a:r>
              <a:rPr lang="en-US" dirty="0"/>
              <a:t>, we can make this quantity arbitrarily large by setting b</a:t>
            </a:r>
            <a:r>
              <a:rPr lang="en-US" baseline="-25000" dirty="0"/>
              <a:t>i</a:t>
            </a:r>
            <a:r>
              <a:rPr lang="en-US" dirty="0"/>
              <a:t> to be arbitrarily large or arbitrarily small depending on the sign of h</a:t>
            </a:r>
            <a:r>
              <a:rPr lang="en-US" baseline="-25000" dirty="0"/>
              <a:t>i</a:t>
            </a:r>
            <a:r>
              <a:rPr lang="en-US" dirty="0"/>
              <a:t>(w)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8F7E9-1247-F041-A102-10277192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23" y="2690811"/>
            <a:ext cx="4865552" cy="8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D303-1226-8541-B542-0CA75599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C11E-3C4A-464C-AAA1-AB00256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5793"/>
          </a:xfrm>
        </p:spPr>
        <p:txBody>
          <a:bodyPr/>
          <a:lstStyle/>
          <a:p>
            <a:r>
              <a:rPr lang="en-US" dirty="0"/>
              <a:t>Let us consider the maximum value of ℒ on a fixed w, given that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always nonnegative: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conditions are met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(w) ≤ 0 for all </a:t>
            </a:r>
            <a:r>
              <a:rPr lang="en-US" dirty="0" err="1"/>
              <a:t>i</a:t>
            </a:r>
            <a:r>
              <a:rPr lang="en-US" dirty="0"/>
              <a:t>, and h</a:t>
            </a:r>
            <a:r>
              <a:rPr lang="en-US" baseline="-25000" dirty="0"/>
              <a:t>i</a:t>
            </a:r>
            <a:r>
              <a:rPr lang="en-US" dirty="0"/>
              <a:t>(w) = 0, so the maximum value of ℒ is just f(w)</a:t>
            </a:r>
          </a:p>
          <a:p>
            <a:pPr lvl="1"/>
            <a:r>
              <a:rPr lang="en-US" dirty="0"/>
              <a:t>Because we could set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to be 0 for all </a:t>
            </a:r>
            <a:r>
              <a:rPr lang="en-US" dirty="0" err="1"/>
              <a:t>i</a:t>
            </a:r>
            <a:r>
              <a:rPr lang="en-US" dirty="0"/>
              <a:t>, the maximum value for the sum over all values of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(w) is 0</a:t>
            </a:r>
          </a:p>
          <a:p>
            <a:r>
              <a:rPr lang="en-US" dirty="0"/>
              <a:t>Then, our optimization problem is just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58C38-52EE-694A-B4C3-A5BE8D26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60" y="5358822"/>
            <a:ext cx="1866900" cy="54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331D1-E9E7-5E4A-9887-DE071A33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23" y="2690811"/>
            <a:ext cx="4865552" cy="8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4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2F0-5FCB-8545-A9C8-C5BEBA1A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43E6-A1C8-4944-B5E4-EC3025DC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shown that our minimization problem is equivalent to </a:t>
            </a:r>
          </a:p>
          <a:p>
            <a:endParaRPr lang="en-US" dirty="0"/>
          </a:p>
          <a:p>
            <a:pPr lvl="1"/>
            <a:r>
              <a:rPr lang="en-US" dirty="0"/>
              <a:t>We call this the </a:t>
            </a:r>
            <a:r>
              <a:rPr lang="en-US" b="1" dirty="0"/>
              <a:t>primal form </a:t>
            </a:r>
            <a:r>
              <a:rPr lang="en-US" dirty="0"/>
              <a:t>of the optimization problem</a:t>
            </a:r>
          </a:p>
          <a:p>
            <a:r>
              <a:rPr lang="en-US" dirty="0"/>
              <a:t>We can now pose the </a:t>
            </a:r>
            <a:r>
              <a:rPr lang="en-US" b="1" dirty="0"/>
              <a:t>dual</a:t>
            </a:r>
            <a:r>
              <a:rPr lang="en-US" dirty="0"/>
              <a:t> optimization problem: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general case, the value of the dual problem is always less than or equal to the value of the primal problem</a:t>
            </a:r>
          </a:p>
          <a:p>
            <a:r>
              <a:rPr lang="en-US" dirty="0"/>
              <a:t>If f and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are all convex and h</a:t>
            </a:r>
            <a:r>
              <a:rPr lang="en-US" baseline="-25000" dirty="0"/>
              <a:t>i</a:t>
            </a:r>
            <a:r>
              <a:rPr lang="en-US" dirty="0"/>
              <a:t> are all affine (linear), they primal form and dual form are equal!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AD5F0-38F4-FD47-A1EC-C314B0C4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66" y="2222340"/>
            <a:ext cx="2089148" cy="611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28B61-930D-464D-926A-7502395B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66" y="3643737"/>
            <a:ext cx="2592237" cy="6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3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AD63-8238-C449-8FE7-5A1AA83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Form for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9FB4-9F6F-CF40-BDBD-FC313811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we are trying to find: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we can write the </a:t>
            </a:r>
            <a:r>
              <a:rPr lang="en-US" dirty="0" err="1"/>
              <a:t>Lagrangian</a:t>
            </a:r>
            <a:r>
              <a:rPr lang="en-US" dirty="0"/>
              <a:t>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try to find the dual form: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7EC3D-D037-FB4A-B111-7A071FF9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665" y="2421876"/>
            <a:ext cx="5486400" cy="130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C0EB-E48C-E341-8031-21FDECB8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1" y="5347855"/>
            <a:ext cx="2286000" cy="69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0438C-70EB-3C47-A727-557C9C5B9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717" y="4326226"/>
            <a:ext cx="4917209" cy="9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5345-D2CE-F343-82B5-1E98317D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for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577E-1AF9-E049-AFC2-845008E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			, we  must first find w and b that minimize ℒ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a given value of a</a:t>
            </a:r>
          </a:p>
          <a:p>
            <a:r>
              <a:rPr lang="en-US" dirty="0"/>
              <a:t>We can do this by setting gradients to 0: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means: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D2C78-4E75-FA42-9622-4E68EAA4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4" y="1825625"/>
            <a:ext cx="2286000" cy="698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829239-B8D7-DE46-8F31-BBBBBCFE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68" y="3490768"/>
            <a:ext cx="3554268" cy="16082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8F4EA5-72B9-AA4B-8B3E-7B6AF7B1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2" y="5646516"/>
            <a:ext cx="1943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4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142E-C91F-8D40-84C6-35E365C0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for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E073-B58D-8242-BF4A-947C45BF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plug this value of w back into our </a:t>
            </a:r>
            <a:r>
              <a:rPr lang="en-US" dirty="0" err="1"/>
              <a:t>Lagrangian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5D077-5202-3147-A86A-DB87AC63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0" y="2489994"/>
            <a:ext cx="9297957" cy="33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5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5F86-CE5F-5346-A302-4CBCDEB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Better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069B-639B-BE45-ABA9-08353A76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trying to find a model that can find good non-linear boundaries</a:t>
            </a:r>
          </a:p>
          <a:p>
            <a:r>
              <a:rPr lang="en-US" dirty="0"/>
              <a:t>SVMs can find very good linear boundaries</a:t>
            </a:r>
          </a:p>
          <a:p>
            <a:r>
              <a:rPr lang="en-US" dirty="0"/>
              <a:t>Kernel methods can turn linear boundaries into non-linear boundaries</a:t>
            </a:r>
          </a:p>
          <a:p>
            <a:r>
              <a:rPr lang="en-US" dirty="0"/>
              <a:t>Today: Using kernel methods with SVMs to get good non-linear boundaries</a:t>
            </a:r>
          </a:p>
        </p:txBody>
      </p:sp>
    </p:spTree>
    <p:extLst>
      <p:ext uri="{BB962C8B-B14F-4D97-AF65-F5344CB8AC3E}">
        <p14:creationId xmlns:p14="http://schemas.microsoft.com/office/powerpoint/2010/main" val="128386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CD7D-506A-ED4F-BA3B-3D084C93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For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8BC2-1146-ED40-8657-CC4CAA60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>
            <a:normAutofit/>
          </a:bodyPr>
          <a:lstStyle/>
          <a:p>
            <a:r>
              <a:rPr lang="en-US" dirty="0"/>
              <a:t>Now we can rewrite our minimization as the </a:t>
            </a:r>
            <a:r>
              <a:rPr lang="en-US" b="1" dirty="0"/>
              <a:t>dual</a:t>
            </a:r>
            <a:r>
              <a:rPr lang="en-US" dirty="0"/>
              <a:t> form, a maximization problem over 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this can be solved using software for convex optimization (using an approach similar to gradient descent)</a:t>
            </a:r>
          </a:p>
          <a:p>
            <a:r>
              <a:rPr lang="en-US" dirty="0"/>
              <a:t>To do soft margin SVM, the inequality constraint becomes 0 ≤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≤ 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80F1A-BF60-054D-B2D4-1E3F7FB2F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46"/>
          <a:stretch/>
        </p:blipFill>
        <p:spPr>
          <a:xfrm>
            <a:off x="3072663" y="2798078"/>
            <a:ext cx="5028828" cy="19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0F7A-DBF6-CB43-A050-C82E6DF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9158-4965-DC4F-872B-4EA188AC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got here by trying to optimize the </a:t>
            </a:r>
            <a:r>
              <a:rPr lang="en-US" dirty="0" err="1"/>
              <a:t>Lagrangian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we are trying to maximize this (given a fixed w), we want the second term to be 0, and we would specifically like for all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This means that if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isn’t 0,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(w • 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+ b) = 1</a:t>
            </a:r>
          </a:p>
          <a:p>
            <a:r>
              <a:rPr lang="en-US" dirty="0"/>
              <a:t>Therefore,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only nonzero if 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is a support vector!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32346-1529-904D-AE26-111A9A24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72" y="2414299"/>
            <a:ext cx="4917209" cy="901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C4E35-4EFD-4440-B802-EF812A7C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21" y="4334444"/>
            <a:ext cx="2618777" cy="3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54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84E-E383-DE4D-AAEE-6264F575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Kernelized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ED87-7E79-3542-8A0E-7B2E22B1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now have done we set out to do and found a way to express the problem of finding an SVM classifier as the problem of finding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such that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Furthermore, we can classify all points using a small number of calculations of the kernel function, since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is only nonzero for support vectors!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67A96-CB64-3F4E-ADF9-E81DD123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53" y="2787230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F0D4F-5B47-9B45-A2F7-51EBB238B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03"/>
          <a:stretch/>
        </p:blipFill>
        <p:spPr>
          <a:xfrm>
            <a:off x="2149516" y="3794192"/>
            <a:ext cx="7251700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8FF1-2D5C-C447-82B0-F0DD0F52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0A47-B657-D345-8A5A-0DAB259D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Recall, the only kernel we have looked at is the polynomial kernel K(</a:t>
            </a:r>
            <a:r>
              <a:rPr lang="en-US" dirty="0" err="1"/>
              <a:t>x,z</a:t>
            </a:r>
            <a:r>
              <a:rPr lang="en-US" dirty="0"/>
              <a:t>) = (1 + </a:t>
            </a:r>
            <a:r>
              <a:rPr lang="en-US" dirty="0" err="1"/>
              <a:t>x•z</a:t>
            </a:r>
            <a:r>
              <a:rPr lang="en-US" dirty="0"/>
              <a:t>)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However, this is only one possible kernel!</a:t>
            </a:r>
          </a:p>
          <a:p>
            <a:r>
              <a:rPr lang="en-US" dirty="0"/>
              <a:t>A kernel can be any function that </a:t>
            </a:r>
            <a:r>
              <a:rPr lang="en-US" i="1" dirty="0"/>
              <a:t>behaves like a dot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1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50A8-007B-E747-9337-E7EF6848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Kernels,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EF3-2AA4-3041-94B9-26E317B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12261" cy="4737221"/>
          </a:xfrm>
        </p:spPr>
        <p:txBody>
          <a:bodyPr/>
          <a:lstStyle/>
          <a:p>
            <a:r>
              <a:rPr lang="en-US" dirty="0"/>
              <a:t>What does dot product actually mean geometrically?</a:t>
            </a:r>
          </a:p>
          <a:p>
            <a:r>
              <a:rPr lang="en-US" dirty="0"/>
              <a:t>Recall that </a:t>
            </a:r>
            <a:r>
              <a:rPr lang="en-US" dirty="0" err="1"/>
              <a:t>a•b</a:t>
            </a:r>
            <a:r>
              <a:rPr lang="en-US" dirty="0"/>
              <a:t> = ||a|| ||b|| cos(</a:t>
            </a:r>
            <a:r>
              <a:rPr lang="el-GR" dirty="0"/>
              <a:t>θ</a:t>
            </a:r>
            <a:r>
              <a:rPr lang="en-US" dirty="0"/>
              <a:t>), where </a:t>
            </a:r>
            <a:r>
              <a:rPr lang="el-GR" dirty="0"/>
              <a:t>θ</a:t>
            </a:r>
            <a:r>
              <a:rPr lang="en-US" dirty="0"/>
              <a:t> is the angle between a and b</a:t>
            </a:r>
          </a:p>
          <a:p>
            <a:r>
              <a:rPr lang="en-US" dirty="0"/>
              <a:t>cos(</a:t>
            </a:r>
            <a:r>
              <a:rPr lang="el-GR" dirty="0"/>
              <a:t>θ</a:t>
            </a:r>
            <a:r>
              <a:rPr lang="en-US" dirty="0"/>
              <a:t>) is larger, the smaller the angle between the two vectors is, so the dot product can be seen as a measure of </a:t>
            </a:r>
            <a:r>
              <a:rPr lang="en-US" b="1" dirty="0"/>
              <a:t>similarity</a:t>
            </a:r>
            <a:r>
              <a:rPr lang="en-US" dirty="0"/>
              <a:t> between two vectors</a:t>
            </a:r>
          </a:p>
          <a:p>
            <a:r>
              <a:rPr lang="en-US" dirty="0"/>
              <a:t>We want our kernels to also be measures of similarity</a:t>
            </a:r>
          </a:p>
          <a:p>
            <a:pPr lvl="1"/>
            <a:r>
              <a:rPr lang="en-US" dirty="0"/>
              <a:t>Specifically we will be looking at how close a point is to our different support vectors!</a:t>
            </a:r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FF82D-44D9-C44A-BD8D-F35C1814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037" y="2648272"/>
            <a:ext cx="2590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DD0B-34C6-3146-9AA2-DD77F2D6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2A07-4A15-2C41-A3A2-0E5F90CB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8876"/>
          </a:xfrm>
        </p:spPr>
        <p:txBody>
          <a:bodyPr/>
          <a:lstStyle/>
          <a:p>
            <a:r>
              <a:rPr lang="en-US" dirty="0"/>
              <a:t>Instead of thinking about kernels in terms of feature maps (i.e. what </a:t>
            </a:r>
            <a:r>
              <a:rPr lang="el-GR" dirty="0"/>
              <a:t>φ</a:t>
            </a:r>
            <a:r>
              <a:rPr lang="en-US" dirty="0"/>
              <a:t> do they correspond to), let’s think about them in terms of desirable properties</a:t>
            </a:r>
          </a:p>
          <a:p>
            <a:r>
              <a:rPr lang="en-US" dirty="0"/>
              <a:t>Kernels should roughly measure similarity between two points and should otherwise “behave like dot products”</a:t>
            </a:r>
          </a:p>
          <a:p>
            <a:pPr lvl="1"/>
            <a:r>
              <a:rPr lang="en-US" dirty="0"/>
              <a:t>K(x, x) &gt; 0 for nonzero x</a:t>
            </a:r>
          </a:p>
          <a:p>
            <a:pPr lvl="1"/>
            <a:r>
              <a:rPr lang="en-US" dirty="0"/>
              <a:t>K(x, z) = K(z, x)</a:t>
            </a:r>
          </a:p>
        </p:txBody>
      </p:sp>
    </p:spTree>
    <p:extLst>
      <p:ext uri="{BB962C8B-B14F-4D97-AF65-F5344CB8AC3E}">
        <p14:creationId xmlns:p14="http://schemas.microsoft.com/office/powerpoint/2010/main" val="320646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D808-90CE-8044-B05B-13218A97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219B-B1FC-0E41-A59A-AD7FC875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kernel used with SVMs is actually the </a:t>
            </a:r>
            <a:r>
              <a:rPr lang="en-US" b="1" dirty="0"/>
              <a:t>radial basis function</a:t>
            </a:r>
            <a:r>
              <a:rPr lang="en-US" dirty="0"/>
              <a:t> aka </a:t>
            </a:r>
            <a:r>
              <a:rPr lang="en-US" b="1" dirty="0"/>
              <a:t>Gaussian </a:t>
            </a:r>
            <a:r>
              <a:rPr lang="en-US" dirty="0"/>
              <a:t>kernel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||x – x’|| is the Euclidean distance, this is 1 when x=x’ and get exponentially smaller as they grow further apart</a:t>
            </a:r>
          </a:p>
          <a:p>
            <a:r>
              <a:rPr lang="en-US" dirty="0"/>
              <a:t>Note: the feature map here corresponds to the Taylor series expansion of this function and has infinitely many dimensions</a:t>
            </a:r>
          </a:p>
          <a:p>
            <a:pPr lvl="1"/>
            <a:r>
              <a:rPr lang="en-US" dirty="0"/>
              <a:t>Packages exist to approximate the feature map if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08662-F08F-3A43-8718-5E900869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856535"/>
            <a:ext cx="2689122" cy="6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9657-033F-5641-B1C6-1F95CC14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RBF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C932-5F0D-B141-B59D-4C00B25A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77639" cy="46645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RBF kernel is based on a Gaussian (bell curve) function on the square of the Euclidean distance between two vectors</a:t>
            </a:r>
          </a:p>
          <a:p>
            <a:r>
              <a:rPr lang="en-US" dirty="0"/>
              <a:t>Large when the two vectors are close, very small otherwise</a:t>
            </a:r>
          </a:p>
          <a:p>
            <a:r>
              <a:rPr lang="el-GR" dirty="0"/>
              <a:t>σ</a:t>
            </a:r>
            <a:r>
              <a:rPr lang="en-US" dirty="0"/>
              <a:t> determines how close counts as “close”</a:t>
            </a:r>
          </a:p>
          <a:p>
            <a:pPr lvl="1"/>
            <a:r>
              <a:rPr lang="en-US" dirty="0"/>
              <a:t>Small </a:t>
            </a:r>
            <a:r>
              <a:rPr lang="el-GR" dirty="0"/>
              <a:t>σ</a:t>
            </a:r>
            <a:r>
              <a:rPr lang="en-US" dirty="0"/>
              <a:t>: points must be very close together, chance of overfitting</a:t>
            </a:r>
          </a:p>
          <a:p>
            <a:pPr lvl="1"/>
            <a:r>
              <a:rPr lang="en-US" dirty="0"/>
              <a:t>Large </a:t>
            </a:r>
            <a:r>
              <a:rPr lang="el-GR" dirty="0"/>
              <a:t>σ</a:t>
            </a:r>
            <a:r>
              <a:rPr lang="en-US" dirty="0"/>
              <a:t>: more distant points can count as close, chance of underfitting</a:t>
            </a:r>
          </a:p>
          <a:p>
            <a:r>
              <a:rPr lang="en-US" dirty="0"/>
              <a:t>Often will wind up tuning a hyperparameter </a:t>
            </a:r>
            <a:r>
              <a:rPr lang="el-GR" dirty="0"/>
              <a:t>γ</a:t>
            </a:r>
            <a:r>
              <a:rPr lang="en-US" dirty="0"/>
              <a:t> that is inversely proportional to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15CF2-559B-9548-91B4-50E46200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39" y="2667242"/>
            <a:ext cx="3416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2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924-1B20-8E46-8AE9-B17F98AB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Mercer’s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F291-20E6-7446-8100-3591420B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define a n x n matrix M by picking n arbitrary points x</a:t>
            </a:r>
            <a:r>
              <a:rPr lang="en-US" baseline="30000" dirty="0"/>
              <a:t>(1)</a:t>
            </a:r>
            <a:r>
              <a:rPr lang="en-US" dirty="0"/>
              <a:t> through x</a:t>
            </a:r>
            <a:r>
              <a:rPr lang="en-US" baseline="30000" dirty="0"/>
              <a:t>(n)</a:t>
            </a:r>
            <a:r>
              <a:rPr lang="en-US" dirty="0"/>
              <a:t> and defining </a:t>
            </a:r>
            <a:r>
              <a:rPr lang="en-US" dirty="0" err="1"/>
              <a:t>M</a:t>
            </a:r>
            <a:r>
              <a:rPr lang="en-US" baseline="-25000" dirty="0" err="1"/>
              <a:t>i,j</a:t>
            </a:r>
            <a:r>
              <a:rPr lang="en-US" dirty="0"/>
              <a:t> as K(x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x</a:t>
            </a:r>
            <a:r>
              <a:rPr lang="en-US" baseline="30000" dirty="0"/>
              <a:t>(j)</a:t>
            </a:r>
            <a:r>
              <a:rPr lang="en-US" dirty="0"/>
              <a:t>) for any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r>
              <a:rPr lang="en-US" dirty="0"/>
              <a:t>We will call M the kernel matrix</a:t>
            </a:r>
          </a:p>
          <a:p>
            <a:r>
              <a:rPr lang="en-US" b="1" dirty="0"/>
              <a:t>Mercer’s theorem</a:t>
            </a:r>
            <a:r>
              <a:rPr lang="en-US" dirty="0"/>
              <a:t>: A function K(x, z) is a valid kernel </a:t>
            </a:r>
            <a:r>
              <a:rPr lang="en-US" dirty="0" err="1"/>
              <a:t>iff</a:t>
            </a:r>
            <a:r>
              <a:rPr lang="en-US" dirty="0"/>
              <a:t> it is symmetric and if the kernel matrix M is positive semidefinite</a:t>
            </a:r>
          </a:p>
          <a:p>
            <a:pPr lvl="1"/>
            <a:r>
              <a:rPr lang="en-US" dirty="0"/>
              <a:t>Positive semidefinite: for any vector z of length n, </a:t>
            </a:r>
            <a:r>
              <a:rPr lang="en-US" dirty="0" err="1"/>
              <a:t>zMz</a:t>
            </a:r>
            <a:r>
              <a:rPr lang="en-US" baseline="30000" dirty="0" err="1"/>
              <a:t>T</a:t>
            </a:r>
            <a:r>
              <a:rPr lang="en-US" dirty="0"/>
              <a:t> is nonnegative</a:t>
            </a:r>
          </a:p>
          <a:p>
            <a:r>
              <a:rPr lang="en-US" dirty="0"/>
              <a:t>Proof provided in textbook</a:t>
            </a:r>
          </a:p>
        </p:txBody>
      </p:sp>
    </p:spTree>
    <p:extLst>
      <p:ext uri="{BB962C8B-B14F-4D97-AF65-F5344CB8AC3E}">
        <p14:creationId xmlns:p14="http://schemas.microsoft.com/office/powerpoint/2010/main" val="3280874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E623-6ED8-6447-BA12-DC55D08C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871A-2A03-2841-861B-902000DE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</a:t>
            </a:r>
            <a:r>
              <a:rPr lang="en-US" dirty="0"/>
              <a:t>: K(x, z) = x • z</a:t>
            </a:r>
          </a:p>
          <a:p>
            <a:endParaRPr lang="en-US" b="1" dirty="0"/>
          </a:p>
          <a:p>
            <a:r>
              <a:rPr lang="en-US" b="1" dirty="0"/>
              <a:t>Polynomial</a:t>
            </a:r>
            <a:r>
              <a:rPr lang="en-US" dirty="0"/>
              <a:t>: K(x, z) = (</a:t>
            </a:r>
            <a:r>
              <a:rPr lang="en-US" dirty="0" err="1"/>
              <a:t>x•z</a:t>
            </a:r>
            <a:r>
              <a:rPr lang="en-US" dirty="0"/>
              <a:t> + c)</a:t>
            </a:r>
            <a:r>
              <a:rPr lang="en-US" baseline="30000" dirty="0"/>
              <a:t>n</a:t>
            </a:r>
          </a:p>
          <a:p>
            <a:endParaRPr lang="en-US" b="1" baseline="30000" dirty="0"/>
          </a:p>
          <a:p>
            <a:r>
              <a:rPr lang="en-US" b="1" dirty="0"/>
              <a:t>RBF: </a:t>
            </a:r>
          </a:p>
          <a:p>
            <a:endParaRPr lang="en-US" b="1" dirty="0"/>
          </a:p>
          <a:p>
            <a:r>
              <a:rPr lang="en-US" b="1" dirty="0"/>
              <a:t>Sigmoid: </a:t>
            </a:r>
            <a:r>
              <a:rPr lang="en-US" dirty="0"/>
              <a:t>K(x, z) = tanh(</a:t>
            </a:r>
            <a:r>
              <a:rPr lang="el-GR" dirty="0"/>
              <a:t>γ </a:t>
            </a:r>
            <a:r>
              <a:rPr lang="en-US" dirty="0" err="1"/>
              <a:t>x•z</a:t>
            </a:r>
            <a:r>
              <a:rPr lang="en-US" dirty="0"/>
              <a:t>  + 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ACEED-AFD5-5B47-A1D0-D047CD9A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09" y="3675997"/>
            <a:ext cx="2689122" cy="6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8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0F66-1EBF-4F43-979F-BB2C8DC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5FD4-6459-6746-B6E9-4637DE61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849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SVMs classify points by finding the decision boundary that maximizes the margin</a:t>
            </a:r>
          </a:p>
          <a:p>
            <a:r>
              <a:rPr lang="en-US" dirty="0"/>
              <a:t>Margins can be defined either algebraically or geometrically:</a:t>
            </a:r>
          </a:p>
          <a:p>
            <a:pPr lvl="1"/>
            <a:r>
              <a:rPr lang="en-US" dirty="0"/>
              <a:t>Algebraic: smallest value of y(</a:t>
            </a:r>
            <a:r>
              <a:rPr lang="en-US" dirty="0" err="1"/>
              <a:t>wx+b</a:t>
            </a:r>
            <a:r>
              <a:rPr lang="en-US" dirty="0"/>
              <a:t>) </a:t>
            </a:r>
            <a:r>
              <a:rPr lang="en-US" i="1" dirty="0"/>
              <a:t>normalized</a:t>
            </a:r>
            <a:r>
              <a:rPr lang="en-US" dirty="0"/>
              <a:t> by the norm of the weight vector (so margin remains the same regardless of scaling)</a:t>
            </a:r>
          </a:p>
          <a:p>
            <a:pPr lvl="1"/>
            <a:r>
              <a:rPr lang="en-US" dirty="0"/>
              <a:t>Geometric: Euclidean distance from nearest training example to the margin</a:t>
            </a:r>
          </a:p>
          <a:p>
            <a:r>
              <a:rPr lang="en-US" dirty="0"/>
              <a:t>Slack points allow us to trade off accuracy vs. margin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428A5-B035-E54D-899A-68EC55DD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29" y="2566774"/>
            <a:ext cx="2921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B3D3-495A-1B4E-B56F-86A9F785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0D93-B4A8-8B44-8F17-7A42CA7C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definitions of the margin </a:t>
            </a:r>
            <a:r>
              <a:rPr lang="el-GR" dirty="0"/>
              <a:t>γ </a:t>
            </a:r>
            <a:r>
              <a:rPr lang="en-US" dirty="0"/>
              <a:t>give 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define this as an optimization problem and use mathematical manipulation to turn it into a convex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DCD46-EC8E-7D41-AA6F-AA7B6B99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28" y="2343656"/>
            <a:ext cx="2044700" cy="82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AD2F8-3C52-B249-9036-CB37EACF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28" y="4375367"/>
            <a:ext cx="5486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2940-51BE-F646-B3F9-4D7A3D2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C58E-114C-B747-9CB3-F8DE26F9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7622"/>
          </a:xfrm>
        </p:spPr>
        <p:txBody>
          <a:bodyPr>
            <a:normAutofit/>
          </a:bodyPr>
          <a:lstStyle/>
          <a:p>
            <a:r>
              <a:rPr lang="en-US" dirty="0"/>
              <a:t>Kernel methods are used to move non-linearly separable data into higher dimensions where they are linearly separable</a:t>
            </a:r>
          </a:p>
          <a:p>
            <a:r>
              <a:rPr lang="en-US" dirty="0"/>
              <a:t>Because </a:t>
            </a:r>
            <a:r>
              <a:rPr lang="el-GR" dirty="0"/>
              <a:t>φ</a:t>
            </a:r>
            <a:r>
              <a:rPr lang="en-US" dirty="0"/>
              <a:t>(x) may have a huge number of dimensions, we never want to work with it directly</a:t>
            </a:r>
          </a:p>
          <a:p>
            <a:r>
              <a:rPr lang="en-US" dirty="0"/>
              <a:t>Instead, rewrite all functions to use kernel functions K(</a:t>
            </a:r>
            <a:r>
              <a:rPr lang="en-US" dirty="0" err="1"/>
              <a:t>x,z</a:t>
            </a:r>
            <a:r>
              <a:rPr lang="en-US" dirty="0"/>
              <a:t>)=</a:t>
            </a:r>
            <a:r>
              <a:rPr lang="el-GR" dirty="0"/>
              <a:t>φ</a:t>
            </a:r>
            <a:r>
              <a:rPr lang="en-US" dirty="0"/>
              <a:t>(x)•</a:t>
            </a:r>
            <a:r>
              <a:rPr lang="el-GR" dirty="0"/>
              <a:t>φ</a:t>
            </a:r>
            <a:r>
              <a:rPr lang="en-US" dirty="0"/>
              <a:t>(z)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11119-6799-A545-9DB1-9AB16EED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98" y="4453247"/>
            <a:ext cx="5867596" cy="24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98B9-0FD6-9B4A-BBB0-E8FF0249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Methods for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4860-B5B2-AB46-9774-7242E46A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easily kernelize SVMs if we figure out how to express w as a linear combination of training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because: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now need to find values of a that maximize the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479B7-8BEC-D849-ACCA-8A53BCE1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53" y="2787230"/>
            <a:ext cx="19050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31FDC-BDDD-BD47-8157-00B1A9CF0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03"/>
          <a:stretch/>
        </p:blipFill>
        <p:spPr>
          <a:xfrm>
            <a:off x="2689844" y="4292213"/>
            <a:ext cx="7251700" cy="9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4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7A25-D101-7240-A0B7-B7AE9F26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C0E3-6A9C-5C4E-AE2D-61505442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presented finding an SVM boundary as a constrained optimization problem: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far, we have assumed that software packages can find this minimum for us</a:t>
            </a:r>
          </a:p>
          <a:p>
            <a:r>
              <a:rPr lang="en-US" dirty="0"/>
              <a:t>Now we will talk more about constrained optimization to find a different way to rewrite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3EF13-EB4C-754E-AC2D-64968FCAC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01" y="2693194"/>
            <a:ext cx="5486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132-CCF8-1A4A-8341-59BAB7F7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83E9-8781-5A43-B4AC-0D36125F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5977" cy="4351338"/>
          </a:xfrm>
        </p:spPr>
        <p:txBody>
          <a:bodyPr/>
          <a:lstStyle/>
          <a:p>
            <a:r>
              <a:rPr lang="en-US" dirty="0"/>
              <a:t>Let us assume f(</a:t>
            </a:r>
            <a:r>
              <a:rPr lang="en-US" dirty="0" err="1"/>
              <a:t>x,y</a:t>
            </a:r>
            <a:r>
              <a:rPr lang="en-US" dirty="0"/>
              <a:t>) = 2x + y and </a:t>
            </a:r>
            <a:br>
              <a:rPr lang="en-US" dirty="0"/>
            </a:br>
            <a:r>
              <a:rPr lang="en-US" dirty="0"/>
              <a:t>g(x, y)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-1</a:t>
            </a:r>
            <a:endParaRPr lang="en-US" baseline="30000" dirty="0"/>
          </a:p>
          <a:p>
            <a:r>
              <a:rPr lang="en-US" dirty="0"/>
              <a:t>We would like to find the maximum value of f(</a:t>
            </a:r>
            <a:r>
              <a:rPr lang="en-US" dirty="0" err="1"/>
              <a:t>x,y</a:t>
            </a:r>
            <a:r>
              <a:rPr lang="en-US" dirty="0"/>
              <a:t>) such that g(</a:t>
            </a:r>
            <a:r>
              <a:rPr lang="en-US" dirty="0" err="1"/>
              <a:t>x,y</a:t>
            </a:r>
            <a:r>
              <a:rPr lang="en-US" dirty="0"/>
              <a:t>) = 0</a:t>
            </a:r>
          </a:p>
          <a:p>
            <a:r>
              <a:rPr lang="en-US" dirty="0"/>
              <a:t>If the maximum value of f(</a:t>
            </a:r>
            <a:r>
              <a:rPr lang="en-US" dirty="0" err="1"/>
              <a:t>x,y</a:t>
            </a:r>
            <a:r>
              <a:rPr lang="en-US" dirty="0"/>
              <a:t>) (under these constraints) is k, the optimal values of x and y fall on the line 2x+y = 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81C51-1407-6B4D-9508-B0D610E8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992" y="2036618"/>
            <a:ext cx="4191589" cy="4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132-CCF8-1A4A-8341-59BAB7F7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83E9-8781-5A43-B4AC-0D36125F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0929" cy="4351338"/>
          </a:xfrm>
        </p:spPr>
        <p:txBody>
          <a:bodyPr/>
          <a:lstStyle/>
          <a:p>
            <a:r>
              <a:rPr lang="en-US" dirty="0"/>
              <a:t>There are three possibilities for the line f(</a:t>
            </a:r>
            <a:r>
              <a:rPr lang="en-US" dirty="0" err="1"/>
              <a:t>x,y</a:t>
            </a:r>
            <a:r>
              <a:rPr lang="en-US" dirty="0"/>
              <a:t>)=k</a:t>
            </a:r>
          </a:p>
          <a:p>
            <a:pPr lvl="1"/>
            <a:r>
              <a:rPr lang="en-US" dirty="0"/>
              <a:t>If the line </a:t>
            </a:r>
            <a:r>
              <a:rPr lang="en-US" b="1" dirty="0"/>
              <a:t>doesn’t intersect</a:t>
            </a:r>
            <a:r>
              <a:rPr lang="en-US" dirty="0"/>
              <a:t> g(</a:t>
            </a:r>
            <a:r>
              <a:rPr lang="en-US" dirty="0" err="1"/>
              <a:t>x,y</a:t>
            </a:r>
            <a:r>
              <a:rPr lang="en-US" dirty="0"/>
              <a:t>) = 0, then k is not a viable maximum because we cannot meet our constraints</a:t>
            </a:r>
          </a:p>
          <a:p>
            <a:pPr lvl="1"/>
            <a:r>
              <a:rPr lang="en-US" dirty="0"/>
              <a:t>If the line intersects g(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b="1" dirty="0"/>
              <a:t>twice</a:t>
            </a:r>
            <a:r>
              <a:rPr lang="en-US" dirty="0"/>
              <a:t>, we can find some </a:t>
            </a:r>
            <a:r>
              <a:rPr lang="el-GR" dirty="0"/>
              <a:t>ε</a:t>
            </a:r>
            <a:r>
              <a:rPr lang="en-US" dirty="0"/>
              <a:t> &gt; 0 such that f(</a:t>
            </a:r>
            <a:r>
              <a:rPr lang="en-US" dirty="0" err="1"/>
              <a:t>x,y</a:t>
            </a:r>
            <a:r>
              <a:rPr lang="en-US" dirty="0"/>
              <a:t>) = k+</a:t>
            </a:r>
            <a:r>
              <a:rPr lang="el-GR" dirty="0"/>
              <a:t>ε</a:t>
            </a:r>
            <a:r>
              <a:rPr lang="en-US" dirty="0"/>
              <a:t> also intersects g(</a:t>
            </a:r>
            <a:r>
              <a:rPr lang="en-US" dirty="0" err="1"/>
              <a:t>x,y</a:t>
            </a:r>
            <a:r>
              <a:rPr lang="en-US" dirty="0"/>
              <a:t>) = 1 (so k is not a maximum)</a:t>
            </a:r>
          </a:p>
          <a:p>
            <a:pPr lvl="1"/>
            <a:r>
              <a:rPr lang="en-US" dirty="0"/>
              <a:t>If the line is </a:t>
            </a:r>
            <a:r>
              <a:rPr lang="en-US" b="1" dirty="0"/>
              <a:t>tangent</a:t>
            </a:r>
            <a:r>
              <a:rPr lang="en-US" dirty="0"/>
              <a:t> to g(</a:t>
            </a:r>
            <a:r>
              <a:rPr lang="en-US" dirty="0" err="1"/>
              <a:t>x,y</a:t>
            </a:r>
            <a:r>
              <a:rPr lang="en-US" dirty="0"/>
              <a:t>) = 0, then k must be either a maximum or a minimum!</a:t>
            </a:r>
          </a:p>
          <a:p>
            <a:r>
              <a:rPr lang="en-US" dirty="0"/>
              <a:t>Therefore, we’re trying to find k such that f(</a:t>
            </a:r>
            <a:r>
              <a:rPr lang="en-US" dirty="0" err="1"/>
              <a:t>x,y</a:t>
            </a:r>
            <a:r>
              <a:rPr lang="en-US" dirty="0"/>
              <a:t>)=k is tangent to g(</a:t>
            </a:r>
            <a:r>
              <a:rPr lang="en-US" dirty="0" err="1"/>
              <a:t>x,y</a:t>
            </a:r>
            <a:r>
              <a:rPr lang="en-US" dirty="0"/>
              <a:t>)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81C51-1407-6B4D-9508-B0D610E8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242" y="2036618"/>
            <a:ext cx="3449339" cy="33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2015</Words>
  <Application>Microsoft Macintosh PowerPoint</Application>
  <PresentationFormat>Widescreen</PresentationFormat>
  <Paragraphs>194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Kernelized SVMs</vt:lpstr>
      <vt:lpstr>Finding Better Boundaries</vt:lpstr>
      <vt:lpstr>Recall: SVMs</vt:lpstr>
      <vt:lpstr>SVM Classifier</vt:lpstr>
      <vt:lpstr>Kernel Methods</vt:lpstr>
      <vt:lpstr>Kernel Methods for SVMs</vt:lpstr>
      <vt:lpstr>Constrained Optimization</vt:lpstr>
      <vt:lpstr>Constrained Optimization</vt:lpstr>
      <vt:lpstr>Constrained Optimization</vt:lpstr>
      <vt:lpstr>Finding a Tangent</vt:lpstr>
      <vt:lpstr>Using Lagrangians</vt:lpstr>
      <vt:lpstr>Lagrangian Optimization: Multiple Constraints</vt:lpstr>
      <vt:lpstr>Generalized Lagrangian</vt:lpstr>
      <vt:lpstr>Generalized Lagrangian</vt:lpstr>
      <vt:lpstr>Generalized Lagrangian</vt:lpstr>
      <vt:lpstr>The Dual Form</vt:lpstr>
      <vt:lpstr>The Dual Form for SVMs</vt:lpstr>
      <vt:lpstr>Dual Form for SVMs</vt:lpstr>
      <vt:lpstr>Dual Form for SVMs</vt:lpstr>
      <vt:lpstr>Dual Form For SVMs</vt:lpstr>
      <vt:lpstr>Support Vectors</vt:lpstr>
      <vt:lpstr>Kernelized SVM</vt:lpstr>
      <vt:lpstr>More on Kernels</vt:lpstr>
      <vt:lpstr>Kernels, In General</vt:lpstr>
      <vt:lpstr>Properties of Kernels</vt:lpstr>
      <vt:lpstr>RBF Kernels</vt:lpstr>
      <vt:lpstr>Tuning RBF Kernels</vt:lpstr>
      <vt:lpstr>Mercer’s Theorem</vt:lpstr>
      <vt:lpstr>Commonly Used Kernels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Kernelized SVMs</dc:title>
  <dc:creator>Rose Sloan</dc:creator>
  <cp:lastModifiedBy>Rose Sloan</cp:lastModifiedBy>
  <cp:revision>137</cp:revision>
  <dcterms:created xsi:type="dcterms:W3CDTF">2022-10-20T14:59:25Z</dcterms:created>
  <dcterms:modified xsi:type="dcterms:W3CDTF">2024-04-01T21:06:44Z</dcterms:modified>
</cp:coreProperties>
</file>