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7" r:id="rId27"/>
    <p:sldId id="281" r:id="rId28"/>
    <p:sldId id="288" r:id="rId29"/>
    <p:sldId id="282" r:id="rId30"/>
    <p:sldId id="284" r:id="rId31"/>
    <p:sldId id="285" r:id="rId32"/>
    <p:sldId id="28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1092"/>
  </p:normalViewPr>
  <p:slideViewPr>
    <p:cSldViewPr snapToGrid="0" snapToObjects="1">
      <p:cViewPr varScale="1">
        <p:scale>
          <a:sx n="110" d="100"/>
          <a:sy n="110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74BE-1C24-3548-8D66-5385B5129498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6A9B4-1951-8044-93D7-B7015D346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10^82 atoms in the universe, so our data is definitely not that big!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6A9B4-1951-8044-93D7-B7015D346D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6A9B4-1951-8044-93D7-B7015D346D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F230-F2B5-C048-B485-332DAE8C2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AE01-1CAD-6341-B418-4E87CCE82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095F-67DC-5A43-8180-F1506191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2CCE-6DE9-F440-9276-70F3A817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CEFC-A47B-8942-8AB6-149AAC4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D4A-4419-E74C-9880-331D7964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B1B56-48EE-8C48-8910-27C43A8F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4701-BB0E-6040-898A-C73E75CF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1B04-6AEE-AE40-A917-47C928CE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B93A-1C3D-894A-BB68-674531D1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308C8-1632-D74F-87E9-83E79F14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E776C-DE62-AD4D-82AC-87230420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D3AF-8E47-C749-91E4-C6459734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159C-2C45-0047-B029-E32ABE4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9C3-76F3-0541-9AFA-879019E2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3F2-43FC-2044-9549-B7D6D2E9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FFAC-50BB-3B45-827C-C16897DC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A411-FF54-2448-8FC7-9959D3ED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C8B3-1E24-EF41-9D82-6FCBB753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88D8-25D9-6E46-AA50-ADC17BB4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7235-C086-6B4C-B460-436F0A23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C41-F2D3-A74F-92C0-2B774176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D887-EA71-0E4E-AFA5-F6D9C68C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BDE3-007A-F248-A2D6-EDD81CCA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BA9C-0443-9E42-8DD4-192B869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5C0-B3C7-7E4A-8546-0278E04F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5338-DEAC-CA41-B179-19A609DC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2A487-837A-684A-9E1F-537D92EE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1A2B4-0ED6-3944-BE8C-EEBAE37D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4DD0-42EE-E341-ADDE-68834DA9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51C9-5F72-7142-B39A-3FD3B0B4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95F-25DF-6542-A2FE-9172B243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47265-BDD9-664B-BFA7-B22D3AF8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7DBD-BC89-A543-8832-7A92E786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57BD-2979-5B4D-975B-3188572F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E30E-F009-744B-8C5C-1F317F3F6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C768-0586-684D-83AE-0186F59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EAC71-4136-E545-8568-9200781E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7C8C2-8F0C-A644-8A41-0AEAF5F4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F9C-83E0-DE4F-9C06-05AA2149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D1B53-0E45-0141-8D4D-FC6001B6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60BEC-CA7D-8740-AE2D-B85A7BAB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CA47D-3C02-2742-AC62-6F95658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96EDE-C7F8-9F43-9970-1AE66686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08ED-423F-C546-91A5-C825A15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C2376-A999-EC47-A9AA-C17AD02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0CAF-C9CC-224E-A1E1-C8675937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62D-CFC4-4F4F-B6A4-E68FBF64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E2EB-AC05-934D-A06C-02A6607F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0631-50AD-0048-A982-25972D4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181D-A8FA-BE48-9E42-A2B890C8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A7A4D-FCDC-2D48-9463-20B8577F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5553-5F84-F04C-A0CE-D1F80236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2B5F0-A7D4-C543-90A8-793B248F2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747CF-9903-4649-9E30-6AB7B93C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A8173-5430-3F48-A0E5-3E35AB26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A780-538F-1F40-A14A-A06416D8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E9AB-E99F-EB49-BFB9-FBB46C1F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D236F-B964-EA46-9CC6-F9ED3D59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007B-15C1-EA49-A687-64FDCFD34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8721-EE8C-8248-819A-C8C13AD90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32E64-8396-3247-8C59-99AAE403450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F4BA-F8B7-294C-A529-63EC36EA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FA6C-F7EC-174F-9909-2459C374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36BE-C1A3-F547-9DFD-AF1B58FA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sloan@ba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9C37-3E3F-C54B-83B9-89C351F6B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0D1D-540A-6D4D-812E-67826F953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Rose Sloan</a:t>
            </a:r>
          </a:p>
          <a:p>
            <a:r>
              <a:rPr lang="en-US" dirty="0">
                <a:hlinkClick r:id="rId2"/>
              </a:rPr>
              <a:t>rsloan@bard.edu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8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CF9E-86C6-064A-AE52-96FD3B20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Nearest Neighbors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32E1-2F06-C243-809A-0AF07A10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 is a </a:t>
            </a:r>
            <a:r>
              <a:rPr lang="en-US" i="1" dirty="0"/>
              <a:t>classification</a:t>
            </a:r>
            <a:r>
              <a:rPr lang="en-US" dirty="0"/>
              <a:t> problem (may be binary or multi-class)</a:t>
            </a:r>
          </a:p>
          <a:p>
            <a:r>
              <a:rPr lang="en-US" dirty="0"/>
              <a:t>Look at </a:t>
            </a:r>
            <a:r>
              <a:rPr lang="en-US" i="1" dirty="0"/>
              <a:t>error rate</a:t>
            </a:r>
            <a:r>
              <a:rPr lang="en-US" dirty="0"/>
              <a:t>, what percentage of items does our classifier get wrong?</a:t>
            </a:r>
          </a:p>
          <a:p>
            <a:r>
              <a:rPr lang="en-US" dirty="0"/>
              <a:t>Error rate on the training set will always be zero—why?</a:t>
            </a:r>
          </a:p>
          <a:p>
            <a:r>
              <a:rPr lang="en-US" dirty="0"/>
              <a:t>Calculate error rate on a held out test set—never touch this during training</a:t>
            </a:r>
          </a:p>
          <a:p>
            <a:pPr lvl="1"/>
            <a:r>
              <a:rPr lang="en-US" dirty="0"/>
              <a:t>Some data (including MNIST) will come with pre-made test set</a:t>
            </a:r>
          </a:p>
          <a:p>
            <a:pPr lvl="1"/>
            <a:r>
              <a:rPr lang="en-US" dirty="0"/>
              <a:t>Otherwise, hold out about 20% of data before training</a:t>
            </a:r>
          </a:p>
        </p:txBody>
      </p:sp>
    </p:spTree>
    <p:extLst>
      <p:ext uri="{BB962C8B-B14F-4D97-AF65-F5344CB8AC3E}">
        <p14:creationId xmlns:p14="http://schemas.microsoft.com/office/powerpoint/2010/main" val="17053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B2A2-0288-4B47-88DA-17D8E59B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Digit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F30A-2319-734B-B182-FD65EC45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handwritten digit, can we tell what digit it is?</a:t>
            </a:r>
          </a:p>
          <a:p>
            <a:r>
              <a:rPr lang="en-US" dirty="0"/>
              <a:t>Input: 28x28 greyscale images</a:t>
            </a:r>
          </a:p>
          <a:p>
            <a:r>
              <a:rPr lang="en-US" dirty="0"/>
              <a:t>Output: label in {0,1,2,3,4,5,6,7,8,9}</a:t>
            </a:r>
          </a:p>
          <a:p>
            <a:r>
              <a:rPr lang="en-US" dirty="0"/>
              <a:t>MNIST Dataset</a:t>
            </a:r>
          </a:p>
          <a:p>
            <a:pPr lvl="1"/>
            <a:r>
              <a:rPr lang="en-US" dirty="0"/>
              <a:t>From the National Institute for Standards and Technology</a:t>
            </a:r>
          </a:p>
          <a:p>
            <a:pPr lvl="1"/>
            <a:r>
              <a:rPr lang="en-US" dirty="0"/>
              <a:t>60,000 training images, 10,000 </a:t>
            </a:r>
            <a:r>
              <a:rPr lang="en-US"/>
              <a:t>test images</a:t>
            </a:r>
            <a:endParaRPr lang="en-US" dirty="0"/>
          </a:p>
          <a:p>
            <a:pPr lvl="1"/>
            <a:r>
              <a:rPr lang="en-US" dirty="0"/>
              <a:t>All images have been pre-processed—size normalized and centered</a:t>
            </a:r>
          </a:p>
        </p:txBody>
      </p:sp>
    </p:spTree>
    <p:extLst>
      <p:ext uri="{BB962C8B-B14F-4D97-AF65-F5344CB8AC3E}">
        <p14:creationId xmlns:p14="http://schemas.microsoft.com/office/powerpoint/2010/main" val="42627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8804-ADB9-3946-A9B3-AF893832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OCR: MNIST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E07ED-12A5-EE41-AB1D-E93071430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775" y="1825625"/>
            <a:ext cx="6471849" cy="4351338"/>
          </a:xfrm>
        </p:spPr>
      </p:pic>
    </p:spTree>
    <p:extLst>
      <p:ext uri="{BB962C8B-B14F-4D97-AF65-F5344CB8AC3E}">
        <p14:creationId xmlns:p14="http://schemas.microsoft.com/office/powerpoint/2010/main" val="17157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983-40BE-BA47-BA0D-CAFEFAB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for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986A-7FAF-0045-8183-43C5F65A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each image as a 28</a:t>
            </a:r>
            <a:r>
              <a:rPr lang="en-US" baseline="30000" dirty="0"/>
              <a:t>2</a:t>
            </a:r>
            <a:r>
              <a:rPr lang="en-US" dirty="0"/>
              <a:t> = 784 dimension vector</a:t>
            </a:r>
          </a:p>
          <a:p>
            <a:r>
              <a:rPr lang="en-US" dirty="0"/>
              <a:t>Each component is the grayscale value of a pixel</a:t>
            </a:r>
          </a:p>
          <a:p>
            <a:r>
              <a:rPr lang="en-US" dirty="0"/>
              <a:t>Take Euclidean distance (compares pixel by pixel differences)</a:t>
            </a:r>
          </a:p>
        </p:txBody>
      </p:sp>
    </p:spTree>
    <p:extLst>
      <p:ext uri="{BB962C8B-B14F-4D97-AF65-F5344CB8AC3E}">
        <p14:creationId xmlns:p14="http://schemas.microsoft.com/office/powerpoint/2010/main" val="330373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7C28-6237-6748-ADF0-8444C24E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for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050A-197E-B342-B5E7-90F3AF93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good for images?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is this not so good for images?</a:t>
            </a:r>
          </a:p>
        </p:txBody>
      </p:sp>
    </p:spTree>
    <p:extLst>
      <p:ext uri="{BB962C8B-B14F-4D97-AF65-F5344CB8AC3E}">
        <p14:creationId xmlns:p14="http://schemas.microsoft.com/office/powerpoint/2010/main" val="30778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E55F-14BD-FA4B-8E12-A6ED6A7B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3B80C-09DB-4245-A9EC-9ABA4351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953544"/>
            <a:ext cx="3759200" cy="2095500"/>
          </a:xfrm>
        </p:spPr>
      </p:pic>
    </p:spTree>
    <p:extLst>
      <p:ext uri="{BB962C8B-B14F-4D97-AF65-F5344CB8AC3E}">
        <p14:creationId xmlns:p14="http://schemas.microsoft.com/office/powerpoint/2010/main" val="205386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7A50-2B79-CC4E-BF12-C7242B3B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3E01B-1DA4-9141-8765-4D47C7B6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300" y="3048794"/>
            <a:ext cx="3835400" cy="1905000"/>
          </a:xfrm>
        </p:spPr>
      </p:pic>
    </p:spTree>
    <p:extLst>
      <p:ext uri="{BB962C8B-B14F-4D97-AF65-F5344CB8AC3E}">
        <p14:creationId xmlns:p14="http://schemas.microsoft.com/office/powerpoint/2010/main" val="162357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FE3E-15C0-EC49-A472-2BB8109A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C783E-D7D8-6345-BB69-2442720F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0" y="2915444"/>
            <a:ext cx="3873500" cy="2171700"/>
          </a:xfrm>
        </p:spPr>
      </p:pic>
    </p:spTree>
    <p:extLst>
      <p:ext uri="{BB962C8B-B14F-4D97-AF65-F5344CB8AC3E}">
        <p14:creationId xmlns:p14="http://schemas.microsoft.com/office/powerpoint/2010/main" val="121242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44B2-5E02-804C-BF63-6B33E2E4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4269-F63B-4549-981E-5E150178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4939" cy="4351338"/>
          </a:xfrm>
        </p:spPr>
        <p:txBody>
          <a:bodyPr/>
          <a:lstStyle/>
          <a:p>
            <a:r>
              <a:rPr lang="en-US" dirty="0"/>
              <a:t>NN algorithm assumes that “nearby” images usually have the same label</a:t>
            </a:r>
          </a:p>
          <a:p>
            <a:r>
              <a:rPr lang="en-US" dirty="0"/>
              <a:t>What happens in the gray areas?</a:t>
            </a:r>
          </a:p>
          <a:p>
            <a:r>
              <a:rPr lang="en-US" dirty="0"/>
              <a:t>What happens with outliers in the training set?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6A54E-D1AE-3649-84C5-AB00F83E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37" y="2484448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16A0-980C-5E41-B025-029D82D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method: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38B8-0A66-EF4C-BC82-43EAF7A9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account for outliers, let’s instead look at multiple neighbors</a:t>
            </a:r>
          </a:p>
          <a:p>
            <a:r>
              <a:rPr lang="en-US" dirty="0"/>
              <a:t>New concept: find the </a:t>
            </a:r>
            <a:r>
              <a:rPr lang="en-US" i="1" dirty="0"/>
              <a:t>k</a:t>
            </a:r>
            <a:r>
              <a:rPr lang="en-US" dirty="0"/>
              <a:t> nearest neighbors, assign most common  label among those labels</a:t>
            </a:r>
          </a:p>
          <a:p>
            <a:pPr lvl="1"/>
            <a:r>
              <a:rPr lang="en-US" dirty="0"/>
              <a:t>Break ties randomly</a:t>
            </a:r>
          </a:p>
          <a:p>
            <a:r>
              <a:rPr lang="en-US" dirty="0"/>
              <a:t>Need to determine </a:t>
            </a:r>
            <a:r>
              <a:rPr lang="en-US" i="1" dirty="0"/>
              <a:t>k</a:t>
            </a:r>
            <a:r>
              <a:rPr lang="en-US" dirty="0"/>
              <a:t> beforehand</a:t>
            </a:r>
          </a:p>
        </p:txBody>
      </p:sp>
    </p:spTree>
    <p:extLst>
      <p:ext uri="{BB962C8B-B14F-4D97-AF65-F5344CB8AC3E}">
        <p14:creationId xmlns:p14="http://schemas.microsoft.com/office/powerpoint/2010/main" val="4018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3453-CE8A-764D-9379-3BC0EA3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represent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08E1-FC89-8F44-9A33-1EA13EC2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take on many forms (images, text, numerical)</a:t>
            </a:r>
          </a:p>
          <a:p>
            <a:r>
              <a:rPr lang="en-US" dirty="0"/>
              <a:t>Many ML techniques can be used on all of this data</a:t>
            </a:r>
          </a:p>
          <a:p>
            <a:r>
              <a:rPr lang="en-US" dirty="0"/>
              <a:t>How do we bridge the gap?</a:t>
            </a:r>
          </a:p>
        </p:txBody>
      </p:sp>
    </p:spTree>
    <p:extLst>
      <p:ext uri="{BB962C8B-B14F-4D97-AF65-F5344CB8AC3E}">
        <p14:creationId xmlns:p14="http://schemas.microsoft.com/office/powerpoint/2010/main" val="159019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5E17-F145-5947-A837-FFA15BC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F662-624C-F64A-942F-20F90980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-predict(k, x, </a:t>
            </a:r>
            <a:r>
              <a:rPr lang="en-US" dirty="0" err="1"/>
              <a:t>training_data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for y in </a:t>
            </a:r>
            <a:r>
              <a:rPr lang="en-US" dirty="0" err="1"/>
              <a:t>training_data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store (label(y), distance(</a:t>
            </a:r>
            <a:r>
              <a:rPr lang="en-US" dirty="0" err="1"/>
              <a:t>x,y</a:t>
            </a:r>
            <a:r>
              <a:rPr lang="en-US" dirty="0"/>
              <a:t>)) in S</a:t>
            </a:r>
          </a:p>
          <a:p>
            <a:pPr marL="0" indent="0">
              <a:buNone/>
            </a:pPr>
            <a:r>
              <a:rPr lang="en-US" dirty="0"/>
              <a:t>	sort S by distance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= k smallest distances in S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plurality_label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51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DA6F-AA2C-7A49-B014-B5BE7921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14E9-3CB5-5F41-B894-07F86F3A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is what we call a </a:t>
            </a:r>
            <a:r>
              <a:rPr lang="en-US" i="1" dirty="0"/>
              <a:t>hyperparameter</a:t>
            </a:r>
            <a:r>
              <a:rPr lang="en-US" dirty="0"/>
              <a:t>—quantity that controls how the ML algorithm runs and must be set before training</a:t>
            </a:r>
          </a:p>
          <a:p>
            <a:r>
              <a:rPr lang="en-US" dirty="0"/>
              <a:t>What are the benefits/risks of different values of k?</a:t>
            </a:r>
          </a:p>
          <a:p>
            <a:pPr lvl="1"/>
            <a:r>
              <a:rPr lang="en-US" dirty="0"/>
              <a:t>Low value–risk of </a:t>
            </a:r>
            <a:r>
              <a:rPr lang="en-US" i="1" dirty="0"/>
              <a:t>overfitting</a:t>
            </a:r>
            <a:endParaRPr lang="en-US" dirty="0"/>
          </a:p>
          <a:p>
            <a:pPr lvl="1"/>
            <a:r>
              <a:rPr lang="en-US" dirty="0"/>
              <a:t>High value—risk of </a:t>
            </a:r>
            <a:r>
              <a:rPr lang="en-US" i="1" dirty="0"/>
              <a:t>underfitting</a:t>
            </a:r>
          </a:p>
          <a:p>
            <a:r>
              <a:rPr lang="en-US" dirty="0"/>
              <a:t>k often has to be determined experimentally</a:t>
            </a:r>
          </a:p>
          <a:p>
            <a:r>
              <a:rPr lang="en-US" dirty="0"/>
              <a:t>Usually want to use an odd value of k–why?</a:t>
            </a:r>
          </a:p>
          <a:p>
            <a:r>
              <a:rPr lang="en-US" dirty="0"/>
              <a:t>For digit OCR: 3 is generally the best value for k</a:t>
            </a:r>
          </a:p>
        </p:txBody>
      </p:sp>
    </p:spTree>
    <p:extLst>
      <p:ext uri="{BB962C8B-B14F-4D97-AF65-F5344CB8AC3E}">
        <p14:creationId xmlns:p14="http://schemas.microsoft.com/office/powerpoint/2010/main" val="67824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D8C5-9A33-2146-8EC3-F699E6EB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examples: digit OCR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A94480-E303-B442-96CF-9418CF13C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891" y="3979766"/>
            <a:ext cx="3530600" cy="13589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43636F-7BFE-1745-90A0-50FC644A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81" y="1949355"/>
            <a:ext cx="2820020" cy="15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E369-2518-CA45-832D-0614C1B8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with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F620-BBC8-1841-AB59-86F632D4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methods are </a:t>
            </a:r>
            <a:r>
              <a:rPr lang="en-US" i="1" dirty="0"/>
              <a:t>non-parametric</a:t>
            </a:r>
          </a:p>
          <a:p>
            <a:pPr lvl="1"/>
            <a:r>
              <a:rPr lang="en-US" i="1" dirty="0"/>
              <a:t>Parametric </a:t>
            </a:r>
            <a:r>
              <a:rPr lang="en-US" dirty="0"/>
              <a:t>methods–machine learning techniques where training determines some set of values (parameters) that can be stored and used to run the model</a:t>
            </a:r>
          </a:p>
          <a:p>
            <a:r>
              <a:rPr lang="en-US" dirty="0"/>
              <a:t>No training phase, must go through the entire training set</a:t>
            </a:r>
          </a:p>
          <a:p>
            <a:r>
              <a:rPr lang="en-US" dirty="0"/>
              <a:t>By default, O(</a:t>
            </a:r>
            <a:r>
              <a:rPr lang="en-US" dirty="0" err="1"/>
              <a:t>nd</a:t>
            </a:r>
            <a:r>
              <a:rPr lang="en-US" dirty="0"/>
              <a:t>) where n is size of training set and d is dimension</a:t>
            </a:r>
          </a:p>
          <a:p>
            <a:pPr lvl="1"/>
            <a:r>
              <a:rPr lang="en-US" dirty="0"/>
              <a:t>This can be optimized a little with some cleverness</a:t>
            </a:r>
          </a:p>
        </p:txBody>
      </p:sp>
    </p:spTree>
    <p:extLst>
      <p:ext uri="{BB962C8B-B14F-4D97-AF65-F5344CB8AC3E}">
        <p14:creationId xmlns:p14="http://schemas.microsoft.com/office/powerpoint/2010/main" val="112997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D0AC-392D-E649-A5CB-4D1295DB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Considerations: Features and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1D79-4A21-EC46-9BD8-235432E2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assumption: points that are “close” together are likely to have the same label</a:t>
            </a:r>
          </a:p>
          <a:p>
            <a:r>
              <a:rPr lang="en-US" dirty="0"/>
              <a:t>Remember our vectors are made up of features</a:t>
            </a:r>
          </a:p>
          <a:p>
            <a:r>
              <a:rPr lang="en-US" dirty="0"/>
              <a:t>By default, </a:t>
            </a:r>
            <a:r>
              <a:rPr lang="en-US" dirty="0" err="1"/>
              <a:t>kNN</a:t>
            </a:r>
            <a:r>
              <a:rPr lang="en-US" dirty="0"/>
              <a:t> uses </a:t>
            </a:r>
            <a:r>
              <a:rPr lang="en-US" i="1" dirty="0"/>
              <a:t>all</a:t>
            </a:r>
            <a:r>
              <a:rPr lang="en-US" dirty="0"/>
              <a:t> features and weights them all </a:t>
            </a:r>
            <a:r>
              <a:rPr lang="en-US" i="1" dirty="0"/>
              <a:t>equally</a:t>
            </a:r>
          </a:p>
          <a:p>
            <a:r>
              <a:rPr lang="en-US" dirty="0"/>
              <a:t>Scaling of features matters a lot (e.g. 10 vs. 1 is a bigger difference than 1 vs. 0.1)</a:t>
            </a:r>
          </a:p>
          <a:p>
            <a:r>
              <a:rPr lang="en-US" dirty="0"/>
              <a:t>Noisy features can be a big problem, especially if scale is off</a:t>
            </a:r>
          </a:p>
        </p:txBody>
      </p:sp>
    </p:spTree>
    <p:extLst>
      <p:ext uri="{BB962C8B-B14F-4D97-AF65-F5344CB8AC3E}">
        <p14:creationId xmlns:p14="http://schemas.microsoft.com/office/powerpoint/2010/main" val="394343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95AE-4D23-3E4B-92E0-882E9F3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7D5F-4222-E245-A9FE-36BCC43E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7088" cy="4351338"/>
          </a:xfrm>
        </p:spPr>
        <p:txBody>
          <a:bodyPr/>
          <a:lstStyle/>
          <a:p>
            <a:r>
              <a:rPr lang="en-US" dirty="0"/>
              <a:t>Consider classifying skis vs. snowboards by length and width</a:t>
            </a:r>
          </a:p>
          <a:p>
            <a:r>
              <a:rPr lang="en-US" dirty="0"/>
              <a:t> Length usually measured in centimeters:</a:t>
            </a:r>
          </a:p>
          <a:p>
            <a:pPr lvl="1"/>
            <a:r>
              <a:rPr lang="en-US" dirty="0"/>
              <a:t>Skis 130-190 cm, snowboards 90-170 cm</a:t>
            </a:r>
          </a:p>
          <a:p>
            <a:r>
              <a:rPr lang="en-US" dirty="0"/>
              <a:t>Height usually measured in millimeters: usually measured in millimeters</a:t>
            </a:r>
          </a:p>
          <a:p>
            <a:pPr lvl="1"/>
            <a:r>
              <a:rPr lang="en-US" dirty="0"/>
              <a:t>Skis 70-130 mm, snowboards 230-270 mm</a:t>
            </a:r>
          </a:p>
          <a:p>
            <a:r>
              <a:rPr lang="en-US" dirty="0"/>
              <a:t>But what happens if we measure width also in cm?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55F02-EF2A-5F44-8A10-EBF57A0F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13" y="4139697"/>
            <a:ext cx="2628900" cy="2349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4A700-8877-A34A-BDD4-2B450F19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00" y="758361"/>
            <a:ext cx="2005980" cy="31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6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412E-77AC-3941-8E11-3E390AAA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“Curse”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DBE0-171C-D84D-BD08-A57FD2D8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usually going to work on high dimensional data</a:t>
            </a:r>
          </a:p>
          <a:p>
            <a:r>
              <a:rPr lang="en-US" dirty="0"/>
              <a:t>Computation slower in larger dimensions</a:t>
            </a:r>
          </a:p>
          <a:p>
            <a:r>
              <a:rPr lang="en-US" dirty="0"/>
              <a:t>Large distances/data sparsity</a:t>
            </a:r>
          </a:p>
          <a:p>
            <a:pPr lvl="1"/>
            <a:r>
              <a:rPr lang="en-US" dirty="0"/>
              <a:t>Consider breaking a (hyper)cube with side length 5 into unit (hyper)cubes</a:t>
            </a:r>
          </a:p>
          <a:p>
            <a:pPr lvl="1"/>
            <a:r>
              <a:rPr lang="en-US" dirty="0"/>
              <a:t>25 in dimension 2, 125 in dimension 3, 10</a:t>
            </a:r>
            <a:r>
              <a:rPr lang="en-US" baseline="30000" dirty="0"/>
              <a:t>548</a:t>
            </a:r>
            <a:r>
              <a:rPr lang="en-US" dirty="0"/>
              <a:t> in dimension 748</a:t>
            </a:r>
          </a:p>
          <a:p>
            <a:r>
              <a:rPr lang="en-US" dirty="0"/>
              <a:t>Distances go up, but variance stays the same throughout dimensions (but fortunately distributions are not uniform!)</a:t>
            </a:r>
          </a:p>
        </p:txBody>
      </p:sp>
    </p:spTree>
    <p:extLst>
      <p:ext uri="{BB962C8B-B14F-4D97-AF65-F5344CB8AC3E}">
        <p14:creationId xmlns:p14="http://schemas.microsoft.com/office/powerpoint/2010/main" val="22036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C3F1-82B1-4F42-B23F-FAE270A1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Further: Distance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F300-B41A-C848-88BA-F543D355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 is a good general purpose distance metric</a:t>
            </a:r>
          </a:p>
          <a:p>
            <a:r>
              <a:rPr lang="en-US" dirty="0"/>
              <a:t>Not the “best” in every case</a:t>
            </a:r>
          </a:p>
          <a:p>
            <a:r>
              <a:rPr lang="en-US" dirty="0"/>
              <a:t>Can look at other distance metrics for certain problems</a:t>
            </a:r>
          </a:p>
        </p:txBody>
      </p:sp>
    </p:spTree>
    <p:extLst>
      <p:ext uri="{BB962C8B-B14F-4D97-AF65-F5344CB8AC3E}">
        <p14:creationId xmlns:p14="http://schemas.microsoft.com/office/powerpoint/2010/main" val="4248701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3D3B-9FEE-6D4F-A1E3-68958C73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Metrics: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3EF-6C9B-E74D-8A6E-56CCFB5D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distance(x, x) = 0</a:t>
            </a:r>
          </a:p>
          <a:p>
            <a:r>
              <a:rPr lang="en-US" dirty="0"/>
              <a:t>distance(x, y) &gt;= 0 (positivity)</a:t>
            </a:r>
          </a:p>
          <a:p>
            <a:r>
              <a:rPr lang="en-US" dirty="0"/>
              <a:t>distance(x, y) = distance(y, x) (symmetry)</a:t>
            </a:r>
          </a:p>
          <a:p>
            <a:r>
              <a:rPr lang="en-US" dirty="0"/>
              <a:t>distance(x, z) &lt;= distance(x, y) + distance(y, z)</a:t>
            </a:r>
          </a:p>
        </p:txBody>
      </p:sp>
    </p:spTree>
    <p:extLst>
      <p:ext uri="{BB962C8B-B14F-4D97-AF65-F5344CB8AC3E}">
        <p14:creationId xmlns:p14="http://schemas.microsoft.com/office/powerpoint/2010/main" val="4092175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97A8-DBCC-B646-AD45-B79DC75C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98E3-2668-4348-A703-DE37B1E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 or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/>
              <a:t>distance is a generalization of Euclidean distance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17CF5-8205-0146-AB01-73D81CEF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33" y="3509072"/>
            <a:ext cx="3136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FBF-2F55-6448-8F4E-DC1DA025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to Feature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0AE4-FC1D-5340-9278-4BEE34B5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needs to be represented as vectors</a:t>
            </a:r>
          </a:p>
          <a:p>
            <a:r>
              <a:rPr lang="en-US" dirty="0"/>
              <a:t>Each component numerically represents a different feature </a:t>
            </a:r>
          </a:p>
          <a:p>
            <a:r>
              <a:rPr lang="en-US" dirty="0"/>
              <a:t>May have large dimension—all data points in our data set should have the </a:t>
            </a:r>
            <a:r>
              <a:rPr lang="en-US" i="1" dirty="0"/>
              <a:t>same</a:t>
            </a:r>
            <a:r>
              <a:rPr lang="en-US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5277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C1F4-2C37-654A-B285-2005CE6B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18BE-5A2F-154B-94BA-8D51E874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2406" cy="4351338"/>
          </a:xfrm>
        </p:spPr>
        <p:txBody>
          <a:bodyPr/>
          <a:lstStyle/>
          <a:p>
            <a:r>
              <a:rPr lang="en-US" dirty="0"/>
              <a:t>Another name for 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endParaRPr lang="en-US" dirty="0"/>
          </a:p>
          <a:p>
            <a:r>
              <a:rPr lang="en-US" dirty="0"/>
              <a:t>Also called taxicab distance</a:t>
            </a:r>
          </a:p>
          <a:p>
            <a:r>
              <a:rPr lang="en-US" dirty="0"/>
              <a:t>Simply the sum of differences among all coordinates</a:t>
            </a:r>
          </a:p>
          <a:p>
            <a:r>
              <a:rPr lang="en-US" dirty="0"/>
              <a:t>Can be useful for very high dimensional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02B09-D569-304C-B9CA-13DB3C39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06" y="231248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4D1-09E6-7F49-A7CA-6C8AEB47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650-F221-C34D-8A99-D0C29AF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Text: string edit distance</a:t>
            </a:r>
          </a:p>
          <a:p>
            <a:pPr lvl="1"/>
            <a:r>
              <a:rPr lang="en-US" dirty="0"/>
              <a:t>Number of insertions, deletions, and substitutions to get between 2 strings</a:t>
            </a:r>
          </a:p>
          <a:p>
            <a:pPr lvl="2"/>
            <a:r>
              <a:rPr lang="en-US" dirty="0"/>
              <a:t>E.g. Kitten and sitting have distance 3</a:t>
            </a:r>
          </a:p>
          <a:p>
            <a:pPr lvl="2"/>
            <a:r>
              <a:rPr lang="en-US" dirty="0"/>
              <a:t>Kitten-&gt;</a:t>
            </a:r>
            <a:r>
              <a:rPr lang="en-US" dirty="0" err="1"/>
              <a:t>sitten</a:t>
            </a:r>
            <a:r>
              <a:rPr lang="en-US" dirty="0"/>
              <a:t>-&gt;</a:t>
            </a:r>
            <a:r>
              <a:rPr lang="en-US" dirty="0" err="1"/>
              <a:t>sittin</a:t>
            </a:r>
            <a:r>
              <a:rPr lang="en-US" dirty="0"/>
              <a:t>-&gt;sitting</a:t>
            </a:r>
          </a:p>
          <a:p>
            <a:r>
              <a:rPr lang="en-US" dirty="0"/>
              <a:t>Images: Shape distance</a:t>
            </a:r>
          </a:p>
          <a:p>
            <a:r>
              <a:rPr lang="en-US" dirty="0"/>
              <a:t>Audio: Difference of various features using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71069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6C83-593F-DB41-8204-E42CF7F4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metrics: Digit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ED1E-D43F-E34B-AF4D-C67F522A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baseline="-25000" dirty="0"/>
              <a:t>2 </a:t>
            </a:r>
            <a:r>
              <a:rPr lang="en-US" dirty="0"/>
              <a:t>works pretty well, </a:t>
            </a:r>
            <a:r>
              <a:rPr lang="en-US" i="1" dirty="0"/>
              <a:t>l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dirty="0"/>
              <a:t>works better</a:t>
            </a:r>
          </a:p>
          <a:p>
            <a:r>
              <a:rPr lang="en-US" dirty="0"/>
              <a:t>Image-specific distance functions work even better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C33CC-C8C0-394A-9CE3-C8735845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43" y="4001294"/>
            <a:ext cx="443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62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8867-4FE1-9340-BF6C-321CA9CC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32C3-EC96-EB4E-8F1B-7FD659EF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approaches can be very powerful when items that are ”close” to each other geometrically are likely to have the same label</a:t>
            </a:r>
          </a:p>
          <a:p>
            <a:r>
              <a:rPr lang="en-US" dirty="0" err="1"/>
              <a:t>kNN</a:t>
            </a:r>
            <a:r>
              <a:rPr lang="en-US" dirty="0"/>
              <a:t> treats all features as equally important</a:t>
            </a:r>
          </a:p>
          <a:p>
            <a:pPr lvl="1"/>
            <a:r>
              <a:rPr lang="en-US" dirty="0"/>
              <a:t>Features need to be scaled correctly</a:t>
            </a:r>
          </a:p>
          <a:p>
            <a:r>
              <a:rPr lang="en-US" dirty="0"/>
              <a:t>Proper choice of k is important</a:t>
            </a:r>
          </a:p>
          <a:p>
            <a:r>
              <a:rPr lang="en-US" dirty="0" err="1"/>
              <a:t>kNN</a:t>
            </a:r>
            <a:r>
              <a:rPr lang="en-US" dirty="0"/>
              <a:t> is non-parametric, inefficient to store and (in most cases) to run</a:t>
            </a:r>
          </a:p>
        </p:txBody>
      </p:sp>
    </p:spTree>
    <p:extLst>
      <p:ext uri="{BB962C8B-B14F-4D97-AF65-F5344CB8AC3E}">
        <p14:creationId xmlns:p14="http://schemas.microsoft.com/office/powerpoint/2010/main" val="292896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67A-C83A-2345-BD93-01E1C3B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C014-88B9-9A46-8929-ABE50C21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 of textbook</a:t>
            </a:r>
          </a:p>
        </p:txBody>
      </p:sp>
    </p:spTree>
    <p:extLst>
      <p:ext uri="{BB962C8B-B14F-4D97-AF65-F5344CB8AC3E}">
        <p14:creationId xmlns:p14="http://schemas.microsoft.com/office/powerpoint/2010/main" val="31410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755C-D36C-F54B-A5A7-085EE404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0509-33A3-2D4E-B16A-A69CFB47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r>
              <a:rPr lang="en-US" dirty="0"/>
              <a:t>Features may be “direct” representations of data, results of sophisticated analysis, or something in between</a:t>
            </a:r>
          </a:p>
          <a:p>
            <a:r>
              <a:rPr lang="en-US" dirty="0"/>
              <a:t>(Note: this is separate from data cleaning)</a:t>
            </a:r>
          </a:p>
          <a:p>
            <a:r>
              <a:rPr lang="en-US" dirty="0"/>
              <a:t>Text (e.g. movie reviews)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Counts of specific key words (e.g. “good”)</a:t>
            </a:r>
          </a:p>
          <a:p>
            <a:pPr lvl="1"/>
            <a:r>
              <a:rPr lang="en-US" dirty="0"/>
              <a:t>Words with positive correlations</a:t>
            </a:r>
          </a:p>
          <a:p>
            <a:r>
              <a:rPr lang="en-US" dirty="0"/>
              <a:t>Images (e.g. OCR)</a:t>
            </a:r>
          </a:p>
          <a:p>
            <a:pPr lvl="1"/>
            <a:r>
              <a:rPr lang="en-US" dirty="0"/>
              <a:t>Pixel by pixel RGB values</a:t>
            </a:r>
          </a:p>
          <a:p>
            <a:pPr lvl="1"/>
            <a:r>
              <a:rPr lang="en-US" dirty="0"/>
              <a:t>Number of lines and curves</a:t>
            </a:r>
          </a:p>
        </p:txBody>
      </p:sp>
    </p:spTree>
    <p:extLst>
      <p:ext uri="{BB962C8B-B14F-4D97-AF65-F5344CB8AC3E}">
        <p14:creationId xmlns:p14="http://schemas.microsoft.com/office/powerpoint/2010/main" val="323182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24F0-A4D6-3B45-9B53-22D809FA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Features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EE6F-F9FB-BE4C-9E96-08B48E32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features (e.g. age) – include directly</a:t>
            </a:r>
          </a:p>
          <a:p>
            <a:r>
              <a:rPr lang="en-US" dirty="0"/>
              <a:t>Boolean features (e.g. </a:t>
            </a:r>
            <a:r>
              <a:rPr lang="en-US" dirty="0" err="1"/>
              <a:t>isAdult</a:t>
            </a:r>
            <a:r>
              <a:rPr lang="en-US" dirty="0"/>
              <a:t>) – 1 for true, 0 for false</a:t>
            </a:r>
          </a:p>
          <a:p>
            <a:r>
              <a:rPr lang="en-US" dirty="0"/>
              <a:t>Category features (e.g. eye color) – how?</a:t>
            </a:r>
          </a:p>
          <a:p>
            <a:pPr lvl="1"/>
            <a:r>
              <a:rPr lang="en-US" dirty="0"/>
              <a:t>Could say brown=1, blue=2, green=3, etc., but this causes problems… why?</a:t>
            </a:r>
          </a:p>
        </p:txBody>
      </p:sp>
    </p:spTree>
    <p:extLst>
      <p:ext uri="{BB962C8B-B14F-4D97-AF65-F5344CB8AC3E}">
        <p14:creationId xmlns:p14="http://schemas.microsoft.com/office/powerpoint/2010/main" val="28098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9DF-C9E9-E548-BCD7-0FB35AC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C8CD-BE00-8D4A-9352-590712D3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Don’t want to collapse categorical features into one component because, e.g., brown isn’t closer to blue than green</a:t>
            </a:r>
          </a:p>
          <a:p>
            <a:r>
              <a:rPr lang="en-US" dirty="0"/>
              <a:t>Instead, treat a feature with </a:t>
            </a:r>
            <a:r>
              <a:rPr lang="en-US" i="1" dirty="0"/>
              <a:t>n</a:t>
            </a:r>
            <a:r>
              <a:rPr lang="en-US" dirty="0"/>
              <a:t> possible feature, as </a:t>
            </a:r>
            <a:r>
              <a:rPr lang="en-US" i="1" dirty="0"/>
              <a:t>n</a:t>
            </a:r>
            <a:r>
              <a:rPr lang="en-US" dirty="0"/>
              <a:t> binary features</a:t>
            </a:r>
          </a:p>
          <a:p>
            <a:r>
              <a:rPr lang="en-US" dirty="0"/>
              <a:t>One-hot vector, one component is 1, rest are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248B1-688C-2440-B83F-84CA55B9BBC5}"/>
              </a:ext>
            </a:extLst>
          </p:cNvPr>
          <p:cNvSpPr txBox="1"/>
          <p:nvPr/>
        </p:nvSpPr>
        <p:spPr>
          <a:xfrm>
            <a:off x="3594100" y="415290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&lt;0, 1, 0, 0, 0&gt;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C0E75-35AC-C44C-9DAD-5EC984479C03}"/>
              </a:ext>
            </a:extLst>
          </p:cNvPr>
          <p:cNvCxnSpPr>
            <a:cxnSpLocks/>
          </p:cNvCxnSpPr>
          <p:nvPr/>
        </p:nvCxnSpPr>
        <p:spPr>
          <a:xfrm flipV="1">
            <a:off x="3403600" y="47879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9E36F5-FD48-464C-AC0D-466BB3CD0DB2}"/>
              </a:ext>
            </a:extLst>
          </p:cNvPr>
          <p:cNvSpPr txBox="1"/>
          <p:nvPr/>
        </p:nvSpPr>
        <p:spPr>
          <a:xfrm>
            <a:off x="2882900" y="531112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C189D-9118-EF45-B144-9427563F54EC}"/>
              </a:ext>
            </a:extLst>
          </p:cNvPr>
          <p:cNvSpPr txBox="1"/>
          <p:nvPr/>
        </p:nvSpPr>
        <p:spPr>
          <a:xfrm>
            <a:off x="3803650" y="531112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BD7DE-FE07-8246-8669-211519E760B8}"/>
              </a:ext>
            </a:extLst>
          </p:cNvPr>
          <p:cNvSpPr txBox="1"/>
          <p:nvPr/>
        </p:nvSpPr>
        <p:spPr>
          <a:xfrm>
            <a:off x="4673600" y="531112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66430-F335-B242-989D-7F8FBA51DCEB}"/>
              </a:ext>
            </a:extLst>
          </p:cNvPr>
          <p:cNvSpPr txBox="1"/>
          <p:nvPr/>
        </p:nvSpPr>
        <p:spPr>
          <a:xfrm>
            <a:off x="5461000" y="5349428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hazel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AD3B4-1E9C-F546-ADBA-BDCB162CE801}"/>
              </a:ext>
            </a:extLst>
          </p:cNvPr>
          <p:cNvSpPr txBox="1"/>
          <p:nvPr/>
        </p:nvSpPr>
        <p:spPr>
          <a:xfrm>
            <a:off x="6330950" y="531112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12464-E42D-BE44-9CAD-AE480152B128}"/>
              </a:ext>
            </a:extLst>
          </p:cNvPr>
          <p:cNvCxnSpPr/>
          <p:nvPr/>
        </p:nvCxnSpPr>
        <p:spPr>
          <a:xfrm flipV="1">
            <a:off x="4114800" y="4787900"/>
            <a:ext cx="393700" cy="52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71CC4B-AED2-E34D-8055-F86DFBB34416}"/>
              </a:ext>
            </a:extLst>
          </p:cNvPr>
          <p:cNvCxnSpPr/>
          <p:nvPr/>
        </p:nvCxnSpPr>
        <p:spPr>
          <a:xfrm flipV="1">
            <a:off x="4975225" y="4787900"/>
            <a:ext cx="0" cy="52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0235-A47D-E144-8415-476BB5E90926}"/>
              </a:ext>
            </a:extLst>
          </p:cNvPr>
          <p:cNvCxnSpPr/>
          <p:nvPr/>
        </p:nvCxnSpPr>
        <p:spPr>
          <a:xfrm flipH="1" flipV="1">
            <a:off x="5613400" y="4787900"/>
            <a:ext cx="139700" cy="56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2C912A-90E2-6244-B903-70F564931559}"/>
              </a:ext>
            </a:extLst>
          </p:cNvPr>
          <p:cNvCxnSpPr/>
          <p:nvPr/>
        </p:nvCxnSpPr>
        <p:spPr>
          <a:xfrm flipH="1" flipV="1">
            <a:off x="6054725" y="4805189"/>
            <a:ext cx="523875" cy="592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5D97-DBEB-AD42-B4C9-59F4EB41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06E0-7CB7-724A-852A-B71A585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can represent data points as vectors, we can find </a:t>
            </a:r>
            <a:r>
              <a:rPr lang="en-US" i="1" dirty="0"/>
              <a:t>distance </a:t>
            </a:r>
            <a:r>
              <a:rPr lang="en-US" dirty="0"/>
              <a:t>between any two data points</a:t>
            </a:r>
          </a:p>
          <a:p>
            <a:r>
              <a:rPr lang="en-US" dirty="0"/>
              <a:t>Many ways to do this, most common is Euclidean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56AA4-1D12-0A4F-8C80-5EFEC6E6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536950"/>
            <a:ext cx="5956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2B26-0631-C141-8897-82429208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Neighbor: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0188-152C-C148-B763-85352246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new data point, find the “closest” labeled data point in our training data</a:t>
            </a:r>
          </a:p>
          <a:p>
            <a:r>
              <a:rPr lang="en-US" dirty="0"/>
              <a:t>Assign new point the same label as this closest point</a:t>
            </a:r>
          </a:p>
        </p:txBody>
      </p:sp>
    </p:spTree>
    <p:extLst>
      <p:ext uri="{BB962C8B-B14F-4D97-AF65-F5344CB8AC3E}">
        <p14:creationId xmlns:p14="http://schemas.microsoft.com/office/powerpoint/2010/main" val="35669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7A5-7413-4D43-8B04-5DF0844B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Neighbor: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64EA-4EE5-064F-B72B-146EF483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NN-predict(x, </a:t>
            </a:r>
            <a:r>
              <a:rPr lang="en-US" dirty="0" err="1"/>
              <a:t>training_data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min_distance</a:t>
            </a:r>
            <a:r>
              <a:rPr lang="en-US" dirty="0"/>
              <a:t> = infinity</a:t>
            </a:r>
          </a:p>
          <a:p>
            <a:pPr marL="0" indent="0">
              <a:buNone/>
            </a:pPr>
            <a:r>
              <a:rPr lang="en-US" dirty="0"/>
              <a:t>	for y in </a:t>
            </a:r>
            <a:r>
              <a:rPr lang="en-US" dirty="0" err="1"/>
              <a:t>training_data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distance(</a:t>
            </a:r>
            <a:r>
              <a:rPr lang="en-US" dirty="0" err="1"/>
              <a:t>x,y</a:t>
            </a:r>
            <a:r>
              <a:rPr lang="en-US" dirty="0"/>
              <a:t>) &lt; </a:t>
            </a:r>
            <a:r>
              <a:rPr lang="en-US" dirty="0" err="1"/>
              <a:t>min_distance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min_distance</a:t>
            </a:r>
            <a:r>
              <a:rPr lang="en-US" dirty="0"/>
              <a:t> = distance(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nearest_neighbor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	return label(</a:t>
            </a:r>
            <a:r>
              <a:rPr lang="en-US" dirty="0" err="1"/>
              <a:t>nearest_neighbor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01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1418</Words>
  <Application>Microsoft Macintosh PowerPoint</Application>
  <PresentationFormat>Widescreen</PresentationFormat>
  <Paragraphs>166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Nearest Neighbors</vt:lpstr>
      <vt:lpstr>How do we represent data?</vt:lpstr>
      <vt:lpstr>From Data to Feature Vectors</vt:lpstr>
      <vt:lpstr>Features and Abstraction</vt:lpstr>
      <vt:lpstr>From Features to Vectors</vt:lpstr>
      <vt:lpstr>One-Hot Vectors</vt:lpstr>
      <vt:lpstr>Distance between Vectors</vt:lpstr>
      <vt:lpstr>Nearest Neighbor: Concept</vt:lpstr>
      <vt:lpstr>Nearest Neighbor: Pseudocode</vt:lpstr>
      <vt:lpstr>Evaluating Nearest Neighbors Results</vt:lpstr>
      <vt:lpstr>Example: Digit OCR</vt:lpstr>
      <vt:lpstr>Digit OCR: MNIST data set</vt:lpstr>
      <vt:lpstr>Nearest Neighbors for OCR</vt:lpstr>
      <vt:lpstr>Nearest Neighbors for OCR</vt:lpstr>
      <vt:lpstr>Nearest Neighbors Examples</vt:lpstr>
      <vt:lpstr>Nearest Neighbors Examples</vt:lpstr>
      <vt:lpstr>Nearest Neighbors Examples</vt:lpstr>
      <vt:lpstr>Beyond Nearest Neighbor</vt:lpstr>
      <vt:lpstr>Improving the method: kNN</vt:lpstr>
      <vt:lpstr>kNN Pseudocode</vt:lpstr>
      <vt:lpstr>Choosing k</vt:lpstr>
      <vt:lpstr>kNN examples: digit OCR</vt:lpstr>
      <vt:lpstr>Considerations with kNN</vt:lpstr>
      <vt:lpstr>More Considerations: Features and Scaling</vt:lpstr>
      <vt:lpstr>Feature Scaling Example</vt:lpstr>
      <vt:lpstr>“Curse” of Dimensionality</vt:lpstr>
      <vt:lpstr>Going Further: Distance Metrics</vt:lpstr>
      <vt:lpstr>Distance Metrics: Requirements</vt:lpstr>
      <vt:lpstr>Generalizing Distance</vt:lpstr>
      <vt:lpstr>Manhattan Distance</vt:lpstr>
      <vt:lpstr>Domain-Specific Distances</vt:lpstr>
      <vt:lpstr>Distance metrics: Digit OCR</vt:lpstr>
      <vt:lpstr>kNN Conclusions</vt:lpstr>
      <vt:lpstr>For 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Neighbors</dc:title>
  <dc:creator>Rose Sloan</dc:creator>
  <cp:lastModifiedBy>Rose Sloan</cp:lastModifiedBy>
  <cp:revision>67</cp:revision>
  <dcterms:created xsi:type="dcterms:W3CDTF">2022-08-29T16:17:27Z</dcterms:created>
  <dcterms:modified xsi:type="dcterms:W3CDTF">2024-01-31T20:26:30Z</dcterms:modified>
</cp:coreProperties>
</file>