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3" r:id="rId3"/>
    <p:sldId id="321" r:id="rId4"/>
    <p:sldId id="322" r:id="rId5"/>
    <p:sldId id="323" r:id="rId6"/>
    <p:sldId id="324" r:id="rId7"/>
    <p:sldId id="326" r:id="rId8"/>
    <p:sldId id="327" r:id="rId9"/>
    <p:sldId id="328" r:id="rId10"/>
    <p:sldId id="329" r:id="rId11"/>
    <p:sldId id="330" r:id="rId12"/>
    <p:sldId id="332" r:id="rId13"/>
    <p:sldId id="334" r:id="rId14"/>
    <p:sldId id="34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88"/>
    <p:restoredTop sz="96121"/>
  </p:normalViewPr>
  <p:slideViewPr>
    <p:cSldViewPr snapToGrid="0" snapToObjects="1">
      <p:cViewPr varScale="1">
        <p:scale>
          <a:sx n="124" d="100"/>
          <a:sy n="124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A852-4685-4D44-95E3-4461E0CAE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702CB-BFDC-9A4F-876E-CBDEACD9E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3A252-3555-0E43-8947-F228D76F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38EA-CD1E-EB43-AA59-2081AE28083D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968D0-9EA4-3042-A26A-FCB9096D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D011A-9586-3544-B1B2-6B349F07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2CD3-5CFC-884F-A56B-59FD5A54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B71D-46BF-074E-A1E2-8638EC60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EC9E5-C3A3-E045-84A3-280B50398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55B2B-7DA4-5543-8EA7-DBAB661C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38EA-CD1E-EB43-AA59-2081AE28083D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6CB7F-179A-9749-AAF9-0AFD76B8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2D79-3102-4444-981C-1D6627E6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2CD3-5CFC-884F-A56B-59FD5A54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E12998-66FA-3E47-ACDC-3003588EB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67860-23C6-E04B-99B6-79C8BBA76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521ED-CB68-3140-B256-E8DB1C44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38EA-CD1E-EB43-AA59-2081AE28083D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EB102-BBB3-184C-8EA8-AB3E33D8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73F38-64B1-3340-80E9-0A3A939A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2CD3-5CFC-884F-A56B-59FD5A54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5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974F-8313-1B49-8C5A-3C03A9E6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BA51-17E1-2644-9EFC-843A24690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601EE-D274-0546-BF48-1D593914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38EA-CD1E-EB43-AA59-2081AE28083D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A695C-B258-AA42-9E46-8EFB7D3E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66FF1-6F0A-064D-AFD6-6379EF20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2CD3-5CFC-884F-A56B-59FD5A54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7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C8B9-3F82-1A4B-9F4B-31FAF05C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5F0EB-370D-224E-9AC3-BADB0FEF6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DCE81-910E-BC4D-90AD-A13A854A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38EA-CD1E-EB43-AA59-2081AE28083D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48224-0FC7-A94A-868F-B0B213EE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C76D0-4F5A-1F48-87BE-0BCFC673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2CD3-5CFC-884F-A56B-59FD5A54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2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E73E-758C-2B4F-9B49-7F40B84F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9EB17-87A3-F444-B1E2-7101748AD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EF83C-DE72-1B4D-99D7-D108C142D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CE745-6BCC-6047-86D4-2BCACA6A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38EA-CD1E-EB43-AA59-2081AE28083D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C6ECB-2199-094B-82CC-01AE3D8B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2047C-C304-9344-A801-2E7D3DD1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2CD3-5CFC-884F-A56B-59FD5A54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9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CA17-6B08-A940-B9B4-E380CDF33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8FE2B-8A88-1A43-9AD4-E56DBF3F9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0DBFD-0B32-4A41-B68B-15BE54D76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E3AC9-17D5-C04C-9406-7430772DD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5C24F-7360-9B40-80D0-F26EE6C15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140CC-60EB-8148-A391-4C16ED3B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38EA-CD1E-EB43-AA59-2081AE28083D}" type="datetimeFigureOut">
              <a:rPr lang="en-US" smtClean="0"/>
              <a:t>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B4E7D-E5E1-B148-954C-BE8D729D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77711-EC32-7540-B021-373FED2B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2CD3-5CFC-884F-A56B-59FD5A54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4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50F3-678C-4145-92D5-CA37BF41C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3E885-AA74-504C-AF7F-2FE403B3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38EA-CD1E-EB43-AA59-2081AE28083D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E1958-4E0E-CF43-B299-5D260977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18EB3-CC6C-0242-AB1D-3BAA7187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2CD3-5CFC-884F-A56B-59FD5A54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2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D07D6-3C97-6A4A-AE0B-6287C0D0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38EA-CD1E-EB43-AA59-2081AE28083D}" type="datetimeFigureOut">
              <a:rPr lang="en-US" smtClean="0"/>
              <a:t>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F7CD8-5CCA-F543-AB11-D844DC70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B0C67-E259-BA47-8AE8-6135AA91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2CD3-5CFC-884F-A56B-59FD5A54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6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B7CC-CF18-924C-90EA-CCB48C20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E5D3F-7856-9E40-B65A-F9432494C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D3AA4-13A9-7241-B6D6-EA5FED18D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95F8B-C299-F94E-BC07-073D851B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38EA-CD1E-EB43-AA59-2081AE28083D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E1CB-32F6-DD47-BC1D-CEA4D338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2F975-0889-3047-B2E6-3C86D6E4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2CD3-5CFC-884F-A56B-59FD5A54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F7BF-4CCC-AE43-AAE6-B9F9D6B2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C0592-082E-2045-9B4F-0626F4DB4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49F15-2BF1-C74D-B440-56508ECAE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0C47A-0D37-434D-B0E4-1B1A590A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38EA-CD1E-EB43-AA59-2081AE28083D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501F3-C29B-F24F-A629-322A884A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3CD46-95F8-AB4D-90DA-8ED065AC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2CD3-5CFC-884F-A56B-59FD5A54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0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B6CF3-3104-C148-976A-63245D37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68BC5-A2ED-EB4C-AD58-8110AE681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112AA-0C1C-D94E-986C-372BA1378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738EA-CD1E-EB43-AA59-2081AE28083D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D9D8-A064-7E4A-A4A4-8286E4FA4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1EA55-019A-1F40-B13D-2779E16AB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22CD3-5CFC-884F-A56B-59FD5A54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sloan@bard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77A3-485C-2245-BE56-914BD33FAD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Trees, Continued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1A4FF-CE41-0744-8A96-57CABDC30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Rose Sloan</a:t>
            </a:r>
          </a:p>
          <a:p>
            <a:r>
              <a:rPr lang="en-US" dirty="0">
                <a:hlinkClick r:id="rId2"/>
              </a:rPr>
              <a:t>rsloan@bard.edu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80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7A4F-6F26-D14D-A2BA-2BDBA7F3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by Overcast: Other Branch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7FC8A382-C535-9A48-8A58-43131A38505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462210"/>
          <a:ext cx="10515600" cy="5198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96699085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6383855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802122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9699891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056827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9548684"/>
                    </a:ext>
                  </a:extLst>
                </a:gridCol>
              </a:tblGrid>
              <a:tr h="347394">
                <a:tc>
                  <a:txBody>
                    <a:bodyPr/>
                    <a:lstStyle/>
                    <a:p>
                      <a:r>
                        <a:rPr lang="en-US" sz="16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Play Tennis?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13170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598247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933245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63765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24298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251334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45462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17381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105768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068722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007124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818271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52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50271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875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41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BAF1-51B7-EB4C-A74B-73C459E9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Split Entropies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7D04B-C3B0-B04A-A533-08D7A102C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5144"/>
          </a:xfrm>
        </p:spPr>
        <p:txBody>
          <a:bodyPr/>
          <a:lstStyle/>
          <a:p>
            <a:r>
              <a:rPr lang="en-US" dirty="0"/>
              <a:t>Start with 5 no, 5 yes: entropy of 1</a:t>
            </a:r>
          </a:p>
          <a:p>
            <a:r>
              <a:rPr lang="en-US" dirty="0"/>
              <a:t>Sunny: yes on 2 out of 5 sunny, 3 out of 5 not</a:t>
            </a:r>
          </a:p>
          <a:p>
            <a:pPr lvl="1"/>
            <a:r>
              <a:rPr lang="en-US" dirty="0"/>
              <a:t>Entropy = 5/10*(-2/5*log</a:t>
            </a:r>
            <a:r>
              <a:rPr lang="en-US" baseline="-25000" dirty="0"/>
              <a:t>2</a:t>
            </a:r>
            <a:r>
              <a:rPr lang="en-US" dirty="0"/>
              <a:t>(2/5) - 3/5*log</a:t>
            </a:r>
            <a:r>
              <a:rPr lang="en-US" baseline="-25000" dirty="0"/>
              <a:t>2</a:t>
            </a:r>
            <a:r>
              <a:rPr lang="en-US" dirty="0"/>
              <a:t>(3/5))</a:t>
            </a:r>
          </a:p>
          <a:p>
            <a:pPr marL="1371600" lvl="3" indent="0">
              <a:buNone/>
            </a:pPr>
            <a:r>
              <a:rPr lang="en-US" sz="2400" dirty="0"/>
              <a:t>     + 5/10*(-3/5*log2(3/5) - 2/5*log2(2/5))</a:t>
            </a:r>
          </a:p>
          <a:p>
            <a:pPr marL="1371600" lvl="3" indent="0">
              <a:buNone/>
            </a:pPr>
            <a:r>
              <a:rPr lang="en-US" sz="2400" dirty="0"/>
              <a:t>     ≈ 0.97</a:t>
            </a:r>
          </a:p>
          <a:p>
            <a:r>
              <a:rPr lang="en-US" dirty="0"/>
              <a:t>Hot: Entropy = 2/10*0 + 8/10*(-5/8*log</a:t>
            </a:r>
            <a:r>
              <a:rPr lang="en-US" baseline="-25000" dirty="0"/>
              <a:t>2</a:t>
            </a:r>
            <a:r>
              <a:rPr lang="en-US" dirty="0"/>
              <a:t>(5/8) - 3/8*log</a:t>
            </a:r>
            <a:r>
              <a:rPr lang="en-US" baseline="-25000" dirty="0"/>
              <a:t>2</a:t>
            </a:r>
            <a:r>
              <a:rPr lang="en-US" dirty="0"/>
              <a:t>(3/8)) ≈ 0.76</a:t>
            </a:r>
          </a:p>
          <a:p>
            <a:r>
              <a:rPr lang="en-US" dirty="0"/>
              <a:t>Mild: 0.97</a:t>
            </a:r>
          </a:p>
          <a:p>
            <a:r>
              <a:rPr lang="en-US" dirty="0"/>
              <a:t>Cool: 0.96</a:t>
            </a:r>
          </a:p>
          <a:p>
            <a:r>
              <a:rPr lang="en-US" b="1" dirty="0"/>
              <a:t>High Humidity: 0.72</a:t>
            </a:r>
          </a:p>
          <a:p>
            <a:r>
              <a:rPr lang="en-US" dirty="0"/>
              <a:t>Strong Wind: 0.87</a:t>
            </a:r>
          </a:p>
        </p:txBody>
      </p:sp>
    </p:spTree>
    <p:extLst>
      <p:ext uri="{BB962C8B-B14F-4D97-AF65-F5344CB8AC3E}">
        <p14:creationId xmlns:p14="http://schemas.microsoft.com/office/powerpoint/2010/main" val="3944022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273B-F2C2-2147-B6AA-3111BB44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Whole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880FF-227E-DA4C-94A4-17E6A6A81840}"/>
              </a:ext>
            </a:extLst>
          </p:cNvPr>
          <p:cNvSpPr txBox="1"/>
          <p:nvPr/>
        </p:nvSpPr>
        <p:spPr>
          <a:xfrm>
            <a:off x="4363912" y="1479066"/>
            <a:ext cx="183467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Overcast?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6CD7F-F4EF-CA43-AB30-1DBE179C3197}"/>
              </a:ext>
            </a:extLst>
          </p:cNvPr>
          <p:cNvSpPr txBox="1"/>
          <p:nvPr/>
        </p:nvSpPr>
        <p:spPr>
          <a:xfrm>
            <a:off x="1781907" y="2516022"/>
            <a:ext cx="151813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return YES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F7754E-65DC-8446-ABD7-D521E801755A}"/>
              </a:ext>
            </a:extLst>
          </p:cNvPr>
          <p:cNvCxnSpPr/>
          <p:nvPr/>
        </p:nvCxnSpPr>
        <p:spPr>
          <a:xfrm flipH="1">
            <a:off x="2795955" y="2002286"/>
            <a:ext cx="1658814" cy="474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74145F-EA97-AE42-93B6-21AF7A723456}"/>
              </a:ext>
            </a:extLst>
          </p:cNvPr>
          <p:cNvSpPr txBox="1"/>
          <p:nvPr/>
        </p:nvSpPr>
        <p:spPr>
          <a:xfrm>
            <a:off x="3153507" y="1910524"/>
            <a:ext cx="89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01B999-80EB-B247-9E16-E6FF83B99474}"/>
              </a:ext>
            </a:extLst>
          </p:cNvPr>
          <p:cNvSpPr txBox="1"/>
          <p:nvPr/>
        </p:nvSpPr>
        <p:spPr>
          <a:xfrm>
            <a:off x="6570788" y="2519684"/>
            <a:ext cx="1987058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High Humidity?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724D08-F5ED-5F46-98BF-9398FAE71348}"/>
              </a:ext>
            </a:extLst>
          </p:cNvPr>
          <p:cNvCxnSpPr>
            <a:cxnSpLocks/>
          </p:cNvCxnSpPr>
          <p:nvPr/>
        </p:nvCxnSpPr>
        <p:spPr>
          <a:xfrm flipH="1">
            <a:off x="5287108" y="3454105"/>
            <a:ext cx="1869837" cy="200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D89ED5-28E4-BD47-B330-CEAB27359EF4}"/>
              </a:ext>
            </a:extLst>
          </p:cNvPr>
          <p:cNvCxnSpPr>
            <a:cxnSpLocks/>
          </p:cNvCxnSpPr>
          <p:nvPr/>
        </p:nvCxnSpPr>
        <p:spPr>
          <a:xfrm>
            <a:off x="8223738" y="3493592"/>
            <a:ext cx="814754" cy="137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08C7DF-1464-9744-BA03-C916D33C27EC}"/>
              </a:ext>
            </a:extLst>
          </p:cNvPr>
          <p:cNvSpPr txBox="1"/>
          <p:nvPr/>
        </p:nvSpPr>
        <p:spPr>
          <a:xfrm>
            <a:off x="5556741" y="318913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F22473-3158-D046-927F-A2F02F01B351}"/>
              </a:ext>
            </a:extLst>
          </p:cNvPr>
          <p:cNvSpPr txBox="1"/>
          <p:nvPr/>
        </p:nvSpPr>
        <p:spPr>
          <a:xfrm>
            <a:off x="8657493" y="329293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DF1340-6C3A-A243-80EE-FF19DFEE1348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107726" y="2018112"/>
            <a:ext cx="1456591" cy="501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CA1B37-84EA-924F-9740-340033C95733}"/>
              </a:ext>
            </a:extLst>
          </p:cNvPr>
          <p:cNvSpPr txBox="1"/>
          <p:nvPr/>
        </p:nvSpPr>
        <p:spPr>
          <a:xfrm>
            <a:off x="6899034" y="1993112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DECF87-E780-B943-B7C7-42938649A113}"/>
              </a:ext>
            </a:extLst>
          </p:cNvPr>
          <p:cNvSpPr txBox="1"/>
          <p:nvPr/>
        </p:nvSpPr>
        <p:spPr>
          <a:xfrm>
            <a:off x="4349261" y="3708347"/>
            <a:ext cx="1277814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Sunny?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962BACE-F5F7-1741-95CB-F35C0079F2FD}"/>
              </a:ext>
            </a:extLst>
          </p:cNvPr>
          <p:cNvCxnSpPr/>
          <p:nvPr/>
        </p:nvCxnSpPr>
        <p:spPr>
          <a:xfrm flipH="1">
            <a:off x="3848099" y="4220327"/>
            <a:ext cx="750277" cy="562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E329787-C21E-A145-9ED3-A85F207CBA5F}"/>
              </a:ext>
            </a:extLst>
          </p:cNvPr>
          <p:cNvCxnSpPr/>
          <p:nvPr/>
        </p:nvCxnSpPr>
        <p:spPr>
          <a:xfrm>
            <a:off x="5134706" y="4231567"/>
            <a:ext cx="597877" cy="562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DBD7CC4-89C3-B046-8995-C35E309527E1}"/>
              </a:ext>
            </a:extLst>
          </p:cNvPr>
          <p:cNvSpPr txBox="1"/>
          <p:nvPr/>
        </p:nvSpPr>
        <p:spPr>
          <a:xfrm>
            <a:off x="3153507" y="4794274"/>
            <a:ext cx="144780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return NO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D8E30A-2435-AD48-A35A-D14691E8A186}"/>
              </a:ext>
            </a:extLst>
          </p:cNvPr>
          <p:cNvSpPr txBox="1"/>
          <p:nvPr/>
        </p:nvSpPr>
        <p:spPr>
          <a:xfrm>
            <a:off x="3698631" y="4277733"/>
            <a:ext cx="79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A7948E-7C7D-594E-B235-7A353635834F}"/>
              </a:ext>
            </a:extLst>
          </p:cNvPr>
          <p:cNvSpPr txBox="1"/>
          <p:nvPr/>
        </p:nvSpPr>
        <p:spPr>
          <a:xfrm>
            <a:off x="5627075" y="4277733"/>
            <a:ext cx="51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90B89D-B1F4-D149-AD6C-40AF61D58BD3}"/>
              </a:ext>
            </a:extLst>
          </p:cNvPr>
          <p:cNvSpPr txBox="1"/>
          <p:nvPr/>
        </p:nvSpPr>
        <p:spPr>
          <a:xfrm>
            <a:off x="5328139" y="4792929"/>
            <a:ext cx="1242646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Strong Wind?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AA54EC-7310-1941-AFEF-9B07D525D04C}"/>
              </a:ext>
            </a:extLst>
          </p:cNvPr>
          <p:cNvCxnSpPr>
            <a:cxnSpLocks/>
          </p:cNvCxnSpPr>
          <p:nvPr/>
        </p:nvCxnSpPr>
        <p:spPr>
          <a:xfrm flipH="1">
            <a:off x="5287108" y="5739484"/>
            <a:ext cx="480647" cy="562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FCE94E-6587-954E-80CF-FD6BCEEC2DF0}"/>
              </a:ext>
            </a:extLst>
          </p:cNvPr>
          <p:cNvCxnSpPr>
            <a:cxnSpLocks/>
          </p:cNvCxnSpPr>
          <p:nvPr/>
        </p:nvCxnSpPr>
        <p:spPr>
          <a:xfrm>
            <a:off x="6178061" y="5739484"/>
            <a:ext cx="597877" cy="562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95F8A09-0FD1-C045-8A3F-836E82DC65AA}"/>
              </a:ext>
            </a:extLst>
          </p:cNvPr>
          <p:cNvSpPr txBox="1"/>
          <p:nvPr/>
        </p:nvSpPr>
        <p:spPr>
          <a:xfrm>
            <a:off x="5023339" y="577897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08436C-C6B2-B74C-B226-5DE32E6791AE}"/>
              </a:ext>
            </a:extLst>
          </p:cNvPr>
          <p:cNvSpPr txBox="1"/>
          <p:nvPr/>
        </p:nvSpPr>
        <p:spPr>
          <a:xfrm>
            <a:off x="6559059" y="575120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4C86FA-1152-5D4C-BE84-341119B8E0D9}"/>
              </a:ext>
            </a:extLst>
          </p:cNvPr>
          <p:cNvSpPr txBox="1"/>
          <p:nvPr/>
        </p:nvSpPr>
        <p:spPr>
          <a:xfrm>
            <a:off x="4349264" y="6341678"/>
            <a:ext cx="145365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return NO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A9D99E-AA51-4146-947E-DC6DFB689A1D}"/>
              </a:ext>
            </a:extLst>
          </p:cNvPr>
          <p:cNvSpPr txBox="1"/>
          <p:nvPr/>
        </p:nvSpPr>
        <p:spPr>
          <a:xfrm>
            <a:off x="6107726" y="6313915"/>
            <a:ext cx="151813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return YES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E7405F-4AD5-CC46-8C37-4D0C8E238B06}"/>
              </a:ext>
            </a:extLst>
          </p:cNvPr>
          <p:cNvSpPr txBox="1"/>
          <p:nvPr/>
        </p:nvSpPr>
        <p:spPr>
          <a:xfrm>
            <a:off x="8645769" y="3631865"/>
            <a:ext cx="1242646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Strong Wind?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895F09-1CE3-934B-9CB0-54C3F9FAC23C}"/>
              </a:ext>
            </a:extLst>
          </p:cNvPr>
          <p:cNvCxnSpPr>
            <a:cxnSpLocks/>
          </p:cNvCxnSpPr>
          <p:nvPr/>
        </p:nvCxnSpPr>
        <p:spPr>
          <a:xfrm flipH="1">
            <a:off x="8415709" y="4621462"/>
            <a:ext cx="677004" cy="425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D2AA19-C914-0E44-9609-F6045EBE47D2}"/>
              </a:ext>
            </a:extLst>
          </p:cNvPr>
          <p:cNvCxnSpPr>
            <a:cxnSpLocks/>
          </p:cNvCxnSpPr>
          <p:nvPr/>
        </p:nvCxnSpPr>
        <p:spPr>
          <a:xfrm>
            <a:off x="9495691" y="4578420"/>
            <a:ext cx="1078518" cy="204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C46FA3D-3837-8D4D-8797-935A2DE06299}"/>
              </a:ext>
            </a:extLst>
          </p:cNvPr>
          <p:cNvSpPr txBox="1"/>
          <p:nvPr/>
        </p:nvSpPr>
        <p:spPr>
          <a:xfrm>
            <a:off x="8223007" y="451937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64C341-9CDD-D346-8C47-70DA00315816}"/>
              </a:ext>
            </a:extLst>
          </p:cNvPr>
          <p:cNvSpPr txBox="1"/>
          <p:nvPr/>
        </p:nvSpPr>
        <p:spPr>
          <a:xfrm>
            <a:off x="10111154" y="439375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3B8BE4-9DB0-C447-B409-A47212B09957}"/>
              </a:ext>
            </a:extLst>
          </p:cNvPr>
          <p:cNvSpPr txBox="1"/>
          <p:nvPr/>
        </p:nvSpPr>
        <p:spPr>
          <a:xfrm>
            <a:off x="10177096" y="4854483"/>
            <a:ext cx="160752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Return YES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01C2BBE-1572-704E-961E-D934C5EF57BA}"/>
              </a:ext>
            </a:extLst>
          </p:cNvPr>
          <p:cNvSpPr txBox="1"/>
          <p:nvPr/>
        </p:nvSpPr>
        <p:spPr>
          <a:xfrm>
            <a:off x="8044963" y="5080223"/>
            <a:ext cx="1277814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Sunny?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6394B62-1BA9-E04D-91E8-44992CE73089}"/>
              </a:ext>
            </a:extLst>
          </p:cNvPr>
          <p:cNvCxnSpPr>
            <a:cxnSpLocks/>
          </p:cNvCxnSpPr>
          <p:nvPr/>
        </p:nvCxnSpPr>
        <p:spPr>
          <a:xfrm flipH="1">
            <a:off x="8122439" y="5603443"/>
            <a:ext cx="446579" cy="472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E1D1DCF-13EF-1243-806A-C4B43B580D3E}"/>
              </a:ext>
            </a:extLst>
          </p:cNvPr>
          <p:cNvCxnSpPr>
            <a:cxnSpLocks/>
          </p:cNvCxnSpPr>
          <p:nvPr/>
        </p:nvCxnSpPr>
        <p:spPr>
          <a:xfrm>
            <a:off x="8830408" y="5603443"/>
            <a:ext cx="1585545" cy="526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63F1555-D2FF-2B40-9BF8-4354FE5CC442}"/>
              </a:ext>
            </a:extLst>
          </p:cNvPr>
          <p:cNvSpPr txBox="1"/>
          <p:nvPr/>
        </p:nvSpPr>
        <p:spPr>
          <a:xfrm>
            <a:off x="7783392" y="6129632"/>
            <a:ext cx="192331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return YES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17A8A49-B79B-864D-9B63-D059BC1369CC}"/>
              </a:ext>
            </a:extLst>
          </p:cNvPr>
          <p:cNvSpPr txBox="1"/>
          <p:nvPr/>
        </p:nvSpPr>
        <p:spPr>
          <a:xfrm>
            <a:off x="9398979" y="5418777"/>
            <a:ext cx="51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BBABB68-E10D-E940-814E-20D3C3FB19DD}"/>
              </a:ext>
            </a:extLst>
          </p:cNvPr>
          <p:cNvSpPr txBox="1"/>
          <p:nvPr/>
        </p:nvSpPr>
        <p:spPr>
          <a:xfrm>
            <a:off x="7717992" y="565852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52A7FEA-3B30-BB42-8B1C-025C03C6C1A5}"/>
              </a:ext>
            </a:extLst>
          </p:cNvPr>
          <p:cNvSpPr txBox="1"/>
          <p:nvPr/>
        </p:nvSpPr>
        <p:spPr>
          <a:xfrm>
            <a:off x="10111154" y="6149284"/>
            <a:ext cx="145365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return NO</a:t>
            </a:r>
          </a:p>
        </p:txBody>
      </p:sp>
    </p:spTree>
    <p:extLst>
      <p:ext uri="{BB962C8B-B14F-4D97-AF65-F5344CB8AC3E}">
        <p14:creationId xmlns:p14="http://schemas.microsoft.com/office/powerpoint/2010/main" val="176749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ABCA-6192-6E49-A8CB-D35182F9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EE162-C667-DE44-B1A8-16983688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decision tree using ID3 on the following data set: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7E8544-2242-DB48-8328-B0C9E8EE0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888393"/>
              </p:ext>
            </p:extLst>
          </p:nvPr>
        </p:nvGraphicFramePr>
        <p:xfrm>
          <a:off x="1831278" y="2523014"/>
          <a:ext cx="8128000" cy="3627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52348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92757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90361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23070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40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1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6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13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8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35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130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60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6488-EC4B-E64F-9CF9-892F8F41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953FC-B7DE-B347-B2D9-63EEA6E34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now</a:t>
            </a:r>
          </a:p>
          <a:p>
            <a:r>
              <a:rPr lang="en-US" dirty="0"/>
              <a:t>Implement </a:t>
            </a:r>
            <a:r>
              <a:rPr lang="en-US" dirty="0" err="1"/>
              <a:t>kNN</a:t>
            </a:r>
            <a:r>
              <a:rPr lang="en-US" dirty="0"/>
              <a:t> on digit OCR and test for four values of k (1, 3, 5, 7)</a:t>
            </a:r>
          </a:p>
          <a:p>
            <a:r>
              <a:rPr lang="en-US" dirty="0"/>
              <a:t>Must use at least 6000 training points, 1000 test points</a:t>
            </a:r>
          </a:p>
          <a:p>
            <a:pPr lvl="1"/>
            <a:r>
              <a:rPr lang="en-US" dirty="0"/>
              <a:t>May want to test your code on a very small subset of this!</a:t>
            </a:r>
          </a:p>
          <a:p>
            <a:r>
              <a:rPr lang="en-US" dirty="0"/>
              <a:t>Must turn in code and report three things:</a:t>
            </a:r>
          </a:p>
          <a:p>
            <a:pPr lvl="1"/>
            <a:r>
              <a:rPr lang="en-US" dirty="0"/>
              <a:t>Error rates for each k</a:t>
            </a:r>
          </a:p>
          <a:p>
            <a:pPr lvl="1"/>
            <a:r>
              <a:rPr lang="en-US" dirty="0"/>
              <a:t>Confusion matrix (discussed Wednesday) + written description of most commonly confused numbers</a:t>
            </a:r>
          </a:p>
          <a:p>
            <a:pPr lvl="1"/>
            <a:r>
              <a:rPr lang="en-US" dirty="0"/>
              <a:t>Suggestion 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21776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10C7-6B13-FC49-ADB5-22E5E67A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8DBBA-3A7C-0543-9786-76BD98ACA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34922" cy="4351338"/>
          </a:xfrm>
        </p:spPr>
        <p:txBody>
          <a:bodyPr/>
          <a:lstStyle/>
          <a:p>
            <a:r>
              <a:rPr lang="en-US" dirty="0"/>
              <a:t>Flowchart-like tree structures for classification</a:t>
            </a:r>
          </a:p>
          <a:p>
            <a:r>
              <a:rPr lang="en-US" dirty="0"/>
              <a:t>Each node looks at a single feature</a:t>
            </a:r>
          </a:p>
          <a:p>
            <a:r>
              <a:rPr lang="en-US" dirty="0"/>
              <a:t>Each leaf has a label</a:t>
            </a:r>
          </a:p>
          <a:p>
            <a:r>
              <a:rPr lang="en-US" dirty="0"/>
              <a:t>Goal when building tree: look at the most </a:t>
            </a:r>
            <a:r>
              <a:rPr lang="en-US" i="1" dirty="0"/>
              <a:t>informative</a:t>
            </a:r>
            <a:r>
              <a:rPr lang="en-US" dirty="0"/>
              <a:t> feature possible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21AE9-7846-2942-9726-A1CAF794D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34"/>
          <a:stretch/>
        </p:blipFill>
        <p:spPr>
          <a:xfrm>
            <a:off x="8792308" y="2719754"/>
            <a:ext cx="2696231" cy="271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5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A069-D888-6A43-BE96-2ADD8E77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09BE5-F25C-3F45-AA2B-57407E5D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</a:t>
            </a:r>
            <a:r>
              <a:rPr lang="en-US" dirty="0" err="1"/>
              <a:t>Dichotomizer</a:t>
            </a:r>
            <a:r>
              <a:rPr lang="en-US" dirty="0"/>
              <a:t> 3</a:t>
            </a:r>
          </a:p>
          <a:p>
            <a:r>
              <a:rPr lang="en-US" dirty="0"/>
              <a:t>Test each feature by calculating entropy (or information gain) after splitting on that feature</a:t>
            </a:r>
          </a:p>
          <a:p>
            <a:r>
              <a:rPr lang="en-US" dirty="0"/>
              <a:t>Select feature that produces the lowest entropy, split based on that feature</a:t>
            </a:r>
          </a:p>
          <a:p>
            <a:r>
              <a:rPr lang="en-US" dirty="0"/>
              <a:t>For each of the new smaller data sets, build decision trees recursively, stopping at pure leaf nodes or when we run out of features</a:t>
            </a:r>
          </a:p>
        </p:txBody>
      </p:sp>
    </p:spTree>
    <p:extLst>
      <p:ext uri="{BB962C8B-B14F-4D97-AF65-F5344CB8AC3E}">
        <p14:creationId xmlns:p14="http://schemas.microsoft.com/office/powerpoint/2010/main" val="329835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2360-F591-BC41-9B5A-F47C3CFD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7B9B-2FCE-8248-BCF0-18C12D937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6"/>
            <a:ext cx="10515600" cy="505264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train_dtree</a:t>
            </a:r>
            <a:r>
              <a:rPr lang="en-US" dirty="0"/>
              <a:t>(D, feats){</a:t>
            </a:r>
          </a:p>
          <a:p>
            <a:pPr marL="0" indent="0">
              <a:buNone/>
            </a:pPr>
            <a:r>
              <a:rPr lang="en-US" dirty="0"/>
              <a:t>	if there is only one label in D or feats is empty:</a:t>
            </a:r>
          </a:p>
          <a:p>
            <a:pPr marL="0" indent="0">
              <a:buNone/>
            </a:pPr>
            <a:r>
              <a:rPr lang="en-US" dirty="0"/>
              <a:t>		return(leaf node with most common label in D)</a:t>
            </a:r>
          </a:p>
          <a:p>
            <a:pPr marL="0" indent="0">
              <a:buNone/>
            </a:pPr>
            <a:r>
              <a:rPr lang="en-US" dirty="0"/>
              <a:t>	for f in feats:</a:t>
            </a:r>
          </a:p>
          <a:p>
            <a:pPr marL="0" indent="0">
              <a:buNone/>
            </a:pPr>
            <a:r>
              <a:rPr lang="en-US" dirty="0"/>
              <a:t>		calculate entropy after splitting on f</a:t>
            </a:r>
          </a:p>
          <a:p>
            <a:pPr marL="0" indent="0">
              <a:buNone/>
            </a:pPr>
            <a:r>
              <a:rPr lang="en-US" dirty="0"/>
              <a:t>		if splitting on f minimizes entropy: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best_feat</a:t>
            </a:r>
            <a:r>
              <a:rPr lang="en-US" dirty="0"/>
              <a:t> = f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D_L = set of all elements in D where </a:t>
            </a:r>
            <a:r>
              <a:rPr lang="en-US" dirty="0" err="1"/>
              <a:t>best_feat</a:t>
            </a:r>
            <a:r>
              <a:rPr lang="en-US" dirty="0"/>
              <a:t> is positive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D_R = set of all elements in D where </a:t>
            </a:r>
            <a:r>
              <a:rPr lang="en-US" dirty="0" err="1"/>
              <a:t>best_feat</a:t>
            </a:r>
            <a:r>
              <a:rPr lang="en-US" dirty="0"/>
              <a:t> is negative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err="1"/>
              <a:t>tree_left</a:t>
            </a:r>
            <a:r>
              <a:rPr lang="en-US" dirty="0"/>
              <a:t> = </a:t>
            </a:r>
            <a:r>
              <a:rPr lang="en-US" dirty="0" err="1"/>
              <a:t>train_dtree</a:t>
            </a:r>
            <a:r>
              <a:rPr lang="en-US" dirty="0"/>
              <a:t>(D_L, feats – </a:t>
            </a:r>
            <a:r>
              <a:rPr lang="en-US" dirty="0" err="1"/>
              <a:t>best_feat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err="1"/>
              <a:t>tree_right</a:t>
            </a:r>
            <a:r>
              <a:rPr lang="en-US" dirty="0"/>
              <a:t> = </a:t>
            </a:r>
            <a:r>
              <a:rPr lang="en-US" dirty="0" err="1"/>
              <a:t>train_dtree</a:t>
            </a:r>
            <a:r>
              <a:rPr lang="en-US" dirty="0"/>
              <a:t>(D_R, feats – </a:t>
            </a:r>
            <a:r>
              <a:rPr lang="en-US" dirty="0" err="1"/>
              <a:t>best_feat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return tree(rule(</a:t>
            </a:r>
            <a:r>
              <a:rPr lang="en-US" dirty="0" err="1"/>
              <a:t>best_feat</a:t>
            </a:r>
            <a:r>
              <a:rPr lang="en-US" dirty="0"/>
              <a:t>), </a:t>
            </a:r>
            <a:r>
              <a:rPr lang="en-US" dirty="0" err="1"/>
              <a:t>tree_left</a:t>
            </a:r>
            <a:r>
              <a:rPr lang="en-US" dirty="0"/>
              <a:t>, </a:t>
            </a:r>
            <a:r>
              <a:rPr lang="en-US" dirty="0" err="1"/>
              <a:t>tree_right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7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583E-9A32-0E4F-B925-244929BE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Tennis Example With ID3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2EBB22F9-5FBF-D74C-81FF-79568CF2B1E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497379"/>
          <a:ext cx="10515600" cy="521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96699085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6383855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802122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9699891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056827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9548684"/>
                    </a:ext>
                  </a:extLst>
                </a:gridCol>
              </a:tblGrid>
              <a:tr h="347394">
                <a:tc>
                  <a:txBody>
                    <a:bodyPr/>
                    <a:lstStyle/>
                    <a:p>
                      <a:r>
                        <a:rPr lang="en-US" sz="16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Play Tennis?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13170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598247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933245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63765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24298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251334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45462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17381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105768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068722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007124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818271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52496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50271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875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07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D27F-2080-4040-8CB0-C8C76D63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2E31-6159-5941-8946-D417603A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before, there are 9 positive examples and 5 negative examples</a:t>
            </a:r>
          </a:p>
          <a:p>
            <a:r>
              <a:rPr lang="en-US" dirty="0"/>
              <a:t>Starting entropy: -9/14*log</a:t>
            </a:r>
            <a:r>
              <a:rPr lang="en-US" baseline="-25000" dirty="0"/>
              <a:t>2</a:t>
            </a:r>
            <a:r>
              <a:rPr lang="en-US" dirty="0"/>
              <a:t>(9/14) - 5/14*log</a:t>
            </a:r>
            <a:r>
              <a:rPr lang="en-US" baseline="-25000" dirty="0"/>
              <a:t>2</a:t>
            </a:r>
            <a:r>
              <a:rPr lang="en-US" dirty="0"/>
              <a:t>(5/14) ≈ 0.94</a:t>
            </a:r>
          </a:p>
        </p:txBody>
      </p:sp>
    </p:spTree>
    <p:extLst>
      <p:ext uri="{BB962C8B-B14F-4D97-AF65-F5344CB8AC3E}">
        <p14:creationId xmlns:p14="http://schemas.microsoft.com/office/powerpoint/2010/main" val="305385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9EF5-8482-C343-8D51-B79A8DDA3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6320E-5F25-2D48-9DC0-69B3FE14C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Sunny: yes on 2 out of 5 sunny, 7 out of 9 not</a:t>
            </a:r>
          </a:p>
          <a:p>
            <a:pPr lvl="1"/>
            <a:r>
              <a:rPr lang="en-US" dirty="0"/>
              <a:t>Entropy = 5/14*(-2/5*log</a:t>
            </a:r>
            <a:r>
              <a:rPr lang="en-US" baseline="-25000" dirty="0"/>
              <a:t>2</a:t>
            </a:r>
            <a:r>
              <a:rPr lang="en-US" dirty="0"/>
              <a:t>(2/5) - 3/5*log</a:t>
            </a:r>
            <a:r>
              <a:rPr lang="en-US" baseline="-25000" dirty="0"/>
              <a:t>2</a:t>
            </a:r>
            <a:r>
              <a:rPr lang="en-US" dirty="0"/>
              <a:t>(3/5))</a:t>
            </a:r>
          </a:p>
          <a:p>
            <a:pPr marL="1371600" lvl="3" indent="0">
              <a:buNone/>
            </a:pPr>
            <a:r>
              <a:rPr lang="en-US" sz="2400" dirty="0"/>
              <a:t>     + 9/14*(-7/9*log2(7/9) - 2/9*log2(2/9))</a:t>
            </a:r>
          </a:p>
          <a:p>
            <a:pPr marL="1371600" lvl="3" indent="0">
              <a:buNone/>
            </a:pPr>
            <a:r>
              <a:rPr lang="en-US" sz="2400" dirty="0"/>
              <a:t>     ≈ 0.83</a:t>
            </a:r>
          </a:p>
          <a:p>
            <a:r>
              <a:rPr lang="en-US" dirty="0"/>
              <a:t>Overcast: yes on 4 out of 4 overcast,  5 out of 10 not</a:t>
            </a:r>
          </a:p>
          <a:p>
            <a:pPr lvl="1"/>
            <a:r>
              <a:rPr lang="en-US" dirty="0"/>
              <a:t>Entropy = 4/14*0</a:t>
            </a:r>
            <a:r>
              <a:rPr lang="en-US" sz="2400" dirty="0"/>
              <a:t> + </a:t>
            </a:r>
            <a:r>
              <a:rPr lang="en-US" dirty="0"/>
              <a:t>10</a:t>
            </a:r>
            <a:r>
              <a:rPr lang="en-US" sz="2400" dirty="0"/>
              <a:t>/14*(-5/10*log2(5/10) - 5/10*log2(5/10))</a:t>
            </a:r>
          </a:p>
          <a:p>
            <a:pPr marL="1371600" lvl="3" indent="0">
              <a:buNone/>
            </a:pPr>
            <a:r>
              <a:rPr lang="en-US" sz="2400" dirty="0"/>
              <a:t>     = 10/14 ≈ 0.71</a:t>
            </a:r>
          </a:p>
          <a:p>
            <a:r>
              <a:rPr lang="en-US" dirty="0"/>
              <a:t>Rain: yes on 3 out of 5 rain, 6 out of 9 not</a:t>
            </a:r>
          </a:p>
          <a:p>
            <a:pPr lvl="1"/>
            <a:r>
              <a:rPr lang="en-US" dirty="0"/>
              <a:t>Entropy = 5/14*(-3/5*log</a:t>
            </a:r>
            <a:r>
              <a:rPr lang="en-US" baseline="-25000" dirty="0"/>
              <a:t>2</a:t>
            </a:r>
            <a:r>
              <a:rPr lang="en-US" dirty="0"/>
              <a:t>(3/5) - 2/5*log</a:t>
            </a:r>
            <a:r>
              <a:rPr lang="en-US" baseline="-25000" dirty="0"/>
              <a:t>2</a:t>
            </a:r>
            <a:r>
              <a:rPr lang="en-US" dirty="0"/>
              <a:t>(2/5))</a:t>
            </a:r>
          </a:p>
          <a:p>
            <a:pPr marL="1371600" lvl="3" indent="0">
              <a:buNone/>
            </a:pPr>
            <a:r>
              <a:rPr lang="en-US" sz="2400" dirty="0"/>
              <a:t>     + 9/14*(-6/9*log2(6/9) - 3/9*log2(3/9))</a:t>
            </a:r>
          </a:p>
          <a:p>
            <a:pPr marL="1371600" lvl="3" indent="0">
              <a:buNone/>
            </a:pPr>
            <a:r>
              <a:rPr lang="en-US" sz="2400" dirty="0"/>
              <a:t>     ≈ 0.93</a:t>
            </a:r>
          </a:p>
        </p:txBody>
      </p:sp>
    </p:spTree>
    <p:extLst>
      <p:ext uri="{BB962C8B-B14F-4D97-AF65-F5344CB8AC3E}">
        <p14:creationId xmlns:p14="http://schemas.microsoft.com/office/powerpoint/2010/main" val="237394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8F84-26F9-8240-8DD2-E7056302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Split: All Entropies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01C2-8A9F-C449-B0D3-73ED30ABC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Sunny: 0.83</a:t>
            </a:r>
          </a:p>
          <a:p>
            <a:r>
              <a:rPr lang="en-US" b="1" dirty="0"/>
              <a:t>Overcast: 0.71</a:t>
            </a:r>
          </a:p>
          <a:p>
            <a:r>
              <a:rPr lang="en-US" dirty="0"/>
              <a:t>Rain: 0.93</a:t>
            </a:r>
          </a:p>
          <a:p>
            <a:r>
              <a:rPr lang="en-US" dirty="0"/>
              <a:t>Hot: 0.91</a:t>
            </a:r>
          </a:p>
          <a:p>
            <a:r>
              <a:rPr lang="en-US" dirty="0"/>
              <a:t>Mild: 0.94</a:t>
            </a:r>
          </a:p>
          <a:p>
            <a:r>
              <a:rPr lang="en-US" dirty="0"/>
              <a:t>Cool: 0.92</a:t>
            </a:r>
          </a:p>
          <a:p>
            <a:r>
              <a:rPr lang="en-US" dirty="0"/>
              <a:t>High Humidity: 0.79</a:t>
            </a:r>
          </a:p>
          <a:p>
            <a:r>
              <a:rPr lang="en-US" dirty="0"/>
              <a:t>Strong Wind: 0.89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0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B66B-2461-1347-8251-6F8078D7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By Overcast: A Leaf Already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F24D0AC7-7659-3244-8E0A-9F8951FDD4A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555994"/>
          <a:ext cx="10515600" cy="521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96699085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6383855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802122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9699891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056827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9548684"/>
                    </a:ext>
                  </a:extLst>
                </a:gridCol>
              </a:tblGrid>
              <a:tr h="347394">
                <a:tc>
                  <a:txBody>
                    <a:bodyPr/>
                    <a:lstStyle/>
                    <a:p>
                      <a:r>
                        <a:rPr lang="en-US" sz="16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Play Tennis?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13170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598247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933245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63765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24298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251334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45462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17381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105768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068722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007124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818271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52496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50271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875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4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999</Words>
  <Application>Microsoft Macintosh PowerPoint</Application>
  <PresentationFormat>Widescreen</PresentationFormat>
  <Paragraphs>402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Decision Trees, Continued</vt:lpstr>
      <vt:lpstr>Recall: Decision Trees</vt:lpstr>
      <vt:lpstr>ID3 Algorithm</vt:lpstr>
      <vt:lpstr>ID3 Pseudocode</vt:lpstr>
      <vt:lpstr>Tennis Example With ID3</vt:lpstr>
      <vt:lpstr>Starting Entropy</vt:lpstr>
      <vt:lpstr>First Split</vt:lpstr>
      <vt:lpstr>First Split: All Entropies</vt:lpstr>
      <vt:lpstr>Splitting By Overcast: A Leaf Already</vt:lpstr>
      <vt:lpstr>Splitting by Overcast: Other Branch</vt:lpstr>
      <vt:lpstr>Next Split Entropies</vt:lpstr>
      <vt:lpstr>The Whole Tree</vt:lpstr>
      <vt:lpstr>Your Turn</vt:lpstr>
      <vt:lpstr>Assignment 1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Trees, Continued</dc:title>
  <dc:creator>Rose Sloan</dc:creator>
  <cp:lastModifiedBy>Rose Sloan</cp:lastModifiedBy>
  <cp:revision>18</cp:revision>
  <dcterms:created xsi:type="dcterms:W3CDTF">2024-02-11T19:40:31Z</dcterms:created>
  <dcterms:modified xsi:type="dcterms:W3CDTF">2024-02-13T17:10:56Z</dcterms:modified>
</cp:coreProperties>
</file>