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264" r:id="rId13"/>
    <p:sldId id="257" r:id="rId14"/>
    <p:sldId id="258" r:id="rId15"/>
    <p:sldId id="262" r:id="rId16"/>
    <p:sldId id="34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121"/>
  </p:normalViewPr>
  <p:slideViewPr>
    <p:cSldViewPr snapToGrid="0" snapToObjects="1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4190-8F6F-0C49-9C3E-7AC8270C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0B96-B3FC-4A46-B541-D81A48DAE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7DF9-4322-F64C-8041-0143877A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F6EF-3E4F-0343-80F5-C8F1B1F1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E437-B691-6E41-B94D-304862C1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A029-6DBE-EA46-8791-C6D0FBD7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B11AF-BE8E-4646-B684-11FD92CF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C168-F595-5843-9552-BF657171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0707-8168-334B-858F-02655AA9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048E-0B75-8E4F-BAD4-AC9A941F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91EC-E798-544E-BE23-6C0CCB80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D70B-6579-1D4D-A27B-1632EFC1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0C2D-369A-9B4E-AEC1-96EE958B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5865-1C17-EE4C-A84C-B0B7F072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A7C4-783B-2742-8FAB-65B4AEF1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6A80-2F60-2C4C-9CF2-CDF65AD2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D6C4-631A-D444-942A-890D87C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0C53-FFAE-B447-BFC6-3013118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1B4D-B518-BC4D-BBC6-8D08B77D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F4E0-8FE4-7C49-BF53-AC789CFB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2DD0-E0D0-B648-B8AA-6A649212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C99F0-DE2B-3840-981F-B3664473D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2106-F4AD-B544-BDFA-17BE0696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9F83-84D3-2E45-B249-1DEC8506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1F11-283B-3C44-B7D5-6CA139DD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1E47-6EC3-6248-89E7-CC9019FE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BA09-CD1F-6848-8064-1C24194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6ED1-77B0-3646-87EE-012608F8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D990-ACFB-1842-8D43-A644730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D8134-80C9-A748-8CE2-2ECC38C2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B179-9A3F-8446-8503-25F89C68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0ED-D7CE-6444-B910-2D8888CD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5762-8E8A-8448-AD54-5065718C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E3C7A-6709-D148-AC37-9AEA3FDF5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EBAA0-209B-1545-833A-534C9A601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57060-72CB-C844-9320-10751542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F5DFD-DA32-744E-AFAC-67F51E1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83A0-03C0-354C-8479-206CE5A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46A5-AA10-3A46-9A4B-52064CF3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7AE3-8BFD-1D45-9D49-F36358FF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DD860-9A1E-D540-B520-F93931D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72435-61CD-9F4A-A9D0-5254F54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22D1-072D-9440-852A-B9E9437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C2CEB-8A27-7041-A967-18726B0F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5B804-9298-6344-980D-501DAD2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0260A-7E12-5E47-BF72-7A96DDE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BBB2-2B5D-994B-9F92-17D7B000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9829-7B23-974E-B036-B165CCFB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AEF-FF2C-3F46-B1C2-D94FB34D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2DCD-C08A-B546-9A33-E7799FE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A0AB8-AAC9-164D-83CC-41498B48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16D9-FE34-5F4E-8F1B-53A4EA9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1941-11FF-D94F-9944-37F56EB4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FAAB0-4495-C048-8EA3-BB218ACC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82EB-8594-5045-A884-0BECB859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45AC4-5F02-9C45-BAF5-15E2AEEF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997E-134D-484E-8C02-FC864FC8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0AC8-82C9-434C-8040-B78938F6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03B11-1807-B045-8EA2-D973A9EB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53B8-8C05-124A-A4BB-845C85F5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65B7-61A8-8E4C-B6DF-AA180028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F3DE-999B-9548-A5D1-E150F42F1D30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A8EF-F1F0-6940-9B36-7C2217AF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64D6-327E-D64E-BF2D-40FE16C58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E88-9CBD-6C4F-BAC5-D835F43A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sloan@ba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5F0-6F65-2548-A08E-46FF40B3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Decision Trees and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64767-DB5C-B546-8A27-37764B02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9113"/>
            <a:ext cx="9144000" cy="1655762"/>
          </a:xfrm>
        </p:spPr>
        <p:txBody>
          <a:bodyPr/>
          <a:lstStyle/>
          <a:p>
            <a:r>
              <a:rPr lang="en-US" dirty="0"/>
              <a:t>Rose Sloan</a:t>
            </a:r>
          </a:p>
          <a:p>
            <a:r>
              <a:rPr lang="en-US" dirty="0">
                <a:hlinkClick r:id="rId2"/>
              </a:rPr>
              <a:t>rsloan@bard.edu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9E878-37D0-184C-9679-1706D6DE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48" y="4132222"/>
            <a:ext cx="5924551" cy="23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5C8A-93E3-6B41-A607-ED0C479E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Validation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4F1C-1279-924B-A9ED-4A55C968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2141" cy="3074621"/>
          </a:xfrm>
        </p:spPr>
        <p:txBody>
          <a:bodyPr/>
          <a:lstStyle/>
          <a:p>
            <a:r>
              <a:rPr lang="en-US" dirty="0"/>
              <a:t>If we expand this node: would classify 1 right and 2 wrong: .5 validation error</a:t>
            </a:r>
          </a:p>
          <a:p>
            <a:r>
              <a:rPr lang="en-US" dirty="0"/>
              <a:t>If we don’t: majority class at this node is Yes, would get 0 validation error</a:t>
            </a:r>
          </a:p>
          <a:p>
            <a:r>
              <a:rPr lang="en-US" dirty="0"/>
              <a:t>Therefore: Prune tree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C95E2B7-E3ED-2248-B48F-007CD54549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5040948"/>
          <a:ext cx="10515600" cy="113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6699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838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0212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998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5682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9548684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 Tennis?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3170"/>
                  </a:ext>
                </a:extLst>
              </a:tr>
              <a:tr h="44122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824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2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462148B-918E-974E-9FDD-8E4AA00A164F}"/>
              </a:ext>
            </a:extLst>
          </p:cNvPr>
          <p:cNvSpPr txBox="1"/>
          <p:nvPr/>
        </p:nvSpPr>
        <p:spPr>
          <a:xfrm>
            <a:off x="8868507" y="1348571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BF5322-43DD-6F41-83A5-F1FDC9EAD76E}"/>
              </a:ext>
            </a:extLst>
          </p:cNvPr>
          <p:cNvCxnSpPr>
            <a:cxnSpLocks/>
          </p:cNvCxnSpPr>
          <p:nvPr/>
        </p:nvCxnSpPr>
        <p:spPr>
          <a:xfrm flipH="1">
            <a:off x="8568106" y="2302678"/>
            <a:ext cx="677004" cy="4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36923B-7383-294D-AEA4-E0F1D4EB0530}"/>
              </a:ext>
            </a:extLst>
          </p:cNvPr>
          <p:cNvCxnSpPr>
            <a:cxnSpLocks/>
          </p:cNvCxnSpPr>
          <p:nvPr/>
        </p:nvCxnSpPr>
        <p:spPr>
          <a:xfrm>
            <a:off x="9718429" y="2295126"/>
            <a:ext cx="1078518" cy="2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D59C6A-4554-3344-AF93-CF2945C18425}"/>
              </a:ext>
            </a:extLst>
          </p:cNvPr>
          <p:cNvSpPr txBox="1"/>
          <p:nvPr/>
        </p:nvSpPr>
        <p:spPr>
          <a:xfrm>
            <a:off x="8445745" y="223607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23D33-D2C3-AC4B-AA6E-4402B7D5E95B}"/>
              </a:ext>
            </a:extLst>
          </p:cNvPr>
          <p:cNvSpPr txBox="1"/>
          <p:nvPr/>
        </p:nvSpPr>
        <p:spPr>
          <a:xfrm>
            <a:off x="10333892" y="211046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F797D-5984-4E44-B6AA-42F0FD21E955}"/>
              </a:ext>
            </a:extLst>
          </p:cNvPr>
          <p:cNvSpPr txBox="1"/>
          <p:nvPr/>
        </p:nvSpPr>
        <p:spPr>
          <a:xfrm>
            <a:off x="10399834" y="2571189"/>
            <a:ext cx="16075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C72F3-4B7F-2D4A-887B-61B278643325}"/>
              </a:ext>
            </a:extLst>
          </p:cNvPr>
          <p:cNvSpPr txBox="1"/>
          <p:nvPr/>
        </p:nvSpPr>
        <p:spPr>
          <a:xfrm>
            <a:off x="8267701" y="2796929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6A5D8-9435-B84A-85D4-52094C6931A8}"/>
              </a:ext>
            </a:extLst>
          </p:cNvPr>
          <p:cNvCxnSpPr>
            <a:cxnSpLocks/>
          </p:cNvCxnSpPr>
          <p:nvPr/>
        </p:nvCxnSpPr>
        <p:spPr>
          <a:xfrm flipH="1">
            <a:off x="8345177" y="3320149"/>
            <a:ext cx="446579" cy="47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6160D-0F5C-E94A-8F4A-51201FE9C3FB}"/>
              </a:ext>
            </a:extLst>
          </p:cNvPr>
          <p:cNvCxnSpPr>
            <a:cxnSpLocks/>
          </p:cNvCxnSpPr>
          <p:nvPr/>
        </p:nvCxnSpPr>
        <p:spPr>
          <a:xfrm>
            <a:off x="9053146" y="3320149"/>
            <a:ext cx="1585545" cy="52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4B11B4-76B8-AF4E-A84E-5350D8FD5F31}"/>
              </a:ext>
            </a:extLst>
          </p:cNvPr>
          <p:cNvSpPr txBox="1"/>
          <p:nvPr/>
        </p:nvSpPr>
        <p:spPr>
          <a:xfrm>
            <a:off x="8006130" y="3846338"/>
            <a:ext cx="192331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4F9B3-1AD7-3744-B779-BE50C9663E98}"/>
              </a:ext>
            </a:extLst>
          </p:cNvPr>
          <p:cNvSpPr txBox="1"/>
          <p:nvPr/>
        </p:nvSpPr>
        <p:spPr>
          <a:xfrm>
            <a:off x="9621717" y="3135483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89D85-A9CB-184F-A151-BB05E3F5CCC5}"/>
              </a:ext>
            </a:extLst>
          </p:cNvPr>
          <p:cNvSpPr txBox="1"/>
          <p:nvPr/>
        </p:nvSpPr>
        <p:spPr>
          <a:xfrm>
            <a:off x="7940730" y="33752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FD9F68-FDB9-6B42-A0CF-7AD22EAF9974}"/>
              </a:ext>
            </a:extLst>
          </p:cNvPr>
          <p:cNvSpPr txBox="1"/>
          <p:nvPr/>
        </p:nvSpPr>
        <p:spPr>
          <a:xfrm>
            <a:off x="10333892" y="3865990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</p:spTree>
    <p:extLst>
      <p:ext uri="{BB962C8B-B14F-4D97-AF65-F5344CB8AC3E}">
        <p14:creationId xmlns:p14="http://schemas.microsoft.com/office/powerpoint/2010/main" val="8594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273B-F2C2-2147-B6AA-3111BB44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Example: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80FF-227E-DA4C-94A4-17E6A6A81840}"/>
              </a:ext>
            </a:extLst>
          </p:cNvPr>
          <p:cNvSpPr txBox="1"/>
          <p:nvPr/>
        </p:nvSpPr>
        <p:spPr>
          <a:xfrm>
            <a:off x="4363912" y="1479066"/>
            <a:ext cx="183467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Overcast?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CD7F-F4EF-CA43-AB30-1DBE179C3197}"/>
              </a:ext>
            </a:extLst>
          </p:cNvPr>
          <p:cNvSpPr txBox="1"/>
          <p:nvPr/>
        </p:nvSpPr>
        <p:spPr>
          <a:xfrm>
            <a:off x="1781907" y="2516022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F7754E-65DC-8446-ABD7-D521E801755A}"/>
              </a:ext>
            </a:extLst>
          </p:cNvPr>
          <p:cNvCxnSpPr/>
          <p:nvPr/>
        </p:nvCxnSpPr>
        <p:spPr>
          <a:xfrm flipH="1">
            <a:off x="2795955" y="2002286"/>
            <a:ext cx="1658814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4145F-EA97-AE42-93B6-21AF7A723456}"/>
              </a:ext>
            </a:extLst>
          </p:cNvPr>
          <p:cNvSpPr txBox="1"/>
          <p:nvPr/>
        </p:nvSpPr>
        <p:spPr>
          <a:xfrm>
            <a:off x="3153507" y="1910524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1B999-80EB-B247-9E16-E6FF83B99474}"/>
              </a:ext>
            </a:extLst>
          </p:cNvPr>
          <p:cNvSpPr txBox="1"/>
          <p:nvPr/>
        </p:nvSpPr>
        <p:spPr>
          <a:xfrm>
            <a:off x="6570788" y="2519684"/>
            <a:ext cx="19870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Humidity?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24D08-F5ED-5F46-98BF-9398FAE71348}"/>
              </a:ext>
            </a:extLst>
          </p:cNvPr>
          <p:cNvCxnSpPr>
            <a:cxnSpLocks/>
          </p:cNvCxnSpPr>
          <p:nvPr/>
        </p:nvCxnSpPr>
        <p:spPr>
          <a:xfrm flipH="1">
            <a:off x="5287108" y="3454105"/>
            <a:ext cx="1869837" cy="20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D89ED5-28E4-BD47-B330-CEAB27359EF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223738" y="3493592"/>
            <a:ext cx="738554" cy="54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C7DF-1464-9744-BA03-C916D33C27EC}"/>
              </a:ext>
            </a:extLst>
          </p:cNvPr>
          <p:cNvSpPr txBox="1"/>
          <p:nvPr/>
        </p:nvSpPr>
        <p:spPr>
          <a:xfrm>
            <a:off x="5556741" y="31891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22473-3158-D046-927F-A2F02F01B351}"/>
              </a:ext>
            </a:extLst>
          </p:cNvPr>
          <p:cNvSpPr txBox="1"/>
          <p:nvPr/>
        </p:nvSpPr>
        <p:spPr>
          <a:xfrm>
            <a:off x="8754574" y="349359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F1340-6C3A-A243-80EE-FF19DFEE134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07726" y="2018112"/>
            <a:ext cx="1456591" cy="50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A1B37-84EA-924F-9740-340033C95733}"/>
              </a:ext>
            </a:extLst>
          </p:cNvPr>
          <p:cNvSpPr txBox="1"/>
          <p:nvPr/>
        </p:nvSpPr>
        <p:spPr>
          <a:xfrm>
            <a:off x="6899034" y="199311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ECF87-E780-B943-B7C7-42938649A113}"/>
              </a:ext>
            </a:extLst>
          </p:cNvPr>
          <p:cNvSpPr txBox="1"/>
          <p:nvPr/>
        </p:nvSpPr>
        <p:spPr>
          <a:xfrm>
            <a:off x="4349261" y="3708347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62BACE-F5F7-1741-95CB-F35C0079F2FD}"/>
              </a:ext>
            </a:extLst>
          </p:cNvPr>
          <p:cNvCxnSpPr/>
          <p:nvPr/>
        </p:nvCxnSpPr>
        <p:spPr>
          <a:xfrm flipH="1">
            <a:off x="3848099" y="4220327"/>
            <a:ext cx="7502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29787-C21E-A145-9ED3-A85F207CBA5F}"/>
              </a:ext>
            </a:extLst>
          </p:cNvPr>
          <p:cNvCxnSpPr/>
          <p:nvPr/>
        </p:nvCxnSpPr>
        <p:spPr>
          <a:xfrm>
            <a:off x="5134706" y="4231567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BD7CC4-89C3-B046-8995-C35E309527E1}"/>
              </a:ext>
            </a:extLst>
          </p:cNvPr>
          <p:cNvSpPr txBox="1"/>
          <p:nvPr/>
        </p:nvSpPr>
        <p:spPr>
          <a:xfrm>
            <a:off x="3153507" y="4794274"/>
            <a:ext cx="14478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8E30A-2435-AD48-A35A-D14691E8A186}"/>
              </a:ext>
            </a:extLst>
          </p:cNvPr>
          <p:cNvSpPr txBox="1"/>
          <p:nvPr/>
        </p:nvSpPr>
        <p:spPr>
          <a:xfrm>
            <a:off x="3698631" y="4277733"/>
            <a:ext cx="79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7948E-7C7D-594E-B235-7A353635834F}"/>
              </a:ext>
            </a:extLst>
          </p:cNvPr>
          <p:cNvSpPr txBox="1"/>
          <p:nvPr/>
        </p:nvSpPr>
        <p:spPr>
          <a:xfrm>
            <a:off x="5627075" y="4277733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90B89D-B1F4-D149-AD6C-40AF61D58BD3}"/>
              </a:ext>
            </a:extLst>
          </p:cNvPr>
          <p:cNvSpPr txBox="1"/>
          <p:nvPr/>
        </p:nvSpPr>
        <p:spPr>
          <a:xfrm>
            <a:off x="5328139" y="4792929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AA54EC-7310-1941-AFEF-9B07D525D04C}"/>
              </a:ext>
            </a:extLst>
          </p:cNvPr>
          <p:cNvCxnSpPr>
            <a:cxnSpLocks/>
          </p:cNvCxnSpPr>
          <p:nvPr/>
        </p:nvCxnSpPr>
        <p:spPr>
          <a:xfrm flipH="1">
            <a:off x="5287108" y="5739484"/>
            <a:ext cx="48064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FCE94E-6587-954E-80CF-FD6BCEEC2DF0}"/>
              </a:ext>
            </a:extLst>
          </p:cNvPr>
          <p:cNvCxnSpPr>
            <a:cxnSpLocks/>
          </p:cNvCxnSpPr>
          <p:nvPr/>
        </p:nvCxnSpPr>
        <p:spPr>
          <a:xfrm>
            <a:off x="6178061" y="5739484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5F8A09-0FD1-C045-8A3F-836E82DC65AA}"/>
              </a:ext>
            </a:extLst>
          </p:cNvPr>
          <p:cNvSpPr txBox="1"/>
          <p:nvPr/>
        </p:nvSpPr>
        <p:spPr>
          <a:xfrm>
            <a:off x="5023339" y="5778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8436C-C6B2-B74C-B226-5DE32E6791AE}"/>
              </a:ext>
            </a:extLst>
          </p:cNvPr>
          <p:cNvSpPr txBox="1"/>
          <p:nvPr/>
        </p:nvSpPr>
        <p:spPr>
          <a:xfrm>
            <a:off x="6559059" y="57512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C86FA-1152-5D4C-BE84-341119B8E0D9}"/>
              </a:ext>
            </a:extLst>
          </p:cNvPr>
          <p:cNvSpPr txBox="1"/>
          <p:nvPr/>
        </p:nvSpPr>
        <p:spPr>
          <a:xfrm>
            <a:off x="4349264" y="6341678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9D99E-AA51-4146-947E-DC6DFB689A1D}"/>
              </a:ext>
            </a:extLst>
          </p:cNvPr>
          <p:cNvSpPr txBox="1"/>
          <p:nvPr/>
        </p:nvSpPr>
        <p:spPr>
          <a:xfrm>
            <a:off x="6107726" y="6313915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B8BE4-9DB0-C447-B409-A47212B09957}"/>
              </a:ext>
            </a:extLst>
          </p:cNvPr>
          <p:cNvSpPr txBox="1"/>
          <p:nvPr/>
        </p:nvSpPr>
        <p:spPr>
          <a:xfrm>
            <a:off x="8158527" y="4040015"/>
            <a:ext cx="16075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</p:spTree>
    <p:extLst>
      <p:ext uri="{BB962C8B-B14F-4D97-AF65-F5344CB8AC3E}">
        <p14:creationId xmlns:p14="http://schemas.microsoft.com/office/powerpoint/2010/main" val="39707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5ADA-02EC-4C44-A60D-3099EBEA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Stopping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18FA-D593-4349-AD0A-4B82BD2A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will want to use pruning but can also use</a:t>
            </a:r>
          </a:p>
          <a:p>
            <a:pPr lvl="1"/>
            <a:r>
              <a:rPr lang="en-US" dirty="0"/>
              <a:t>Depth</a:t>
            </a:r>
          </a:p>
          <a:p>
            <a:pPr lvl="1"/>
            <a:r>
              <a:rPr lang="en-US" dirty="0"/>
              <a:t>Number of data points at node</a:t>
            </a:r>
          </a:p>
          <a:p>
            <a:pPr lvl="1"/>
            <a:r>
              <a:rPr lang="en-US" dirty="0"/>
              <a:t>Entropy at a node</a:t>
            </a:r>
          </a:p>
          <a:p>
            <a:r>
              <a:rPr lang="en-US" dirty="0"/>
              <a:t>These are all hyperparameters and will need to be determined based on the data size, range, etc.</a:t>
            </a:r>
          </a:p>
          <a:p>
            <a:r>
              <a:rPr lang="en-US" dirty="0"/>
              <a:t>DO NOT use decrease in loss after splitting as a stopping heuristic (why?)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97E9-B077-EC4B-9EC6-F7A97322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272-A52B-3341-BAE1-11198A24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only been looking at classification</a:t>
            </a:r>
          </a:p>
          <a:p>
            <a:r>
              <a:rPr lang="en-US" dirty="0"/>
              <a:t>Classification – predict from a set of discrete labels</a:t>
            </a:r>
          </a:p>
          <a:p>
            <a:pPr lvl="1"/>
            <a:r>
              <a:rPr lang="en-US" dirty="0"/>
              <a:t>Given weather data, will it rain tomorrow?</a:t>
            </a:r>
          </a:p>
          <a:p>
            <a:r>
              <a:rPr lang="en-US" dirty="0"/>
              <a:t>Regression – predict a continuous value</a:t>
            </a:r>
          </a:p>
          <a:p>
            <a:pPr lvl="1"/>
            <a:r>
              <a:rPr lang="en-US" dirty="0"/>
              <a:t>Given weather data, how many inches of rain will we get tomorrow?</a:t>
            </a:r>
          </a:p>
        </p:txBody>
      </p:sp>
    </p:spTree>
    <p:extLst>
      <p:ext uri="{BB962C8B-B14F-4D97-AF65-F5344CB8AC3E}">
        <p14:creationId xmlns:p14="http://schemas.microsoft.com/office/powerpoint/2010/main" val="26073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7E4-D089-FB46-8FFD-FB866B0B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3AA-DFFC-9C45-9641-09343612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same framework from decision trees to do regression</a:t>
            </a:r>
          </a:p>
          <a:p>
            <a:r>
              <a:rPr lang="en-US" dirty="0"/>
              <a:t>Same recursive algorithm, but can’t use entropy</a:t>
            </a:r>
          </a:p>
          <a:p>
            <a:pPr lvl="1"/>
            <a:r>
              <a:rPr lang="en-US" dirty="0"/>
              <a:t>Instead, generally trying to minimize </a:t>
            </a:r>
            <a:r>
              <a:rPr lang="en-US" i="1" dirty="0"/>
              <a:t>differences</a:t>
            </a:r>
            <a:r>
              <a:rPr lang="en-US" dirty="0"/>
              <a:t> between predicted and true values</a:t>
            </a:r>
          </a:p>
          <a:p>
            <a:r>
              <a:rPr lang="en-US" dirty="0"/>
              <a:t>Each leaf will return the </a:t>
            </a:r>
            <a:r>
              <a:rPr lang="en-US" i="1" dirty="0"/>
              <a:t>average</a:t>
            </a:r>
            <a:r>
              <a:rPr lang="en-US" dirty="0"/>
              <a:t> value, instead of the majority class</a:t>
            </a:r>
          </a:p>
          <a:p>
            <a:r>
              <a:rPr lang="en-US" dirty="0"/>
              <a:t>Pruning (or otherwise stopping overfitting) very important!</a:t>
            </a:r>
          </a:p>
        </p:txBody>
      </p:sp>
    </p:spTree>
    <p:extLst>
      <p:ext uri="{BB962C8B-B14F-4D97-AF65-F5344CB8AC3E}">
        <p14:creationId xmlns:p14="http://schemas.microsoft.com/office/powerpoint/2010/main" val="146128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3A5-852D-E44A-9639-4CBE8F9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# of Minutes Playing Tennis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2539F-C6E3-9542-B5D5-25796ECAC5E7}"/>
              </a:ext>
            </a:extLst>
          </p:cNvPr>
          <p:cNvSpPr txBox="1"/>
          <p:nvPr/>
        </p:nvSpPr>
        <p:spPr>
          <a:xfrm>
            <a:off x="4284778" y="1825625"/>
            <a:ext cx="249701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Humidity?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0FD68-1A89-C647-B723-6CE8F58CD7D5}"/>
              </a:ext>
            </a:extLst>
          </p:cNvPr>
          <p:cNvSpPr txBox="1"/>
          <p:nvPr/>
        </p:nvSpPr>
        <p:spPr>
          <a:xfrm>
            <a:off x="6940064" y="3864315"/>
            <a:ext cx="162364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120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DD1CFD-A270-1D40-9FA4-2A50CF735A24}"/>
              </a:ext>
            </a:extLst>
          </p:cNvPr>
          <p:cNvCxnSpPr/>
          <p:nvPr/>
        </p:nvCxnSpPr>
        <p:spPr>
          <a:xfrm flipH="1">
            <a:off x="2807678" y="2348845"/>
            <a:ext cx="1658814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972619-3816-C54E-B864-27E4BC2B6504}"/>
              </a:ext>
            </a:extLst>
          </p:cNvPr>
          <p:cNvSpPr txBox="1"/>
          <p:nvPr/>
        </p:nvSpPr>
        <p:spPr>
          <a:xfrm>
            <a:off x="3165230" y="2257083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6A960F-4805-164C-850F-60CB3B9C1B2F}"/>
              </a:ext>
            </a:extLst>
          </p:cNvPr>
          <p:cNvCxnSpPr/>
          <p:nvPr/>
        </p:nvCxnSpPr>
        <p:spPr>
          <a:xfrm>
            <a:off x="6582511" y="2348845"/>
            <a:ext cx="1934306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8C3B9F-A4A1-3F47-B954-FE58C2FC4E23}"/>
              </a:ext>
            </a:extLst>
          </p:cNvPr>
          <p:cNvSpPr txBox="1"/>
          <p:nvPr/>
        </p:nvSpPr>
        <p:spPr>
          <a:xfrm>
            <a:off x="7602418" y="229365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A92C4-21FB-9A44-9F15-C906F0D68E34}"/>
              </a:ext>
            </a:extLst>
          </p:cNvPr>
          <p:cNvSpPr txBox="1"/>
          <p:nvPr/>
        </p:nvSpPr>
        <p:spPr>
          <a:xfrm>
            <a:off x="8042033" y="2878286"/>
            <a:ext cx="135987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6ABD2-6F3B-034D-9CDF-FB54C41C7FE4}"/>
              </a:ext>
            </a:extLst>
          </p:cNvPr>
          <p:cNvCxnSpPr>
            <a:cxnSpLocks/>
          </p:cNvCxnSpPr>
          <p:nvPr/>
        </p:nvCxnSpPr>
        <p:spPr>
          <a:xfrm flipH="1">
            <a:off x="8042033" y="3389871"/>
            <a:ext cx="521675" cy="46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B7D0C8-B874-B243-8C9C-F6C4E32F666D}"/>
              </a:ext>
            </a:extLst>
          </p:cNvPr>
          <p:cNvSpPr txBox="1"/>
          <p:nvPr/>
        </p:nvSpPr>
        <p:spPr>
          <a:xfrm>
            <a:off x="7672755" y="3389871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083E2-C361-BA44-8E74-545B43E2E3F7}"/>
              </a:ext>
            </a:extLst>
          </p:cNvPr>
          <p:cNvCxnSpPr>
            <a:cxnSpLocks/>
          </p:cNvCxnSpPr>
          <p:nvPr/>
        </p:nvCxnSpPr>
        <p:spPr>
          <a:xfrm>
            <a:off x="8997465" y="3389871"/>
            <a:ext cx="826473" cy="43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E4479C-C3DA-DB4F-88A9-41D5D7933C29}"/>
              </a:ext>
            </a:extLst>
          </p:cNvPr>
          <p:cNvSpPr txBox="1"/>
          <p:nvPr/>
        </p:nvSpPr>
        <p:spPr>
          <a:xfrm>
            <a:off x="9530866" y="338987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FEAF9-6F1E-3442-ABD4-72ADE40AF359}"/>
              </a:ext>
            </a:extLst>
          </p:cNvPr>
          <p:cNvSpPr txBox="1"/>
          <p:nvPr/>
        </p:nvSpPr>
        <p:spPr>
          <a:xfrm>
            <a:off x="9190895" y="3878424"/>
            <a:ext cx="162364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0F4D2-156B-F740-9EDF-0915D261CA91}"/>
              </a:ext>
            </a:extLst>
          </p:cNvPr>
          <p:cNvSpPr txBox="1"/>
          <p:nvPr/>
        </p:nvSpPr>
        <p:spPr>
          <a:xfrm>
            <a:off x="1312988" y="3795391"/>
            <a:ext cx="125729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04FEE-3388-9D41-A4CF-9E2A7496EE3B}"/>
              </a:ext>
            </a:extLst>
          </p:cNvPr>
          <p:cNvSpPr txBox="1"/>
          <p:nvPr/>
        </p:nvSpPr>
        <p:spPr>
          <a:xfrm>
            <a:off x="2165842" y="2823094"/>
            <a:ext cx="135987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03E6EF-1D72-2D49-BDCD-23CB65FC8FA1}"/>
              </a:ext>
            </a:extLst>
          </p:cNvPr>
          <p:cNvCxnSpPr>
            <a:cxnSpLocks/>
          </p:cNvCxnSpPr>
          <p:nvPr/>
        </p:nvCxnSpPr>
        <p:spPr>
          <a:xfrm flipH="1">
            <a:off x="2165842" y="3334679"/>
            <a:ext cx="521675" cy="46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754382-261F-A84A-9B4C-267795179528}"/>
              </a:ext>
            </a:extLst>
          </p:cNvPr>
          <p:cNvSpPr txBox="1"/>
          <p:nvPr/>
        </p:nvSpPr>
        <p:spPr>
          <a:xfrm>
            <a:off x="1796564" y="3334679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37887-3CE1-BD48-BD81-C3854EB447AF}"/>
              </a:ext>
            </a:extLst>
          </p:cNvPr>
          <p:cNvCxnSpPr>
            <a:cxnSpLocks/>
          </p:cNvCxnSpPr>
          <p:nvPr/>
        </p:nvCxnSpPr>
        <p:spPr>
          <a:xfrm>
            <a:off x="3121274" y="3334679"/>
            <a:ext cx="826473" cy="43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4DC541-885D-5345-89E6-B23F0EA075A1}"/>
              </a:ext>
            </a:extLst>
          </p:cNvPr>
          <p:cNvSpPr txBox="1"/>
          <p:nvPr/>
        </p:nvSpPr>
        <p:spPr>
          <a:xfrm>
            <a:off x="3654675" y="3334679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BB269-66DC-6F4F-BAF8-ACAA80E0949B}"/>
              </a:ext>
            </a:extLst>
          </p:cNvPr>
          <p:cNvSpPr txBox="1"/>
          <p:nvPr/>
        </p:nvSpPr>
        <p:spPr>
          <a:xfrm>
            <a:off x="3314704" y="3823232"/>
            <a:ext cx="162364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30</a:t>
            </a:r>
          </a:p>
        </p:txBody>
      </p:sp>
    </p:spTree>
    <p:extLst>
      <p:ext uri="{BB962C8B-B14F-4D97-AF65-F5344CB8AC3E}">
        <p14:creationId xmlns:p14="http://schemas.microsoft.com/office/powerpoint/2010/main" val="93038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926E-4220-F147-BDE2-C617305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2AE-D87B-0543-82D3-67CBCE38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are a parametric model that is best used when data can be classified by looking at a (relatively) small number of features per data point</a:t>
            </a:r>
          </a:p>
          <a:p>
            <a:r>
              <a:rPr lang="en-US" dirty="0"/>
              <a:t>Looking at information gain and entropy can help us pick “good” splits</a:t>
            </a:r>
          </a:p>
          <a:p>
            <a:r>
              <a:rPr lang="en-US" dirty="0"/>
              <a:t>Pruning is necessary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296544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8131-9FE8-E043-863D-4A11381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2D94-E425-384B-BD62-10E7E03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our models to do?</a:t>
            </a:r>
          </a:p>
          <a:p>
            <a:endParaRPr lang="en-US" dirty="0"/>
          </a:p>
          <a:p>
            <a:r>
              <a:rPr lang="en-US" dirty="0"/>
              <a:t>What do we NOT want our models to do?</a:t>
            </a:r>
          </a:p>
        </p:txBody>
      </p:sp>
    </p:spTree>
    <p:extLst>
      <p:ext uri="{BB962C8B-B14F-4D97-AF65-F5344CB8AC3E}">
        <p14:creationId xmlns:p14="http://schemas.microsoft.com/office/powerpoint/2010/main" val="213915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F62A-CB25-094A-89C4-D733D4E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991A-A0DD-4246-A1FC-350E906C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22477" cy="4351338"/>
          </a:xfrm>
        </p:spPr>
        <p:txBody>
          <a:bodyPr/>
          <a:lstStyle/>
          <a:p>
            <a:r>
              <a:rPr lang="en-US" b="1" dirty="0"/>
              <a:t>Bias</a:t>
            </a:r>
            <a:r>
              <a:rPr lang="en-US" dirty="0"/>
              <a:t>: How wrong are our model’s predictions?</a:t>
            </a:r>
          </a:p>
          <a:p>
            <a:pPr lvl="1"/>
            <a:r>
              <a:rPr lang="en-US" dirty="0"/>
              <a:t>i.e. how much are we using our model’s priors instead of things we’ve learned from the data?</a:t>
            </a:r>
          </a:p>
          <a:p>
            <a:pPr lvl="1"/>
            <a:r>
              <a:rPr lang="en-US" dirty="0"/>
              <a:t>Models with high bias are </a:t>
            </a:r>
            <a:r>
              <a:rPr lang="en-US" i="1" dirty="0"/>
              <a:t>underfitting</a:t>
            </a:r>
            <a:endParaRPr lang="en-US" dirty="0"/>
          </a:p>
          <a:p>
            <a:r>
              <a:rPr lang="en-US" b="1" dirty="0"/>
              <a:t>Variance</a:t>
            </a:r>
            <a:r>
              <a:rPr lang="en-US" dirty="0"/>
              <a:t>: How inconsistent is our model when trained on different data?</a:t>
            </a:r>
          </a:p>
          <a:p>
            <a:pPr lvl="1"/>
            <a:r>
              <a:rPr lang="en-US" dirty="0"/>
              <a:t>i.e. how much are we tailoring our model to our specific training data</a:t>
            </a:r>
          </a:p>
          <a:p>
            <a:pPr lvl="1"/>
            <a:r>
              <a:rPr lang="en-US" dirty="0"/>
              <a:t>Models with high variance are </a:t>
            </a:r>
            <a:r>
              <a:rPr lang="en-US" i="1" dirty="0"/>
              <a:t>overfitting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83B9C-E20C-3445-B36F-58F9A554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93" y="1825625"/>
            <a:ext cx="4174735" cy="38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7201-CF34-EC4B-9582-73FF83A6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0104-3285-1C44-BA0D-CB264FFF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overfitting, we never want to evaluate our model based only on training performance</a:t>
            </a:r>
          </a:p>
          <a:p>
            <a:pPr lvl="1"/>
            <a:r>
              <a:rPr lang="en-US" dirty="0"/>
              <a:t>In some cases (like </a:t>
            </a:r>
            <a:r>
              <a:rPr lang="en-US" dirty="0" err="1"/>
              <a:t>kNN</a:t>
            </a:r>
            <a:r>
              <a:rPr lang="en-US" dirty="0"/>
              <a:t>), training accuracy is meaningless</a:t>
            </a:r>
          </a:p>
          <a:p>
            <a:r>
              <a:rPr lang="en-US" dirty="0"/>
              <a:t>Hold out part of the data as a test set – usually 20%</a:t>
            </a:r>
          </a:p>
          <a:p>
            <a:r>
              <a:rPr lang="en-US" dirty="0"/>
              <a:t>Ideally: do not touch test data until we are ready to evaluate our final model’s performance</a:t>
            </a:r>
          </a:p>
          <a:p>
            <a:r>
              <a:rPr lang="en-US" dirty="0"/>
              <a:t>Note: using this approach, we cannot evaluate how our data performs on a (substantially) different data set</a:t>
            </a:r>
          </a:p>
          <a:p>
            <a:pPr lvl="1"/>
            <a:r>
              <a:rPr lang="en-US" dirty="0"/>
              <a:t>ML models will never generalize to data that is very different from our training set!</a:t>
            </a:r>
          </a:p>
        </p:txBody>
      </p:sp>
    </p:spTree>
    <p:extLst>
      <p:ext uri="{BB962C8B-B14F-4D97-AF65-F5344CB8AC3E}">
        <p14:creationId xmlns:p14="http://schemas.microsoft.com/office/powerpoint/2010/main" val="8920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488-EC4B-E64F-9CF9-892F8F4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53FC-B7DE-B347-B2D9-63EEA6E3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now</a:t>
            </a:r>
          </a:p>
          <a:p>
            <a:r>
              <a:rPr lang="en-US" dirty="0"/>
              <a:t>Implement </a:t>
            </a:r>
            <a:r>
              <a:rPr lang="en-US" dirty="0" err="1"/>
              <a:t>kNN</a:t>
            </a:r>
            <a:r>
              <a:rPr lang="en-US" dirty="0"/>
              <a:t> on digit OCR and test for four values of k (1, 3, 5, 7)</a:t>
            </a:r>
          </a:p>
          <a:p>
            <a:r>
              <a:rPr lang="en-US" dirty="0"/>
              <a:t>Must use at least 6000 training points, 1000 test points</a:t>
            </a:r>
          </a:p>
          <a:p>
            <a:pPr lvl="1"/>
            <a:r>
              <a:rPr lang="en-US" dirty="0"/>
              <a:t>May want to test your code on a very small subset of this!</a:t>
            </a:r>
          </a:p>
          <a:p>
            <a:r>
              <a:rPr lang="en-US" dirty="0"/>
              <a:t>Must turn in code and report three things:</a:t>
            </a:r>
          </a:p>
          <a:p>
            <a:pPr lvl="1"/>
            <a:r>
              <a:rPr lang="en-US" dirty="0"/>
              <a:t>Error rates for each k</a:t>
            </a:r>
          </a:p>
          <a:p>
            <a:pPr lvl="1"/>
            <a:r>
              <a:rPr lang="en-US" dirty="0"/>
              <a:t>Confusion matrix (discussed Wednesday) + written description of most commonly confused numbers</a:t>
            </a:r>
          </a:p>
          <a:p>
            <a:pPr lvl="1"/>
            <a:r>
              <a:rPr lang="en-US" dirty="0"/>
              <a:t>Suggestion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7056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C123-20D2-4542-9A06-53A0EA15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5E2F-C28E-6A48-B4DB-2BA57D55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need to tune our model using data that’s not in our training set</a:t>
            </a:r>
          </a:p>
          <a:p>
            <a:r>
              <a:rPr lang="en-US" dirty="0"/>
              <a:t>Generally, we don’t want to use our test set for this</a:t>
            </a:r>
          </a:p>
          <a:p>
            <a:r>
              <a:rPr lang="en-US" dirty="0"/>
              <a:t>We do not train on the validation set but can test models on them and adjust based on results</a:t>
            </a:r>
          </a:p>
          <a:p>
            <a:r>
              <a:rPr lang="en-US" dirty="0"/>
              <a:t>Usual split: 80% train, 10% test, 10% </a:t>
            </a:r>
            <a:r>
              <a:rPr lang="en-US" dirty="0" err="1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BE31-6541-A449-898A-05BC43C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Many Uses of Validation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B68A-D861-AE49-ACD2-EDFCB0AB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  <a:p>
            <a:r>
              <a:rPr lang="en-US" dirty="0"/>
              <a:t>Pruning or other tuning</a:t>
            </a:r>
          </a:p>
          <a:p>
            <a:r>
              <a:rPr lang="en-US" dirty="0"/>
              <a:t>Determine optimal hyperparameters</a:t>
            </a:r>
          </a:p>
          <a:p>
            <a:r>
              <a:rPr lang="en-US" dirty="0"/>
              <a:t>Determine which ML algorithm to use</a:t>
            </a:r>
          </a:p>
        </p:txBody>
      </p:sp>
    </p:spTree>
    <p:extLst>
      <p:ext uri="{BB962C8B-B14F-4D97-AF65-F5344CB8AC3E}">
        <p14:creationId xmlns:p14="http://schemas.microsoft.com/office/powerpoint/2010/main" val="133296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C1A6-289F-C143-B61C-F1392B4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Use of Validation: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23A5-AF61-EF44-A9BC-F6AA5EEE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determining optimal hyperparameters</a:t>
            </a:r>
          </a:p>
          <a:p>
            <a:r>
              <a:rPr lang="en-US" dirty="0"/>
              <a:t>Approach: for each hyperparameter, determine a discrete set of possible values</a:t>
            </a:r>
          </a:p>
          <a:p>
            <a:r>
              <a:rPr lang="en-US" dirty="0"/>
              <a:t>Try all combinations, calculate validation loss on each</a:t>
            </a:r>
          </a:p>
          <a:p>
            <a:r>
              <a:rPr lang="en-US" dirty="0"/>
              <a:t>Generally want to train the different models in parallel!</a:t>
            </a:r>
          </a:p>
        </p:txBody>
      </p:sp>
    </p:spTree>
    <p:extLst>
      <p:ext uri="{BB962C8B-B14F-4D97-AF65-F5344CB8AC3E}">
        <p14:creationId xmlns:p14="http://schemas.microsoft.com/office/powerpoint/2010/main" val="4436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70DB-6630-F643-A151-7970D650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Validation: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F4C-8928-9646-A1D9-CD76946A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Pruning/tuning/early stopping: </a:t>
            </a:r>
            <a:r>
              <a:rPr lang="en-US" i="1" dirty="0"/>
              <a:t>must</a:t>
            </a:r>
            <a:r>
              <a:rPr lang="en-US" dirty="0"/>
              <a:t> use validation set</a:t>
            </a:r>
          </a:p>
          <a:p>
            <a:pPr lvl="1"/>
            <a:r>
              <a:rPr lang="en-US" dirty="0"/>
              <a:t>Can never use test set directly in the training process!</a:t>
            </a:r>
          </a:p>
          <a:p>
            <a:r>
              <a:rPr lang="en-US" dirty="0"/>
              <a:t>Exhaustive grid search: </a:t>
            </a:r>
            <a:r>
              <a:rPr lang="en-US" i="1" dirty="0"/>
              <a:t>should</a:t>
            </a:r>
            <a:r>
              <a:rPr lang="en-US" dirty="0"/>
              <a:t> use validation</a:t>
            </a:r>
          </a:p>
          <a:p>
            <a:pPr lvl="1"/>
            <a:r>
              <a:rPr lang="en-US" dirty="0"/>
              <a:t>If we are testing many models with many different hyperparameters, picking the optimal one based on test performance will likely overfit to our test data</a:t>
            </a:r>
          </a:p>
          <a:p>
            <a:r>
              <a:rPr lang="en-US" dirty="0"/>
              <a:t>Comparing a small number of models: </a:t>
            </a:r>
            <a:r>
              <a:rPr lang="en-US" i="1" dirty="0"/>
              <a:t>might</a:t>
            </a:r>
            <a:r>
              <a:rPr lang="en-US" dirty="0"/>
              <a:t> use validation set</a:t>
            </a:r>
          </a:p>
          <a:p>
            <a:pPr lvl="1"/>
            <a:r>
              <a:rPr lang="en-US" dirty="0"/>
              <a:t>If comparing a very small number of models, less likely to overfit to test data</a:t>
            </a:r>
          </a:p>
          <a:p>
            <a:pPr lvl="1"/>
            <a:r>
              <a:rPr lang="en-US" dirty="0"/>
              <a:t>Still a good idea to use a validation set, but in practice, some don’t</a:t>
            </a:r>
          </a:p>
        </p:txBody>
      </p:sp>
    </p:spTree>
    <p:extLst>
      <p:ext uri="{BB962C8B-B14F-4D97-AF65-F5344CB8AC3E}">
        <p14:creationId xmlns:p14="http://schemas.microsoft.com/office/powerpoint/2010/main" val="54423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E40E-C1AE-7C4D-A207-BF535829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to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8153-7183-DD4B-856A-4DB2C495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need to use validation loss to set stopping conditions but also have many hyperparameters?</a:t>
            </a:r>
          </a:p>
          <a:p>
            <a:r>
              <a:rPr lang="en-US" dirty="0"/>
              <a:t>Can we run a grid search without using a validation set and without overfitting to the test set?</a:t>
            </a:r>
          </a:p>
          <a:p>
            <a:r>
              <a:rPr lang="en-US" dirty="0"/>
              <a:t>Concept: try various train/test splits, average performance over them</a:t>
            </a:r>
          </a:p>
        </p:txBody>
      </p:sp>
    </p:spTree>
    <p:extLst>
      <p:ext uri="{BB962C8B-B14F-4D97-AF65-F5344CB8AC3E}">
        <p14:creationId xmlns:p14="http://schemas.microsoft.com/office/powerpoint/2010/main" val="135240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C68C-AD1E-A347-AA32-5902833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E2D4-5CA9-B549-978C-E2D58768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our data into k even partitions</a:t>
            </a:r>
          </a:p>
          <a:p>
            <a:r>
              <a:rPr lang="en-US" dirty="0"/>
              <a:t>Instead of training and testing once, train k models</a:t>
            </a:r>
          </a:p>
          <a:p>
            <a:r>
              <a:rPr lang="en-US" dirty="0"/>
              <a:t>Each time, use a different partition as a test set and train on the remaining k-1 partitions</a:t>
            </a:r>
          </a:p>
          <a:p>
            <a:r>
              <a:rPr lang="en-US" dirty="0"/>
              <a:t>Report average error over all k models</a:t>
            </a:r>
          </a:p>
          <a:p>
            <a:r>
              <a:rPr lang="en-US" dirty="0"/>
              <a:t>Common values for k: 5 or 10</a:t>
            </a:r>
          </a:p>
        </p:txBody>
      </p:sp>
    </p:spTree>
    <p:extLst>
      <p:ext uri="{BB962C8B-B14F-4D97-AF65-F5344CB8AC3E}">
        <p14:creationId xmlns:p14="http://schemas.microsoft.com/office/powerpoint/2010/main" val="325174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0F1-E390-004E-801E-39974EA7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EC54-4BE6-3541-87E0-6F335777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61"/>
            <a:ext cx="10515600" cy="4625486"/>
          </a:xfrm>
        </p:spPr>
        <p:txBody>
          <a:bodyPr/>
          <a:lstStyle/>
          <a:p>
            <a:r>
              <a:rPr lang="en-US" dirty="0"/>
              <a:t>Leave One Out Validation</a:t>
            </a:r>
          </a:p>
          <a:p>
            <a:pPr lvl="1"/>
            <a:r>
              <a:rPr lang="en-US" dirty="0"/>
              <a:t>Set k to be the size of our data set (N)</a:t>
            </a:r>
          </a:p>
          <a:p>
            <a:pPr lvl="1"/>
            <a:r>
              <a:rPr lang="en-US" dirty="0"/>
              <a:t>Train N models, testing each one on a single data point</a:t>
            </a:r>
          </a:p>
          <a:p>
            <a:pPr lvl="1"/>
            <a:r>
              <a:rPr lang="en-US" dirty="0"/>
              <a:t>Usually not practical, but used for </a:t>
            </a:r>
            <a:r>
              <a:rPr lang="en-US" dirty="0" err="1"/>
              <a:t>kNN</a:t>
            </a:r>
            <a:r>
              <a:rPr lang="en-US" dirty="0"/>
              <a:t> (why?)</a:t>
            </a:r>
          </a:p>
          <a:p>
            <a:r>
              <a:rPr lang="en-US" dirty="0"/>
              <a:t>Leave One X Out Validation</a:t>
            </a:r>
          </a:p>
          <a:p>
            <a:pPr lvl="1"/>
            <a:r>
              <a:rPr lang="en-US" dirty="0"/>
              <a:t>When working with real data, our data set may have a small number of “natural” partitions</a:t>
            </a:r>
          </a:p>
          <a:p>
            <a:pPr lvl="1"/>
            <a:r>
              <a:rPr lang="en-US" dirty="0"/>
              <a:t>Speakers in speech data, locations of images, authors of text data, e.g.</a:t>
            </a:r>
          </a:p>
          <a:p>
            <a:pPr lvl="1"/>
            <a:r>
              <a:rPr lang="en-US" dirty="0"/>
              <a:t>To avoid overfitting to any one of these partitions, do cross-validation on these partitions</a:t>
            </a:r>
          </a:p>
          <a:p>
            <a:pPr lvl="1"/>
            <a:r>
              <a:rPr lang="en-US" dirty="0"/>
              <a:t>Requires that the partitions have roughly equal sizes</a:t>
            </a:r>
          </a:p>
        </p:txBody>
      </p:sp>
    </p:spTree>
    <p:extLst>
      <p:ext uri="{BB962C8B-B14F-4D97-AF65-F5344CB8AC3E}">
        <p14:creationId xmlns:p14="http://schemas.microsoft.com/office/powerpoint/2010/main" val="249196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8A07-4A5D-574B-8DEE-2D7A12C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676C-F556-5C42-87D7-1C07FB84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looked at only at accuracy—what percentage are we getting right?</a:t>
            </a:r>
          </a:p>
          <a:p>
            <a:r>
              <a:rPr lang="en-US" dirty="0"/>
              <a:t>This is a useful measure, but it doesn’t give us the whole picture, especially with imbalanced classes</a:t>
            </a:r>
          </a:p>
          <a:p>
            <a:r>
              <a:rPr lang="en-US" dirty="0"/>
              <a:t>Consider: a test set with 90 negative examples and 10 positive examples</a:t>
            </a:r>
          </a:p>
          <a:p>
            <a:pPr lvl="1"/>
            <a:r>
              <a:rPr lang="en-US" dirty="0"/>
              <a:t>A model that predicts 1 positive example correctly and otherwise always predicts negative has 91% accuracy</a:t>
            </a:r>
          </a:p>
          <a:p>
            <a:pPr lvl="1"/>
            <a:r>
              <a:rPr lang="en-US" dirty="0"/>
              <a:t>A model that gets 80/90 negative examples right and 9/10 positive examples right only has 89% accuracy</a:t>
            </a:r>
          </a:p>
        </p:txBody>
      </p:sp>
    </p:spTree>
    <p:extLst>
      <p:ext uri="{BB962C8B-B14F-4D97-AF65-F5344CB8AC3E}">
        <p14:creationId xmlns:p14="http://schemas.microsoft.com/office/powerpoint/2010/main" val="176631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738A-A5AD-0344-8FDF-F9E07E5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CEDA-41B8-164F-8E38-BFFC6D8A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looking at accuracy, we can look at </a:t>
            </a:r>
            <a:r>
              <a:rPr lang="en-US" i="1" dirty="0"/>
              <a:t>precision</a:t>
            </a:r>
            <a:r>
              <a:rPr lang="en-US" dirty="0"/>
              <a:t> and </a:t>
            </a:r>
            <a:r>
              <a:rPr lang="en-US" i="1" dirty="0"/>
              <a:t>recall</a:t>
            </a:r>
            <a:endParaRPr lang="en-US" dirty="0"/>
          </a:p>
          <a:p>
            <a:r>
              <a:rPr lang="en-US" dirty="0"/>
              <a:t>Precision: are the points we’re classifying as positive actually positive?</a:t>
            </a:r>
          </a:p>
          <a:p>
            <a:pPr lvl="1"/>
            <a:r>
              <a:rPr lang="en-US" dirty="0"/>
              <a:t>Precision = # of true positives/# of points classified as positive</a:t>
            </a:r>
          </a:p>
          <a:p>
            <a:pPr lvl="1"/>
            <a:r>
              <a:rPr lang="en-US" dirty="0"/>
              <a:t>High precision means few false positives</a:t>
            </a:r>
          </a:p>
          <a:p>
            <a:r>
              <a:rPr lang="en-US" dirty="0"/>
              <a:t>Recall: are we classifying all the actually positive points correctly?</a:t>
            </a:r>
          </a:p>
          <a:p>
            <a:pPr lvl="1"/>
            <a:r>
              <a:rPr lang="en-US" dirty="0"/>
              <a:t>Recall = # of true positives/# of points with positive labels</a:t>
            </a:r>
          </a:p>
          <a:p>
            <a:pPr lvl="1"/>
            <a:r>
              <a:rPr lang="en-US" dirty="0"/>
              <a:t>High recall means few false negatives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7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92C4-C5EA-0243-8A33-A66AA05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A451-4D15-4C49-AB11-7B32D73F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consider a test set with 90 negative and 10 positive examples</a:t>
            </a:r>
          </a:p>
          <a:p>
            <a:r>
              <a:rPr lang="en-US" dirty="0"/>
              <a:t>Model 1: 1 true positive, otherwise predict negative</a:t>
            </a:r>
          </a:p>
          <a:p>
            <a:pPr lvl="1"/>
            <a:r>
              <a:rPr lang="en-US" dirty="0"/>
              <a:t>Precision: 1</a:t>
            </a:r>
          </a:p>
          <a:p>
            <a:pPr lvl="1"/>
            <a:r>
              <a:rPr lang="en-US" dirty="0"/>
              <a:t>Recall: 0.1</a:t>
            </a:r>
          </a:p>
          <a:p>
            <a:r>
              <a:rPr lang="en-US" dirty="0"/>
              <a:t>Model 2: gets 80/90 negative examples right and 9/10 positive examples right</a:t>
            </a:r>
          </a:p>
          <a:p>
            <a:pPr lvl="1"/>
            <a:r>
              <a:rPr lang="en-US" dirty="0"/>
              <a:t>Precision:  9/19 ≈ 0.47</a:t>
            </a:r>
          </a:p>
          <a:p>
            <a:pPr lvl="1"/>
            <a:r>
              <a:rPr lang="en-US" dirty="0"/>
              <a:t>Recall: 0.9</a:t>
            </a:r>
          </a:p>
        </p:txBody>
      </p:sp>
    </p:spTree>
    <p:extLst>
      <p:ext uri="{BB962C8B-B14F-4D97-AF65-F5344CB8AC3E}">
        <p14:creationId xmlns:p14="http://schemas.microsoft.com/office/powerpoint/2010/main" val="338587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ABC-FAE7-0C46-AD90-01E6B28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ED63-8E12-8948-88ED-A99E8A56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stopped only when we have either perfectly classified all our data or we have run out of features</a:t>
            </a:r>
          </a:p>
          <a:p>
            <a:r>
              <a:rPr lang="en-US" dirty="0"/>
              <a:t>We are perfectly fitting to our training data</a:t>
            </a:r>
          </a:p>
          <a:p>
            <a:pPr lvl="1"/>
            <a:r>
              <a:rPr lang="en-US" dirty="0"/>
              <a:t>This might be bad! (Why?)</a:t>
            </a:r>
          </a:p>
          <a:p>
            <a:r>
              <a:rPr lang="en-US" dirty="0"/>
              <a:t>Need to find ways to make our trees smaller and less tailored to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8239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F8D-E3EE-F548-9A96-20D61E94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05FA-B3DB-904B-A830-8249CE8A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i="1" dirty="0"/>
              <a:t>f-score</a:t>
            </a:r>
            <a:r>
              <a:rPr lang="en-US" dirty="0"/>
              <a:t>, a way to compare both precision and recall</a:t>
            </a:r>
          </a:p>
          <a:p>
            <a:r>
              <a:rPr lang="en-US" dirty="0"/>
              <a:t>F1 is the harmonic mean of precision and recall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Last slide’s example</a:t>
            </a:r>
          </a:p>
          <a:p>
            <a:pPr lvl="1"/>
            <a:r>
              <a:rPr lang="en-US" dirty="0"/>
              <a:t>Model 1’s F1 = 2/(1 + 10) ≈ 0.18</a:t>
            </a:r>
          </a:p>
          <a:p>
            <a:pPr lvl="1"/>
            <a:r>
              <a:rPr lang="en-US" dirty="0"/>
              <a:t>Model 2’s F1 = 2/((10/9) + (19/9)) ≈ 0.62</a:t>
            </a:r>
          </a:p>
          <a:p>
            <a:r>
              <a:rPr lang="en-US" dirty="0"/>
              <a:t>Can also calculate F-scores that prioritize precision or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1ED4F-AACD-AF4D-A5C0-5999F114D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7473" b="-2363"/>
          <a:stretch/>
        </p:blipFill>
        <p:spPr>
          <a:xfrm>
            <a:off x="3121660" y="2896870"/>
            <a:ext cx="5176520" cy="7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A31-6E7A-D746-AB2E-B6964470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4A82-3DCF-E54B-8E05-32448B0C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addition to precision and recall, we can report the </a:t>
            </a:r>
            <a:r>
              <a:rPr lang="en-US" i="1" dirty="0"/>
              <a:t>confusion matrix</a:t>
            </a:r>
            <a:endParaRPr lang="en-US" dirty="0"/>
          </a:p>
          <a:p>
            <a:r>
              <a:rPr lang="en-US" dirty="0"/>
              <a:t>Table that displays precise numbers of true positives, false positives, true negatives, and false negatives</a:t>
            </a:r>
          </a:p>
          <a:p>
            <a:r>
              <a:rPr lang="en-US" dirty="0"/>
              <a:t>Model 2 from example’s confusion matrix: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AD3FF-9799-694F-82AF-39EF041950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0611" y="4274396"/>
          <a:ext cx="5340350" cy="14833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82649">
                  <a:extLst>
                    <a:ext uri="{9D8B030D-6E8A-4147-A177-3AD203B41FA5}">
                      <a16:colId xmlns:a16="http://schemas.microsoft.com/office/drawing/2014/main" val="2298658294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1460284968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82230"/>
                    </a:ext>
                  </a:extLst>
                </a:gridCol>
                <a:gridCol w="1508761">
                  <a:extLst>
                    <a:ext uri="{9D8B030D-6E8A-4147-A177-3AD203B41FA5}">
                      <a16:colId xmlns:a16="http://schemas.microsoft.com/office/drawing/2014/main" val="338328123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696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9984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Actual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97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6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00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5361-A07E-A44A-B56F-6BED3B2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6C9B-F631-EE4C-B848-CED9C929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precision and recall, must calculate them separately for each class</a:t>
            </a:r>
          </a:p>
          <a:p>
            <a:r>
              <a:rPr lang="en-US" dirty="0"/>
              <a:t>Can average F1 across different classes</a:t>
            </a:r>
          </a:p>
          <a:p>
            <a:r>
              <a:rPr lang="en-US" dirty="0"/>
              <a:t>Confusion matrices are frequently used in multi-class classification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079499-75D0-A44F-B0FB-C7602AE5D5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75634" y="4241324"/>
          <a:ext cx="5840732" cy="18542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80109">
                  <a:extLst>
                    <a:ext uri="{9D8B030D-6E8A-4147-A177-3AD203B41FA5}">
                      <a16:colId xmlns:a16="http://schemas.microsoft.com/office/drawing/2014/main" val="2298658294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1460284968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8223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83281239"/>
                    </a:ext>
                  </a:extLst>
                </a:gridCol>
                <a:gridCol w="1108713">
                  <a:extLst>
                    <a:ext uri="{9D8B030D-6E8A-4147-A177-3AD203B41FA5}">
                      <a16:colId xmlns:a16="http://schemas.microsoft.com/office/drawing/2014/main" val="348592772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696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9984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Actual 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97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63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6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8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6FD-1021-AD46-B3A2-12059CB0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good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012C-850B-2F41-B2DB-54190178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some tasks, we can expect very high accuracy or F1</a:t>
            </a:r>
          </a:p>
          <a:p>
            <a:r>
              <a:rPr lang="en-US" dirty="0"/>
              <a:t>On other tasks, we are unlikely to achieve very high accuracy or F1</a:t>
            </a:r>
          </a:p>
          <a:p>
            <a:r>
              <a:rPr lang="en-US" dirty="0"/>
              <a:t>For example, 90% accuracy is quite poor on digit OCR, but well above state of the art for many tasks!</a:t>
            </a:r>
          </a:p>
          <a:p>
            <a:r>
              <a:rPr lang="en-US" dirty="0"/>
              <a:t>How do we determine if our model is actually good?</a:t>
            </a:r>
          </a:p>
        </p:txBody>
      </p:sp>
    </p:spTree>
    <p:extLst>
      <p:ext uri="{BB962C8B-B14F-4D97-AF65-F5344CB8AC3E}">
        <p14:creationId xmlns:p14="http://schemas.microsoft.com/office/powerpoint/2010/main" val="2896600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286E-A726-8541-8834-3B7F5591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1123-C1E6-C243-8D6C-2DB2FC7D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to train (or already trained) model that we can try to outperform</a:t>
            </a:r>
          </a:p>
          <a:p>
            <a:r>
              <a:rPr lang="en-US" dirty="0"/>
              <a:t>Baselines are trained on the same data and for the same task</a:t>
            </a:r>
          </a:p>
          <a:p>
            <a:r>
              <a:rPr lang="en-US" dirty="0"/>
              <a:t>Some baselines are quite weak, others may be quite strong</a:t>
            </a:r>
          </a:p>
          <a:p>
            <a:pPr lvl="1"/>
            <a:r>
              <a:rPr lang="en-US" dirty="0"/>
              <a:t>There are uses for both, but you should know (and report) how strong or weak your baselines are</a:t>
            </a:r>
          </a:p>
        </p:txBody>
      </p:sp>
    </p:spTree>
    <p:extLst>
      <p:ext uri="{BB962C8B-B14F-4D97-AF65-F5344CB8AC3E}">
        <p14:creationId xmlns:p14="http://schemas.microsoft.com/office/powerpoint/2010/main" val="29037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58A0-121E-764E-9625-E074B251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Baselines (Weakest to Strongest)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7177-AEB6-DB46-BB2F-82DBCB43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class baseline</a:t>
            </a:r>
          </a:p>
          <a:p>
            <a:r>
              <a:rPr lang="en-US" dirty="0"/>
              <a:t>Model that uses 1-2 most relevant features</a:t>
            </a:r>
          </a:p>
          <a:p>
            <a:r>
              <a:rPr lang="en-US" dirty="0"/>
              <a:t>Shallow decision tree</a:t>
            </a:r>
          </a:p>
          <a:p>
            <a:r>
              <a:rPr lang="en-US" dirty="0"/>
              <a:t>Model already known to perform well on this task</a:t>
            </a:r>
          </a:p>
          <a:p>
            <a:r>
              <a:rPr lang="en-US" dirty="0"/>
              <a:t>Prior literature on the same task using the same data</a:t>
            </a:r>
          </a:p>
          <a:p>
            <a:pPr lvl="1"/>
            <a:r>
              <a:rPr lang="en-US" dirty="0"/>
              <a:t>Note: sensitive to train/test split!</a:t>
            </a:r>
          </a:p>
        </p:txBody>
      </p:sp>
    </p:spTree>
    <p:extLst>
      <p:ext uri="{BB962C8B-B14F-4D97-AF65-F5344CB8AC3E}">
        <p14:creationId xmlns:p14="http://schemas.microsoft.com/office/powerpoint/2010/main" val="3726491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7CC7-EABA-0440-9B7A-37B30D02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Comparing to Human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554D-FEDA-CF45-8F99-A3E79473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comparing to other ML models, we might want to see how our models perform compared to human performance</a:t>
            </a:r>
          </a:p>
          <a:p>
            <a:r>
              <a:rPr lang="en-US" dirty="0"/>
              <a:t>For a few tasks, this is a reasonable baseline</a:t>
            </a:r>
          </a:p>
          <a:p>
            <a:r>
              <a:rPr lang="en-US" dirty="0"/>
              <a:t>For other tasks, this is a ceiling</a:t>
            </a:r>
          </a:p>
          <a:p>
            <a:r>
              <a:rPr lang="en-US" dirty="0"/>
              <a:t>If reporting human performance, which humans?</a:t>
            </a:r>
          </a:p>
          <a:p>
            <a:r>
              <a:rPr lang="en-US" dirty="0"/>
              <a:t>If we get “better than human performance” on a human-labeled data set,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82364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5B75-434B-984B-B6E8-1B5532A0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Performance: Various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5591-B2D4-C548-938D-3E0836CB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Tasks that humans are bad at</a:t>
            </a:r>
          </a:p>
          <a:p>
            <a:pPr lvl="1"/>
            <a:r>
              <a:rPr lang="en-US" dirty="0"/>
              <a:t>E.g. Lie detection – untrained human performance is barely better than chance</a:t>
            </a:r>
          </a:p>
          <a:p>
            <a:pPr lvl="1"/>
            <a:r>
              <a:rPr lang="en-US" dirty="0"/>
              <a:t>Human performance may be a useful baseline</a:t>
            </a:r>
          </a:p>
          <a:p>
            <a:r>
              <a:rPr lang="en-US" dirty="0"/>
              <a:t>Tasks that humans are good at</a:t>
            </a:r>
          </a:p>
          <a:p>
            <a:pPr lvl="1"/>
            <a:r>
              <a:rPr lang="en-US" dirty="0"/>
              <a:t>E.g. speech recognition or (some) medical diagnosis</a:t>
            </a:r>
          </a:p>
          <a:p>
            <a:pPr lvl="1"/>
            <a:r>
              <a:rPr lang="en-US" dirty="0"/>
              <a:t>Most ML models will perform worse than humans, but outperforming humans is (maybe) possible</a:t>
            </a:r>
          </a:p>
          <a:p>
            <a:r>
              <a:rPr lang="en-US" dirty="0"/>
              <a:t>Subjective/human-labeled tasks</a:t>
            </a:r>
          </a:p>
          <a:p>
            <a:pPr lvl="1"/>
            <a:r>
              <a:rPr lang="en-US" dirty="0"/>
              <a:t>E.g. Sentiment analysis</a:t>
            </a:r>
          </a:p>
          <a:p>
            <a:pPr lvl="1"/>
            <a:r>
              <a:rPr lang="en-US" dirty="0"/>
              <a:t>Human error reflects disagreement more than incompetence</a:t>
            </a:r>
          </a:p>
          <a:p>
            <a:pPr lvl="1"/>
            <a:r>
              <a:rPr lang="en-US" dirty="0"/>
              <a:t>Vastly outperforming humans is probably a result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6411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A20-0E08-B844-ACF2-77B72407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92FE-9E45-7C4A-8DBF-B496A6F2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our maximum depth is the number of features (may be large!)</a:t>
            </a:r>
          </a:p>
          <a:p>
            <a:r>
              <a:rPr lang="en-US" dirty="0"/>
              <a:t>Instead, set a maximum depth</a:t>
            </a:r>
          </a:p>
          <a:p>
            <a:r>
              <a:rPr lang="en-US" dirty="0"/>
              <a:t>At maximum depth, turn all nodes into leaves</a:t>
            </a:r>
          </a:p>
          <a:p>
            <a:r>
              <a:rPr lang="en-US" dirty="0"/>
              <a:t>Maximum depth becomes a hyperparameter</a:t>
            </a:r>
          </a:p>
          <a:p>
            <a:r>
              <a:rPr lang="en-US" dirty="0"/>
              <a:t>May work well, but may fail when different branches need different numbers of features</a:t>
            </a:r>
          </a:p>
        </p:txBody>
      </p:sp>
    </p:spTree>
    <p:extLst>
      <p:ext uri="{BB962C8B-B14F-4D97-AF65-F5344CB8AC3E}">
        <p14:creationId xmlns:p14="http://schemas.microsoft.com/office/powerpoint/2010/main" val="228605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D0AB-8675-034F-898B-759C3498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Approach: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FEF-AEFE-5D4C-97BE-8A7C2B7F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Instead of having a maximum depth for the whole tree, make sure we don’t expand nodes that don’t need to be expanded</a:t>
            </a:r>
          </a:p>
          <a:p>
            <a:r>
              <a:rPr lang="en-US" dirty="0"/>
              <a:t>Pre-pruning: While training, run tests to see if a node should be expanded</a:t>
            </a:r>
          </a:p>
          <a:p>
            <a:r>
              <a:rPr lang="en-US" b="1" dirty="0"/>
              <a:t>Post-pruning</a:t>
            </a:r>
            <a:r>
              <a:rPr lang="en-US" dirty="0"/>
              <a:t>: Train the whole tree first, then remove branches that overfit</a:t>
            </a:r>
          </a:p>
        </p:txBody>
      </p:sp>
    </p:spTree>
    <p:extLst>
      <p:ext uri="{BB962C8B-B14F-4D97-AF65-F5344CB8AC3E}">
        <p14:creationId xmlns:p14="http://schemas.microsoft.com/office/powerpoint/2010/main" val="211852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72C-875C-264A-A423-C9E5C863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1512-DBC2-A740-8C64-3D6EB92C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our training data into two parts</a:t>
            </a:r>
          </a:p>
          <a:p>
            <a:pPr lvl="1"/>
            <a:r>
              <a:rPr lang="en-US" dirty="0"/>
              <a:t>One part is used to train the tree as before: training set</a:t>
            </a:r>
          </a:p>
          <a:p>
            <a:pPr lvl="1"/>
            <a:r>
              <a:rPr lang="en-US" dirty="0"/>
              <a:t>One part is used to figure out how to prune: validation set</a:t>
            </a:r>
          </a:p>
          <a:p>
            <a:r>
              <a:rPr lang="en-US" dirty="0"/>
              <a:t>For each node, turn the node into a leaf—does doing this improve our classification accuracy on the validation set?</a:t>
            </a:r>
          </a:p>
          <a:p>
            <a:pPr lvl="1"/>
            <a:r>
              <a:rPr lang="en-US" dirty="0"/>
              <a:t>If yes, prune subtree rooted at that node</a:t>
            </a:r>
          </a:p>
          <a:p>
            <a:pPr lvl="1"/>
            <a:r>
              <a:rPr lang="en-US" dirty="0"/>
              <a:t>If no, do not prune</a:t>
            </a:r>
          </a:p>
        </p:txBody>
      </p:sp>
    </p:spTree>
    <p:extLst>
      <p:ext uri="{BB962C8B-B14F-4D97-AF65-F5344CB8AC3E}">
        <p14:creationId xmlns:p14="http://schemas.microsoft.com/office/powerpoint/2010/main" val="20482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273B-F2C2-2147-B6AA-3111BB44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Example: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80FF-227E-DA4C-94A4-17E6A6A81840}"/>
              </a:ext>
            </a:extLst>
          </p:cNvPr>
          <p:cNvSpPr txBox="1"/>
          <p:nvPr/>
        </p:nvSpPr>
        <p:spPr>
          <a:xfrm>
            <a:off x="4363912" y="1479066"/>
            <a:ext cx="183467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Overcast?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CD7F-F4EF-CA43-AB30-1DBE179C3197}"/>
              </a:ext>
            </a:extLst>
          </p:cNvPr>
          <p:cNvSpPr txBox="1"/>
          <p:nvPr/>
        </p:nvSpPr>
        <p:spPr>
          <a:xfrm>
            <a:off x="1781907" y="2516022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F7754E-65DC-8446-ABD7-D521E801755A}"/>
              </a:ext>
            </a:extLst>
          </p:cNvPr>
          <p:cNvCxnSpPr/>
          <p:nvPr/>
        </p:nvCxnSpPr>
        <p:spPr>
          <a:xfrm flipH="1">
            <a:off x="2795955" y="2002286"/>
            <a:ext cx="1658814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4145F-EA97-AE42-93B6-21AF7A723456}"/>
              </a:ext>
            </a:extLst>
          </p:cNvPr>
          <p:cNvSpPr txBox="1"/>
          <p:nvPr/>
        </p:nvSpPr>
        <p:spPr>
          <a:xfrm>
            <a:off x="3153507" y="1910524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1B999-80EB-B247-9E16-E6FF83B99474}"/>
              </a:ext>
            </a:extLst>
          </p:cNvPr>
          <p:cNvSpPr txBox="1"/>
          <p:nvPr/>
        </p:nvSpPr>
        <p:spPr>
          <a:xfrm>
            <a:off x="6570788" y="2519684"/>
            <a:ext cx="19870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Humidity?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24D08-F5ED-5F46-98BF-9398FAE71348}"/>
              </a:ext>
            </a:extLst>
          </p:cNvPr>
          <p:cNvCxnSpPr>
            <a:cxnSpLocks/>
          </p:cNvCxnSpPr>
          <p:nvPr/>
        </p:nvCxnSpPr>
        <p:spPr>
          <a:xfrm flipH="1">
            <a:off x="5287108" y="3454105"/>
            <a:ext cx="1869837" cy="20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D89ED5-28E4-BD47-B330-CEAB27359EF4}"/>
              </a:ext>
            </a:extLst>
          </p:cNvPr>
          <p:cNvCxnSpPr>
            <a:cxnSpLocks/>
          </p:cNvCxnSpPr>
          <p:nvPr/>
        </p:nvCxnSpPr>
        <p:spPr>
          <a:xfrm>
            <a:off x="8223738" y="3493592"/>
            <a:ext cx="814754" cy="13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C7DF-1464-9744-BA03-C916D33C27EC}"/>
              </a:ext>
            </a:extLst>
          </p:cNvPr>
          <p:cNvSpPr txBox="1"/>
          <p:nvPr/>
        </p:nvSpPr>
        <p:spPr>
          <a:xfrm>
            <a:off x="5556741" y="31891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22473-3158-D046-927F-A2F02F01B351}"/>
              </a:ext>
            </a:extLst>
          </p:cNvPr>
          <p:cNvSpPr txBox="1"/>
          <p:nvPr/>
        </p:nvSpPr>
        <p:spPr>
          <a:xfrm>
            <a:off x="8657493" y="329293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F1340-6C3A-A243-80EE-FF19DFEE134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07726" y="2018112"/>
            <a:ext cx="1456591" cy="50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A1B37-84EA-924F-9740-340033C95733}"/>
              </a:ext>
            </a:extLst>
          </p:cNvPr>
          <p:cNvSpPr txBox="1"/>
          <p:nvPr/>
        </p:nvSpPr>
        <p:spPr>
          <a:xfrm>
            <a:off x="6899034" y="199311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ECF87-E780-B943-B7C7-42938649A113}"/>
              </a:ext>
            </a:extLst>
          </p:cNvPr>
          <p:cNvSpPr txBox="1"/>
          <p:nvPr/>
        </p:nvSpPr>
        <p:spPr>
          <a:xfrm>
            <a:off x="4349261" y="3708347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62BACE-F5F7-1741-95CB-F35C0079F2FD}"/>
              </a:ext>
            </a:extLst>
          </p:cNvPr>
          <p:cNvCxnSpPr/>
          <p:nvPr/>
        </p:nvCxnSpPr>
        <p:spPr>
          <a:xfrm flipH="1">
            <a:off x="3848099" y="4220327"/>
            <a:ext cx="7502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29787-C21E-A145-9ED3-A85F207CBA5F}"/>
              </a:ext>
            </a:extLst>
          </p:cNvPr>
          <p:cNvCxnSpPr/>
          <p:nvPr/>
        </p:nvCxnSpPr>
        <p:spPr>
          <a:xfrm>
            <a:off x="5134706" y="4231567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BD7CC4-89C3-B046-8995-C35E309527E1}"/>
              </a:ext>
            </a:extLst>
          </p:cNvPr>
          <p:cNvSpPr txBox="1"/>
          <p:nvPr/>
        </p:nvSpPr>
        <p:spPr>
          <a:xfrm>
            <a:off x="3153507" y="4794274"/>
            <a:ext cx="14478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8E30A-2435-AD48-A35A-D14691E8A186}"/>
              </a:ext>
            </a:extLst>
          </p:cNvPr>
          <p:cNvSpPr txBox="1"/>
          <p:nvPr/>
        </p:nvSpPr>
        <p:spPr>
          <a:xfrm>
            <a:off x="3698631" y="4277733"/>
            <a:ext cx="79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7948E-7C7D-594E-B235-7A353635834F}"/>
              </a:ext>
            </a:extLst>
          </p:cNvPr>
          <p:cNvSpPr txBox="1"/>
          <p:nvPr/>
        </p:nvSpPr>
        <p:spPr>
          <a:xfrm>
            <a:off x="5627075" y="4277733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90B89D-B1F4-D149-AD6C-40AF61D58BD3}"/>
              </a:ext>
            </a:extLst>
          </p:cNvPr>
          <p:cNvSpPr txBox="1"/>
          <p:nvPr/>
        </p:nvSpPr>
        <p:spPr>
          <a:xfrm>
            <a:off x="5328139" y="4792929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AA54EC-7310-1941-AFEF-9B07D525D04C}"/>
              </a:ext>
            </a:extLst>
          </p:cNvPr>
          <p:cNvCxnSpPr>
            <a:cxnSpLocks/>
          </p:cNvCxnSpPr>
          <p:nvPr/>
        </p:nvCxnSpPr>
        <p:spPr>
          <a:xfrm flipH="1">
            <a:off x="5287108" y="5739484"/>
            <a:ext cx="48064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FCE94E-6587-954E-80CF-FD6BCEEC2DF0}"/>
              </a:ext>
            </a:extLst>
          </p:cNvPr>
          <p:cNvCxnSpPr>
            <a:cxnSpLocks/>
          </p:cNvCxnSpPr>
          <p:nvPr/>
        </p:nvCxnSpPr>
        <p:spPr>
          <a:xfrm>
            <a:off x="6178061" y="5739484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5F8A09-0FD1-C045-8A3F-836E82DC65AA}"/>
              </a:ext>
            </a:extLst>
          </p:cNvPr>
          <p:cNvSpPr txBox="1"/>
          <p:nvPr/>
        </p:nvSpPr>
        <p:spPr>
          <a:xfrm>
            <a:off x="5023339" y="5778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8436C-C6B2-B74C-B226-5DE32E6791AE}"/>
              </a:ext>
            </a:extLst>
          </p:cNvPr>
          <p:cNvSpPr txBox="1"/>
          <p:nvPr/>
        </p:nvSpPr>
        <p:spPr>
          <a:xfrm>
            <a:off x="6559059" y="57512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C86FA-1152-5D4C-BE84-341119B8E0D9}"/>
              </a:ext>
            </a:extLst>
          </p:cNvPr>
          <p:cNvSpPr txBox="1"/>
          <p:nvPr/>
        </p:nvSpPr>
        <p:spPr>
          <a:xfrm>
            <a:off x="4349264" y="6341678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9D99E-AA51-4146-947E-DC6DFB689A1D}"/>
              </a:ext>
            </a:extLst>
          </p:cNvPr>
          <p:cNvSpPr txBox="1"/>
          <p:nvPr/>
        </p:nvSpPr>
        <p:spPr>
          <a:xfrm>
            <a:off x="6107726" y="6313915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7405F-4AD5-CC46-8C37-4D0C8E238B06}"/>
              </a:ext>
            </a:extLst>
          </p:cNvPr>
          <p:cNvSpPr txBox="1"/>
          <p:nvPr/>
        </p:nvSpPr>
        <p:spPr>
          <a:xfrm>
            <a:off x="8645769" y="3631865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895F09-1CE3-934B-9CB0-54C3F9FAC23C}"/>
              </a:ext>
            </a:extLst>
          </p:cNvPr>
          <p:cNvCxnSpPr>
            <a:cxnSpLocks/>
          </p:cNvCxnSpPr>
          <p:nvPr/>
        </p:nvCxnSpPr>
        <p:spPr>
          <a:xfrm flipH="1">
            <a:off x="8415709" y="4621462"/>
            <a:ext cx="677004" cy="4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D2AA19-C914-0E44-9609-F6045EBE47D2}"/>
              </a:ext>
            </a:extLst>
          </p:cNvPr>
          <p:cNvCxnSpPr>
            <a:cxnSpLocks/>
          </p:cNvCxnSpPr>
          <p:nvPr/>
        </p:nvCxnSpPr>
        <p:spPr>
          <a:xfrm>
            <a:off x="9495691" y="4578420"/>
            <a:ext cx="1078518" cy="2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46FA3D-3837-8D4D-8797-935A2DE06299}"/>
              </a:ext>
            </a:extLst>
          </p:cNvPr>
          <p:cNvSpPr txBox="1"/>
          <p:nvPr/>
        </p:nvSpPr>
        <p:spPr>
          <a:xfrm>
            <a:off x="8223007" y="45193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64C341-9CDD-D346-8C47-70DA00315816}"/>
              </a:ext>
            </a:extLst>
          </p:cNvPr>
          <p:cNvSpPr txBox="1"/>
          <p:nvPr/>
        </p:nvSpPr>
        <p:spPr>
          <a:xfrm>
            <a:off x="10111154" y="439375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B8BE4-9DB0-C447-B409-A47212B09957}"/>
              </a:ext>
            </a:extLst>
          </p:cNvPr>
          <p:cNvSpPr txBox="1"/>
          <p:nvPr/>
        </p:nvSpPr>
        <p:spPr>
          <a:xfrm>
            <a:off x="10177096" y="4854483"/>
            <a:ext cx="16075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C2BBE-1572-704E-961E-D934C5EF57BA}"/>
              </a:ext>
            </a:extLst>
          </p:cNvPr>
          <p:cNvSpPr txBox="1"/>
          <p:nvPr/>
        </p:nvSpPr>
        <p:spPr>
          <a:xfrm>
            <a:off x="8044963" y="5080223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394B62-1BA9-E04D-91E8-44992CE73089}"/>
              </a:ext>
            </a:extLst>
          </p:cNvPr>
          <p:cNvCxnSpPr>
            <a:cxnSpLocks/>
          </p:cNvCxnSpPr>
          <p:nvPr/>
        </p:nvCxnSpPr>
        <p:spPr>
          <a:xfrm flipH="1">
            <a:off x="8122439" y="5603443"/>
            <a:ext cx="446579" cy="47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D1DCF-13EF-1243-806A-C4B43B580D3E}"/>
              </a:ext>
            </a:extLst>
          </p:cNvPr>
          <p:cNvCxnSpPr>
            <a:cxnSpLocks/>
          </p:cNvCxnSpPr>
          <p:nvPr/>
        </p:nvCxnSpPr>
        <p:spPr>
          <a:xfrm>
            <a:off x="8830408" y="5603443"/>
            <a:ext cx="1585545" cy="52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63F1555-D2FF-2B40-9BF8-4354FE5CC442}"/>
              </a:ext>
            </a:extLst>
          </p:cNvPr>
          <p:cNvSpPr txBox="1"/>
          <p:nvPr/>
        </p:nvSpPr>
        <p:spPr>
          <a:xfrm>
            <a:off x="7783392" y="6129632"/>
            <a:ext cx="192331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7A8A49-B79B-864D-9B63-D059BC1369CC}"/>
              </a:ext>
            </a:extLst>
          </p:cNvPr>
          <p:cNvSpPr txBox="1"/>
          <p:nvPr/>
        </p:nvSpPr>
        <p:spPr>
          <a:xfrm>
            <a:off x="9398979" y="5418777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BABB68-E10D-E940-814E-20D3C3FB19DD}"/>
              </a:ext>
            </a:extLst>
          </p:cNvPr>
          <p:cNvSpPr txBox="1"/>
          <p:nvPr/>
        </p:nvSpPr>
        <p:spPr>
          <a:xfrm>
            <a:off x="7717992" y="5658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2A7FEA-3B30-BB42-8B1C-025C03C6C1A5}"/>
              </a:ext>
            </a:extLst>
          </p:cNvPr>
          <p:cNvSpPr txBox="1"/>
          <p:nvPr/>
        </p:nvSpPr>
        <p:spPr>
          <a:xfrm>
            <a:off x="10111154" y="6149284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</p:spTree>
    <p:extLst>
      <p:ext uri="{BB962C8B-B14F-4D97-AF65-F5344CB8AC3E}">
        <p14:creationId xmlns:p14="http://schemas.microsoft.com/office/powerpoint/2010/main" val="119560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0D95-A3E7-724E-884D-AD16773F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Validation Set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0E1023B-54A3-604A-A367-264D83DA160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13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6699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838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0212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998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5682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9548684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 Tennis?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3170"/>
                  </a:ext>
                </a:extLst>
              </a:tr>
              <a:tr h="44122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824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60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273B-F2C2-2147-B6AA-3111BB44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Example: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80FF-227E-DA4C-94A4-17E6A6A81840}"/>
              </a:ext>
            </a:extLst>
          </p:cNvPr>
          <p:cNvSpPr txBox="1"/>
          <p:nvPr/>
        </p:nvSpPr>
        <p:spPr>
          <a:xfrm>
            <a:off x="4363912" y="1479066"/>
            <a:ext cx="183467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Overcast?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CD7F-F4EF-CA43-AB30-1DBE179C3197}"/>
              </a:ext>
            </a:extLst>
          </p:cNvPr>
          <p:cNvSpPr txBox="1"/>
          <p:nvPr/>
        </p:nvSpPr>
        <p:spPr>
          <a:xfrm>
            <a:off x="1781907" y="2516022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F7754E-65DC-8446-ABD7-D521E801755A}"/>
              </a:ext>
            </a:extLst>
          </p:cNvPr>
          <p:cNvCxnSpPr/>
          <p:nvPr/>
        </p:nvCxnSpPr>
        <p:spPr>
          <a:xfrm flipH="1">
            <a:off x="2795955" y="2002286"/>
            <a:ext cx="1658814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4145F-EA97-AE42-93B6-21AF7A723456}"/>
              </a:ext>
            </a:extLst>
          </p:cNvPr>
          <p:cNvSpPr txBox="1"/>
          <p:nvPr/>
        </p:nvSpPr>
        <p:spPr>
          <a:xfrm>
            <a:off x="3153507" y="1910524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1B999-80EB-B247-9E16-E6FF83B99474}"/>
              </a:ext>
            </a:extLst>
          </p:cNvPr>
          <p:cNvSpPr txBox="1"/>
          <p:nvPr/>
        </p:nvSpPr>
        <p:spPr>
          <a:xfrm>
            <a:off x="6570788" y="2519684"/>
            <a:ext cx="19870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Humidity?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24D08-F5ED-5F46-98BF-9398FAE71348}"/>
              </a:ext>
            </a:extLst>
          </p:cNvPr>
          <p:cNvCxnSpPr>
            <a:cxnSpLocks/>
          </p:cNvCxnSpPr>
          <p:nvPr/>
        </p:nvCxnSpPr>
        <p:spPr>
          <a:xfrm flipH="1">
            <a:off x="5287108" y="3454105"/>
            <a:ext cx="1869837" cy="20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D89ED5-28E4-BD47-B330-CEAB27359EF4}"/>
              </a:ext>
            </a:extLst>
          </p:cNvPr>
          <p:cNvCxnSpPr>
            <a:cxnSpLocks/>
          </p:cNvCxnSpPr>
          <p:nvPr/>
        </p:nvCxnSpPr>
        <p:spPr>
          <a:xfrm>
            <a:off x="8223738" y="3493592"/>
            <a:ext cx="814754" cy="13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C7DF-1464-9744-BA03-C916D33C27EC}"/>
              </a:ext>
            </a:extLst>
          </p:cNvPr>
          <p:cNvSpPr txBox="1"/>
          <p:nvPr/>
        </p:nvSpPr>
        <p:spPr>
          <a:xfrm>
            <a:off x="5556741" y="31891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22473-3158-D046-927F-A2F02F01B351}"/>
              </a:ext>
            </a:extLst>
          </p:cNvPr>
          <p:cNvSpPr txBox="1"/>
          <p:nvPr/>
        </p:nvSpPr>
        <p:spPr>
          <a:xfrm>
            <a:off x="8657493" y="329293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F1340-6C3A-A243-80EE-FF19DFEE134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07726" y="2018112"/>
            <a:ext cx="1456591" cy="50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A1B37-84EA-924F-9740-340033C95733}"/>
              </a:ext>
            </a:extLst>
          </p:cNvPr>
          <p:cNvSpPr txBox="1"/>
          <p:nvPr/>
        </p:nvSpPr>
        <p:spPr>
          <a:xfrm>
            <a:off x="6899034" y="199311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ECF87-E780-B943-B7C7-42938649A113}"/>
              </a:ext>
            </a:extLst>
          </p:cNvPr>
          <p:cNvSpPr txBox="1"/>
          <p:nvPr/>
        </p:nvSpPr>
        <p:spPr>
          <a:xfrm>
            <a:off x="4349261" y="3708347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62BACE-F5F7-1741-95CB-F35C0079F2FD}"/>
              </a:ext>
            </a:extLst>
          </p:cNvPr>
          <p:cNvCxnSpPr/>
          <p:nvPr/>
        </p:nvCxnSpPr>
        <p:spPr>
          <a:xfrm flipH="1">
            <a:off x="3848099" y="4220327"/>
            <a:ext cx="7502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29787-C21E-A145-9ED3-A85F207CBA5F}"/>
              </a:ext>
            </a:extLst>
          </p:cNvPr>
          <p:cNvCxnSpPr/>
          <p:nvPr/>
        </p:nvCxnSpPr>
        <p:spPr>
          <a:xfrm>
            <a:off x="5134706" y="4231567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BD7CC4-89C3-B046-8995-C35E309527E1}"/>
              </a:ext>
            </a:extLst>
          </p:cNvPr>
          <p:cNvSpPr txBox="1"/>
          <p:nvPr/>
        </p:nvSpPr>
        <p:spPr>
          <a:xfrm>
            <a:off x="3153507" y="4794274"/>
            <a:ext cx="14478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8E30A-2435-AD48-A35A-D14691E8A186}"/>
              </a:ext>
            </a:extLst>
          </p:cNvPr>
          <p:cNvSpPr txBox="1"/>
          <p:nvPr/>
        </p:nvSpPr>
        <p:spPr>
          <a:xfrm>
            <a:off x="3698631" y="4277733"/>
            <a:ext cx="79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7948E-7C7D-594E-B235-7A353635834F}"/>
              </a:ext>
            </a:extLst>
          </p:cNvPr>
          <p:cNvSpPr txBox="1"/>
          <p:nvPr/>
        </p:nvSpPr>
        <p:spPr>
          <a:xfrm>
            <a:off x="5627075" y="4277733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90B89D-B1F4-D149-AD6C-40AF61D58BD3}"/>
              </a:ext>
            </a:extLst>
          </p:cNvPr>
          <p:cNvSpPr txBox="1"/>
          <p:nvPr/>
        </p:nvSpPr>
        <p:spPr>
          <a:xfrm>
            <a:off x="5328139" y="4792929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AA54EC-7310-1941-AFEF-9B07D525D04C}"/>
              </a:ext>
            </a:extLst>
          </p:cNvPr>
          <p:cNvCxnSpPr>
            <a:cxnSpLocks/>
          </p:cNvCxnSpPr>
          <p:nvPr/>
        </p:nvCxnSpPr>
        <p:spPr>
          <a:xfrm flipH="1">
            <a:off x="5287108" y="5739484"/>
            <a:ext cx="48064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FCE94E-6587-954E-80CF-FD6BCEEC2DF0}"/>
              </a:ext>
            </a:extLst>
          </p:cNvPr>
          <p:cNvCxnSpPr>
            <a:cxnSpLocks/>
          </p:cNvCxnSpPr>
          <p:nvPr/>
        </p:nvCxnSpPr>
        <p:spPr>
          <a:xfrm>
            <a:off x="6178061" y="5739484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5F8A09-0FD1-C045-8A3F-836E82DC65AA}"/>
              </a:ext>
            </a:extLst>
          </p:cNvPr>
          <p:cNvSpPr txBox="1"/>
          <p:nvPr/>
        </p:nvSpPr>
        <p:spPr>
          <a:xfrm>
            <a:off x="5023339" y="5778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8436C-C6B2-B74C-B226-5DE32E6791AE}"/>
              </a:ext>
            </a:extLst>
          </p:cNvPr>
          <p:cNvSpPr txBox="1"/>
          <p:nvPr/>
        </p:nvSpPr>
        <p:spPr>
          <a:xfrm>
            <a:off x="6559059" y="57512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C86FA-1152-5D4C-BE84-341119B8E0D9}"/>
              </a:ext>
            </a:extLst>
          </p:cNvPr>
          <p:cNvSpPr txBox="1"/>
          <p:nvPr/>
        </p:nvSpPr>
        <p:spPr>
          <a:xfrm>
            <a:off x="4349264" y="6341678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9D99E-AA51-4146-947E-DC6DFB689A1D}"/>
              </a:ext>
            </a:extLst>
          </p:cNvPr>
          <p:cNvSpPr txBox="1"/>
          <p:nvPr/>
        </p:nvSpPr>
        <p:spPr>
          <a:xfrm>
            <a:off x="6107726" y="6313915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7405F-4AD5-CC46-8C37-4D0C8E238B06}"/>
              </a:ext>
            </a:extLst>
          </p:cNvPr>
          <p:cNvSpPr txBox="1"/>
          <p:nvPr/>
        </p:nvSpPr>
        <p:spPr>
          <a:xfrm>
            <a:off x="8645769" y="3631865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895F09-1CE3-934B-9CB0-54C3F9FAC23C}"/>
              </a:ext>
            </a:extLst>
          </p:cNvPr>
          <p:cNvCxnSpPr>
            <a:cxnSpLocks/>
          </p:cNvCxnSpPr>
          <p:nvPr/>
        </p:nvCxnSpPr>
        <p:spPr>
          <a:xfrm flipH="1">
            <a:off x="8415709" y="4621462"/>
            <a:ext cx="677004" cy="4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D2AA19-C914-0E44-9609-F6045EBE47D2}"/>
              </a:ext>
            </a:extLst>
          </p:cNvPr>
          <p:cNvCxnSpPr>
            <a:cxnSpLocks/>
          </p:cNvCxnSpPr>
          <p:nvPr/>
        </p:nvCxnSpPr>
        <p:spPr>
          <a:xfrm>
            <a:off x="9495691" y="4578420"/>
            <a:ext cx="1078518" cy="2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46FA3D-3837-8D4D-8797-935A2DE06299}"/>
              </a:ext>
            </a:extLst>
          </p:cNvPr>
          <p:cNvSpPr txBox="1"/>
          <p:nvPr/>
        </p:nvSpPr>
        <p:spPr>
          <a:xfrm>
            <a:off x="8223007" y="45193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64C341-9CDD-D346-8C47-70DA00315816}"/>
              </a:ext>
            </a:extLst>
          </p:cNvPr>
          <p:cNvSpPr txBox="1"/>
          <p:nvPr/>
        </p:nvSpPr>
        <p:spPr>
          <a:xfrm>
            <a:off x="10111154" y="439375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B8BE4-9DB0-C447-B409-A47212B09957}"/>
              </a:ext>
            </a:extLst>
          </p:cNvPr>
          <p:cNvSpPr txBox="1"/>
          <p:nvPr/>
        </p:nvSpPr>
        <p:spPr>
          <a:xfrm>
            <a:off x="10177096" y="4854483"/>
            <a:ext cx="16075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C2BBE-1572-704E-961E-D934C5EF57BA}"/>
              </a:ext>
            </a:extLst>
          </p:cNvPr>
          <p:cNvSpPr txBox="1"/>
          <p:nvPr/>
        </p:nvSpPr>
        <p:spPr>
          <a:xfrm>
            <a:off x="8044963" y="5080223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394B62-1BA9-E04D-91E8-44992CE73089}"/>
              </a:ext>
            </a:extLst>
          </p:cNvPr>
          <p:cNvCxnSpPr>
            <a:cxnSpLocks/>
          </p:cNvCxnSpPr>
          <p:nvPr/>
        </p:nvCxnSpPr>
        <p:spPr>
          <a:xfrm flipH="1">
            <a:off x="8122439" y="5603443"/>
            <a:ext cx="446579" cy="47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D1DCF-13EF-1243-806A-C4B43B580D3E}"/>
              </a:ext>
            </a:extLst>
          </p:cNvPr>
          <p:cNvCxnSpPr>
            <a:cxnSpLocks/>
          </p:cNvCxnSpPr>
          <p:nvPr/>
        </p:nvCxnSpPr>
        <p:spPr>
          <a:xfrm>
            <a:off x="8830408" y="5603443"/>
            <a:ext cx="1585545" cy="52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63F1555-D2FF-2B40-9BF8-4354FE5CC442}"/>
              </a:ext>
            </a:extLst>
          </p:cNvPr>
          <p:cNvSpPr txBox="1"/>
          <p:nvPr/>
        </p:nvSpPr>
        <p:spPr>
          <a:xfrm>
            <a:off x="7783392" y="6129632"/>
            <a:ext cx="192331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7A8A49-B79B-864D-9B63-D059BC1369CC}"/>
              </a:ext>
            </a:extLst>
          </p:cNvPr>
          <p:cNvSpPr txBox="1"/>
          <p:nvPr/>
        </p:nvSpPr>
        <p:spPr>
          <a:xfrm>
            <a:off x="9398979" y="5418777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BABB68-E10D-E940-814E-20D3C3FB19DD}"/>
              </a:ext>
            </a:extLst>
          </p:cNvPr>
          <p:cNvSpPr txBox="1"/>
          <p:nvPr/>
        </p:nvSpPr>
        <p:spPr>
          <a:xfrm>
            <a:off x="7717992" y="5658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2A7FEA-3B30-BB42-8B1C-025C03C6C1A5}"/>
              </a:ext>
            </a:extLst>
          </p:cNvPr>
          <p:cNvSpPr txBox="1"/>
          <p:nvPr/>
        </p:nvSpPr>
        <p:spPr>
          <a:xfrm>
            <a:off x="10111154" y="6149284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9F1623-0135-F247-B7B0-BC524F1DB98D}"/>
              </a:ext>
            </a:extLst>
          </p:cNvPr>
          <p:cNvSpPr/>
          <p:nvPr/>
        </p:nvSpPr>
        <p:spPr>
          <a:xfrm rot="9143233">
            <a:off x="9916224" y="3344031"/>
            <a:ext cx="756132" cy="4448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2168</Words>
  <Application>Microsoft Macintosh PowerPoint</Application>
  <PresentationFormat>Widescreen</PresentationFormat>
  <Paragraphs>352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Decision Trees and Evaluation</vt:lpstr>
      <vt:lpstr>Assignment 1</vt:lpstr>
      <vt:lpstr>What About Overfitting?</vt:lpstr>
      <vt:lpstr>A Simple Approach</vt:lpstr>
      <vt:lpstr>A Better Approach: Pruning</vt:lpstr>
      <vt:lpstr>Post-Pruning</vt:lpstr>
      <vt:lpstr>Tennis Example: Pruning</vt:lpstr>
      <vt:lpstr>Tennis Validation Set</vt:lpstr>
      <vt:lpstr>Tennis Example: Pruning</vt:lpstr>
      <vt:lpstr>Calculating Validation Error</vt:lpstr>
      <vt:lpstr>Tennis Example: Pruning</vt:lpstr>
      <vt:lpstr>More Stopping Heuristics</vt:lpstr>
      <vt:lpstr>Classification vs. Regression</vt:lpstr>
      <vt:lpstr>Regression Trees</vt:lpstr>
      <vt:lpstr>Example: # of Minutes Playing Tennis</vt:lpstr>
      <vt:lpstr>Decision Trees: Conclusions</vt:lpstr>
      <vt:lpstr>Discuss</vt:lpstr>
      <vt:lpstr>Bias and Variance</vt:lpstr>
      <vt:lpstr>Training and Testing</vt:lpstr>
      <vt:lpstr>Validation Set</vt:lpstr>
      <vt:lpstr>The Many Uses of Validation Sets</vt:lpstr>
      <vt:lpstr>One Use of Validation: Grid Search</vt:lpstr>
      <vt:lpstr>Using Validation: In Practice</vt:lpstr>
      <vt:lpstr>Another Approach to Testing</vt:lpstr>
      <vt:lpstr>K-Fold Cross-Validation</vt:lpstr>
      <vt:lpstr>Leave One Out Validation</vt:lpstr>
      <vt:lpstr>Moving Beyond Accuracy</vt:lpstr>
      <vt:lpstr>Precision and Recall</vt:lpstr>
      <vt:lpstr>Precision and Recall: Imbalanced Data</vt:lpstr>
      <vt:lpstr>F-Measure</vt:lpstr>
      <vt:lpstr>Confusion Matrix</vt:lpstr>
      <vt:lpstr>Multi-Class Classification Evaluation</vt:lpstr>
      <vt:lpstr>How good is good enough?</vt:lpstr>
      <vt:lpstr>Baseline</vt:lpstr>
      <vt:lpstr>Common Baselines (Weakest to Strongest)</vt:lpstr>
      <vt:lpstr>A Note on Comparing to Human Performance</vt:lpstr>
      <vt:lpstr>Human Performance: Various Tasks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Rose Sloan</dc:creator>
  <cp:lastModifiedBy>Rose Sloan</cp:lastModifiedBy>
  <cp:revision>6</cp:revision>
  <dcterms:created xsi:type="dcterms:W3CDTF">2024-02-12T19:36:52Z</dcterms:created>
  <dcterms:modified xsi:type="dcterms:W3CDTF">2024-02-14T20:22:36Z</dcterms:modified>
</cp:coreProperties>
</file>