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0" r:id="rId3"/>
    <p:sldId id="292" r:id="rId4"/>
    <p:sldId id="291" r:id="rId5"/>
    <p:sldId id="293" r:id="rId6"/>
    <p:sldId id="303" r:id="rId7"/>
    <p:sldId id="333" r:id="rId8"/>
    <p:sldId id="334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  <p:sldId id="324" r:id="rId30"/>
    <p:sldId id="326" r:id="rId31"/>
    <p:sldId id="328" r:id="rId32"/>
    <p:sldId id="329" r:id="rId33"/>
    <p:sldId id="330" r:id="rId34"/>
    <p:sldId id="327" r:id="rId35"/>
    <p:sldId id="33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5928"/>
  </p:normalViewPr>
  <p:slideViewPr>
    <p:cSldViewPr snapToGrid="0" snapToObjects="1">
      <p:cViewPr varScale="1">
        <p:scale>
          <a:sx n="120" d="100"/>
          <a:sy n="120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Sheet1!$A$22:$A$25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8</c:v>
                </c:pt>
                <c:pt idx="3">
                  <c:v>8</c:v>
                </c:pt>
              </c:numCache>
            </c:numRef>
          </c:xVal>
          <c:yVal>
            <c:numRef>
              <c:f>Sheet1!$B$22:$B$25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7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17-A541-A4A0-A335669C301C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Sheet1!$A$26:$A$31</c:f>
              <c:numCache>
                <c:formatCode>General</c:formatCode>
                <c:ptCount val="6"/>
                <c:pt idx="0">
                  <c:v>9</c:v>
                </c:pt>
                <c:pt idx="1">
                  <c:v>3</c:v>
                </c:pt>
                <c:pt idx="2">
                  <c:v>8</c:v>
                </c:pt>
                <c:pt idx="3">
                  <c:v>6</c:v>
                </c:pt>
                <c:pt idx="4">
                  <c:v>10</c:v>
                </c:pt>
                <c:pt idx="5">
                  <c:v>8</c:v>
                </c:pt>
              </c:numCache>
            </c:numRef>
          </c:xVal>
          <c:yVal>
            <c:numRef>
              <c:f>Sheet1!$B$26:$B$31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17-A541-A4A0-A335669C3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000704"/>
        <c:axId val="1772677792"/>
      </c:scatterChart>
      <c:valAx>
        <c:axId val="17730007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2677792"/>
        <c:crosses val="autoZero"/>
        <c:crossBetween val="midCat"/>
      </c:valAx>
      <c:valAx>
        <c:axId val="1772677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300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Sheet2!$A$2:$A$6</c:f>
              <c:numCache>
                <c:formatCode>General</c:formatCode>
                <c:ptCount val="5"/>
                <c:pt idx="0">
                  <c:v>3</c:v>
                </c:pt>
                <c:pt idx="1">
                  <c:v>8</c:v>
                </c:pt>
                <c:pt idx="2">
                  <c:v>8</c:v>
                </c:pt>
                <c:pt idx="3">
                  <c:v>6</c:v>
                </c:pt>
                <c:pt idx="4">
                  <c:v>3</c:v>
                </c:pt>
              </c:numCache>
            </c:numRef>
          </c:xVal>
          <c:yVal>
            <c:numRef>
              <c:f>Sheet2!$B$2:$B$6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1-3241-931C-0FBC3CD2B46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Sheet2!$A$7:$A$11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10</c:v>
                </c:pt>
                <c:pt idx="3">
                  <c:v>8</c:v>
                </c:pt>
                <c:pt idx="4">
                  <c:v>9</c:v>
                </c:pt>
              </c:numCache>
            </c:numRef>
          </c:xVal>
          <c:yVal>
            <c:numRef>
              <c:f>Sheet2!$B$7:$B$11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DD1-3241-931C-0FBC3CD2B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0300096"/>
        <c:axId val="1770218000"/>
      </c:scatterChart>
      <c:valAx>
        <c:axId val="172030009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0218000"/>
        <c:crosses val="autoZero"/>
        <c:crossBetween val="midCat"/>
      </c:valAx>
      <c:valAx>
        <c:axId val="1770218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203000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0.02095</cdr:x>
      <cdr:y>0.17963</cdr:y>
    </cdr:from>
    <cdr:to>
      <cdr:x>1</cdr:x>
      <cdr:y>0.88177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9976F04-B6F6-EA4F-AE66-9663EFCA5CDC}"/>
            </a:ext>
          </a:extLst>
        </cdr:cNvPr>
        <cdr:cNvCxnSpPr/>
      </cdr:nvCxnSpPr>
      <cdr:spPr>
        <a:xfrm xmlns:a="http://schemas.openxmlformats.org/drawingml/2006/main" flipV="1">
          <a:off x="108066" y="661871"/>
          <a:ext cx="5049721" cy="258708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A08F-0318-D246-8986-CC1413491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C514-DB74-4D49-9FF5-DA1B9109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98B7-8333-2B43-BD02-5EDA5C49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5217-3692-3648-BFF3-A5D0467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D7C7-D246-0B4F-91D7-8A05EF4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E92-251A-DD4B-8EE2-A105514C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1B287-AB91-E045-976B-DBF37AFD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56E9-D2A5-6046-9780-1518BD04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9AE4-3D50-0540-9E67-837E3F11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89F5-E079-F04E-BA2D-AEFC4E7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0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D3D83-B7CA-D046-AE90-9BE5576F8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A9AAB-9595-454F-9BCC-EA4987B19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A06E-F1B7-7044-B26F-E0D238B9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819B6-4786-FE46-A059-769536EC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C9BE-A831-2A40-B35F-5DEB369D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1717-71C3-484B-B5B2-8C0C7B53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75C9-ECDC-964C-907C-195EBD21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E516-3B1C-C843-84F5-50E40BC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5F28-3CBE-DA4A-B8EE-24589BCC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E9E6-81C0-BB47-B2A4-78587C7C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3113-C533-DF4C-AFDF-6E8969F1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3BA9C-5DFC-254D-A1A9-4F640D4A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A46A-8024-2E42-A98A-DE7E1D84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1A41-50E4-C44F-8F7B-25301A3C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06F2D-E47A-634A-843E-134325B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1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8EAA-6BEE-1644-A61B-E9CA021E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8CE3-11BC-B245-9561-DEFAF933E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5B106-4EC3-6F40-AADF-D522279C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8E9B-062B-9A41-8E0E-0C3805FB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D814-D961-7A4F-BE87-AFAC9871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A09B-3006-2148-A3A9-5EF88B3C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1D0-C354-F747-94C1-455CBFC3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7DDA-32A8-D049-8587-FEB0B096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1D13-11BE-2C42-B121-7942B686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6940E-71EB-F040-825F-A2247E672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C527D-7FF4-D246-A211-CB6B6F58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84F4B-AB30-584C-B50C-9D7C39D7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8BCB7-CD7F-4743-BA7E-AF580E05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B9201-A819-D542-A70A-C47E91EC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3735-63C8-0F49-BCA1-340B4813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4600C-26B2-E94A-9190-3DD01082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C36A1-CDA8-D14E-B531-DA1D979C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F2B42-48B8-6C47-9E85-8B9C0FD5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1429F-DFF9-6C43-B3AD-2D7B0B22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CE57B-DEE7-984E-AA6D-40B39164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C3A6-D7D2-4347-8FBE-3956B87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997-AD8E-7844-8A56-3B392FC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FCEA-3046-264C-B61D-19D02F0FA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53770-5038-8A4B-8988-343972B2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99475-2FBD-DA4E-A65A-08683A4E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83B28-22AD-6043-8412-FC9CD96C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FB398-612F-9145-9FB0-A377765E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8042-1942-E84B-B0E2-617C5557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DD686-111A-0E46-B9A0-8D35D22F3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DC10F-AFFF-C64B-8721-12B65A97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20245-9544-9C4F-BFEA-D361663F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9420E-EE1F-5941-862C-982FC18C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B39C-ECE3-2641-BD9A-6023E296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8D0BA-9FFE-3D4C-A19B-591036F0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380A-9AB8-0D47-B114-6A8C7800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749A-7DE2-824D-BF35-E8CDE2C35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EAED-4193-0F4C-91F5-CAB1209C5B21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C769-659D-0642-A964-63A61ED33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8C7C-C538-8943-BAF6-D041825CB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1F09-55D6-AE4D-B2D7-22BB25ACA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sloan@ba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5777-0E80-974F-A7C7-C308993F8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,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E715E-BBB9-1649-A9C5-224F4CD87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Rose Sloan</a:t>
            </a:r>
          </a:p>
          <a:p>
            <a:r>
              <a:rPr lang="en-US" dirty="0">
                <a:hlinkClick r:id="rId2"/>
              </a:rPr>
              <a:t>rsloan@bard.edu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3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A54D-FC10-8445-87FA-45335DEE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CC96-91C5-274C-B1FC-AD9B9B21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stopping after training loss levels off, use a validation set</a:t>
            </a:r>
          </a:p>
          <a:p>
            <a:r>
              <a:rPr lang="en-US" dirty="0"/>
              <a:t>At the end of each iteration through the data, calculate validation loss</a:t>
            </a:r>
          </a:p>
          <a:p>
            <a:r>
              <a:rPr lang="en-US" dirty="0"/>
              <a:t>If validation loss increases from the previous iteration’s loss, stop</a:t>
            </a:r>
          </a:p>
          <a:p>
            <a:r>
              <a:rPr lang="en-US" dirty="0"/>
              <a:t>Problem: in early iterations, performance varies a lot as weights are updated frequently</a:t>
            </a:r>
          </a:p>
          <a:p>
            <a:pPr lvl="1"/>
            <a:r>
              <a:rPr lang="en-US" dirty="0"/>
              <a:t>Solution: Validation loss must increase </a:t>
            </a:r>
            <a:r>
              <a:rPr lang="en-US" i="1" dirty="0"/>
              <a:t>multiple</a:t>
            </a:r>
            <a:r>
              <a:rPr lang="en-US" dirty="0"/>
              <a:t> times before stopping</a:t>
            </a:r>
          </a:p>
          <a:p>
            <a:pPr lvl="1"/>
            <a:r>
              <a:rPr lang="en-US" dirty="0"/>
              <a:t>Alternate solution: Run for a minimum number of iterations before checking validation loss</a:t>
            </a:r>
          </a:p>
          <a:p>
            <a:r>
              <a:rPr lang="en-US" dirty="0"/>
              <a:t>May use both early stopping and a max iterations parameter</a:t>
            </a:r>
          </a:p>
        </p:txBody>
      </p:sp>
    </p:spTree>
    <p:extLst>
      <p:ext uri="{BB962C8B-B14F-4D97-AF65-F5344CB8AC3E}">
        <p14:creationId xmlns:p14="http://schemas.microsoft.com/office/powerpoint/2010/main" val="167488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A80-5F2A-E549-A518-80ACD025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Concerns: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167B-4A65-E94A-B414-59081AED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looking at one data point at a time and adjusting weights accordingly (and immediately) based on that point</a:t>
            </a:r>
          </a:p>
          <a:p>
            <a:r>
              <a:rPr lang="en-US" dirty="0"/>
              <a:t>Therefore, algorithm is highly sensitive to what order it goes through the points</a:t>
            </a:r>
          </a:p>
          <a:p>
            <a:r>
              <a:rPr lang="en-US" dirty="0"/>
              <a:t>Perceptron will always be biased toward the most recent points it’s seen</a:t>
            </a:r>
          </a:p>
          <a:p>
            <a:r>
              <a:rPr lang="en-US" dirty="0"/>
              <a:t>To avoid this, we must randomly permute the points at the start of training</a:t>
            </a:r>
          </a:p>
          <a:p>
            <a:r>
              <a:rPr lang="en-US" dirty="0"/>
              <a:t>Ideally, re-permute the points at the start of every iteration</a:t>
            </a:r>
          </a:p>
        </p:txBody>
      </p:sp>
    </p:spTree>
    <p:extLst>
      <p:ext uri="{BB962C8B-B14F-4D97-AF65-F5344CB8AC3E}">
        <p14:creationId xmlns:p14="http://schemas.microsoft.com/office/powerpoint/2010/main" val="230543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6573-F589-364F-ACF9-88F3E7AF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Concerns: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B09C-6E5A-8341-BB8B-7D71A729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we are weighting are features, a perceptron </a:t>
            </a:r>
            <a:r>
              <a:rPr lang="en-US" i="1" dirty="0"/>
              <a:t>can </a:t>
            </a:r>
            <a:r>
              <a:rPr lang="en-US" dirty="0"/>
              <a:t>converge if features have different scales</a:t>
            </a:r>
          </a:p>
          <a:p>
            <a:r>
              <a:rPr lang="en-US" dirty="0"/>
              <a:t>However, because we always adjust our weights based on our features’ values, it can take a very long time to converge!</a:t>
            </a:r>
          </a:p>
          <a:p>
            <a:r>
              <a:rPr lang="en-US" dirty="0"/>
              <a:t>Therefore: always better to scale features</a:t>
            </a:r>
          </a:p>
          <a:p>
            <a:r>
              <a:rPr lang="en-US" dirty="0"/>
              <a:t>If using any binary features, continuous features should be scaled between 0 and 1 (why?)</a:t>
            </a:r>
          </a:p>
          <a:p>
            <a:r>
              <a:rPr lang="en-US" dirty="0"/>
              <a:t>Feature scaling is crucial for </a:t>
            </a:r>
            <a:r>
              <a:rPr lang="en-US" i="1" dirty="0"/>
              <a:t>interpretability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0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ECC-30F7-B04E-8751-570159B2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373C-BE47-7F46-BCDB-FA7F0A6F7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Interpretability refers how to how well humans can understand a model</a:t>
            </a:r>
          </a:p>
          <a:p>
            <a:r>
              <a:rPr lang="en-US" b="1" dirty="0"/>
              <a:t>Why does the model predict what it predicts?</a:t>
            </a:r>
          </a:p>
          <a:p>
            <a:r>
              <a:rPr lang="en-US" dirty="0"/>
              <a:t>Some models (e.g. decision trees) are highly interpretable, others are not</a:t>
            </a:r>
          </a:p>
          <a:p>
            <a:r>
              <a:rPr lang="en-US" dirty="0"/>
              <a:t>Can be a tradeoff between interpretability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29520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0EFA-53DF-BD48-9D7D-67064DDA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and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4F263-5852-A04F-BE46-F4BFD4DD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</a:t>
            </a:r>
            <a:r>
              <a:rPr lang="en-US" dirty="0" err="1"/>
              <a:t>perceptrons</a:t>
            </a:r>
            <a:r>
              <a:rPr lang="en-US" dirty="0"/>
              <a:t> are defined by a single set of weights, they are very interpretable</a:t>
            </a:r>
          </a:p>
          <a:p>
            <a:r>
              <a:rPr lang="en-US" dirty="0"/>
              <a:t>Features with </a:t>
            </a:r>
            <a:r>
              <a:rPr lang="en-US" b="1" dirty="0"/>
              <a:t>high weights</a:t>
            </a:r>
            <a:r>
              <a:rPr lang="en-US" dirty="0"/>
              <a:t> are used to predict positive examples</a:t>
            </a:r>
          </a:p>
          <a:p>
            <a:r>
              <a:rPr lang="en-US" dirty="0"/>
              <a:t>Features with </a:t>
            </a:r>
            <a:r>
              <a:rPr lang="en-US" b="1" dirty="0"/>
              <a:t>low (negative) weights</a:t>
            </a:r>
            <a:r>
              <a:rPr lang="en-US" dirty="0"/>
              <a:t> are used to predict negative examples</a:t>
            </a:r>
            <a:endParaRPr lang="en-US" b="1" dirty="0"/>
          </a:p>
          <a:p>
            <a:r>
              <a:rPr lang="en-US" dirty="0"/>
              <a:t>Features with </a:t>
            </a:r>
            <a:r>
              <a:rPr lang="en-US" b="1" dirty="0"/>
              <a:t>low absolute value weights</a:t>
            </a:r>
            <a:r>
              <a:rPr lang="en-US" dirty="0"/>
              <a:t> are less important to the model</a:t>
            </a:r>
          </a:p>
          <a:p>
            <a:r>
              <a:rPr lang="en-US" dirty="0"/>
              <a:t>Note: weights can only be directly compared if features are scaled properly</a:t>
            </a:r>
          </a:p>
        </p:txBody>
      </p:sp>
    </p:spTree>
    <p:extLst>
      <p:ext uri="{BB962C8B-B14F-4D97-AF65-F5344CB8AC3E}">
        <p14:creationId xmlns:p14="http://schemas.microsoft.com/office/powerpoint/2010/main" val="397254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2A02-3927-6B4B-8CA0-8A300ED9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FE08-27EC-C24A-8242-240B395A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problem we haven’t discussed at length: even with random ordering, we are still returning a model that is fit to the last point it saw</a:t>
            </a:r>
          </a:p>
          <a:p>
            <a:r>
              <a:rPr lang="en-US" dirty="0"/>
              <a:t>Consider: what if we start our last iteration with a model that perfectly classifies everything except the LAST point we look at?</a:t>
            </a:r>
          </a:p>
          <a:p>
            <a:r>
              <a:rPr lang="en-US" dirty="0"/>
              <a:t>Concept: Instead of returning weights at the end of training, return an average of all the weight vectors we’ve seen over the course of training</a:t>
            </a:r>
          </a:p>
        </p:txBody>
      </p:sp>
    </p:spTree>
    <p:extLst>
      <p:ext uri="{BB962C8B-B14F-4D97-AF65-F5344CB8AC3E}">
        <p14:creationId xmlns:p14="http://schemas.microsoft.com/office/powerpoint/2010/main" val="398011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2492-DA4B-A74A-AB34-EBE88987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Averaged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D609-C018-C04E-9634-BD4E2FD5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Averaged perceptron is a model that returns the average of </a:t>
            </a:r>
            <a:r>
              <a:rPr lang="en-US" i="1" dirty="0"/>
              <a:t>all </a:t>
            </a:r>
            <a:r>
              <a:rPr lang="en-US" dirty="0"/>
              <a:t> weight vectors/biases seen during in training</a:t>
            </a:r>
          </a:p>
          <a:p>
            <a:r>
              <a:rPr lang="en-US" dirty="0"/>
              <a:t>Because we’re averaging over every step training, weights that last longer in training (i.e. make fewer errors) are weighted more heavily</a:t>
            </a:r>
          </a:p>
          <a:p>
            <a:r>
              <a:rPr lang="en-US" dirty="0"/>
              <a:t>Train perceptron as before, updating weights the same way, but </a:t>
            </a:r>
            <a:r>
              <a:rPr lang="en-US" i="1" dirty="0"/>
              <a:t>save</a:t>
            </a:r>
            <a:r>
              <a:rPr lang="en-US" dirty="0"/>
              <a:t> the weights and bias at each step</a:t>
            </a:r>
          </a:p>
          <a:p>
            <a:pPr lvl="1"/>
            <a:r>
              <a:rPr lang="en-US" dirty="0"/>
              <a:t>There’s a more efficient way to do this where weights are only saved during updates, which is presented in the textbook</a:t>
            </a:r>
          </a:p>
          <a:p>
            <a:r>
              <a:rPr lang="en-US" dirty="0"/>
              <a:t>At the end, return the average of all saved weight vectors and biases</a:t>
            </a:r>
          </a:p>
        </p:txBody>
      </p:sp>
    </p:spTree>
    <p:extLst>
      <p:ext uri="{BB962C8B-B14F-4D97-AF65-F5344CB8AC3E}">
        <p14:creationId xmlns:p14="http://schemas.microsoft.com/office/powerpoint/2010/main" val="54810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758C-9845-A147-B0B0-1D1E6889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Averaged Perceptron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51FB-A67A-0947-B2AB-E3A8987C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train_perceptron</a:t>
            </a:r>
            <a:r>
              <a:rPr lang="en-US" dirty="0"/>
              <a:t>(D, </a:t>
            </a:r>
            <a:r>
              <a:rPr lang="en-US" dirty="0" err="1"/>
              <a:t>maxIter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set w, b, </a:t>
            </a:r>
            <a:r>
              <a:rPr lang="en-US" dirty="0" err="1"/>
              <a:t>sum_w</a:t>
            </a:r>
            <a:r>
              <a:rPr lang="en-US" dirty="0"/>
              <a:t>, and </a:t>
            </a:r>
            <a:r>
              <a:rPr lang="en-US" dirty="0" err="1"/>
              <a:t>sum_b</a:t>
            </a:r>
            <a:r>
              <a:rPr lang="en-US" dirty="0"/>
              <a:t>, steps to 0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maxIter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for point x with label y in D: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!= y:</a:t>
            </a:r>
          </a:p>
          <a:p>
            <a:pPr marL="0" indent="0">
              <a:buNone/>
            </a:pPr>
            <a:r>
              <a:rPr lang="en-US" dirty="0"/>
              <a:t>				w = w + </a:t>
            </a:r>
            <a:r>
              <a:rPr lang="en-US" dirty="0" err="1"/>
              <a:t>yx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 = </a:t>
            </a:r>
            <a:r>
              <a:rPr lang="en-US" dirty="0" err="1"/>
              <a:t>b+y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sum_w</a:t>
            </a:r>
            <a:r>
              <a:rPr lang="en-US" dirty="0"/>
              <a:t> = </a:t>
            </a:r>
            <a:r>
              <a:rPr lang="en-US" dirty="0" err="1"/>
              <a:t>sum_w</a:t>
            </a:r>
            <a:r>
              <a:rPr lang="en-US" dirty="0"/>
              <a:t> + w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sum_b</a:t>
            </a:r>
            <a:r>
              <a:rPr lang="en-US" dirty="0"/>
              <a:t> = </a:t>
            </a:r>
            <a:r>
              <a:rPr lang="en-US" dirty="0" err="1"/>
              <a:t>sum_b</a:t>
            </a:r>
            <a:r>
              <a:rPr lang="en-US" dirty="0"/>
              <a:t> + b</a:t>
            </a:r>
          </a:p>
          <a:p>
            <a:pPr marL="0" indent="0">
              <a:buNone/>
            </a:pPr>
            <a:r>
              <a:rPr lang="en-US" dirty="0"/>
              <a:t>			steps = steps + 1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sum_w</a:t>
            </a:r>
            <a:r>
              <a:rPr lang="en-US" dirty="0"/>
              <a:t>/steps, </a:t>
            </a:r>
            <a:r>
              <a:rPr lang="en-US" dirty="0" err="1"/>
              <a:t>sum_b</a:t>
            </a:r>
            <a:r>
              <a:rPr lang="en-US" dirty="0"/>
              <a:t>/steps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0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CE5-2B67-834E-8291-2980A90F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Example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19A0BD1-9499-D24C-A556-3049E9B784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12994" y="1991771"/>
          <a:ext cx="4527396" cy="41281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1849">
                  <a:extLst>
                    <a:ext uri="{9D8B030D-6E8A-4147-A177-3AD203B41FA5}">
                      <a16:colId xmlns:a16="http://schemas.microsoft.com/office/drawing/2014/main" val="3285942818"/>
                    </a:ext>
                  </a:extLst>
                </a:gridCol>
                <a:gridCol w="1131849">
                  <a:extLst>
                    <a:ext uri="{9D8B030D-6E8A-4147-A177-3AD203B41FA5}">
                      <a16:colId xmlns:a16="http://schemas.microsoft.com/office/drawing/2014/main" val="3385006201"/>
                    </a:ext>
                  </a:extLst>
                </a:gridCol>
                <a:gridCol w="1131849">
                  <a:extLst>
                    <a:ext uri="{9D8B030D-6E8A-4147-A177-3AD203B41FA5}">
                      <a16:colId xmlns:a16="http://schemas.microsoft.com/office/drawing/2014/main" val="722357815"/>
                    </a:ext>
                  </a:extLst>
                </a:gridCol>
                <a:gridCol w="1131849">
                  <a:extLst>
                    <a:ext uri="{9D8B030D-6E8A-4147-A177-3AD203B41FA5}">
                      <a16:colId xmlns:a16="http://schemas.microsoft.com/office/drawing/2014/main" val="1812038858"/>
                    </a:ext>
                  </a:extLst>
                </a:gridCol>
              </a:tblGrid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Point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F2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Label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291230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4847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555477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0082840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295019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41696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858669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988279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637257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152722"/>
                  </a:ext>
                </a:extLst>
              </a:tr>
              <a:tr h="373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29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49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277-2EB5-4745-B502-7907605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0AE5-54BC-2345-BF01-AD79FB74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with </a:t>
            </a:r>
            <a:r>
              <a:rPr lang="en-US" b="1" dirty="0"/>
              <a:t>w = &lt;0, 0&gt;, b = 0</a:t>
            </a:r>
          </a:p>
          <a:p>
            <a:r>
              <a:rPr lang="en-US" dirty="0"/>
              <a:t>Point 1</a:t>
            </a:r>
          </a:p>
          <a:p>
            <a:pPr lvl="1"/>
            <a:r>
              <a:rPr lang="en-US" dirty="0"/>
              <a:t>x = (3, 3), y = 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0*3 + 0*3 + 0 = </a:t>
            </a:r>
            <a:r>
              <a:rPr lang="en-US" dirty="0" err="1"/>
              <a:t>sgn</a:t>
            </a:r>
            <a:r>
              <a:rPr lang="en-US" dirty="0"/>
              <a:t>(0) = 0</a:t>
            </a:r>
          </a:p>
          <a:p>
            <a:pPr lvl="1"/>
            <a:r>
              <a:rPr lang="en-US" dirty="0"/>
              <a:t>y = 1, so </a:t>
            </a:r>
            <a:r>
              <a:rPr lang="en-US" b="1" dirty="0"/>
              <a:t>add </a:t>
            </a:r>
            <a:r>
              <a:rPr lang="en-US" dirty="0"/>
              <a:t>x to to w and 1 to b</a:t>
            </a:r>
          </a:p>
          <a:p>
            <a:pPr lvl="1"/>
            <a:r>
              <a:rPr lang="en-US" b="1" dirty="0"/>
              <a:t>w is now &lt;3, 3&gt; and b is 1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&lt;3, 3&gt; and </a:t>
            </a:r>
            <a:r>
              <a:rPr lang="en-US" b="1" dirty="0" err="1"/>
              <a:t>sum_b</a:t>
            </a:r>
            <a:r>
              <a:rPr lang="en-US" b="1" dirty="0"/>
              <a:t> is 1</a:t>
            </a:r>
          </a:p>
          <a:p>
            <a:r>
              <a:rPr lang="en-US" dirty="0"/>
              <a:t>Point 2</a:t>
            </a:r>
          </a:p>
          <a:p>
            <a:pPr lvl="1"/>
            <a:r>
              <a:rPr lang="en-US" dirty="0"/>
              <a:t>x = (3, 8), y = 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3*3 + 3*8 + 1 = </a:t>
            </a:r>
            <a:r>
              <a:rPr lang="en-US" dirty="0" err="1"/>
              <a:t>sgn</a:t>
            </a:r>
            <a:r>
              <a:rPr lang="en-US" dirty="0"/>
              <a:t>(34) = 1</a:t>
            </a:r>
          </a:p>
          <a:p>
            <a:pPr lvl="1"/>
            <a:r>
              <a:rPr lang="en-US" dirty="0"/>
              <a:t>y = 1, so do nothing</a:t>
            </a:r>
          </a:p>
          <a:p>
            <a:pPr lvl="1"/>
            <a:r>
              <a:rPr lang="en-US" b="1" dirty="0"/>
              <a:t>w is now &lt;3, 3&gt; and b is 1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&lt;6, 6&gt; and </a:t>
            </a:r>
            <a:r>
              <a:rPr lang="en-US" b="1" dirty="0" err="1"/>
              <a:t>sum_b</a:t>
            </a:r>
            <a:r>
              <a:rPr lang="en-US" b="1" dirty="0"/>
              <a:t> is 2</a:t>
            </a:r>
          </a:p>
        </p:txBody>
      </p:sp>
    </p:spTree>
    <p:extLst>
      <p:ext uri="{BB962C8B-B14F-4D97-AF65-F5344CB8AC3E}">
        <p14:creationId xmlns:p14="http://schemas.microsoft.com/office/powerpoint/2010/main" val="39362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A5-1EBE-B94E-9C54-30B85BDE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Mathematically Modeled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B7D1-1C0F-7B42-B0D6-7B23AE6B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are features</a:t>
            </a:r>
          </a:p>
          <a:p>
            <a:r>
              <a:rPr lang="en-US" dirty="0"/>
              <a:t>Each feature has a weight</a:t>
            </a:r>
          </a:p>
          <a:p>
            <a:r>
              <a:rPr lang="en-US" dirty="0"/>
              <a:t>Neuron computes the weighted sum of features</a:t>
            </a:r>
          </a:p>
          <a:p>
            <a:r>
              <a:rPr lang="en-US" dirty="0"/>
              <a:t>If sum is above a threshold, the neuron “fires”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C96B-9FD9-BF48-92E7-A61B45D2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12" y="3936813"/>
            <a:ext cx="5532709" cy="25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277-2EB5-4745-B502-7907605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0AE5-54BC-2345-BF01-AD79FB74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 3</a:t>
            </a:r>
          </a:p>
          <a:p>
            <a:pPr lvl="1"/>
            <a:r>
              <a:rPr lang="en-US" dirty="0"/>
              <a:t>x = (10, 3),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3*10 + 3*3 + 1 = </a:t>
            </a:r>
            <a:r>
              <a:rPr lang="en-US" dirty="0" err="1"/>
              <a:t>sgn</a:t>
            </a:r>
            <a:r>
              <a:rPr lang="en-US" dirty="0"/>
              <a:t>(40) = 1</a:t>
            </a:r>
          </a:p>
          <a:p>
            <a:pPr lvl="1"/>
            <a:r>
              <a:rPr lang="en-US" dirty="0"/>
              <a:t>y = -1, so </a:t>
            </a:r>
            <a:r>
              <a:rPr lang="en-US" b="1" dirty="0"/>
              <a:t>subtract </a:t>
            </a:r>
            <a:r>
              <a:rPr lang="en-US" dirty="0"/>
              <a:t>x from w and 1 from b</a:t>
            </a:r>
          </a:p>
          <a:p>
            <a:pPr lvl="1"/>
            <a:r>
              <a:rPr lang="en-US" b="1" dirty="0"/>
              <a:t>w is now &lt;-7, 0&gt; and b is 0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&lt;-1, 6&gt; and </a:t>
            </a:r>
            <a:r>
              <a:rPr lang="en-US" b="1" dirty="0" err="1"/>
              <a:t>sum_b</a:t>
            </a:r>
            <a:r>
              <a:rPr lang="en-US" b="1" dirty="0"/>
              <a:t> is 2</a:t>
            </a:r>
          </a:p>
          <a:p>
            <a:r>
              <a:rPr lang="en-US" dirty="0"/>
              <a:t>Point 4</a:t>
            </a:r>
          </a:p>
          <a:p>
            <a:pPr lvl="1"/>
            <a:r>
              <a:rPr lang="en-US" dirty="0"/>
              <a:t>x = (8, 3),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-7*8 + 0*3 + 0 = </a:t>
            </a:r>
            <a:r>
              <a:rPr lang="en-US" dirty="0" err="1"/>
              <a:t>sgn</a:t>
            </a:r>
            <a:r>
              <a:rPr lang="en-US" dirty="0"/>
              <a:t>(-56) = -1</a:t>
            </a:r>
          </a:p>
          <a:p>
            <a:pPr lvl="1"/>
            <a:r>
              <a:rPr lang="en-US" dirty="0"/>
              <a:t>y = -1, so do nothing</a:t>
            </a:r>
          </a:p>
          <a:p>
            <a:pPr lvl="1"/>
            <a:r>
              <a:rPr lang="en-US" b="1" dirty="0"/>
              <a:t>w is now &lt;-7, 0&gt; and b is 0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&lt;-8, 6&gt; and </a:t>
            </a:r>
            <a:r>
              <a:rPr lang="en-US" b="1" dirty="0" err="1"/>
              <a:t>sum_b</a:t>
            </a:r>
            <a:r>
              <a:rPr lang="en-US" b="1" dirty="0"/>
              <a:t> is 2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991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277-2EB5-4745-B502-7907605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0AE5-54BC-2345-BF01-AD79FB74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 5</a:t>
            </a:r>
          </a:p>
          <a:p>
            <a:pPr lvl="1"/>
            <a:r>
              <a:rPr lang="en-US" dirty="0"/>
              <a:t>x = (8, 7), y = 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-7*8 + 0*7 + 0 = </a:t>
            </a:r>
            <a:r>
              <a:rPr lang="en-US" dirty="0" err="1"/>
              <a:t>sgn</a:t>
            </a:r>
            <a:r>
              <a:rPr lang="en-US" dirty="0"/>
              <a:t>(-56) = -1</a:t>
            </a:r>
          </a:p>
          <a:p>
            <a:pPr lvl="1"/>
            <a:r>
              <a:rPr lang="en-US" dirty="0"/>
              <a:t>y = 1, so </a:t>
            </a:r>
            <a:r>
              <a:rPr lang="en-US" b="1" dirty="0"/>
              <a:t>add </a:t>
            </a:r>
            <a:r>
              <a:rPr lang="en-US" dirty="0"/>
              <a:t>x to w and 1 to b</a:t>
            </a:r>
          </a:p>
          <a:p>
            <a:pPr lvl="1"/>
            <a:r>
              <a:rPr lang="en-US" b="1" dirty="0"/>
              <a:t>w is now &lt;1, 7&gt; and b is 1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&lt;-7, 13&gt; and </a:t>
            </a:r>
            <a:r>
              <a:rPr lang="en-US" b="1" dirty="0" err="1"/>
              <a:t>sum_b</a:t>
            </a:r>
            <a:r>
              <a:rPr lang="en-US" b="1" dirty="0"/>
              <a:t> is 3</a:t>
            </a:r>
          </a:p>
          <a:p>
            <a:r>
              <a:rPr lang="en-US" dirty="0"/>
              <a:t>Point 6</a:t>
            </a:r>
          </a:p>
          <a:p>
            <a:pPr lvl="1"/>
            <a:r>
              <a:rPr lang="en-US" dirty="0"/>
              <a:t>x = (8, 6), y = 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1*8 + 7*6 + 1 = </a:t>
            </a:r>
            <a:r>
              <a:rPr lang="en-US" dirty="0" err="1"/>
              <a:t>sgn</a:t>
            </a:r>
            <a:r>
              <a:rPr lang="en-US" dirty="0"/>
              <a:t>(51) = 1</a:t>
            </a:r>
          </a:p>
          <a:p>
            <a:pPr lvl="1"/>
            <a:r>
              <a:rPr lang="en-US" dirty="0"/>
              <a:t>y = 1, so do nothing</a:t>
            </a:r>
          </a:p>
          <a:p>
            <a:pPr lvl="1"/>
            <a:r>
              <a:rPr lang="en-US" b="1" dirty="0"/>
              <a:t>w is now &lt;1, 7&gt; and b is 1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&lt;-6, 20&gt; and </a:t>
            </a:r>
            <a:r>
              <a:rPr lang="en-US" b="1" dirty="0" err="1"/>
              <a:t>sum_b</a:t>
            </a:r>
            <a:r>
              <a:rPr lang="en-US" b="1" dirty="0"/>
              <a:t> is 4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72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277-2EB5-4745-B502-7907605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0AE5-54BC-2345-BF01-AD79FB74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Point 7</a:t>
            </a:r>
          </a:p>
          <a:p>
            <a:pPr lvl="1"/>
            <a:r>
              <a:rPr lang="en-US" dirty="0"/>
              <a:t>x = (9, 4),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1*9 + 7*4 + 1 = </a:t>
            </a:r>
            <a:r>
              <a:rPr lang="en-US" dirty="0" err="1"/>
              <a:t>sgn</a:t>
            </a:r>
            <a:r>
              <a:rPr lang="en-US" dirty="0"/>
              <a:t>(38) = 1</a:t>
            </a:r>
          </a:p>
          <a:p>
            <a:pPr lvl="1"/>
            <a:r>
              <a:rPr lang="en-US" dirty="0"/>
              <a:t>y = -1, so </a:t>
            </a:r>
            <a:r>
              <a:rPr lang="en-US" b="1" dirty="0"/>
              <a:t>subtract </a:t>
            </a:r>
            <a:r>
              <a:rPr lang="en-US" dirty="0"/>
              <a:t>x from w and 1 from b</a:t>
            </a:r>
          </a:p>
          <a:p>
            <a:pPr lvl="1"/>
            <a:r>
              <a:rPr lang="en-US" b="1" dirty="0"/>
              <a:t>w is now &lt;-8, 3&gt; and b is 0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&lt;-14, 23&gt; and </a:t>
            </a:r>
            <a:r>
              <a:rPr lang="en-US" b="1" dirty="0" err="1"/>
              <a:t>sum_b</a:t>
            </a:r>
            <a:r>
              <a:rPr lang="en-US" b="1" dirty="0"/>
              <a:t> is 4</a:t>
            </a:r>
          </a:p>
          <a:p>
            <a:r>
              <a:rPr lang="en-US" dirty="0"/>
              <a:t>Point 8</a:t>
            </a:r>
          </a:p>
          <a:p>
            <a:pPr lvl="1"/>
            <a:r>
              <a:rPr lang="en-US" dirty="0"/>
              <a:t>x = (3, 2),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-8*3 + 3*2 + 0 = </a:t>
            </a:r>
            <a:r>
              <a:rPr lang="en-US" dirty="0" err="1"/>
              <a:t>sgn</a:t>
            </a:r>
            <a:r>
              <a:rPr lang="en-US" dirty="0"/>
              <a:t>(-18) = -18</a:t>
            </a:r>
          </a:p>
          <a:p>
            <a:pPr lvl="1"/>
            <a:r>
              <a:rPr lang="en-US" dirty="0"/>
              <a:t>y = -1, so do nothing</a:t>
            </a:r>
          </a:p>
          <a:p>
            <a:pPr lvl="1"/>
            <a:r>
              <a:rPr lang="en-US" b="1" dirty="0"/>
              <a:t>w is now &lt;-8, 3&gt; and b is 0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&lt;-22, 26&gt; and </a:t>
            </a:r>
            <a:r>
              <a:rPr lang="en-US" b="1" dirty="0" err="1"/>
              <a:t>sum_b</a:t>
            </a:r>
            <a:r>
              <a:rPr lang="en-US" b="1" dirty="0"/>
              <a:t> is 4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2586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D277-2EB5-4745-B502-79076051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40AE5-54BC-2345-BF01-AD79FB74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8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 9</a:t>
            </a:r>
          </a:p>
          <a:p>
            <a:pPr lvl="1"/>
            <a:r>
              <a:rPr lang="en-US" dirty="0"/>
              <a:t>x = (8, 4),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-8*8 + 3*4 + 0 = </a:t>
            </a:r>
            <a:r>
              <a:rPr lang="en-US" dirty="0" err="1"/>
              <a:t>sgn</a:t>
            </a:r>
            <a:r>
              <a:rPr lang="en-US" dirty="0"/>
              <a:t>(-52) = -1</a:t>
            </a:r>
          </a:p>
          <a:p>
            <a:pPr lvl="1"/>
            <a:r>
              <a:rPr lang="en-US" dirty="0"/>
              <a:t>y = -1, so do nothing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&lt;-30, 29&gt; and </a:t>
            </a:r>
            <a:r>
              <a:rPr lang="en-US" b="1" dirty="0" err="1"/>
              <a:t>sum_b</a:t>
            </a:r>
            <a:r>
              <a:rPr lang="en-US" b="1" dirty="0"/>
              <a:t> is 4</a:t>
            </a:r>
            <a:endParaRPr lang="en-US" dirty="0"/>
          </a:p>
          <a:p>
            <a:r>
              <a:rPr lang="en-US" dirty="0"/>
              <a:t>Point 10</a:t>
            </a:r>
          </a:p>
          <a:p>
            <a:pPr lvl="1"/>
            <a:r>
              <a:rPr lang="en-US" dirty="0"/>
              <a:t>x = (6, 1), y = -1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-8*6 + 3*1 + 0 = </a:t>
            </a:r>
            <a:r>
              <a:rPr lang="en-US" dirty="0" err="1"/>
              <a:t>sgn</a:t>
            </a:r>
            <a:r>
              <a:rPr lang="en-US" dirty="0"/>
              <a:t>(-45) = -1</a:t>
            </a:r>
          </a:p>
          <a:p>
            <a:pPr lvl="1"/>
            <a:r>
              <a:rPr lang="en-US" dirty="0"/>
              <a:t>y = -1, so do nothing</a:t>
            </a:r>
          </a:p>
          <a:p>
            <a:pPr lvl="1"/>
            <a:r>
              <a:rPr lang="en-US" b="1" dirty="0" err="1"/>
              <a:t>sum_w</a:t>
            </a:r>
            <a:r>
              <a:rPr lang="en-US" b="1" dirty="0"/>
              <a:t> is now &lt;-38, 32&gt; and </a:t>
            </a:r>
            <a:r>
              <a:rPr lang="en-US" b="1" dirty="0" err="1"/>
              <a:t>sum_b</a:t>
            </a:r>
            <a:r>
              <a:rPr lang="en-US" b="1" dirty="0"/>
              <a:t> is 4</a:t>
            </a:r>
            <a:endParaRPr lang="en-US" dirty="0"/>
          </a:p>
          <a:p>
            <a:r>
              <a:rPr lang="en-US" dirty="0"/>
              <a:t>At the end of one iteration, </a:t>
            </a:r>
            <a:r>
              <a:rPr lang="en-US" b="1" dirty="0" err="1"/>
              <a:t>avg_w</a:t>
            </a:r>
            <a:r>
              <a:rPr lang="en-US" b="1" dirty="0"/>
              <a:t> = &lt;-3.8, 3.2&gt; and </a:t>
            </a:r>
            <a:r>
              <a:rPr lang="en-US" b="1" dirty="0" err="1"/>
              <a:t>avg_b</a:t>
            </a:r>
            <a:r>
              <a:rPr lang="en-US" b="1" dirty="0"/>
              <a:t> = 0.4</a:t>
            </a:r>
          </a:p>
          <a:p>
            <a:pPr lvl="1"/>
            <a:r>
              <a:rPr lang="en-US" dirty="0"/>
              <a:t>This classifies all negative examples correctly and one positive example correctly</a:t>
            </a:r>
          </a:p>
        </p:txBody>
      </p:sp>
    </p:spTree>
    <p:extLst>
      <p:ext uri="{BB962C8B-B14F-4D97-AF65-F5344CB8AC3E}">
        <p14:creationId xmlns:p14="http://schemas.microsoft.com/office/powerpoint/2010/main" val="2023242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B333-82DC-5F4A-82D0-3B0A759C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885D-8A68-944C-802F-A114599C1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80" y="1825625"/>
            <a:ext cx="10983952" cy="4351338"/>
          </a:xfrm>
        </p:spPr>
        <p:txBody>
          <a:bodyPr>
            <a:normAutofit/>
          </a:bodyPr>
          <a:lstStyle/>
          <a:p>
            <a:r>
              <a:rPr lang="en-US" sz="2300" dirty="0"/>
              <a:t>Now repeat those calculations, starting with point 1</a:t>
            </a:r>
          </a:p>
          <a:p>
            <a:r>
              <a:rPr lang="en-US" sz="2300" dirty="0"/>
              <a:t>After point 1: update so </a:t>
            </a:r>
            <a:r>
              <a:rPr lang="en-US" sz="2300" b="1" dirty="0"/>
              <a:t>w = &lt;-5, 6&gt;, b = 1, </a:t>
            </a:r>
            <a:r>
              <a:rPr lang="en-US" sz="2300" b="1" dirty="0" err="1"/>
              <a:t>sum_w</a:t>
            </a:r>
            <a:r>
              <a:rPr lang="en-US" sz="2300" b="1" dirty="0"/>
              <a:t> = &lt;-43, 38&gt;, </a:t>
            </a:r>
            <a:r>
              <a:rPr lang="en-US" sz="2300" b="1" dirty="0" err="1"/>
              <a:t>sum_b</a:t>
            </a:r>
            <a:r>
              <a:rPr lang="en-US" sz="2300" b="1" dirty="0"/>
              <a:t>= 5</a:t>
            </a:r>
          </a:p>
          <a:p>
            <a:r>
              <a:rPr lang="en-US" sz="2300" dirty="0"/>
              <a:t>No update on points 2 through 5, so </a:t>
            </a:r>
            <a:r>
              <a:rPr lang="en-US" sz="2300" b="1" dirty="0" err="1"/>
              <a:t>sum_w</a:t>
            </a:r>
            <a:r>
              <a:rPr lang="en-US" sz="2300" b="1" dirty="0"/>
              <a:t> = &lt;-63, 62&gt;, </a:t>
            </a:r>
            <a:r>
              <a:rPr lang="en-US" sz="2300" b="1" dirty="0" err="1"/>
              <a:t>sum_b</a:t>
            </a:r>
            <a:r>
              <a:rPr lang="en-US" sz="2300" b="1" dirty="0"/>
              <a:t>= 9</a:t>
            </a:r>
            <a:endParaRPr lang="en-US" sz="2300" dirty="0"/>
          </a:p>
          <a:p>
            <a:r>
              <a:rPr lang="en-US" sz="2300" dirty="0"/>
              <a:t>After point 6: update so </a:t>
            </a:r>
            <a:r>
              <a:rPr lang="en-US" sz="2300" b="1" dirty="0"/>
              <a:t>w = &lt;1, 11&gt;, b = 2, </a:t>
            </a:r>
            <a:r>
              <a:rPr lang="en-US" sz="2300" b="1" dirty="0" err="1"/>
              <a:t>sum_w</a:t>
            </a:r>
            <a:r>
              <a:rPr lang="en-US" sz="2300" b="1" dirty="0"/>
              <a:t> = &lt;-62, 73&gt;, </a:t>
            </a:r>
            <a:r>
              <a:rPr lang="en-US" sz="2300" b="1" dirty="0" err="1"/>
              <a:t>sum_b</a:t>
            </a:r>
            <a:r>
              <a:rPr lang="en-US" sz="2300" b="1" dirty="0"/>
              <a:t>=11</a:t>
            </a:r>
          </a:p>
          <a:p>
            <a:r>
              <a:rPr lang="en-US" sz="2300" dirty="0"/>
              <a:t>After point 7: update so </a:t>
            </a:r>
            <a:r>
              <a:rPr lang="en-US" sz="2300" b="1" dirty="0"/>
              <a:t>w = &lt;-8, 7&gt; and b = 1, </a:t>
            </a:r>
            <a:r>
              <a:rPr lang="en-US" sz="2300" b="1" dirty="0" err="1"/>
              <a:t>sum_w</a:t>
            </a:r>
            <a:r>
              <a:rPr lang="en-US" sz="2300" b="1" dirty="0"/>
              <a:t> = &lt;-70, 80&gt;, </a:t>
            </a:r>
            <a:r>
              <a:rPr lang="en-US" sz="2300" b="1" dirty="0" err="1"/>
              <a:t>sum_b</a:t>
            </a:r>
            <a:r>
              <a:rPr lang="en-US" sz="2300" b="1" dirty="0"/>
              <a:t>=13</a:t>
            </a:r>
          </a:p>
          <a:p>
            <a:r>
              <a:rPr lang="en-US" sz="2300" dirty="0"/>
              <a:t>No update on points 8 through 10, so </a:t>
            </a:r>
            <a:r>
              <a:rPr lang="en-US" sz="2300" b="1" dirty="0" err="1"/>
              <a:t>sum_w</a:t>
            </a:r>
            <a:r>
              <a:rPr lang="en-US" sz="2300" b="1" dirty="0"/>
              <a:t> = &lt;-94, 101&gt;, </a:t>
            </a:r>
            <a:r>
              <a:rPr lang="en-US" sz="2300" b="1" dirty="0" err="1"/>
              <a:t>sum_b</a:t>
            </a:r>
            <a:r>
              <a:rPr lang="en-US" sz="2300" b="1" dirty="0"/>
              <a:t>=16</a:t>
            </a:r>
            <a:endParaRPr lang="en-US" sz="2300" dirty="0"/>
          </a:p>
          <a:p>
            <a:r>
              <a:rPr lang="en-US" sz="2300" dirty="0"/>
              <a:t>At end of iteration 2: </a:t>
            </a:r>
            <a:r>
              <a:rPr lang="en-US" sz="2300" b="1" dirty="0" err="1"/>
              <a:t>avg_w</a:t>
            </a:r>
            <a:r>
              <a:rPr lang="en-US" sz="2300" b="1" dirty="0"/>
              <a:t> = &lt;-4.7, 5.05&gt; and b = 0.8</a:t>
            </a:r>
            <a:endParaRPr lang="en-US" sz="2300" dirty="0"/>
          </a:p>
          <a:p>
            <a:pPr lvl="1"/>
            <a:r>
              <a:rPr lang="en-US" sz="2300" dirty="0"/>
              <a:t>This classifies all negative examples correctly and two of four positive examples correctly (error rate of 0.2)</a:t>
            </a:r>
          </a:p>
        </p:txBody>
      </p:sp>
    </p:spTree>
    <p:extLst>
      <p:ext uri="{BB962C8B-B14F-4D97-AF65-F5344CB8AC3E}">
        <p14:creationId xmlns:p14="http://schemas.microsoft.com/office/powerpoint/2010/main" val="1045762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7075-91C9-E442-B159-5EFF44CB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0EC0-4117-914C-BA56-D04021621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before, we continue running this for more iterations</a:t>
            </a:r>
          </a:p>
          <a:p>
            <a:r>
              <a:rPr lang="en-US" dirty="0"/>
              <a:t>After iteration 3: </a:t>
            </a:r>
            <a:r>
              <a:rPr lang="en-US" b="1" dirty="0" err="1"/>
              <a:t>avg_w</a:t>
            </a:r>
            <a:r>
              <a:rPr lang="en-US" b="1" dirty="0"/>
              <a:t> = &lt;-5.1, 6.5&gt;, b = 1.1</a:t>
            </a:r>
          </a:p>
          <a:p>
            <a:r>
              <a:rPr lang="en-US" dirty="0"/>
              <a:t>This gets all but one data point right (0.9) and is equivalent to our performance after 6 iterations of standard perceptron</a:t>
            </a:r>
          </a:p>
          <a:p>
            <a:r>
              <a:rPr lang="en-US" dirty="0"/>
              <a:t>Because we are not prioritizing the four negative examples at the end, this gets good performance much faster</a:t>
            </a:r>
          </a:p>
        </p:txBody>
      </p:sp>
    </p:spTree>
    <p:extLst>
      <p:ext uri="{BB962C8B-B14F-4D97-AF65-F5344CB8AC3E}">
        <p14:creationId xmlns:p14="http://schemas.microsoft.com/office/powerpoint/2010/main" val="1684783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6BC3-C3D9-9E4A-BAB4-F0476109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ACD46-2F3E-3342-8408-DDA86454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ML model makes assumptions about what our data looks like</a:t>
            </a:r>
          </a:p>
          <a:p>
            <a:r>
              <a:rPr lang="en-US" dirty="0" err="1"/>
              <a:t>kNN</a:t>
            </a:r>
            <a:r>
              <a:rPr lang="en-US" dirty="0"/>
              <a:t>: points that are close together have the same label</a:t>
            </a:r>
          </a:p>
          <a:p>
            <a:r>
              <a:rPr lang="en-US" dirty="0"/>
              <a:t>Decision trees: labels can be determined by looking at a small number of features</a:t>
            </a:r>
          </a:p>
          <a:p>
            <a:r>
              <a:rPr lang="en-US" dirty="0"/>
              <a:t>Perceptron: data is </a:t>
            </a:r>
            <a:r>
              <a:rPr lang="en-US" i="1" dirty="0"/>
              <a:t>linearly separable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E62E-9971-3541-AF93-328C0456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66B0A-AA72-354C-AB02-290FF5EE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n-dimensional hyperplane is a n-dimensional surface that can split a n+1-dimensional space in two</a:t>
            </a:r>
          </a:p>
          <a:p>
            <a:pPr lvl="1"/>
            <a:r>
              <a:rPr lang="en-US" dirty="0"/>
              <a:t>A 1-dimensional hyperplane is a line (which can split a plane in two)</a:t>
            </a:r>
          </a:p>
          <a:p>
            <a:pPr lvl="1"/>
            <a:r>
              <a:rPr lang="en-US" dirty="0"/>
              <a:t>A 2-dimensional hyperplane is a plane (which can split a 3-D space in two)</a:t>
            </a:r>
          </a:p>
          <a:p>
            <a:r>
              <a:rPr lang="en-US" dirty="0"/>
              <a:t>Formula for a line:</a:t>
            </a:r>
          </a:p>
          <a:p>
            <a:pPr lvl="1"/>
            <a:r>
              <a:rPr lang="en-US" b="1" dirty="0"/>
              <a:t>y = mx + b </a:t>
            </a:r>
            <a:r>
              <a:rPr lang="en-US" dirty="0"/>
              <a:t>or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x + a</a:t>
            </a:r>
            <a:r>
              <a:rPr lang="en-US" b="1" baseline="-25000" dirty="0"/>
              <a:t>2</a:t>
            </a:r>
            <a:r>
              <a:rPr lang="en-US" b="1" dirty="0"/>
              <a:t>y + b= 0</a:t>
            </a:r>
          </a:p>
          <a:p>
            <a:r>
              <a:rPr lang="en-US" dirty="0"/>
              <a:t>Formula for a plane:</a:t>
            </a:r>
          </a:p>
          <a:p>
            <a:pPr lvl="1"/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x + a</a:t>
            </a:r>
            <a:r>
              <a:rPr lang="en-US" b="1" baseline="-25000" dirty="0"/>
              <a:t>2</a:t>
            </a:r>
            <a:r>
              <a:rPr lang="en-US" b="1" dirty="0"/>
              <a:t>y + b= 0</a:t>
            </a:r>
          </a:p>
          <a:p>
            <a:r>
              <a:rPr lang="en-US" dirty="0"/>
              <a:t>Formula for a n-dimensional hyperplane:</a:t>
            </a:r>
          </a:p>
          <a:p>
            <a:pPr lvl="1"/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b="1" dirty="0"/>
              <a:t>x </a:t>
            </a:r>
            <a:r>
              <a:rPr lang="en-US" b="1" baseline="-25000" dirty="0"/>
              <a:t>1</a:t>
            </a:r>
            <a:r>
              <a:rPr lang="en-US" b="1" dirty="0"/>
              <a:t> + a</a:t>
            </a:r>
            <a:r>
              <a:rPr lang="en-US" b="1" baseline="-25000" dirty="0"/>
              <a:t>2</a:t>
            </a:r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 + a</a:t>
            </a:r>
            <a:r>
              <a:rPr lang="en-US" b="1" baseline="-25000" dirty="0"/>
              <a:t>3</a:t>
            </a:r>
            <a:r>
              <a:rPr lang="en-US" b="1" dirty="0"/>
              <a:t>x</a:t>
            </a:r>
            <a:r>
              <a:rPr lang="en-US" b="1" baseline="-25000" dirty="0"/>
              <a:t>3</a:t>
            </a:r>
            <a:r>
              <a:rPr lang="en-US" b="1" dirty="0"/>
              <a:t> + … + </a:t>
            </a:r>
            <a:r>
              <a:rPr lang="en-US" b="1" dirty="0" err="1"/>
              <a:t>a</a:t>
            </a:r>
            <a:r>
              <a:rPr lang="en-US" b="1" baseline="-25000" dirty="0" err="1"/>
              <a:t>n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+ b= 0</a:t>
            </a:r>
          </a:p>
        </p:txBody>
      </p:sp>
    </p:spTree>
    <p:extLst>
      <p:ext uri="{BB962C8B-B14F-4D97-AF65-F5344CB8AC3E}">
        <p14:creationId xmlns:p14="http://schemas.microsoft.com/office/powerpoint/2010/main" val="1800857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86F4-0257-104D-9B95-6A64193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A438-F571-B846-BDB4-342F3E51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sets of n-dimensional points A and B are </a:t>
            </a:r>
            <a:r>
              <a:rPr lang="en-US" b="1" dirty="0"/>
              <a:t>linearly separable</a:t>
            </a:r>
            <a:r>
              <a:rPr lang="en-US" dirty="0"/>
              <a:t> if there exists a n-1-dimensional hyperplane such that all points in A are on one side of the hyperplane and all points in B are on the other side</a:t>
            </a:r>
          </a:p>
          <a:p>
            <a:endParaRPr lang="en-US" dirty="0"/>
          </a:p>
          <a:p>
            <a:r>
              <a:rPr lang="en-US" dirty="0"/>
              <a:t>Because the weights and bias of a perceptron define a hyperplane, a perceptron will never converge on data that is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193572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4448-4EEE-5B49-8689-7EBDADF6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63927-68F1-1B42-8324-C6BA411DF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Linearly Separable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714E3-1070-7C49-81E5-0979A72C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E88BA07-16AE-6A4A-8A95-A866BC75DAF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C840086F-F9BD-C746-8045-72F5CC87620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732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4944-6E06-AB4B-82F6-73B00CEA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83F9-A345-914A-8313-69D6E20AC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48961" cy="4664385"/>
          </a:xfrm>
        </p:spPr>
        <p:txBody>
          <a:bodyPr/>
          <a:lstStyle/>
          <a:p>
            <a:r>
              <a:rPr lang="en-US" dirty="0"/>
              <a:t>Every neural model needs an activation function</a:t>
            </a:r>
          </a:p>
          <a:p>
            <a:r>
              <a:rPr lang="en-US" dirty="0"/>
              <a:t>Activation maps from the sum of inputs to the output of a neuron</a:t>
            </a:r>
          </a:p>
          <a:p>
            <a:r>
              <a:rPr lang="en-US" dirty="0"/>
              <a:t>For now, we will use the sign function </a:t>
            </a:r>
            <a:r>
              <a:rPr lang="en-US" dirty="0" err="1"/>
              <a:t>sgn</a:t>
            </a:r>
            <a:r>
              <a:rPr lang="en-US" dirty="0"/>
              <a:t>(x)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(x) = -1 if x &lt; 0</a:t>
            </a:r>
          </a:p>
          <a:p>
            <a:pPr lvl="1"/>
            <a:r>
              <a:rPr lang="en-US" dirty="0" err="1"/>
              <a:t>sgn</a:t>
            </a:r>
            <a:r>
              <a:rPr lang="en-US" dirty="0"/>
              <a:t>(x) = 1 if x &gt;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85707-E6D5-5E45-A486-E3546893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8" y="2690388"/>
            <a:ext cx="2771077" cy="22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2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CBD1-4F37-254A-8014-B6FA8887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Perceptron, Geometrically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BCFC-91D7-1041-A8D0-8D4796F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0610" cy="4351338"/>
          </a:xfrm>
        </p:spPr>
        <p:txBody>
          <a:bodyPr>
            <a:normAutofit/>
          </a:bodyPr>
          <a:lstStyle/>
          <a:p>
            <a:r>
              <a:rPr lang="en-US" dirty="0"/>
              <a:t>You may recall that</a:t>
            </a:r>
          </a:p>
          <a:p>
            <a:r>
              <a:rPr lang="en-US" dirty="0"/>
              <a:t>This means that if </a:t>
            </a:r>
            <a:r>
              <a:rPr lang="en-US" dirty="0" err="1"/>
              <a:t>a•b</a:t>
            </a:r>
            <a:r>
              <a:rPr lang="en-US" dirty="0"/>
              <a:t> is 0, a and b are perpendicular to each other</a:t>
            </a:r>
          </a:p>
          <a:p>
            <a:r>
              <a:rPr lang="en-US" dirty="0"/>
              <a:t>With no bias term, </a:t>
            </a:r>
            <a:r>
              <a:rPr lang="en-US" dirty="0" err="1"/>
              <a:t>w•x</a:t>
            </a:r>
            <a:r>
              <a:rPr lang="en-US" dirty="0"/>
              <a:t> is positive when the angle between the vectors w and x is acute</a:t>
            </a:r>
          </a:p>
          <a:p>
            <a:r>
              <a:rPr lang="en-US" dirty="0"/>
              <a:t>Therefore, the decision boundary is a hyperplane perpendicular to the vector 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E34DC-D81D-6743-83B1-8BE3A572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5" y="1933652"/>
            <a:ext cx="2159000" cy="29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58977-B755-4D44-BC06-464B6FFE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419" y="2665140"/>
            <a:ext cx="3165595" cy="297195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26DCA9-A0CA-C148-816B-D32FFAD0C905}"/>
              </a:ext>
            </a:extLst>
          </p:cNvPr>
          <p:cNvCxnSpPr>
            <a:cxnSpLocks/>
          </p:cNvCxnSpPr>
          <p:nvPr/>
        </p:nvCxnSpPr>
        <p:spPr>
          <a:xfrm flipV="1">
            <a:off x="9002233" y="3437860"/>
            <a:ext cx="1701209" cy="843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76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8D1-5AD6-3C44-9D0A-366792B0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Weights, Geometrically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4AFF-ABEF-5847-8FF5-0760F040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2181" cy="4351338"/>
          </a:xfrm>
        </p:spPr>
        <p:txBody>
          <a:bodyPr/>
          <a:lstStyle/>
          <a:p>
            <a:r>
              <a:rPr lang="en-US" dirty="0"/>
              <a:t>If a positive point x is misclassified, it’s because the angle between w and x is too big (or bias is too small)</a:t>
            </a:r>
          </a:p>
          <a:p>
            <a:pPr lvl="1"/>
            <a:r>
              <a:rPr lang="en-US" dirty="0"/>
              <a:t>Angle between w + x and x is always smaller than angle between w and x</a:t>
            </a:r>
          </a:p>
          <a:p>
            <a:r>
              <a:rPr lang="en-US" dirty="0"/>
              <a:t>If a negative point x is misclassified, it’s because the angle between w and x is too small (or bias is too big)</a:t>
            </a:r>
          </a:p>
          <a:p>
            <a:pPr lvl="1"/>
            <a:r>
              <a:rPr lang="en-US" dirty="0"/>
              <a:t>Angle between w-x and x is always bigger than angle between w and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D5F91-F282-374C-A550-5B848FDB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479" y="1825625"/>
            <a:ext cx="3175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2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4EDB-2674-CD41-B148-57708629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FFEE-58BA-AB4C-957A-B1F303AD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now determined that weights w and bias b define a hyperplane</a:t>
            </a:r>
          </a:p>
          <a:p>
            <a:r>
              <a:rPr lang="en-US" dirty="0"/>
              <a:t>|</a:t>
            </a:r>
            <a:r>
              <a:rPr lang="en-US" dirty="0" err="1"/>
              <a:t>w•x</a:t>
            </a:r>
            <a:r>
              <a:rPr lang="en-US" dirty="0"/>
              <a:t> + </a:t>
            </a:r>
            <a:r>
              <a:rPr lang="en-US" dirty="0" err="1"/>
              <a:t>b|is</a:t>
            </a:r>
            <a:r>
              <a:rPr lang="en-US" dirty="0"/>
              <a:t> bigger the further a point x is from the decision boundary</a:t>
            </a:r>
          </a:p>
          <a:p>
            <a:r>
              <a:rPr lang="en-US" dirty="0"/>
              <a:t>For, a dataset D and hyperplane defined by w and x that separates D, the margin of that hyperplane on D is the minimum value of |</a:t>
            </a:r>
            <a:r>
              <a:rPr lang="en-US" dirty="0" err="1"/>
              <a:t>w•x</a:t>
            </a:r>
            <a:r>
              <a:rPr lang="en-US" dirty="0"/>
              <a:t> + b| over all points in D</a:t>
            </a:r>
          </a:p>
          <a:p>
            <a:pPr lvl="1"/>
            <a:r>
              <a:rPr lang="en-US" dirty="0"/>
              <a:t>If the label of x is y, |</a:t>
            </a:r>
            <a:r>
              <a:rPr lang="en-US" dirty="0" err="1"/>
              <a:t>w•x</a:t>
            </a:r>
            <a:r>
              <a:rPr lang="en-US" dirty="0"/>
              <a:t> + b| is equivalent to y(</a:t>
            </a:r>
            <a:r>
              <a:rPr lang="en-US" dirty="0" err="1"/>
              <a:t>w•x</a:t>
            </a:r>
            <a:r>
              <a:rPr lang="en-US" dirty="0"/>
              <a:t> + b) (why?)</a:t>
            </a:r>
          </a:p>
          <a:p>
            <a:r>
              <a:rPr lang="en-US" dirty="0"/>
              <a:t>For a linearly separable data set D, is the maximum possible value of the margin of a hyperplane on D over all hyperplanes that separate D</a:t>
            </a:r>
          </a:p>
        </p:txBody>
      </p:sp>
    </p:spTree>
    <p:extLst>
      <p:ext uri="{BB962C8B-B14F-4D97-AF65-F5344CB8AC3E}">
        <p14:creationId xmlns:p14="http://schemas.microsoft.com/office/powerpoint/2010/main" val="256513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72F4-DDBA-0A45-8750-BE9A6964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 and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D0C9-D582-5448-9DDD-DCDCE968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Margins are a measure of how “easy” it is to find a hyperplane that separates the data</a:t>
            </a:r>
          </a:p>
          <a:p>
            <a:pPr lvl="1"/>
            <a:r>
              <a:rPr lang="en-US" dirty="0"/>
              <a:t>Higher margin = more space between the two classes = easier</a:t>
            </a:r>
          </a:p>
          <a:p>
            <a:r>
              <a:rPr lang="en-US" dirty="0"/>
              <a:t>Perceptron algorithm converges faster on data sets with large margins</a:t>
            </a:r>
          </a:p>
          <a:p>
            <a:r>
              <a:rPr lang="en-US" dirty="0"/>
              <a:t>Note: perceptron algorithm is not guaranteed to find a decision boundary with a high margin on the data set (even if it is possible to do so)</a:t>
            </a:r>
          </a:p>
        </p:txBody>
      </p:sp>
    </p:spTree>
    <p:extLst>
      <p:ext uri="{BB962C8B-B14F-4D97-AF65-F5344CB8AC3E}">
        <p14:creationId xmlns:p14="http://schemas.microsoft.com/office/powerpoint/2010/main" val="1206736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9B0C-A7E0-3647-8CE8-ED1BE53F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56CE-C369-9E46-9087-043DB1BE6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perceptron relies on having a positive class and a negative class</a:t>
            </a:r>
          </a:p>
          <a:p>
            <a:r>
              <a:rPr lang="en-US" dirty="0"/>
              <a:t>This means a single perceptron can only be a binary classifier</a:t>
            </a:r>
          </a:p>
          <a:p>
            <a:r>
              <a:rPr lang="en-US" dirty="0"/>
              <a:t>To use </a:t>
            </a:r>
            <a:r>
              <a:rPr lang="en-US" dirty="0" err="1"/>
              <a:t>perceptrons</a:t>
            </a:r>
            <a:r>
              <a:rPr lang="en-US" dirty="0"/>
              <a:t> to do multiclass classification with n classes, we must train n different </a:t>
            </a:r>
            <a:r>
              <a:rPr lang="en-US" dirty="0" err="1"/>
              <a:t>perceptrons</a:t>
            </a:r>
            <a:endParaRPr lang="en-US" dirty="0"/>
          </a:p>
          <a:p>
            <a:pPr lvl="1"/>
            <a:r>
              <a:rPr lang="en-US" dirty="0"/>
              <a:t>Each of the n </a:t>
            </a:r>
            <a:r>
              <a:rPr lang="en-US" dirty="0" err="1"/>
              <a:t>perceptrons</a:t>
            </a:r>
            <a:r>
              <a:rPr lang="en-US" dirty="0"/>
              <a:t> uses one class as the positive class and all others as the negative class</a:t>
            </a:r>
          </a:p>
          <a:p>
            <a:r>
              <a:rPr lang="en-US" dirty="0"/>
              <a:t>At test time, instead of just looking at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b), select the class whose classifier returns the highest version of </a:t>
            </a:r>
            <a:r>
              <a:rPr lang="en-US" dirty="0" err="1"/>
              <a:t>w•x</a:t>
            </a:r>
            <a:r>
              <a:rPr lang="en-US" dirty="0"/>
              <a:t> + b</a:t>
            </a:r>
          </a:p>
        </p:txBody>
      </p:sp>
    </p:spTree>
    <p:extLst>
      <p:ext uri="{BB962C8B-B14F-4D97-AF65-F5344CB8AC3E}">
        <p14:creationId xmlns:p14="http://schemas.microsoft.com/office/powerpoint/2010/main" val="3527013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5DD2-091D-5C41-BB47-1BB8335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481A-7541-614C-B44A-8F50A71F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are a parametric linear model for classification</a:t>
            </a:r>
          </a:p>
          <a:p>
            <a:r>
              <a:rPr lang="en-US" dirty="0"/>
              <a:t>Perceptron algorithm is an iterative algorithm that finds a hyperplane that will separate positive and negative data points</a:t>
            </a:r>
          </a:p>
          <a:p>
            <a:r>
              <a:rPr lang="en-US" dirty="0"/>
              <a:t>Perceptron algorithm can be made faster and/or more accurate through smart choices (early stopping, random ordering, featured scaling)</a:t>
            </a:r>
          </a:p>
          <a:p>
            <a:r>
              <a:rPr lang="en-US" dirty="0" err="1"/>
              <a:t>Perceptrons</a:t>
            </a:r>
            <a:r>
              <a:rPr lang="en-US" dirty="0"/>
              <a:t> work pretty well on linear separable data (and only on linearly separable data)</a:t>
            </a:r>
          </a:p>
        </p:txBody>
      </p:sp>
    </p:spTree>
    <p:extLst>
      <p:ext uri="{BB962C8B-B14F-4D97-AF65-F5344CB8AC3E}">
        <p14:creationId xmlns:p14="http://schemas.microsoft.com/office/powerpoint/2010/main" val="381993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4DD4-1FCF-6146-AFDC-8080DE3D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2158-4167-194F-9327-CF266795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binary classification—assume our labels are -1 and 1</a:t>
            </a:r>
          </a:p>
          <a:p>
            <a:r>
              <a:rPr lang="en-US" dirty="0"/>
              <a:t>Train a weight vector w of the same dimension as our data, as well as a scalar bias b</a:t>
            </a:r>
          </a:p>
          <a:p>
            <a:pPr lvl="1"/>
            <a:r>
              <a:rPr lang="en-US" dirty="0"/>
              <a:t>Because training is used only to find the weights and bias, this is a </a:t>
            </a:r>
            <a:r>
              <a:rPr lang="en-US" i="1" dirty="0"/>
              <a:t>parametric</a:t>
            </a:r>
            <a:r>
              <a:rPr lang="en-US" dirty="0"/>
              <a:t> model</a:t>
            </a:r>
          </a:p>
          <a:p>
            <a:r>
              <a:rPr lang="en-US" dirty="0"/>
              <a:t>At test time, classify x by returning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= 0, return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18A02-D2D8-7F4E-AEED-23E2DE4C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01" y="5370513"/>
            <a:ext cx="4343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EDA9-2D80-C94D-A74E-3ADEC0C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FF58-D262-ED41-9980-2D6E954D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by initializing weights and bias to 0 (or randomly)</a:t>
            </a:r>
          </a:p>
          <a:p>
            <a:r>
              <a:rPr lang="en-US" dirty="0"/>
              <a:t>Go through points one by one</a:t>
            </a:r>
          </a:p>
          <a:p>
            <a:r>
              <a:rPr lang="en-US" dirty="0"/>
              <a:t>If our current model predicts the label of a point x correctly, do nothing</a:t>
            </a:r>
          </a:p>
          <a:p>
            <a:r>
              <a:rPr lang="en-US" dirty="0"/>
              <a:t>If our current model predicts the label of x incorrectly, update weights</a:t>
            </a:r>
          </a:p>
          <a:p>
            <a:pPr lvl="1"/>
            <a:r>
              <a:rPr lang="en-US" dirty="0"/>
              <a:t>If x’s label is positive, increase w by x and increase b by 1</a:t>
            </a:r>
          </a:p>
          <a:p>
            <a:pPr lvl="1"/>
            <a:r>
              <a:rPr lang="en-US" dirty="0"/>
              <a:t>If x’s label is negative, decrease w by x and decrease b by 1</a:t>
            </a:r>
          </a:p>
          <a:p>
            <a:r>
              <a:rPr lang="en-US" dirty="0"/>
              <a:t>Now, using our new weights, test our next point and adjust weights again if needed</a:t>
            </a:r>
          </a:p>
          <a:p>
            <a:r>
              <a:rPr lang="en-US" dirty="0"/>
              <a:t>Repeat until we have looped over the whole data set the maximum number of times</a:t>
            </a:r>
          </a:p>
        </p:txBody>
      </p:sp>
    </p:spTree>
    <p:extLst>
      <p:ext uri="{BB962C8B-B14F-4D97-AF65-F5344CB8AC3E}">
        <p14:creationId xmlns:p14="http://schemas.microsoft.com/office/powerpoint/2010/main" val="333012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EB7-ED2C-5F4E-8C17-8CB02F1C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5E77-38DC-704B-80E6-5AD41854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train_perceptron</a:t>
            </a:r>
            <a:r>
              <a:rPr lang="en-US" dirty="0"/>
              <a:t>(D, </a:t>
            </a:r>
            <a:r>
              <a:rPr lang="en-US" dirty="0" err="1"/>
              <a:t>maxIter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set w to the d-dimensional 0 vector</a:t>
            </a:r>
          </a:p>
          <a:p>
            <a:pPr marL="0" indent="0">
              <a:buNone/>
            </a:pPr>
            <a:r>
              <a:rPr lang="en-US" dirty="0"/>
              <a:t>	set b to 0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maxIter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for point x with label y in D: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sgn</a:t>
            </a:r>
            <a:r>
              <a:rPr lang="en-US" dirty="0"/>
              <a:t>(</a:t>
            </a:r>
            <a:r>
              <a:rPr lang="en-US" dirty="0" err="1"/>
              <a:t>w•x</a:t>
            </a:r>
            <a:r>
              <a:rPr lang="en-US" dirty="0"/>
              <a:t> + b) != y:</a:t>
            </a:r>
          </a:p>
          <a:p>
            <a:pPr marL="0" indent="0">
              <a:buNone/>
            </a:pPr>
            <a:r>
              <a:rPr lang="en-US" dirty="0"/>
              <a:t>				w = w + </a:t>
            </a:r>
            <a:r>
              <a:rPr lang="en-US" dirty="0" err="1"/>
              <a:t>yx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b = </a:t>
            </a:r>
            <a:r>
              <a:rPr lang="en-US" dirty="0" err="1"/>
              <a:t>b+y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return w, b</a:t>
            </a:r>
          </a:p>
        </p:txBody>
      </p:sp>
    </p:spTree>
    <p:extLst>
      <p:ext uri="{BB962C8B-B14F-4D97-AF65-F5344CB8AC3E}">
        <p14:creationId xmlns:p14="http://schemas.microsoft.com/office/powerpoint/2010/main" val="51575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1197-88B9-D04F-8DE6-9BAD2DE5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8437-54A2-D446-802A-8E621C85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are used for </a:t>
            </a:r>
            <a:r>
              <a:rPr lang="en-US" b="1" dirty="0"/>
              <a:t>binary classification</a:t>
            </a:r>
            <a:endParaRPr lang="en-US" dirty="0"/>
          </a:p>
          <a:p>
            <a:r>
              <a:rPr lang="en-US" dirty="0"/>
              <a:t>Important to analyze accuracy but also precision and recall</a:t>
            </a:r>
          </a:p>
          <a:p>
            <a:r>
              <a:rPr lang="en-US" dirty="0"/>
              <a:t>Can do this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b="1" dirty="0"/>
              <a:t>metrics </a:t>
            </a:r>
            <a:r>
              <a:rPr lang="en-US" dirty="0"/>
              <a:t>package</a:t>
            </a:r>
          </a:p>
          <a:p>
            <a:r>
              <a:rPr lang="en-US" dirty="0"/>
              <a:t>Each metric takes in two </a:t>
            </a:r>
            <a:r>
              <a:rPr lang="en-US" dirty="0" err="1"/>
              <a:t>numpy</a:t>
            </a:r>
            <a:r>
              <a:rPr lang="en-US" dirty="0"/>
              <a:t> arrays: one with the true labels (for all points), one with the predicted labels</a:t>
            </a:r>
          </a:p>
          <a:p>
            <a:pPr lvl="1"/>
            <a:r>
              <a:rPr lang="en-US" dirty="0"/>
              <a:t>Make sure these are the same length and contain the same types of labels (i.e. predicted labels are all 1 or -1)</a:t>
            </a:r>
          </a:p>
        </p:txBody>
      </p:sp>
    </p:spTree>
    <p:extLst>
      <p:ext uri="{BB962C8B-B14F-4D97-AF65-F5344CB8AC3E}">
        <p14:creationId xmlns:p14="http://schemas.microsoft.com/office/powerpoint/2010/main" val="48237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843-7FAA-954A-9EEB-9DDB990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C53FE-8787-F944-8528-4DC570F0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-1, -1])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 1, 1, 1, -1])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sklearn.metrics.accuracy_score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sklearn.metrics.precision_score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sklearn.metrics.recall_score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1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AB5-6D99-C944-8A14-AFA8046E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16B5-DC14-8B41-A8FF-5D2EE23D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2439" cy="4351338"/>
          </a:xfrm>
        </p:spPr>
        <p:txBody>
          <a:bodyPr/>
          <a:lstStyle/>
          <a:p>
            <a:r>
              <a:rPr lang="en-US" dirty="0"/>
              <a:t>So far, we’ve been stopping after a pre-set number of iterations</a:t>
            </a:r>
          </a:p>
          <a:p>
            <a:r>
              <a:rPr lang="en-US" dirty="0"/>
              <a:t>But the optimal number of iterations depends a lot on the data’s size and spread</a:t>
            </a:r>
          </a:p>
          <a:p>
            <a:r>
              <a:rPr lang="en-US" dirty="0"/>
              <a:t>There are some data sets we cannot perfectly classify with a perceptron</a:t>
            </a:r>
          </a:p>
          <a:p>
            <a:pPr lvl="1"/>
            <a:r>
              <a:rPr lang="en-US" dirty="0"/>
              <a:t>In these cases, our model will never converge</a:t>
            </a:r>
          </a:p>
          <a:p>
            <a:pPr lvl="1"/>
            <a:r>
              <a:rPr lang="en-US" dirty="0"/>
              <a:t>Otherwise, our model is guaranteed to converge eventually, but it will be overfitted to our training data when it does!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8D9E7-150F-D146-858C-33600797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39" y="2617749"/>
            <a:ext cx="2794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7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3097</Words>
  <Application>Microsoft Macintosh PowerPoint</Application>
  <PresentationFormat>Widescreen</PresentationFormat>
  <Paragraphs>292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Office Theme</vt:lpstr>
      <vt:lpstr>Perceptrons, Continued</vt:lpstr>
      <vt:lpstr>A Mathematically Modeled Neuron</vt:lpstr>
      <vt:lpstr>Activation Functions</vt:lpstr>
      <vt:lpstr>The Perceptron Model</vt:lpstr>
      <vt:lpstr>Finding the Weights</vt:lpstr>
      <vt:lpstr>Perceptron Pseudocode</vt:lpstr>
      <vt:lpstr>Evaluating Perceptrons</vt:lpstr>
      <vt:lpstr>Evaluation Example</vt:lpstr>
      <vt:lpstr>When to Stop</vt:lpstr>
      <vt:lpstr>Early Stopping</vt:lpstr>
      <vt:lpstr>Practical Concerns: Ordering</vt:lpstr>
      <vt:lpstr>Practical Concerns: Feature Scaling</vt:lpstr>
      <vt:lpstr>Interpretability</vt:lpstr>
      <vt:lpstr>Perceptrons and Interpretability</vt:lpstr>
      <vt:lpstr>Improving Performance</vt:lpstr>
      <vt:lpstr>Averaged Perceptron</vt:lpstr>
      <vt:lpstr>Averaged Perceptron Pseudocode</vt:lpstr>
      <vt:lpstr>Returning to Our Example</vt:lpstr>
      <vt:lpstr>The First Iteration</vt:lpstr>
      <vt:lpstr>The First Iteration, Continued</vt:lpstr>
      <vt:lpstr>The First Iteration, Continued</vt:lpstr>
      <vt:lpstr>The First Iteration, Continued</vt:lpstr>
      <vt:lpstr>The First Iteration, Continued</vt:lpstr>
      <vt:lpstr>The Second Iteration</vt:lpstr>
      <vt:lpstr>Continuing</vt:lpstr>
      <vt:lpstr>Assumptions of Perceptron</vt:lpstr>
      <vt:lpstr>Hyperplanes</vt:lpstr>
      <vt:lpstr>Linear Separability</vt:lpstr>
      <vt:lpstr>Linear Separability</vt:lpstr>
      <vt:lpstr>The Perceptron, Geometrically</vt:lpstr>
      <vt:lpstr>Updating the Weights, Geometrically </vt:lpstr>
      <vt:lpstr>Margins</vt:lpstr>
      <vt:lpstr>Margins and Perceptrons</vt:lpstr>
      <vt:lpstr>Multi-Class Perceptron</vt:lpstr>
      <vt:lpstr>Perceptrons: 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Perceptrons, Continued</dc:title>
  <dc:creator>Rose Sloan</dc:creator>
  <cp:lastModifiedBy>Rose Sloan</cp:lastModifiedBy>
  <cp:revision>71</cp:revision>
  <dcterms:created xsi:type="dcterms:W3CDTF">2022-09-19T00:52:08Z</dcterms:created>
  <dcterms:modified xsi:type="dcterms:W3CDTF">2024-02-22T23:40:29Z</dcterms:modified>
</cp:coreProperties>
</file>