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BA9"/>
    <a:srgbClr val="FBBB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3FE8-1285-4AA1-88D5-41CBE4E52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8D4E9C-8F9B-4215-990F-E7F762834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D168D-A0BF-4B53-ABCD-2911F86C9B90}"/>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341164DE-D2BE-417C-A8E9-4D146870E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12A56-9F5D-4C65-9549-9192466E8D1D}"/>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79506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032E-9978-4E4B-85E5-243C2F2B1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4FCFC-FCF7-4980-839F-4D37E148FA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80798-D133-421F-9A05-A1D1541938EA}"/>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E95A0574-D312-42B0-A961-F41B3568A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399AF-24D4-4EE6-811F-70143ABA68FB}"/>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1570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985CCB-CC6A-4A13-82D3-6DF85359F4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C4BA32-3907-4A8A-8E85-68596003A3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8C2F4-023F-4AE9-B604-2ECBF91EA158}"/>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E1244C25-1018-473B-9156-614297E63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D777B-0BC8-47D1-8A80-CCE7A0C8D017}"/>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284892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724-314F-4EF6-A93A-B9380C028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C8989-A27A-43B0-AF68-C3CE25DA5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C02DF-1124-43B1-81A6-96E1C076AC38}"/>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A883DBCC-E1B9-45A3-B3F3-FB9ACD63B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FDE5A-F08C-4D0E-B19D-0D567A177CDD}"/>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98190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DA94-3C99-4EF6-AADE-565CE38B1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0D9AF-38B0-4387-99C5-03367CCF1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6D280-5DB0-485A-A955-7617A34ECD04}"/>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D67AD152-7FD3-4B32-978E-558E6C78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9D33B-9665-44B7-AF5C-9AF660F7B141}"/>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193098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80CD-3883-4E3D-8359-91B0B00FC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962F8-703F-45A2-A617-70174E5F9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BFA1E7-2186-43D7-A5E4-4CFBD5755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D1FD87-493A-428C-A76E-6A95E5984B76}"/>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6" name="Footer Placeholder 5">
            <a:extLst>
              <a:ext uri="{FF2B5EF4-FFF2-40B4-BE49-F238E27FC236}">
                <a16:creationId xmlns:a16="http://schemas.microsoft.com/office/drawing/2014/main" id="{3E956080-BF90-40A6-8103-88CB9B0FB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3F2AA-CFD7-4AAD-B7AB-97498693B42D}"/>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5768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D608-02AF-448A-B084-FD69238973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07507-36AD-47D5-8A17-370C6040A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F4295-333F-4335-B001-C4C1E7C325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FE8FE-B37A-40F1-9ECC-CAF346358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C230C9-ADA7-4CDA-A572-2E1CA00362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C61B93-1F78-46E7-A6EC-B615430046B5}"/>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8" name="Footer Placeholder 7">
            <a:extLst>
              <a:ext uri="{FF2B5EF4-FFF2-40B4-BE49-F238E27FC236}">
                <a16:creationId xmlns:a16="http://schemas.microsoft.com/office/drawing/2014/main" id="{8DE5DA13-7FAA-4762-B061-3FA82FA3CC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82327-6462-45D5-ADFA-02DC2EB0D2DA}"/>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15260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D309-7CDC-4327-8553-2749FB733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6DFAB-C705-4A9C-A1F4-D1D043350B95}"/>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4" name="Footer Placeholder 3">
            <a:extLst>
              <a:ext uri="{FF2B5EF4-FFF2-40B4-BE49-F238E27FC236}">
                <a16:creationId xmlns:a16="http://schemas.microsoft.com/office/drawing/2014/main" id="{D06CA814-BD7C-4D87-8CA9-731EC9D18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062E7-96AF-4CCD-BFEA-E85E142FE8B6}"/>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106561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0536D-4AE2-4486-8EA5-694DD9F4F41C}"/>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3" name="Footer Placeholder 2">
            <a:extLst>
              <a:ext uri="{FF2B5EF4-FFF2-40B4-BE49-F238E27FC236}">
                <a16:creationId xmlns:a16="http://schemas.microsoft.com/office/drawing/2014/main" id="{ADBAD9BC-EF02-48E5-83C2-0A2168443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20BCB-93CB-444C-B250-363F572EA088}"/>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312919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A7B9-F7C5-4E40-BF2C-6549AA84C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38F5E9-510C-4A04-B063-058EDC797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FA59C1-DB37-4A5D-A605-65D6DFB7C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3A26E-D6C3-4FFA-9A6E-615E60A32A03}"/>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6" name="Footer Placeholder 5">
            <a:extLst>
              <a:ext uri="{FF2B5EF4-FFF2-40B4-BE49-F238E27FC236}">
                <a16:creationId xmlns:a16="http://schemas.microsoft.com/office/drawing/2014/main" id="{406960E6-C5B4-46FB-BA2C-8EB5093C9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BD7D3-77E1-464F-A453-BB4EAC3CD09D}"/>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343155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27C4-73BA-4D5A-87E9-C7D5E4DB0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3C8A9-E169-495A-B487-C61304E83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12FA3-4398-4B91-942E-5A71DD0D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BD67D-8A48-475E-8969-E139D2F52FEC}"/>
              </a:ext>
            </a:extLst>
          </p:cNvPr>
          <p:cNvSpPr>
            <a:spLocks noGrp="1"/>
          </p:cNvSpPr>
          <p:nvPr>
            <p:ph type="dt" sz="half" idx="10"/>
          </p:nvPr>
        </p:nvSpPr>
        <p:spPr/>
        <p:txBody>
          <a:bodyPr/>
          <a:lstStyle/>
          <a:p>
            <a:fld id="{2D84A393-B429-4E93-8406-4D11D8E044AB}" type="datetimeFigureOut">
              <a:rPr lang="en-US" smtClean="0"/>
              <a:t>2/26/2022</a:t>
            </a:fld>
            <a:endParaRPr lang="en-US"/>
          </a:p>
        </p:txBody>
      </p:sp>
      <p:sp>
        <p:nvSpPr>
          <p:cNvPr id="6" name="Footer Placeholder 5">
            <a:extLst>
              <a:ext uri="{FF2B5EF4-FFF2-40B4-BE49-F238E27FC236}">
                <a16:creationId xmlns:a16="http://schemas.microsoft.com/office/drawing/2014/main" id="{6F043FE3-EA33-420D-AF2C-B48A83F9D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2271E-059E-464B-ACE7-E144D7C40493}"/>
              </a:ext>
            </a:extLst>
          </p:cNvPr>
          <p:cNvSpPr>
            <a:spLocks noGrp="1"/>
          </p:cNvSpPr>
          <p:nvPr>
            <p:ph type="sldNum" sz="quarter" idx="12"/>
          </p:nvPr>
        </p:nvSpPr>
        <p:spPr/>
        <p:txBody>
          <a:bodyPr/>
          <a:lstStyle/>
          <a:p>
            <a:fld id="{CFE3DEDD-3BCF-4C36-8283-105DCEE85BC0}" type="slidenum">
              <a:rPr lang="en-US" smtClean="0"/>
              <a:t>‹#›</a:t>
            </a:fld>
            <a:endParaRPr lang="en-US"/>
          </a:p>
        </p:txBody>
      </p:sp>
    </p:spTree>
    <p:extLst>
      <p:ext uri="{BB962C8B-B14F-4D97-AF65-F5344CB8AC3E}">
        <p14:creationId xmlns:p14="http://schemas.microsoft.com/office/powerpoint/2010/main" val="47433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450EB-F9A3-44D3-A812-A43BD09AF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45AEF3-2426-455D-B967-AA1765EBF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BBA37-28CC-4D22-B8D2-C2A2CBD86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4A393-B429-4E93-8406-4D11D8E044AB}" type="datetimeFigureOut">
              <a:rPr lang="en-US" smtClean="0"/>
              <a:t>2/26/2022</a:t>
            </a:fld>
            <a:endParaRPr lang="en-US"/>
          </a:p>
        </p:txBody>
      </p:sp>
      <p:sp>
        <p:nvSpPr>
          <p:cNvPr id="5" name="Footer Placeholder 4">
            <a:extLst>
              <a:ext uri="{FF2B5EF4-FFF2-40B4-BE49-F238E27FC236}">
                <a16:creationId xmlns:a16="http://schemas.microsoft.com/office/drawing/2014/main" id="{25F1E84F-201C-4B98-AF06-6D23480DC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14DB7C-F13A-4D24-B758-88D361A87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3DEDD-3BCF-4C36-8283-105DCEE85BC0}" type="slidenum">
              <a:rPr lang="en-US" smtClean="0"/>
              <a:t>‹#›</a:t>
            </a:fld>
            <a:endParaRPr lang="en-US"/>
          </a:p>
        </p:txBody>
      </p:sp>
    </p:spTree>
    <p:extLst>
      <p:ext uri="{BB962C8B-B14F-4D97-AF65-F5344CB8AC3E}">
        <p14:creationId xmlns:p14="http://schemas.microsoft.com/office/powerpoint/2010/main" val="253396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5E52F2-D7D1-49DA-8536-1BE57B185A86}"/>
              </a:ext>
            </a:extLst>
          </p:cNvPr>
          <p:cNvSpPr/>
          <p:nvPr/>
        </p:nvSpPr>
        <p:spPr>
          <a:xfrm>
            <a:off x="0" y="0"/>
            <a:ext cx="12192000" cy="6858000"/>
          </a:xfrm>
          <a:prstGeom prst="rect">
            <a:avLst/>
          </a:prstGeom>
          <a:solidFill>
            <a:srgbClr val="909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TextBox 5">
            <a:extLst>
              <a:ext uri="{FF2B5EF4-FFF2-40B4-BE49-F238E27FC236}">
                <a16:creationId xmlns:a16="http://schemas.microsoft.com/office/drawing/2014/main" id="{16DA5629-B633-4CE5-A067-E116FDD7798E}"/>
              </a:ext>
            </a:extLst>
          </p:cNvPr>
          <p:cNvSpPr txBox="1"/>
          <p:nvPr/>
        </p:nvSpPr>
        <p:spPr>
          <a:xfrm>
            <a:off x="1540484" y="1621058"/>
            <a:ext cx="6460516" cy="29238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800" dirty="0">
                <a:solidFill>
                  <a:srgbClr val="686BA6"/>
                </a:solidFill>
                <a:latin typeface="Impact" panose="020B0806030902050204" pitchFamily="34" charset="0"/>
                <a:ea typeface="Microsoft JhengHei" panose="020B0604030504040204" pitchFamily="34" charset="-120"/>
              </a:rPr>
              <a:t>PHP</a:t>
            </a:r>
            <a:endParaRPr lang="en-US" sz="8800" dirty="0">
              <a:solidFill>
                <a:schemeClr val="bg1"/>
              </a:solidFill>
              <a:latin typeface="Impact" panose="020B0806030902050204" pitchFamily="34" charset="0"/>
            </a:endParaRPr>
          </a:p>
          <a:p>
            <a:r>
              <a:rPr lang="en-US" sz="4800" dirty="0">
                <a:solidFill>
                  <a:schemeClr val="bg1"/>
                </a:solidFill>
                <a:latin typeface="Impact" panose="020B0806030902050204" pitchFamily="34" charset="0"/>
              </a:rPr>
              <a:t>Looping Statements</a:t>
            </a:r>
          </a:p>
          <a:p>
            <a:r>
              <a:rPr lang="en-US" sz="4800" dirty="0">
                <a:solidFill>
                  <a:schemeClr val="bg1"/>
                </a:solidFill>
                <a:latin typeface="Impact" panose="020B0806030902050204" pitchFamily="34" charset="0"/>
              </a:rPr>
              <a:t>Break &amp; Continue</a:t>
            </a:r>
          </a:p>
        </p:txBody>
      </p:sp>
      <p:sp>
        <p:nvSpPr>
          <p:cNvPr id="7" name="TextBox 6">
            <a:extLst>
              <a:ext uri="{FF2B5EF4-FFF2-40B4-BE49-F238E27FC236}">
                <a16:creationId xmlns:a16="http://schemas.microsoft.com/office/drawing/2014/main" id="{2B276534-AEDF-4339-BFAC-4CE38D3F179C}"/>
              </a:ext>
            </a:extLst>
          </p:cNvPr>
          <p:cNvSpPr txBox="1"/>
          <p:nvPr/>
        </p:nvSpPr>
        <p:spPr>
          <a:xfrm>
            <a:off x="1655500" y="6156368"/>
            <a:ext cx="3004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BBB7A"/>
                </a:solidFill>
                <a:latin typeface="raleway" pitchFamily="2" charset="0"/>
              </a:rPr>
              <a:t>@ </a:t>
            </a:r>
            <a:r>
              <a:rPr lang="en-US" sz="1400" dirty="0">
                <a:solidFill>
                  <a:srgbClr val="FBBB7A"/>
                </a:solidFill>
                <a:latin typeface="raleway" pitchFamily="2" charset="0"/>
              </a:rPr>
              <a:t>Md. Mizanur Rahman</a:t>
            </a:r>
          </a:p>
        </p:txBody>
      </p:sp>
      <p:sp>
        <p:nvSpPr>
          <p:cNvPr id="8" name="Oval 7">
            <a:extLst>
              <a:ext uri="{FF2B5EF4-FFF2-40B4-BE49-F238E27FC236}">
                <a16:creationId xmlns:a16="http://schemas.microsoft.com/office/drawing/2014/main" id="{1A6F58D6-2E5C-4EA1-A3ED-E31FE0C1235D}"/>
              </a:ext>
            </a:extLst>
          </p:cNvPr>
          <p:cNvSpPr/>
          <p:nvPr/>
        </p:nvSpPr>
        <p:spPr>
          <a:xfrm>
            <a:off x="8001000" y="2492993"/>
            <a:ext cx="3017520" cy="2926080"/>
          </a:xfrm>
          <a:prstGeom prst="ellipse">
            <a:avLst/>
          </a:prstGeom>
          <a:solidFill>
            <a:srgbClr val="69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1DC98F0-CDBF-4E86-89A4-620DB93CC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2616044"/>
            <a:ext cx="5495925" cy="4124325"/>
          </a:xfrm>
          <a:prstGeom prst="rect">
            <a:avLst/>
          </a:prstGeom>
        </p:spPr>
      </p:pic>
    </p:spTree>
    <p:extLst>
      <p:ext uri="{BB962C8B-B14F-4D97-AF65-F5344CB8AC3E}">
        <p14:creationId xmlns:p14="http://schemas.microsoft.com/office/powerpoint/2010/main" val="242468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1CB98-3F6F-457F-951A-A2B7152A333F}"/>
              </a:ext>
            </a:extLst>
          </p:cNvPr>
          <p:cNvSpPr txBox="1"/>
          <p:nvPr/>
        </p:nvSpPr>
        <p:spPr>
          <a:xfrm>
            <a:off x="1699640" y="115708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Break statement</a:t>
            </a:r>
          </a:p>
        </p:txBody>
      </p:sp>
      <p:sp>
        <p:nvSpPr>
          <p:cNvPr id="3" name="TextBox 2">
            <a:extLst>
              <a:ext uri="{FF2B5EF4-FFF2-40B4-BE49-F238E27FC236}">
                <a16:creationId xmlns:a16="http://schemas.microsoft.com/office/drawing/2014/main" id="{A760DD6E-6118-4388-8B82-3259F0ED1EBF}"/>
              </a:ext>
            </a:extLst>
          </p:cNvPr>
          <p:cNvSpPr txBox="1"/>
          <p:nvPr/>
        </p:nvSpPr>
        <p:spPr>
          <a:xfrm>
            <a:off x="1728216" y="1854897"/>
            <a:ext cx="4367784" cy="3046988"/>
          </a:xfrm>
          <a:prstGeom prst="rect">
            <a:avLst/>
          </a:prstGeom>
          <a:noFill/>
        </p:spPr>
        <p:txBody>
          <a:bodyPr wrap="square" rtlCol="0">
            <a:spAutoFit/>
          </a:bodyPr>
          <a:lstStyle/>
          <a:p>
            <a:pPr algn="just"/>
            <a:r>
              <a:rPr lang="en-US" sz="1600" b="0" i="0" dirty="0">
                <a:solidFill>
                  <a:srgbClr val="333333"/>
                </a:solidFill>
                <a:effectLst/>
                <a:latin typeface="raleway" pitchFamily="2" charset="0"/>
              </a:rPr>
              <a:t>PHP break statement breaks the execution of the current for, while, do-while, switch, and for-each loop. If you use break inside inner loop, it breaks the execution of inner loop only.</a:t>
            </a:r>
          </a:p>
          <a:p>
            <a:pPr algn="just"/>
            <a:endParaRPr lang="en-US" sz="1600" b="0" i="0" dirty="0">
              <a:solidFill>
                <a:srgbClr val="333333"/>
              </a:solidFill>
              <a:effectLst/>
              <a:latin typeface="raleway" pitchFamily="2" charset="0"/>
            </a:endParaRPr>
          </a:p>
          <a:p>
            <a:pPr algn="just"/>
            <a:r>
              <a:rPr lang="en-US" sz="1600" b="0" i="0" dirty="0">
                <a:solidFill>
                  <a:srgbClr val="333333"/>
                </a:solidFill>
                <a:effectLst/>
                <a:latin typeface="raleway" pitchFamily="2" charset="0"/>
              </a:rPr>
              <a:t>The </a:t>
            </a:r>
            <a:r>
              <a:rPr lang="en-US" sz="1600" i="0" dirty="0">
                <a:solidFill>
                  <a:schemeClr val="accent2"/>
                </a:solidFill>
                <a:effectLst/>
                <a:latin typeface="raleway" pitchFamily="2" charset="0"/>
              </a:rPr>
              <a:t>break</a:t>
            </a:r>
            <a:r>
              <a:rPr lang="en-US" sz="1600" b="0" i="0" dirty="0">
                <a:solidFill>
                  <a:srgbClr val="333333"/>
                </a:solidFill>
                <a:effectLst/>
                <a:latin typeface="raleway" pitchFamily="2" charset="0"/>
              </a:rPr>
              <a:t> keyword immediately ends the execution of the loop or switch structure. It breaks the current flow of the program at the specified condition and program control resumes at the next statements outside the loop.</a:t>
            </a:r>
          </a:p>
        </p:txBody>
      </p:sp>
      <p:sp>
        <p:nvSpPr>
          <p:cNvPr id="9" name="Rectangle 8">
            <a:extLst>
              <a:ext uri="{FF2B5EF4-FFF2-40B4-BE49-F238E27FC236}">
                <a16:creationId xmlns:a16="http://schemas.microsoft.com/office/drawing/2014/main" id="{F2E4B680-16A4-4A1E-96FE-DADFFA0BE4B3}"/>
              </a:ext>
            </a:extLst>
          </p:cNvPr>
          <p:cNvSpPr/>
          <p:nvPr/>
        </p:nvSpPr>
        <p:spPr>
          <a:xfrm>
            <a:off x="6275832" y="2024384"/>
            <a:ext cx="4187952" cy="224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FF0000"/>
                </a:solidFill>
                <a:effectLst/>
                <a:latin typeface="Victor Mono" panose="00000509000000000000" pitchFamily="49" charset="0"/>
              </a:rPr>
              <a:t>&lt;?php</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0000CD"/>
                </a:solidFill>
                <a:effectLst/>
                <a:latin typeface="Victor Mono" panose="00000509000000000000" pitchFamily="49" charset="0"/>
              </a:rPr>
              <a:t>for</a:t>
            </a:r>
            <a:r>
              <a:rPr lang="en-US" sz="1400" b="0" i="0" dirty="0">
                <a:solidFill>
                  <a:srgbClr val="000000"/>
                </a:solidFill>
                <a:effectLst/>
                <a:latin typeface="Victor Mono" panose="00000509000000000000" pitchFamily="49" charset="0"/>
              </a:rPr>
              <a:t> ($x = </a:t>
            </a:r>
            <a:r>
              <a:rPr lang="en-US" sz="1400" b="0" i="0" dirty="0">
                <a:solidFill>
                  <a:srgbClr val="FF0000"/>
                </a:solidFill>
                <a:effectLst/>
                <a:latin typeface="Victor Mono" panose="00000509000000000000" pitchFamily="49" charset="0"/>
              </a:rPr>
              <a:t>0</a:t>
            </a:r>
            <a:r>
              <a:rPr lang="en-US" sz="1400" b="0" i="0" dirty="0">
                <a:solidFill>
                  <a:srgbClr val="000000"/>
                </a:solidFill>
                <a:effectLst/>
                <a:latin typeface="Victor Mono" panose="00000509000000000000" pitchFamily="49" charset="0"/>
              </a:rPr>
              <a:t>; $x &lt; </a:t>
            </a:r>
            <a:r>
              <a:rPr lang="en-US" sz="1400" b="0" i="0" dirty="0">
                <a:solidFill>
                  <a:srgbClr val="FF0000"/>
                </a:solidFill>
                <a:effectLst/>
                <a:latin typeface="Victor Mono" panose="00000509000000000000" pitchFamily="49" charset="0"/>
              </a:rPr>
              <a:t>10</a:t>
            </a:r>
            <a:r>
              <a:rPr lang="en-US" sz="1400" b="0" i="0" dirty="0">
                <a:solidFill>
                  <a:srgbClr val="000000"/>
                </a:solidFill>
                <a:effectLst/>
                <a:latin typeface="Victor Mono" panose="00000509000000000000" pitchFamily="49" charset="0"/>
              </a:rPr>
              <a:t>; $x++) {</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0000CD"/>
                </a:solidFill>
                <a:effectLst/>
                <a:latin typeface="Victor Mono" panose="00000509000000000000" pitchFamily="49" charset="0"/>
              </a:rPr>
              <a:t>if</a:t>
            </a:r>
            <a:r>
              <a:rPr lang="en-US" sz="1400" b="0" i="0" dirty="0">
                <a:solidFill>
                  <a:srgbClr val="000000"/>
                </a:solidFill>
                <a:effectLst/>
                <a:latin typeface="Victor Mono" panose="00000509000000000000" pitchFamily="49" charset="0"/>
              </a:rPr>
              <a:t> ($x == </a:t>
            </a:r>
            <a:r>
              <a:rPr lang="en-US" sz="1400" b="0" i="0" dirty="0">
                <a:solidFill>
                  <a:srgbClr val="FF0000"/>
                </a:solidFill>
                <a:effectLst/>
                <a:latin typeface="Victor Mono" panose="00000509000000000000" pitchFamily="49" charset="0"/>
              </a:rPr>
              <a:t>4</a:t>
            </a:r>
            <a:r>
              <a:rPr lang="en-US" sz="1400" b="0" i="0" dirty="0">
                <a:solidFill>
                  <a:srgbClr val="000000"/>
                </a:solidFill>
                <a:effectLst/>
                <a:latin typeface="Victor Mono" panose="00000509000000000000" pitchFamily="49" charset="0"/>
              </a:rPr>
              <a:t>) {</a:t>
            </a:r>
            <a:br>
              <a:rPr lang="en-US" sz="1400" dirty="0">
                <a:latin typeface="Victor Mono" panose="00000509000000000000" pitchFamily="49" charset="0"/>
              </a:rPr>
            </a:br>
            <a:r>
              <a:rPr lang="en-US" sz="1400" b="0" i="0" dirty="0">
                <a:solidFill>
                  <a:srgbClr val="000000"/>
                </a:solidFill>
                <a:effectLst/>
                <a:latin typeface="Victor Mono" panose="00000509000000000000" pitchFamily="49" charset="0"/>
              </a:rPr>
              <a:t>        </a:t>
            </a:r>
            <a:r>
              <a:rPr lang="en-US" sz="1400" b="0" i="0" dirty="0">
                <a:solidFill>
                  <a:srgbClr val="0000CD"/>
                </a:solidFill>
                <a:effectLst/>
                <a:latin typeface="Victor Mono" panose="00000509000000000000" pitchFamily="49" charset="0"/>
              </a:rPr>
              <a:t>break</a:t>
            </a:r>
            <a:r>
              <a:rPr lang="en-US" sz="1400" b="0" i="0" dirty="0">
                <a:solidFill>
                  <a:srgbClr val="000000"/>
                </a:solidFill>
                <a:effectLst/>
                <a:latin typeface="Victor Mono" panose="00000509000000000000" pitchFamily="49" charset="0"/>
              </a:rPr>
              <a:t>;</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000000"/>
                </a:solidFill>
                <a:effectLst/>
                <a:latin typeface="Victor Mono" panose="00000509000000000000" pitchFamily="49" charset="0"/>
              </a:rPr>
              <a:t>     }</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0000CD"/>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52A2A"/>
                </a:solidFill>
                <a:effectLst/>
                <a:latin typeface="Victor Mono" panose="00000509000000000000" pitchFamily="49" charset="0"/>
              </a:rPr>
              <a:t>"The number is: $x \n"</a:t>
            </a:r>
            <a:r>
              <a:rPr lang="en-US" sz="1400" b="0" i="0" dirty="0">
                <a:solidFill>
                  <a:srgbClr val="000000"/>
                </a:solidFill>
                <a:effectLst/>
                <a:latin typeface="Victor Mono" panose="00000509000000000000" pitchFamily="49" charset="0"/>
              </a:rPr>
              <a:t>;</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000000"/>
                </a:solidFill>
                <a:effectLst/>
                <a:latin typeface="Victor Mono" panose="00000509000000000000" pitchFamily="49" charset="0"/>
              </a:rPr>
              <a:t>}</a:t>
            </a:r>
            <a:br>
              <a:rPr lang="en-US" sz="1400" dirty="0">
                <a:latin typeface="Victor Mono" panose="00000509000000000000" pitchFamily="49" charset="0"/>
              </a:rPr>
            </a:br>
            <a:r>
              <a:rPr lang="en-US" sz="1400" b="0" i="0" dirty="0">
                <a:solidFill>
                  <a:srgbClr val="FF00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10" name="TextBox 9">
            <a:extLst>
              <a:ext uri="{FF2B5EF4-FFF2-40B4-BE49-F238E27FC236}">
                <a16:creationId xmlns:a16="http://schemas.microsoft.com/office/drawing/2014/main" id="{C65868DB-DA06-4124-9511-1C2F11B111A5}"/>
              </a:ext>
            </a:extLst>
          </p:cNvPr>
          <p:cNvSpPr txBox="1"/>
          <p:nvPr/>
        </p:nvSpPr>
        <p:spPr>
          <a:xfrm>
            <a:off x="11281981"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09</a:t>
            </a:r>
          </a:p>
        </p:txBody>
      </p:sp>
    </p:spTree>
    <p:extLst>
      <p:ext uri="{BB962C8B-B14F-4D97-AF65-F5344CB8AC3E}">
        <p14:creationId xmlns:p14="http://schemas.microsoft.com/office/powerpoint/2010/main" val="337208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A1E2335-EE04-4104-AD04-A287832C486B}"/>
              </a:ext>
            </a:extLst>
          </p:cNvPr>
          <p:cNvSpPr/>
          <p:nvPr/>
        </p:nvSpPr>
        <p:spPr>
          <a:xfrm>
            <a:off x="3076574" y="219074"/>
            <a:ext cx="6254496" cy="6257926"/>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6672D5-2E15-4D96-AEF9-4CBF7E745588}"/>
              </a:ext>
            </a:extLst>
          </p:cNvPr>
          <p:cNvSpPr/>
          <p:nvPr/>
        </p:nvSpPr>
        <p:spPr>
          <a:xfrm>
            <a:off x="3533774" y="677989"/>
            <a:ext cx="5340096" cy="5340096"/>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827CC46-628A-405B-BCCB-F5554B9A26C5}"/>
              </a:ext>
            </a:extLst>
          </p:cNvPr>
          <p:cNvSpPr/>
          <p:nvPr/>
        </p:nvSpPr>
        <p:spPr>
          <a:xfrm>
            <a:off x="4448174" y="1592389"/>
            <a:ext cx="3511296" cy="3511296"/>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6122264-48C5-464C-AA42-75DCC98F7AE4}"/>
              </a:ext>
            </a:extLst>
          </p:cNvPr>
          <p:cNvSpPr txBox="1"/>
          <p:nvPr/>
        </p:nvSpPr>
        <p:spPr>
          <a:xfrm>
            <a:off x="5486636" y="2232540"/>
            <a:ext cx="1571625" cy="369332"/>
          </a:xfrm>
          <a:prstGeom prst="rect">
            <a:avLst/>
          </a:prstGeom>
          <a:noFill/>
        </p:spPr>
        <p:txBody>
          <a:bodyPr wrap="square" rtlCol="0">
            <a:spAutoFit/>
          </a:bodyPr>
          <a:lstStyle/>
          <a:p>
            <a:pPr algn="ctr"/>
            <a:r>
              <a:rPr lang="en-US" dirty="0">
                <a:solidFill>
                  <a:schemeClr val="tx1">
                    <a:lumMod val="95000"/>
                    <a:lumOff val="5000"/>
                  </a:schemeClr>
                </a:solidFill>
                <a:latin typeface="Quicksand" panose="00000500000000000000" pitchFamily="2" charset="0"/>
              </a:rPr>
              <a:t>THIS IS IT</a:t>
            </a:r>
          </a:p>
        </p:txBody>
      </p:sp>
      <p:sp>
        <p:nvSpPr>
          <p:cNvPr id="8" name="TextBox 7">
            <a:extLst>
              <a:ext uri="{FF2B5EF4-FFF2-40B4-BE49-F238E27FC236}">
                <a16:creationId xmlns:a16="http://schemas.microsoft.com/office/drawing/2014/main" id="{763B8D5E-A920-49F4-8595-0BBEE433EA17}"/>
              </a:ext>
            </a:extLst>
          </p:cNvPr>
          <p:cNvSpPr txBox="1"/>
          <p:nvPr/>
        </p:nvSpPr>
        <p:spPr>
          <a:xfrm>
            <a:off x="4905849" y="2876121"/>
            <a:ext cx="2733201" cy="1754326"/>
          </a:xfrm>
          <a:prstGeom prst="rect">
            <a:avLst/>
          </a:prstGeom>
          <a:noFill/>
        </p:spPr>
        <p:txBody>
          <a:bodyPr wrap="square" rtlCol="0">
            <a:spAutoFit/>
          </a:bodyPr>
          <a:lstStyle/>
          <a:p>
            <a:pPr algn="ctr"/>
            <a:r>
              <a:rPr lang="en-US" sz="5400" dirty="0">
                <a:solidFill>
                  <a:srgbClr val="686BA6"/>
                </a:solidFill>
                <a:latin typeface="Impact" panose="020B0806030902050204" pitchFamily="34" charset="0"/>
              </a:rPr>
              <a:t>THANK YOU</a:t>
            </a:r>
          </a:p>
        </p:txBody>
      </p:sp>
    </p:spTree>
    <p:extLst>
      <p:ext uri="{BB962C8B-B14F-4D97-AF65-F5344CB8AC3E}">
        <p14:creationId xmlns:p14="http://schemas.microsoft.com/office/powerpoint/2010/main" val="243980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2C12B5-1124-48AB-A788-6F43BFECA49D}"/>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Looping Statements</a:t>
            </a:r>
          </a:p>
        </p:txBody>
      </p:sp>
      <p:sp>
        <p:nvSpPr>
          <p:cNvPr id="5" name="TextBox 4">
            <a:extLst>
              <a:ext uri="{FF2B5EF4-FFF2-40B4-BE49-F238E27FC236}">
                <a16:creationId xmlns:a16="http://schemas.microsoft.com/office/drawing/2014/main" id="{6C959676-E358-4BBC-98F8-815986384E05}"/>
              </a:ext>
            </a:extLst>
          </p:cNvPr>
          <p:cNvSpPr txBox="1"/>
          <p:nvPr/>
        </p:nvSpPr>
        <p:spPr>
          <a:xfrm>
            <a:off x="1719072" y="1809177"/>
            <a:ext cx="8488696" cy="830997"/>
          </a:xfrm>
          <a:prstGeom prst="rect">
            <a:avLst/>
          </a:prstGeom>
          <a:noFill/>
        </p:spPr>
        <p:txBody>
          <a:bodyPr wrap="square" rtlCol="0">
            <a:spAutoFit/>
          </a:bodyPr>
          <a:lstStyle/>
          <a:p>
            <a:r>
              <a:rPr lang="en-US" sz="1600" b="0" i="0" dirty="0">
                <a:solidFill>
                  <a:srgbClr val="414141"/>
                </a:solidFill>
                <a:effectLst/>
                <a:latin typeface="raleway" pitchFamily="2" charset="0"/>
              </a:rPr>
              <a:t>Loops are used to execute the same block of code again and again, as long as a certain condition is met. The basic idea behind a loop is to automate the repetitive tasks within a program to save the time and effort. PHP supports four different types of loops.</a:t>
            </a:r>
          </a:p>
        </p:txBody>
      </p:sp>
      <p:sp>
        <p:nvSpPr>
          <p:cNvPr id="6" name="TextBox 5">
            <a:extLst>
              <a:ext uri="{FF2B5EF4-FFF2-40B4-BE49-F238E27FC236}">
                <a16:creationId xmlns:a16="http://schemas.microsoft.com/office/drawing/2014/main" id="{872229D0-0225-4935-856D-B7DB3C0650A0}"/>
              </a:ext>
            </a:extLst>
          </p:cNvPr>
          <p:cNvSpPr txBox="1"/>
          <p:nvPr/>
        </p:nvSpPr>
        <p:spPr>
          <a:xfrm>
            <a:off x="2166030" y="3146645"/>
            <a:ext cx="5385176" cy="338554"/>
          </a:xfrm>
          <a:prstGeom prst="rect">
            <a:avLst/>
          </a:prstGeom>
          <a:noFill/>
        </p:spPr>
        <p:txBody>
          <a:bodyPr wrap="square" rtlCol="0">
            <a:spAutoFit/>
          </a:bodyPr>
          <a:lstStyle/>
          <a:p>
            <a:pPr algn="l"/>
            <a:r>
              <a:rPr lang="en-US" sz="1600" b="0" i="0" dirty="0">
                <a:solidFill>
                  <a:srgbClr val="414141"/>
                </a:solidFill>
                <a:effectLst/>
                <a:latin typeface="raleway" pitchFamily="2" charset="0"/>
              </a:rPr>
              <a:t>While loop</a:t>
            </a:r>
          </a:p>
        </p:txBody>
      </p:sp>
      <p:pic>
        <p:nvPicPr>
          <p:cNvPr id="7" name="Picture 6">
            <a:extLst>
              <a:ext uri="{FF2B5EF4-FFF2-40B4-BE49-F238E27FC236}">
                <a16:creationId xmlns:a16="http://schemas.microsoft.com/office/drawing/2014/main" id="{524424DE-8210-47CE-ABBB-48E17D19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18" y="3167381"/>
            <a:ext cx="292654" cy="292654"/>
          </a:xfrm>
          <a:prstGeom prst="rect">
            <a:avLst/>
          </a:prstGeom>
        </p:spPr>
      </p:pic>
      <p:sp>
        <p:nvSpPr>
          <p:cNvPr id="8" name="TextBox 7">
            <a:extLst>
              <a:ext uri="{FF2B5EF4-FFF2-40B4-BE49-F238E27FC236}">
                <a16:creationId xmlns:a16="http://schemas.microsoft.com/office/drawing/2014/main" id="{8BD7E57F-C3D4-47D9-AD46-D93178456268}"/>
              </a:ext>
            </a:extLst>
          </p:cNvPr>
          <p:cNvSpPr txBox="1"/>
          <p:nvPr/>
        </p:nvSpPr>
        <p:spPr>
          <a:xfrm>
            <a:off x="2169733" y="3764714"/>
            <a:ext cx="5386914" cy="338554"/>
          </a:xfrm>
          <a:prstGeom prst="rect">
            <a:avLst/>
          </a:prstGeom>
          <a:noFill/>
        </p:spPr>
        <p:txBody>
          <a:bodyPr wrap="square" rtlCol="0">
            <a:spAutoFit/>
          </a:bodyPr>
          <a:lstStyle/>
          <a:p>
            <a:pPr algn="l"/>
            <a:r>
              <a:rPr lang="en-US" sz="1600" b="0" i="0" dirty="0">
                <a:solidFill>
                  <a:srgbClr val="414141"/>
                </a:solidFill>
                <a:effectLst/>
                <a:latin typeface="raleway" pitchFamily="2" charset="0"/>
              </a:rPr>
              <a:t>Do-while loop</a:t>
            </a:r>
          </a:p>
        </p:txBody>
      </p:sp>
      <p:pic>
        <p:nvPicPr>
          <p:cNvPr id="9" name="Picture 8">
            <a:extLst>
              <a:ext uri="{FF2B5EF4-FFF2-40B4-BE49-F238E27FC236}">
                <a16:creationId xmlns:a16="http://schemas.microsoft.com/office/drawing/2014/main" id="{95F784DA-9A70-4913-8BE6-D11F8000D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291" y="3747626"/>
            <a:ext cx="292654" cy="292654"/>
          </a:xfrm>
          <a:prstGeom prst="rect">
            <a:avLst/>
          </a:prstGeom>
        </p:spPr>
      </p:pic>
      <p:sp>
        <p:nvSpPr>
          <p:cNvPr id="10" name="TextBox 9">
            <a:extLst>
              <a:ext uri="{FF2B5EF4-FFF2-40B4-BE49-F238E27FC236}">
                <a16:creationId xmlns:a16="http://schemas.microsoft.com/office/drawing/2014/main" id="{C2DC9B16-9AD1-48CA-8D37-8D52F2F9B5F0}"/>
              </a:ext>
            </a:extLst>
          </p:cNvPr>
          <p:cNvSpPr txBox="1"/>
          <p:nvPr/>
        </p:nvSpPr>
        <p:spPr>
          <a:xfrm>
            <a:off x="2184318" y="4335874"/>
            <a:ext cx="5386914" cy="338554"/>
          </a:xfrm>
          <a:prstGeom prst="rect">
            <a:avLst/>
          </a:prstGeom>
          <a:noFill/>
        </p:spPr>
        <p:txBody>
          <a:bodyPr wrap="square" rtlCol="0">
            <a:spAutoFit/>
          </a:bodyPr>
          <a:lstStyle/>
          <a:p>
            <a:pPr algn="l"/>
            <a:r>
              <a:rPr lang="en-US" sz="1600" b="0" i="0" dirty="0">
                <a:solidFill>
                  <a:srgbClr val="414141"/>
                </a:solidFill>
                <a:effectLst/>
                <a:latin typeface="raleway" pitchFamily="2" charset="0"/>
              </a:rPr>
              <a:t>For loop</a:t>
            </a:r>
          </a:p>
        </p:txBody>
      </p:sp>
      <p:pic>
        <p:nvPicPr>
          <p:cNvPr id="11" name="Picture 10">
            <a:extLst>
              <a:ext uri="{FF2B5EF4-FFF2-40B4-BE49-F238E27FC236}">
                <a16:creationId xmlns:a16="http://schemas.microsoft.com/office/drawing/2014/main" id="{DCA8454B-5DB9-4756-8399-AD74DA773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936" y="4335874"/>
            <a:ext cx="292654" cy="292654"/>
          </a:xfrm>
          <a:prstGeom prst="rect">
            <a:avLst/>
          </a:prstGeom>
        </p:spPr>
      </p:pic>
      <p:sp>
        <p:nvSpPr>
          <p:cNvPr id="12" name="TextBox 11">
            <a:extLst>
              <a:ext uri="{FF2B5EF4-FFF2-40B4-BE49-F238E27FC236}">
                <a16:creationId xmlns:a16="http://schemas.microsoft.com/office/drawing/2014/main" id="{5F4858FE-1DA8-471A-8299-E70FC07452C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01</a:t>
            </a:r>
          </a:p>
        </p:txBody>
      </p:sp>
      <p:sp>
        <p:nvSpPr>
          <p:cNvPr id="15" name="TextBox 14">
            <a:extLst>
              <a:ext uri="{FF2B5EF4-FFF2-40B4-BE49-F238E27FC236}">
                <a16:creationId xmlns:a16="http://schemas.microsoft.com/office/drawing/2014/main" id="{7823C015-617F-4351-9C4D-A012E7B407A1}"/>
              </a:ext>
            </a:extLst>
          </p:cNvPr>
          <p:cNvSpPr txBox="1"/>
          <p:nvPr/>
        </p:nvSpPr>
        <p:spPr>
          <a:xfrm>
            <a:off x="2172126" y="4881466"/>
            <a:ext cx="5386914" cy="338554"/>
          </a:xfrm>
          <a:prstGeom prst="rect">
            <a:avLst/>
          </a:prstGeom>
          <a:noFill/>
        </p:spPr>
        <p:txBody>
          <a:bodyPr wrap="square" rtlCol="0">
            <a:spAutoFit/>
          </a:bodyPr>
          <a:lstStyle/>
          <a:p>
            <a:pPr algn="l"/>
            <a:r>
              <a:rPr lang="en-US" sz="1600" b="0" i="0" dirty="0">
                <a:solidFill>
                  <a:srgbClr val="414141"/>
                </a:solidFill>
                <a:effectLst/>
                <a:latin typeface="raleway" pitchFamily="2" charset="0"/>
              </a:rPr>
              <a:t>Foreach loop</a:t>
            </a:r>
          </a:p>
        </p:txBody>
      </p:sp>
      <p:pic>
        <p:nvPicPr>
          <p:cNvPr id="16" name="Picture 15">
            <a:extLst>
              <a:ext uri="{FF2B5EF4-FFF2-40B4-BE49-F238E27FC236}">
                <a16:creationId xmlns:a16="http://schemas.microsoft.com/office/drawing/2014/main" id="{6C69B5E2-D49D-4D44-AB69-18F737C58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744" y="4881466"/>
            <a:ext cx="292654" cy="292654"/>
          </a:xfrm>
          <a:prstGeom prst="rect">
            <a:avLst/>
          </a:prstGeom>
        </p:spPr>
      </p:pic>
    </p:spTree>
    <p:extLst>
      <p:ext uri="{BB962C8B-B14F-4D97-AF65-F5344CB8AC3E}">
        <p14:creationId xmlns:p14="http://schemas.microsoft.com/office/powerpoint/2010/main" val="338735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E0E3D6-448D-4190-A3A8-C45B5B829847}"/>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While Loop</a:t>
            </a:r>
          </a:p>
        </p:txBody>
      </p:sp>
      <p:sp>
        <p:nvSpPr>
          <p:cNvPr id="6" name="TextBox 5">
            <a:extLst>
              <a:ext uri="{FF2B5EF4-FFF2-40B4-BE49-F238E27FC236}">
                <a16:creationId xmlns:a16="http://schemas.microsoft.com/office/drawing/2014/main" id="{C0897390-403B-4243-A1D1-161D79B5AEE6}"/>
              </a:ext>
            </a:extLst>
          </p:cNvPr>
          <p:cNvSpPr txBox="1"/>
          <p:nvPr/>
        </p:nvSpPr>
        <p:spPr>
          <a:xfrm>
            <a:off x="1719072" y="1809177"/>
            <a:ext cx="8677656" cy="584775"/>
          </a:xfrm>
          <a:prstGeom prst="rect">
            <a:avLst/>
          </a:prstGeom>
          <a:noFill/>
        </p:spPr>
        <p:txBody>
          <a:bodyPr wrap="square" rtlCol="0">
            <a:spAutoFit/>
          </a:bodyPr>
          <a:lstStyle/>
          <a:p>
            <a:r>
              <a:rPr lang="en-US" sz="1600" b="0" i="0" dirty="0">
                <a:solidFill>
                  <a:srgbClr val="414141"/>
                </a:solidFill>
                <a:effectLst/>
                <a:latin typeface="raleway" pitchFamily="2" charset="0"/>
              </a:rPr>
              <a:t>The </a:t>
            </a:r>
            <a:r>
              <a:rPr lang="en-US" sz="1600" b="0" i="0" dirty="0">
                <a:solidFill>
                  <a:schemeClr val="accent2"/>
                </a:solidFill>
                <a:effectLst/>
                <a:latin typeface="raleway" pitchFamily="2" charset="0"/>
              </a:rPr>
              <a:t>while</a:t>
            </a:r>
            <a:r>
              <a:rPr lang="en-US" sz="1600" b="0" i="0" dirty="0">
                <a:solidFill>
                  <a:srgbClr val="414141"/>
                </a:solidFill>
                <a:effectLst/>
                <a:latin typeface="raleway" pitchFamily="2" charset="0"/>
              </a:rPr>
              <a:t> statement will loops through a block of code as long as the condition specified in the </a:t>
            </a:r>
            <a:r>
              <a:rPr lang="en-US" sz="1600" b="0" i="0" dirty="0">
                <a:solidFill>
                  <a:schemeClr val="accent2"/>
                </a:solidFill>
                <a:effectLst/>
                <a:latin typeface="raleway" pitchFamily="2" charset="0"/>
              </a:rPr>
              <a:t>while</a:t>
            </a:r>
            <a:r>
              <a:rPr lang="en-US" sz="1600" b="0" i="0" dirty="0">
                <a:solidFill>
                  <a:srgbClr val="414141"/>
                </a:solidFill>
                <a:effectLst/>
                <a:latin typeface="raleway" pitchFamily="2" charset="0"/>
              </a:rPr>
              <a:t> statement evaluate to true.</a:t>
            </a:r>
            <a:endParaRPr lang="en-US" sz="1600" dirty="0">
              <a:latin typeface="raleway" pitchFamily="2" charset="0"/>
            </a:endParaRPr>
          </a:p>
        </p:txBody>
      </p:sp>
      <p:sp>
        <p:nvSpPr>
          <p:cNvPr id="8" name="Rectangle 7">
            <a:extLst>
              <a:ext uri="{FF2B5EF4-FFF2-40B4-BE49-F238E27FC236}">
                <a16:creationId xmlns:a16="http://schemas.microsoft.com/office/drawing/2014/main" id="{05EFBB20-F69F-429D-AC99-7546ECE51EC7}"/>
              </a:ext>
            </a:extLst>
          </p:cNvPr>
          <p:cNvSpPr/>
          <p:nvPr/>
        </p:nvSpPr>
        <p:spPr>
          <a:xfrm>
            <a:off x="9377172" y="3433572"/>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2C016E7-A138-48B7-938A-CE51CDE18D68}"/>
              </a:ext>
            </a:extLst>
          </p:cNvPr>
          <p:cNvSpPr/>
          <p:nvPr/>
        </p:nvSpPr>
        <p:spPr>
          <a:xfrm>
            <a:off x="7182612" y="2991925"/>
            <a:ext cx="3451860" cy="965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Victor Mono" panose="00000509000000000000" pitchFamily="49" charset="0"/>
              </a:rPr>
              <a:t>    while</a:t>
            </a:r>
            <a:r>
              <a:rPr lang="en-US" sz="1400" b="0" i="0" dirty="0">
                <a:solidFill>
                  <a:schemeClr val="tx1">
                    <a:lumMod val="85000"/>
                    <a:lumOff val="15000"/>
                  </a:schemeClr>
                </a:solidFill>
                <a:effectLst/>
                <a:latin typeface="Victor Mono" panose="00000509000000000000" pitchFamily="49" charset="0"/>
              </a:rPr>
              <a:t>(condition){</a:t>
            </a:r>
          </a:p>
          <a:p>
            <a:r>
              <a:rPr lang="en-US" sz="1400" dirty="0">
                <a:solidFill>
                  <a:schemeClr val="bg1">
                    <a:lumMod val="50000"/>
                  </a:schemeClr>
                </a:solidFill>
                <a:latin typeface="Victor Mono" panose="00000509000000000000" pitchFamily="49" charset="0"/>
              </a:rPr>
              <a:t>        // code to be executed</a:t>
            </a:r>
            <a:endParaRPr lang="en-US" sz="1400" b="0" i="0" dirty="0">
              <a:solidFill>
                <a:schemeClr val="bg1">
                  <a:lumMod val="50000"/>
                </a:schemeClr>
              </a:solidFill>
              <a:effectLst/>
              <a:latin typeface="Victor Mono" panose="00000509000000000000" pitchFamily="49" charset="0"/>
            </a:endParaRPr>
          </a:p>
          <a:p>
            <a:r>
              <a:rPr lang="en-US" sz="1400" dirty="0">
                <a:solidFill>
                  <a:schemeClr val="tx1">
                    <a:lumMod val="85000"/>
                    <a:lumOff val="15000"/>
                  </a:schemeClr>
                </a:solidFill>
                <a:latin typeface="Victor Mono" panose="00000509000000000000" pitchFamily="49" charset="0"/>
              </a:rPr>
              <a:t>    }</a:t>
            </a:r>
          </a:p>
        </p:txBody>
      </p:sp>
      <p:sp>
        <p:nvSpPr>
          <p:cNvPr id="10" name="TextBox 9">
            <a:extLst>
              <a:ext uri="{FF2B5EF4-FFF2-40B4-BE49-F238E27FC236}">
                <a16:creationId xmlns:a16="http://schemas.microsoft.com/office/drawing/2014/main" id="{3426B049-7ACA-4F11-979E-845DC9E68CDD}"/>
              </a:ext>
            </a:extLst>
          </p:cNvPr>
          <p:cNvSpPr txBox="1"/>
          <p:nvPr/>
        </p:nvSpPr>
        <p:spPr>
          <a:xfrm>
            <a:off x="7155180" y="4007507"/>
            <a:ext cx="3479292" cy="338554"/>
          </a:xfrm>
          <a:prstGeom prst="rect">
            <a:avLst/>
          </a:prstGeom>
          <a:noFill/>
        </p:spPr>
        <p:txBody>
          <a:bodyPr wrap="square" rtlCol="0">
            <a:spAutoFit/>
          </a:bodyPr>
          <a:lstStyle/>
          <a:p>
            <a:pPr algn="ctr"/>
            <a:r>
              <a:rPr lang="en-US" sz="1600" dirty="0">
                <a:solidFill>
                  <a:schemeClr val="accent2"/>
                </a:solidFill>
                <a:latin typeface="raleway" pitchFamily="2" charset="0"/>
              </a:rPr>
              <a:t>Structure of while loop</a:t>
            </a:r>
          </a:p>
        </p:txBody>
      </p:sp>
      <p:sp>
        <p:nvSpPr>
          <p:cNvPr id="11" name="Rectangle 10">
            <a:extLst>
              <a:ext uri="{FF2B5EF4-FFF2-40B4-BE49-F238E27FC236}">
                <a16:creationId xmlns:a16="http://schemas.microsoft.com/office/drawing/2014/main" id="{ACABC910-2B7A-4573-847D-EACC1FE2DA00}"/>
              </a:ext>
            </a:extLst>
          </p:cNvPr>
          <p:cNvSpPr/>
          <p:nvPr/>
        </p:nvSpPr>
        <p:spPr>
          <a:xfrm>
            <a:off x="1719072" y="2860048"/>
            <a:ext cx="5212080" cy="215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7030A0"/>
                </a:solidFill>
                <a:effectLst/>
                <a:latin typeface="Victor Mono" panose="00000509000000000000" pitchFamily="49" charset="0"/>
              </a:rPr>
              <a:t>&lt;?php</a:t>
            </a:r>
            <a:endParaRPr lang="en-US" sz="1400" dirty="0">
              <a:solidFill>
                <a:srgbClr val="0000BB"/>
              </a:solidFill>
              <a:latin typeface="Victor Mono" panose="00000509000000000000" pitchFamily="49" charset="0"/>
            </a:endParaRPr>
          </a:p>
          <a:p>
            <a:r>
              <a:rPr lang="en-US" sz="1400" dirty="0">
                <a:solidFill>
                  <a:srgbClr val="0000BB"/>
                </a:solidFill>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1</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while</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&lt;=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3</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p>
          <a:p>
            <a:r>
              <a:rPr lang="en-US" sz="1400" b="0" i="0" dirty="0">
                <a:solidFill>
                  <a:srgbClr val="0077AA"/>
                </a:solidFill>
                <a:effectLst/>
                <a:latin typeface="Victor Mono" panose="00000509000000000000" pitchFamily="49" charset="0"/>
              </a:rPr>
              <a:t>        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"The number is "</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"&lt;</a:t>
            </a:r>
            <a:r>
              <a:rPr lang="en-US" sz="1400" b="0" i="0" dirty="0" err="1">
                <a:solidFill>
                  <a:srgbClr val="669900"/>
                </a:solidFill>
                <a:effectLst/>
                <a:latin typeface="Victor Mono" panose="00000509000000000000" pitchFamily="49" charset="0"/>
              </a:rPr>
              <a:t>br</a:t>
            </a:r>
            <a:r>
              <a:rPr lang="en-US" sz="1400" b="0" i="0" dirty="0">
                <a:solidFill>
                  <a:srgbClr val="669900"/>
                </a:solidFill>
                <a:effectLst/>
                <a:latin typeface="Victor Mono" panose="00000509000000000000" pitchFamily="49" charset="0"/>
              </a:rPr>
              <a:t>&gt;"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5F6364"/>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A67F59"/>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a:p>
            <a:r>
              <a:rPr lang="en-US" sz="1400" b="0" i="0" dirty="0">
                <a:solidFill>
                  <a:srgbClr val="7030A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12" name="Rectangle 11">
            <a:extLst>
              <a:ext uri="{FF2B5EF4-FFF2-40B4-BE49-F238E27FC236}">
                <a16:creationId xmlns:a16="http://schemas.microsoft.com/office/drawing/2014/main" id="{46CEBE06-C7FC-4CA5-AC29-6243FFB0BF3A}"/>
              </a:ext>
            </a:extLst>
          </p:cNvPr>
          <p:cNvSpPr/>
          <p:nvPr/>
        </p:nvSpPr>
        <p:spPr>
          <a:xfrm>
            <a:off x="7077456" y="2878336"/>
            <a:ext cx="3657600" cy="1565648"/>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86BA6"/>
              </a:solidFill>
            </a:endParaRPr>
          </a:p>
        </p:txBody>
      </p:sp>
      <p:sp>
        <p:nvSpPr>
          <p:cNvPr id="13" name="TextBox 12">
            <a:extLst>
              <a:ext uri="{FF2B5EF4-FFF2-40B4-BE49-F238E27FC236}">
                <a16:creationId xmlns:a16="http://schemas.microsoft.com/office/drawing/2014/main" id="{AD22200B-F10C-41F6-AC8F-E9C60E32A3C0}"/>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02</a:t>
            </a:r>
          </a:p>
        </p:txBody>
      </p:sp>
    </p:spTree>
    <p:extLst>
      <p:ext uri="{BB962C8B-B14F-4D97-AF65-F5344CB8AC3E}">
        <p14:creationId xmlns:p14="http://schemas.microsoft.com/office/powerpoint/2010/main" val="76077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986AA-44E8-4162-8D71-9BD10E6DEABC}"/>
              </a:ext>
            </a:extLst>
          </p:cNvPr>
          <p:cNvSpPr txBox="1"/>
          <p:nvPr/>
        </p:nvSpPr>
        <p:spPr>
          <a:xfrm>
            <a:off x="1699640" y="1120504"/>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Do-While Loop</a:t>
            </a:r>
          </a:p>
        </p:txBody>
      </p:sp>
      <p:sp>
        <p:nvSpPr>
          <p:cNvPr id="3" name="TextBox 2">
            <a:extLst>
              <a:ext uri="{FF2B5EF4-FFF2-40B4-BE49-F238E27FC236}">
                <a16:creationId xmlns:a16="http://schemas.microsoft.com/office/drawing/2014/main" id="{E7C3CAB1-8A47-4EAD-B629-E7EAC8EBB84A}"/>
              </a:ext>
            </a:extLst>
          </p:cNvPr>
          <p:cNvSpPr txBox="1"/>
          <p:nvPr/>
        </p:nvSpPr>
        <p:spPr>
          <a:xfrm>
            <a:off x="1728216" y="1818321"/>
            <a:ext cx="8677656" cy="584775"/>
          </a:xfrm>
          <a:prstGeom prst="rect">
            <a:avLst/>
          </a:prstGeom>
          <a:noFill/>
        </p:spPr>
        <p:txBody>
          <a:bodyPr wrap="square" rtlCol="0">
            <a:spAutoFit/>
          </a:bodyPr>
          <a:lstStyle/>
          <a:p>
            <a:r>
              <a:rPr lang="en-US" sz="1600" b="0" i="0" dirty="0">
                <a:solidFill>
                  <a:srgbClr val="414141"/>
                </a:solidFill>
                <a:effectLst/>
                <a:latin typeface="raleway" pitchFamily="2" charset="0"/>
              </a:rPr>
              <a:t>The </a:t>
            </a:r>
            <a:r>
              <a:rPr lang="en-US" sz="1600" b="0" i="0" dirty="0">
                <a:solidFill>
                  <a:schemeClr val="accent2"/>
                </a:solidFill>
                <a:effectLst/>
                <a:latin typeface="raleway" pitchFamily="2" charset="0"/>
              </a:rPr>
              <a:t>do...while </a:t>
            </a:r>
            <a:r>
              <a:rPr lang="en-US" sz="1600" b="0" i="0" dirty="0">
                <a:solidFill>
                  <a:srgbClr val="414141"/>
                </a:solidFill>
                <a:effectLst/>
                <a:latin typeface="raleway" pitchFamily="2" charset="0"/>
              </a:rPr>
              <a:t>loop - Loops through a block of code once, and then repeats the loop as long as the specified condition is true.</a:t>
            </a:r>
            <a:endParaRPr lang="en-US" sz="1600" dirty="0">
              <a:latin typeface="raleway" pitchFamily="2" charset="0"/>
            </a:endParaRPr>
          </a:p>
        </p:txBody>
      </p:sp>
      <p:sp>
        <p:nvSpPr>
          <p:cNvPr id="4" name="Rectangle 3">
            <a:extLst>
              <a:ext uri="{FF2B5EF4-FFF2-40B4-BE49-F238E27FC236}">
                <a16:creationId xmlns:a16="http://schemas.microsoft.com/office/drawing/2014/main" id="{576054F4-6CB4-4A23-A880-E0B912D79B14}"/>
              </a:ext>
            </a:extLst>
          </p:cNvPr>
          <p:cNvSpPr/>
          <p:nvPr/>
        </p:nvSpPr>
        <p:spPr>
          <a:xfrm>
            <a:off x="9386316" y="3369564"/>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13CAF07-BADC-4C23-B175-E618EB93B63B}"/>
              </a:ext>
            </a:extLst>
          </p:cNvPr>
          <p:cNvSpPr/>
          <p:nvPr/>
        </p:nvSpPr>
        <p:spPr>
          <a:xfrm>
            <a:off x="7191756" y="2927917"/>
            <a:ext cx="3451860" cy="965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Victor Mono" panose="00000509000000000000" pitchFamily="49" charset="0"/>
              </a:rPr>
              <a:t>    do{</a:t>
            </a:r>
          </a:p>
          <a:p>
            <a:r>
              <a:rPr lang="en-US" sz="1400" dirty="0">
                <a:solidFill>
                  <a:schemeClr val="bg1">
                    <a:lumMod val="50000"/>
                  </a:schemeClr>
                </a:solidFill>
                <a:latin typeface="Victor Mono" panose="00000509000000000000" pitchFamily="49" charset="0"/>
              </a:rPr>
              <a:t>      // code to be executed</a:t>
            </a:r>
            <a:endParaRPr lang="en-US" sz="1400" dirty="0">
              <a:solidFill>
                <a:schemeClr val="tx1">
                  <a:lumMod val="85000"/>
                  <a:lumOff val="15000"/>
                </a:schemeClr>
              </a:solidFill>
              <a:latin typeface="Victor Mono" panose="00000509000000000000" pitchFamily="49" charset="0"/>
            </a:endParaRPr>
          </a:p>
          <a:p>
            <a:r>
              <a:rPr lang="en-US" sz="1400" dirty="0">
                <a:solidFill>
                  <a:schemeClr val="tx1">
                    <a:lumMod val="85000"/>
                    <a:lumOff val="15000"/>
                  </a:schemeClr>
                </a:solidFill>
                <a:latin typeface="Victor Mono" panose="00000509000000000000" pitchFamily="49" charset="0"/>
              </a:rPr>
              <a:t>    } while</a:t>
            </a:r>
            <a:r>
              <a:rPr lang="en-US" sz="1400" b="0" i="0" dirty="0">
                <a:solidFill>
                  <a:schemeClr val="tx1">
                    <a:lumMod val="85000"/>
                    <a:lumOff val="15000"/>
                  </a:schemeClr>
                </a:solidFill>
                <a:effectLst/>
                <a:latin typeface="Victor Mono" panose="00000509000000000000" pitchFamily="49" charset="0"/>
              </a:rPr>
              <a:t>(condition)</a:t>
            </a:r>
          </a:p>
        </p:txBody>
      </p:sp>
      <p:sp>
        <p:nvSpPr>
          <p:cNvPr id="6" name="TextBox 5">
            <a:extLst>
              <a:ext uri="{FF2B5EF4-FFF2-40B4-BE49-F238E27FC236}">
                <a16:creationId xmlns:a16="http://schemas.microsoft.com/office/drawing/2014/main" id="{043E1663-B426-4913-8128-73DE2BECAF60}"/>
              </a:ext>
            </a:extLst>
          </p:cNvPr>
          <p:cNvSpPr txBox="1"/>
          <p:nvPr/>
        </p:nvSpPr>
        <p:spPr>
          <a:xfrm>
            <a:off x="7164324" y="3943499"/>
            <a:ext cx="3479292" cy="338554"/>
          </a:xfrm>
          <a:prstGeom prst="rect">
            <a:avLst/>
          </a:prstGeom>
          <a:noFill/>
        </p:spPr>
        <p:txBody>
          <a:bodyPr wrap="square" rtlCol="0">
            <a:spAutoFit/>
          </a:bodyPr>
          <a:lstStyle/>
          <a:p>
            <a:pPr algn="ctr"/>
            <a:r>
              <a:rPr lang="en-US" sz="1600" dirty="0">
                <a:solidFill>
                  <a:schemeClr val="accent2"/>
                </a:solidFill>
                <a:latin typeface="raleway" pitchFamily="2" charset="0"/>
              </a:rPr>
              <a:t>Structure of do-while loop</a:t>
            </a:r>
          </a:p>
        </p:txBody>
      </p:sp>
      <p:sp>
        <p:nvSpPr>
          <p:cNvPr id="7" name="Rectangle 6">
            <a:extLst>
              <a:ext uri="{FF2B5EF4-FFF2-40B4-BE49-F238E27FC236}">
                <a16:creationId xmlns:a16="http://schemas.microsoft.com/office/drawing/2014/main" id="{B1A3BCDD-B7EB-4408-B847-8D0B9D3A232D}"/>
              </a:ext>
            </a:extLst>
          </p:cNvPr>
          <p:cNvSpPr/>
          <p:nvPr/>
        </p:nvSpPr>
        <p:spPr>
          <a:xfrm>
            <a:off x="1728216" y="2796040"/>
            <a:ext cx="5212080" cy="215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7030A0"/>
                </a:solidFill>
                <a:effectLst/>
                <a:latin typeface="Victor Mono" panose="00000509000000000000" pitchFamily="49" charset="0"/>
              </a:rPr>
              <a:t>&lt;?php</a:t>
            </a:r>
            <a:endParaRPr lang="en-US" sz="1400" dirty="0">
              <a:solidFill>
                <a:srgbClr val="0000BB"/>
              </a:solidFill>
              <a:latin typeface="Victor Mono" panose="00000509000000000000" pitchFamily="49" charset="0"/>
            </a:endParaRPr>
          </a:p>
          <a:p>
            <a:r>
              <a:rPr lang="en-US" sz="1400" dirty="0">
                <a:solidFill>
                  <a:srgbClr val="0000BB"/>
                </a:solidFill>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dirty="0">
                <a:solidFill>
                  <a:srgbClr val="990055"/>
                </a:solidFill>
                <a:latin typeface="Victor Mono" panose="00000509000000000000" pitchFamily="49" charset="0"/>
              </a:rPr>
              <a:t>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000000"/>
                </a:solidFill>
                <a:effectLst/>
                <a:latin typeface="Victor Mono" panose="00000509000000000000" pitchFamily="49" charset="0"/>
              </a:rPr>
              <a:t>    do</a:t>
            </a:r>
            <a:endParaRPr lang="en-US" sz="1400" b="0" i="0" dirty="0">
              <a:solidFill>
                <a:srgbClr val="5F6364"/>
              </a:solidFill>
              <a:effectLst/>
              <a:latin typeface="Victor Mono" panose="00000509000000000000" pitchFamily="49" charset="0"/>
            </a:endParaRPr>
          </a:p>
          <a:p>
            <a:r>
              <a:rPr lang="en-US" sz="1400" dirty="0">
                <a:solidFill>
                  <a:srgbClr val="5F6364"/>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p>
          <a:p>
            <a:r>
              <a:rPr lang="en-US" sz="1400" b="0" i="0" dirty="0">
                <a:solidFill>
                  <a:srgbClr val="5F6364"/>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A67F59"/>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"The number is "</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"&lt;</a:t>
            </a:r>
            <a:r>
              <a:rPr lang="en-US" sz="1400" b="0" i="0" dirty="0" err="1">
                <a:solidFill>
                  <a:srgbClr val="669900"/>
                </a:solidFill>
                <a:effectLst/>
                <a:latin typeface="Victor Mono" panose="00000509000000000000" pitchFamily="49" charset="0"/>
              </a:rPr>
              <a:t>br</a:t>
            </a:r>
            <a:r>
              <a:rPr lang="en-US" sz="1400" b="0" i="0" dirty="0">
                <a:solidFill>
                  <a:srgbClr val="669900"/>
                </a:solidFill>
                <a:effectLst/>
                <a:latin typeface="Victor Mono" panose="00000509000000000000" pitchFamily="49" charset="0"/>
              </a:rPr>
              <a:t>&gt;"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5F6364"/>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while</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&lt;=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3</a:t>
            </a:r>
            <a:r>
              <a:rPr lang="en-US" sz="1400" b="0" i="0" dirty="0">
                <a:solidFill>
                  <a:srgbClr val="5F6364"/>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a:p>
            <a:r>
              <a:rPr lang="en-US" sz="1400" b="0" i="0" dirty="0">
                <a:solidFill>
                  <a:srgbClr val="7030A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8" name="Rectangle 7">
            <a:extLst>
              <a:ext uri="{FF2B5EF4-FFF2-40B4-BE49-F238E27FC236}">
                <a16:creationId xmlns:a16="http://schemas.microsoft.com/office/drawing/2014/main" id="{FA25601C-ABFC-4BA4-9D4E-1EF86D04A432}"/>
              </a:ext>
            </a:extLst>
          </p:cNvPr>
          <p:cNvSpPr/>
          <p:nvPr/>
        </p:nvSpPr>
        <p:spPr>
          <a:xfrm>
            <a:off x="7086600" y="2814328"/>
            <a:ext cx="3657600" cy="1565648"/>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86BA6"/>
              </a:solidFill>
            </a:endParaRPr>
          </a:p>
        </p:txBody>
      </p:sp>
      <p:sp>
        <p:nvSpPr>
          <p:cNvPr id="9" name="TextBox 8">
            <a:extLst>
              <a:ext uri="{FF2B5EF4-FFF2-40B4-BE49-F238E27FC236}">
                <a16:creationId xmlns:a16="http://schemas.microsoft.com/office/drawing/2014/main" id="{0240CB1B-1CD7-41E0-A331-C88937E66AE0}"/>
              </a:ext>
            </a:extLst>
          </p:cNvPr>
          <p:cNvSpPr txBox="1"/>
          <p:nvPr/>
        </p:nvSpPr>
        <p:spPr>
          <a:xfrm>
            <a:off x="11281981"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03</a:t>
            </a:r>
          </a:p>
        </p:txBody>
      </p:sp>
    </p:spTree>
    <p:extLst>
      <p:ext uri="{BB962C8B-B14F-4D97-AF65-F5344CB8AC3E}">
        <p14:creationId xmlns:p14="http://schemas.microsoft.com/office/powerpoint/2010/main" val="221684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2DE0C-5F94-406A-B372-15CFDD9D3F08}"/>
              </a:ext>
            </a:extLst>
          </p:cNvPr>
          <p:cNvSpPr txBox="1"/>
          <p:nvPr/>
        </p:nvSpPr>
        <p:spPr>
          <a:xfrm>
            <a:off x="1690496" y="1166224"/>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While vs Do-While</a:t>
            </a:r>
          </a:p>
        </p:txBody>
      </p:sp>
      <p:sp>
        <p:nvSpPr>
          <p:cNvPr id="3" name="TextBox 2">
            <a:extLst>
              <a:ext uri="{FF2B5EF4-FFF2-40B4-BE49-F238E27FC236}">
                <a16:creationId xmlns:a16="http://schemas.microsoft.com/office/drawing/2014/main" id="{5EC1AF8E-F570-436D-930E-9C192AF07DE5}"/>
              </a:ext>
            </a:extLst>
          </p:cNvPr>
          <p:cNvSpPr txBox="1"/>
          <p:nvPr/>
        </p:nvSpPr>
        <p:spPr>
          <a:xfrm>
            <a:off x="1719072" y="1946337"/>
            <a:ext cx="5577840" cy="2554545"/>
          </a:xfrm>
          <a:prstGeom prst="rect">
            <a:avLst/>
          </a:prstGeom>
          <a:noFill/>
        </p:spPr>
        <p:txBody>
          <a:bodyPr wrap="square" rtlCol="0">
            <a:spAutoFit/>
          </a:bodyPr>
          <a:lstStyle/>
          <a:p>
            <a:r>
              <a:rPr lang="en-US" sz="1600" b="0" i="0" dirty="0">
                <a:solidFill>
                  <a:srgbClr val="414141"/>
                </a:solidFill>
                <a:effectLst/>
                <a:latin typeface="raleway" pitchFamily="2" charset="0"/>
              </a:rPr>
              <a:t>The </a:t>
            </a:r>
            <a:r>
              <a:rPr lang="en-US" sz="1600" b="0" i="0" dirty="0">
                <a:solidFill>
                  <a:schemeClr val="accent2"/>
                </a:solidFill>
                <a:effectLst/>
                <a:latin typeface="raleway" pitchFamily="2" charset="0"/>
              </a:rPr>
              <a:t>while</a:t>
            </a:r>
            <a:r>
              <a:rPr lang="en-US" sz="1600" b="0" i="0" dirty="0">
                <a:solidFill>
                  <a:srgbClr val="414141"/>
                </a:solidFill>
                <a:effectLst/>
                <a:latin typeface="raleway" pitchFamily="2" charset="0"/>
              </a:rPr>
              <a:t> loop differs from the </a:t>
            </a:r>
            <a:r>
              <a:rPr lang="en-US" sz="1600" b="0" i="0" dirty="0">
                <a:solidFill>
                  <a:schemeClr val="accent2"/>
                </a:solidFill>
                <a:effectLst/>
                <a:latin typeface="raleway" pitchFamily="2" charset="0"/>
              </a:rPr>
              <a:t>do-while</a:t>
            </a:r>
            <a:r>
              <a:rPr lang="en-US" sz="1600" b="0" i="0" dirty="0">
                <a:solidFill>
                  <a:srgbClr val="414141"/>
                </a:solidFill>
                <a:effectLst/>
                <a:latin typeface="raleway" pitchFamily="2" charset="0"/>
              </a:rPr>
              <a:t> loop in one important way — with a </a:t>
            </a:r>
            <a:r>
              <a:rPr lang="en-US" sz="1600" b="0" i="0" dirty="0">
                <a:solidFill>
                  <a:schemeClr val="accent2"/>
                </a:solidFill>
                <a:effectLst/>
                <a:latin typeface="raleway" pitchFamily="2" charset="0"/>
              </a:rPr>
              <a:t>while</a:t>
            </a:r>
            <a:r>
              <a:rPr lang="en-US" sz="1600" b="0" i="0" dirty="0">
                <a:solidFill>
                  <a:srgbClr val="414141"/>
                </a:solidFill>
                <a:effectLst/>
                <a:latin typeface="raleway" pitchFamily="2" charset="0"/>
              </a:rPr>
              <a:t> loop, the condition to be evaluated is tested at the beginning of each loop iteration, so if the conditional expression evaluates to false, the loop will never be executed.</a:t>
            </a:r>
          </a:p>
          <a:p>
            <a:endParaRPr lang="en-US" sz="1600" b="0" i="0" dirty="0">
              <a:solidFill>
                <a:srgbClr val="414141"/>
              </a:solidFill>
              <a:effectLst/>
              <a:latin typeface="raleway" pitchFamily="2" charset="0"/>
            </a:endParaRPr>
          </a:p>
          <a:p>
            <a:r>
              <a:rPr lang="en-US" sz="1600" b="0" i="0" dirty="0">
                <a:solidFill>
                  <a:srgbClr val="414141"/>
                </a:solidFill>
                <a:effectLst/>
                <a:latin typeface="raleway" pitchFamily="2" charset="0"/>
              </a:rPr>
              <a:t>With a </a:t>
            </a:r>
            <a:r>
              <a:rPr lang="en-US" sz="1600" b="0" i="0" dirty="0">
                <a:solidFill>
                  <a:schemeClr val="accent2"/>
                </a:solidFill>
                <a:effectLst/>
                <a:latin typeface="raleway" pitchFamily="2" charset="0"/>
              </a:rPr>
              <a:t>do-while</a:t>
            </a:r>
            <a:r>
              <a:rPr lang="en-US" sz="1600" b="0" i="0" dirty="0">
                <a:solidFill>
                  <a:srgbClr val="414141"/>
                </a:solidFill>
                <a:effectLst/>
                <a:latin typeface="raleway" pitchFamily="2" charset="0"/>
              </a:rPr>
              <a:t> loop, on the other hand, the loop will always be executed once, even if the conditional expression is false, because the condition is evaluated at the end of the loop iteration rather than the beginning.</a:t>
            </a:r>
          </a:p>
        </p:txBody>
      </p:sp>
      <p:sp>
        <p:nvSpPr>
          <p:cNvPr id="4" name="Rectangle 3">
            <a:extLst>
              <a:ext uri="{FF2B5EF4-FFF2-40B4-BE49-F238E27FC236}">
                <a16:creationId xmlns:a16="http://schemas.microsoft.com/office/drawing/2014/main" id="{B63A5F18-0E8B-4975-A5C3-35C4C1AACDDC}"/>
              </a:ext>
            </a:extLst>
          </p:cNvPr>
          <p:cNvSpPr/>
          <p:nvPr/>
        </p:nvSpPr>
        <p:spPr>
          <a:xfrm>
            <a:off x="9377172" y="3323844"/>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E4CB848-3225-4171-AC9D-A6DAD14A21D3}"/>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04</a:t>
            </a:r>
          </a:p>
        </p:txBody>
      </p:sp>
      <p:pic>
        <p:nvPicPr>
          <p:cNvPr id="11" name="Picture 10">
            <a:extLst>
              <a:ext uri="{FF2B5EF4-FFF2-40B4-BE49-F238E27FC236}">
                <a16:creationId xmlns:a16="http://schemas.microsoft.com/office/drawing/2014/main" id="{5BFD717F-1A25-40CB-8C9E-6462F7315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487" y="1047750"/>
            <a:ext cx="4762500" cy="4762500"/>
          </a:xfrm>
          <a:prstGeom prst="rect">
            <a:avLst/>
          </a:prstGeom>
        </p:spPr>
      </p:pic>
    </p:spTree>
    <p:extLst>
      <p:ext uri="{BB962C8B-B14F-4D97-AF65-F5344CB8AC3E}">
        <p14:creationId xmlns:p14="http://schemas.microsoft.com/office/powerpoint/2010/main" val="284527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E2AAB-4C9D-479C-B903-1D60CC98DE05}"/>
              </a:ext>
            </a:extLst>
          </p:cNvPr>
          <p:cNvSpPr txBox="1"/>
          <p:nvPr/>
        </p:nvSpPr>
        <p:spPr>
          <a:xfrm>
            <a:off x="1699640" y="101992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For Loop</a:t>
            </a:r>
          </a:p>
        </p:txBody>
      </p:sp>
      <p:sp>
        <p:nvSpPr>
          <p:cNvPr id="3" name="TextBox 2">
            <a:extLst>
              <a:ext uri="{FF2B5EF4-FFF2-40B4-BE49-F238E27FC236}">
                <a16:creationId xmlns:a16="http://schemas.microsoft.com/office/drawing/2014/main" id="{BFC79456-B932-4A36-BFA6-00ADD556753A}"/>
              </a:ext>
            </a:extLst>
          </p:cNvPr>
          <p:cNvSpPr txBox="1"/>
          <p:nvPr/>
        </p:nvSpPr>
        <p:spPr>
          <a:xfrm>
            <a:off x="1728216" y="1717737"/>
            <a:ext cx="8677656" cy="584775"/>
          </a:xfrm>
          <a:prstGeom prst="rect">
            <a:avLst/>
          </a:prstGeom>
          <a:noFill/>
        </p:spPr>
        <p:txBody>
          <a:bodyPr wrap="square" rtlCol="0">
            <a:spAutoFit/>
          </a:bodyPr>
          <a:lstStyle/>
          <a:p>
            <a:r>
              <a:rPr lang="en-US" sz="1600" b="0" i="0" dirty="0">
                <a:solidFill>
                  <a:srgbClr val="414141"/>
                </a:solidFill>
                <a:effectLst/>
                <a:latin typeface="raleway" pitchFamily="2" charset="0"/>
              </a:rPr>
              <a:t>The </a:t>
            </a:r>
            <a:r>
              <a:rPr lang="en-US" sz="1600" b="0" i="0" dirty="0">
                <a:solidFill>
                  <a:schemeClr val="accent2"/>
                </a:solidFill>
                <a:effectLst/>
                <a:latin typeface="raleway" pitchFamily="2" charset="0"/>
              </a:rPr>
              <a:t>for</a:t>
            </a:r>
            <a:r>
              <a:rPr lang="en-US" sz="1600" b="0" i="0" dirty="0">
                <a:solidFill>
                  <a:srgbClr val="414141"/>
                </a:solidFill>
                <a:effectLst/>
                <a:latin typeface="raleway" pitchFamily="2" charset="0"/>
              </a:rPr>
              <a:t> loop repeats a block of code as long as a certain condition is met. It is typically used to execute a block of code for certain number of times.</a:t>
            </a:r>
            <a:endParaRPr lang="en-US" sz="1600" dirty="0">
              <a:latin typeface="raleway" pitchFamily="2" charset="0"/>
            </a:endParaRPr>
          </a:p>
        </p:txBody>
      </p:sp>
      <p:sp>
        <p:nvSpPr>
          <p:cNvPr id="4" name="Rectangle 3">
            <a:extLst>
              <a:ext uri="{FF2B5EF4-FFF2-40B4-BE49-F238E27FC236}">
                <a16:creationId xmlns:a16="http://schemas.microsoft.com/office/drawing/2014/main" id="{1255A2EF-7488-4B03-A335-BD3F4AF514DB}"/>
              </a:ext>
            </a:extLst>
          </p:cNvPr>
          <p:cNvSpPr/>
          <p:nvPr/>
        </p:nvSpPr>
        <p:spPr>
          <a:xfrm>
            <a:off x="9386316" y="3104388"/>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D1D31E5-F4E3-4C8B-BDB0-68BAC9B1EB60}"/>
              </a:ext>
            </a:extLst>
          </p:cNvPr>
          <p:cNvSpPr/>
          <p:nvPr/>
        </p:nvSpPr>
        <p:spPr>
          <a:xfrm>
            <a:off x="1965960" y="2662741"/>
            <a:ext cx="8677656" cy="965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Victor Mono" panose="00000509000000000000" pitchFamily="49" charset="0"/>
              </a:rPr>
              <a:t>    for(initialization; condition; increment/decrement){</a:t>
            </a:r>
          </a:p>
          <a:p>
            <a:r>
              <a:rPr lang="en-US" sz="1400" dirty="0">
                <a:solidFill>
                  <a:schemeClr val="bg1">
                    <a:lumMod val="50000"/>
                  </a:schemeClr>
                </a:solidFill>
                <a:latin typeface="Victor Mono" panose="00000509000000000000" pitchFamily="49" charset="0"/>
              </a:rPr>
              <a:t>      // code to be executed</a:t>
            </a:r>
            <a:endParaRPr lang="en-US" sz="1400" dirty="0">
              <a:solidFill>
                <a:schemeClr val="tx1">
                  <a:lumMod val="85000"/>
                  <a:lumOff val="15000"/>
                </a:schemeClr>
              </a:solidFill>
              <a:latin typeface="Victor Mono" panose="00000509000000000000" pitchFamily="49" charset="0"/>
            </a:endParaRPr>
          </a:p>
          <a:p>
            <a:r>
              <a:rPr lang="en-US" sz="1400" dirty="0">
                <a:solidFill>
                  <a:schemeClr val="tx1">
                    <a:lumMod val="85000"/>
                    <a:lumOff val="15000"/>
                  </a:schemeClr>
                </a:solidFill>
                <a:latin typeface="Victor Mono" panose="00000509000000000000" pitchFamily="49" charset="0"/>
              </a:rPr>
              <a:t>    }</a:t>
            </a:r>
            <a:endParaRPr lang="en-US" sz="1400" b="0" i="0" dirty="0">
              <a:solidFill>
                <a:schemeClr val="tx1">
                  <a:lumMod val="85000"/>
                  <a:lumOff val="15000"/>
                </a:schemeClr>
              </a:solidFill>
              <a:effectLst/>
              <a:latin typeface="Victor Mono" panose="00000509000000000000" pitchFamily="49" charset="0"/>
            </a:endParaRPr>
          </a:p>
        </p:txBody>
      </p:sp>
      <p:sp>
        <p:nvSpPr>
          <p:cNvPr id="6" name="TextBox 5">
            <a:extLst>
              <a:ext uri="{FF2B5EF4-FFF2-40B4-BE49-F238E27FC236}">
                <a16:creationId xmlns:a16="http://schemas.microsoft.com/office/drawing/2014/main" id="{0D0F4361-4621-4D7C-A3CE-44E0320749D3}"/>
              </a:ext>
            </a:extLst>
          </p:cNvPr>
          <p:cNvSpPr txBox="1"/>
          <p:nvPr/>
        </p:nvSpPr>
        <p:spPr>
          <a:xfrm>
            <a:off x="1965960" y="3678323"/>
            <a:ext cx="8677656" cy="338554"/>
          </a:xfrm>
          <a:prstGeom prst="rect">
            <a:avLst/>
          </a:prstGeom>
          <a:noFill/>
        </p:spPr>
        <p:txBody>
          <a:bodyPr wrap="square" rtlCol="0">
            <a:spAutoFit/>
          </a:bodyPr>
          <a:lstStyle/>
          <a:p>
            <a:pPr algn="ctr"/>
            <a:r>
              <a:rPr lang="en-US" sz="1600" dirty="0">
                <a:solidFill>
                  <a:schemeClr val="accent2"/>
                </a:solidFill>
                <a:latin typeface="raleway" pitchFamily="2" charset="0"/>
              </a:rPr>
              <a:t>Structure of for loop</a:t>
            </a:r>
          </a:p>
        </p:txBody>
      </p:sp>
      <p:sp>
        <p:nvSpPr>
          <p:cNvPr id="8" name="Rectangle 7">
            <a:extLst>
              <a:ext uri="{FF2B5EF4-FFF2-40B4-BE49-F238E27FC236}">
                <a16:creationId xmlns:a16="http://schemas.microsoft.com/office/drawing/2014/main" id="{E44E86D5-7DA0-45BC-850D-E40B183B9E0F}"/>
              </a:ext>
            </a:extLst>
          </p:cNvPr>
          <p:cNvSpPr/>
          <p:nvPr/>
        </p:nvSpPr>
        <p:spPr>
          <a:xfrm>
            <a:off x="1865376" y="2549152"/>
            <a:ext cx="8878824" cy="1565648"/>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86BA6"/>
              </a:solidFill>
            </a:endParaRPr>
          </a:p>
        </p:txBody>
      </p:sp>
      <p:sp>
        <p:nvSpPr>
          <p:cNvPr id="9" name="TextBox 8">
            <a:extLst>
              <a:ext uri="{FF2B5EF4-FFF2-40B4-BE49-F238E27FC236}">
                <a16:creationId xmlns:a16="http://schemas.microsoft.com/office/drawing/2014/main" id="{581290ED-9698-438C-9553-99A0682EEFE5}"/>
              </a:ext>
            </a:extLst>
          </p:cNvPr>
          <p:cNvSpPr txBox="1"/>
          <p:nvPr/>
        </p:nvSpPr>
        <p:spPr>
          <a:xfrm>
            <a:off x="11281981"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05</a:t>
            </a:r>
          </a:p>
        </p:txBody>
      </p:sp>
      <p:sp>
        <p:nvSpPr>
          <p:cNvPr id="10" name="TextBox 9">
            <a:extLst>
              <a:ext uri="{FF2B5EF4-FFF2-40B4-BE49-F238E27FC236}">
                <a16:creationId xmlns:a16="http://schemas.microsoft.com/office/drawing/2014/main" id="{8B4D460C-A241-4633-A5A2-958B6849F337}"/>
              </a:ext>
            </a:extLst>
          </p:cNvPr>
          <p:cNvSpPr txBox="1"/>
          <p:nvPr/>
        </p:nvSpPr>
        <p:spPr>
          <a:xfrm>
            <a:off x="1757172" y="4361440"/>
            <a:ext cx="8677656" cy="1077218"/>
          </a:xfrm>
          <a:prstGeom prst="rect">
            <a:avLst/>
          </a:prstGeom>
          <a:noFill/>
        </p:spPr>
        <p:txBody>
          <a:bodyPr wrap="square" rtlCol="0">
            <a:spAutoFit/>
          </a:bodyPr>
          <a:lstStyle/>
          <a:p>
            <a:r>
              <a:rPr lang="en-US" sz="1600" b="0" i="0" dirty="0">
                <a:solidFill>
                  <a:srgbClr val="414141"/>
                </a:solidFill>
                <a:effectLst/>
                <a:latin typeface="raleway" pitchFamily="2" charset="0"/>
              </a:rPr>
              <a:t>The parameters of for loop have following meanings:</a:t>
            </a:r>
          </a:p>
          <a:p>
            <a:endParaRPr lang="en-US" sz="1600" dirty="0">
              <a:solidFill>
                <a:srgbClr val="414141"/>
              </a:solidFill>
              <a:latin typeface="raleway" pitchFamily="2" charset="0"/>
            </a:endParaRPr>
          </a:p>
          <a:p>
            <a:pPr marL="285750" indent="-285750">
              <a:buFont typeface="Arial" panose="020B0604020202020204" pitchFamily="34" charset="0"/>
              <a:buChar char="•"/>
            </a:pPr>
            <a:r>
              <a:rPr lang="en-US" sz="1600" dirty="0">
                <a:solidFill>
                  <a:schemeClr val="accent2"/>
                </a:solidFill>
                <a:latin typeface="raleway" pitchFamily="2" charset="0"/>
              </a:rPr>
              <a:t>initialization</a:t>
            </a:r>
            <a:r>
              <a:rPr lang="en-US" sz="1600" dirty="0">
                <a:latin typeface="raleway" pitchFamily="2" charset="0"/>
              </a:rPr>
              <a:t> — it is used to initialize the counter variables, and evaluated once unconditionally before the first execution of the body of the loop.</a:t>
            </a:r>
          </a:p>
        </p:txBody>
      </p:sp>
    </p:spTree>
    <p:extLst>
      <p:ext uri="{BB962C8B-B14F-4D97-AF65-F5344CB8AC3E}">
        <p14:creationId xmlns:p14="http://schemas.microsoft.com/office/powerpoint/2010/main" val="321090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74036-5141-4F6A-BEC2-9DE5B4D51BCA}"/>
              </a:ext>
            </a:extLst>
          </p:cNvPr>
          <p:cNvSpPr txBox="1"/>
          <p:nvPr/>
        </p:nvSpPr>
        <p:spPr>
          <a:xfrm>
            <a:off x="1757172" y="978160"/>
            <a:ext cx="8677656"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solidFill>
                <a:latin typeface="raleway" pitchFamily="2" charset="0"/>
              </a:rPr>
              <a:t>condition</a:t>
            </a:r>
            <a:r>
              <a:rPr lang="en-US" sz="1600" dirty="0">
                <a:latin typeface="raleway" pitchFamily="2" charset="0"/>
              </a:rPr>
              <a:t> — in the beginning of each iteration, condition is evaluated. If it evaluates to </a:t>
            </a:r>
            <a:r>
              <a:rPr lang="en-US" sz="1600" dirty="0">
                <a:solidFill>
                  <a:schemeClr val="accent2"/>
                </a:solidFill>
                <a:latin typeface="raleway" pitchFamily="2" charset="0"/>
              </a:rPr>
              <a:t>true</a:t>
            </a:r>
            <a:r>
              <a:rPr lang="en-US" sz="1600" dirty="0">
                <a:latin typeface="raleway" pitchFamily="2" charset="0"/>
              </a:rPr>
              <a:t>, the loop continues and the nested statements are executed. If it evaluates to </a:t>
            </a:r>
            <a:r>
              <a:rPr lang="en-US" sz="1600" dirty="0">
                <a:solidFill>
                  <a:schemeClr val="accent2"/>
                </a:solidFill>
                <a:latin typeface="raleway" pitchFamily="2" charset="0"/>
              </a:rPr>
              <a:t>false</a:t>
            </a:r>
            <a:r>
              <a:rPr lang="en-US" sz="1600" dirty="0">
                <a:latin typeface="raleway" pitchFamily="2" charset="0"/>
              </a:rPr>
              <a:t>, the execution of the loop ends.</a:t>
            </a:r>
          </a:p>
          <a:p>
            <a:pPr marL="285750" indent="-285750">
              <a:buFont typeface="Arial" panose="020B0604020202020204" pitchFamily="34" charset="0"/>
              <a:buChar char="•"/>
            </a:pPr>
            <a:endParaRPr lang="en-US" sz="1600" dirty="0">
              <a:latin typeface="raleway" pitchFamily="2" charset="0"/>
            </a:endParaRPr>
          </a:p>
          <a:p>
            <a:pPr marL="285750" indent="-285750">
              <a:buFont typeface="Arial" panose="020B0604020202020204" pitchFamily="34" charset="0"/>
              <a:buChar char="•"/>
            </a:pPr>
            <a:r>
              <a:rPr lang="en-US" sz="1600" dirty="0">
                <a:solidFill>
                  <a:schemeClr val="accent2"/>
                </a:solidFill>
                <a:latin typeface="raleway" pitchFamily="2" charset="0"/>
              </a:rPr>
              <a:t>Increment/decrement</a:t>
            </a:r>
            <a:r>
              <a:rPr lang="en-US" sz="1600" dirty="0">
                <a:latin typeface="raleway" pitchFamily="2" charset="0"/>
              </a:rPr>
              <a:t> — it updates the loop counter with a new value. It is evaluate at the end of each iteration.</a:t>
            </a:r>
          </a:p>
          <a:p>
            <a:pPr marL="285750" indent="-285750">
              <a:buFont typeface="Arial" panose="020B0604020202020204" pitchFamily="34" charset="0"/>
              <a:buChar char="•"/>
            </a:pPr>
            <a:endParaRPr lang="en-US" sz="1600" dirty="0">
              <a:latin typeface="raleway" pitchFamily="2" charset="0"/>
            </a:endParaRPr>
          </a:p>
          <a:p>
            <a:endParaRPr lang="en-US" sz="1600" dirty="0">
              <a:latin typeface="raleway" pitchFamily="2" charset="0"/>
            </a:endParaRPr>
          </a:p>
          <a:p>
            <a:r>
              <a:rPr lang="en-US" sz="1600" dirty="0">
                <a:latin typeface="raleway" pitchFamily="2" charset="0"/>
              </a:rPr>
              <a:t>The example below defines a loop that starts with </a:t>
            </a:r>
            <a:r>
              <a:rPr lang="en-US" sz="1600" dirty="0">
                <a:solidFill>
                  <a:schemeClr val="accent2"/>
                </a:solidFill>
                <a:latin typeface="raleway" pitchFamily="2" charset="0"/>
              </a:rPr>
              <a:t>$</a:t>
            </a:r>
            <a:r>
              <a:rPr lang="en-US" sz="1600" dirty="0" err="1">
                <a:solidFill>
                  <a:schemeClr val="accent2"/>
                </a:solidFill>
                <a:latin typeface="raleway" pitchFamily="2" charset="0"/>
              </a:rPr>
              <a:t>i</a:t>
            </a:r>
            <a:r>
              <a:rPr lang="en-US" sz="1600" dirty="0">
                <a:solidFill>
                  <a:schemeClr val="accent2"/>
                </a:solidFill>
                <a:latin typeface="raleway" pitchFamily="2" charset="0"/>
              </a:rPr>
              <a:t>=1</a:t>
            </a:r>
            <a:r>
              <a:rPr lang="en-US" sz="1600" dirty="0">
                <a:latin typeface="raleway" pitchFamily="2" charset="0"/>
              </a:rPr>
              <a:t>. The loop will continued until </a:t>
            </a:r>
            <a:r>
              <a:rPr lang="en-US" sz="1600" dirty="0">
                <a:solidFill>
                  <a:schemeClr val="accent2"/>
                </a:solidFill>
                <a:latin typeface="raleway" pitchFamily="2" charset="0"/>
              </a:rPr>
              <a:t>$</a:t>
            </a:r>
            <a:r>
              <a:rPr lang="en-US" sz="1600" dirty="0" err="1">
                <a:solidFill>
                  <a:schemeClr val="accent2"/>
                </a:solidFill>
                <a:latin typeface="raleway" pitchFamily="2" charset="0"/>
              </a:rPr>
              <a:t>i</a:t>
            </a:r>
            <a:r>
              <a:rPr lang="en-US" sz="1600" dirty="0">
                <a:latin typeface="raleway" pitchFamily="2" charset="0"/>
              </a:rPr>
              <a:t> is less than, or equal to </a:t>
            </a:r>
            <a:r>
              <a:rPr lang="en-US" sz="1600" dirty="0">
                <a:solidFill>
                  <a:schemeClr val="accent2"/>
                </a:solidFill>
                <a:latin typeface="raleway" pitchFamily="2" charset="0"/>
              </a:rPr>
              <a:t>3</a:t>
            </a:r>
            <a:r>
              <a:rPr lang="en-US" sz="1600" dirty="0">
                <a:latin typeface="raleway" pitchFamily="2" charset="0"/>
              </a:rPr>
              <a:t>. The variable </a:t>
            </a:r>
            <a:r>
              <a:rPr lang="en-US" sz="1600" dirty="0">
                <a:solidFill>
                  <a:schemeClr val="accent2"/>
                </a:solidFill>
                <a:latin typeface="raleway" pitchFamily="2" charset="0"/>
              </a:rPr>
              <a:t>$</a:t>
            </a:r>
            <a:r>
              <a:rPr lang="en-US" sz="1600" dirty="0" err="1">
                <a:solidFill>
                  <a:schemeClr val="accent2"/>
                </a:solidFill>
                <a:latin typeface="raleway" pitchFamily="2" charset="0"/>
              </a:rPr>
              <a:t>i</a:t>
            </a:r>
            <a:r>
              <a:rPr lang="en-US" sz="1600" dirty="0">
                <a:solidFill>
                  <a:schemeClr val="accent2"/>
                </a:solidFill>
                <a:latin typeface="raleway" pitchFamily="2" charset="0"/>
              </a:rPr>
              <a:t> </a:t>
            </a:r>
            <a:r>
              <a:rPr lang="en-US" sz="1600" dirty="0">
                <a:latin typeface="raleway" pitchFamily="2" charset="0"/>
              </a:rPr>
              <a:t>will increase by </a:t>
            </a:r>
            <a:r>
              <a:rPr lang="en-US" sz="1600" dirty="0">
                <a:solidFill>
                  <a:schemeClr val="accent2"/>
                </a:solidFill>
                <a:latin typeface="raleway" pitchFamily="2" charset="0"/>
              </a:rPr>
              <a:t>1</a:t>
            </a:r>
            <a:r>
              <a:rPr lang="en-US" sz="1600" dirty="0">
                <a:latin typeface="raleway" pitchFamily="2" charset="0"/>
              </a:rPr>
              <a:t> each time the loop runs:</a:t>
            </a:r>
          </a:p>
        </p:txBody>
      </p:sp>
      <p:sp>
        <p:nvSpPr>
          <p:cNvPr id="4" name="Rectangle 3">
            <a:extLst>
              <a:ext uri="{FF2B5EF4-FFF2-40B4-BE49-F238E27FC236}">
                <a16:creationId xmlns:a16="http://schemas.microsoft.com/office/drawing/2014/main" id="{F6F90C5B-69E0-4F8B-81D8-2426CA6FC3FC}"/>
              </a:ext>
            </a:extLst>
          </p:cNvPr>
          <p:cNvSpPr/>
          <p:nvPr/>
        </p:nvSpPr>
        <p:spPr>
          <a:xfrm>
            <a:off x="1828800" y="3728976"/>
            <a:ext cx="8476488" cy="215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7030A0"/>
                </a:solidFill>
                <a:effectLst/>
                <a:latin typeface="Victor Mono" panose="00000509000000000000" pitchFamily="49" charset="0"/>
              </a:rPr>
              <a:t>&lt;?php</a:t>
            </a:r>
            <a:endParaRPr lang="en-US" sz="1400" dirty="0">
              <a:solidFill>
                <a:srgbClr val="0000BB"/>
              </a:solidFill>
              <a:latin typeface="Victor Mono" panose="00000509000000000000" pitchFamily="49" charset="0"/>
            </a:endParaRPr>
          </a:p>
          <a:p>
            <a:r>
              <a:rPr lang="en-US" sz="1400" dirty="0">
                <a:solidFill>
                  <a:srgbClr val="0000BB"/>
                </a:solidFill>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dirty="0">
                <a:solidFill>
                  <a:srgbClr val="990055"/>
                </a:solidFill>
                <a:latin typeface="Victor Mono" panose="00000509000000000000" pitchFamily="49" charset="0"/>
              </a:rPr>
              <a:t>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endParaRPr lang="en-US" sz="1400" b="0" i="0" dirty="0">
              <a:solidFill>
                <a:srgbClr val="000000"/>
              </a:solidFill>
              <a:effectLst/>
              <a:latin typeface="Victor Mono" panose="00000509000000000000" pitchFamily="49" charset="0"/>
            </a:endParaRPr>
          </a:p>
          <a:p>
            <a:r>
              <a:rPr lang="nn-NO" sz="1400" dirty="0">
                <a:solidFill>
                  <a:srgbClr val="0077AA"/>
                </a:solidFill>
                <a:latin typeface="Victor Mono" panose="00000509000000000000" pitchFamily="49" charset="0"/>
              </a:rPr>
              <a:t>    </a:t>
            </a:r>
            <a:r>
              <a:rPr lang="nn-NO" sz="1400" b="0" i="0" dirty="0">
                <a:solidFill>
                  <a:srgbClr val="0077AA"/>
                </a:solidFill>
                <a:effectLst/>
                <a:latin typeface="Victor Mono" panose="00000509000000000000" pitchFamily="49" charset="0"/>
              </a:rPr>
              <a:t>for</a:t>
            </a:r>
            <a:r>
              <a:rPr lang="nn-NO" sz="1400" b="0" i="0" dirty="0">
                <a:solidFill>
                  <a:srgbClr val="5F6364"/>
                </a:solidFill>
                <a:effectLst/>
                <a:latin typeface="Victor Mono" panose="00000509000000000000" pitchFamily="49" charset="0"/>
              </a:rPr>
              <a:t>(</a:t>
            </a:r>
            <a:r>
              <a:rPr lang="nn-NO" sz="1400" b="0" i="0" dirty="0">
                <a:solidFill>
                  <a:srgbClr val="A67F59"/>
                </a:solidFill>
                <a:effectLst/>
                <a:latin typeface="Victor Mono" panose="00000509000000000000" pitchFamily="49" charset="0"/>
              </a:rPr>
              <a:t>$i=</a:t>
            </a:r>
            <a:r>
              <a:rPr lang="nn-NO" sz="1400" b="0" i="0" dirty="0">
                <a:solidFill>
                  <a:srgbClr val="990055"/>
                </a:solidFill>
                <a:effectLst/>
                <a:latin typeface="Victor Mono" panose="00000509000000000000" pitchFamily="49" charset="0"/>
              </a:rPr>
              <a:t>1</a:t>
            </a:r>
            <a:r>
              <a:rPr lang="nn-NO" sz="1400" b="0" i="0" dirty="0">
                <a:solidFill>
                  <a:srgbClr val="5F6364"/>
                </a:solidFill>
                <a:effectLst/>
                <a:latin typeface="Victor Mono" panose="00000509000000000000" pitchFamily="49" charset="0"/>
              </a:rPr>
              <a:t>;</a:t>
            </a:r>
            <a:r>
              <a:rPr lang="nn-NO" sz="1400" b="0" i="0" dirty="0">
                <a:solidFill>
                  <a:srgbClr val="000000"/>
                </a:solidFill>
                <a:effectLst/>
                <a:latin typeface="Victor Mono" panose="00000509000000000000" pitchFamily="49" charset="0"/>
              </a:rPr>
              <a:t> </a:t>
            </a:r>
            <a:r>
              <a:rPr lang="nn-NO" sz="1400" b="0" i="0" dirty="0">
                <a:solidFill>
                  <a:srgbClr val="A67F59"/>
                </a:solidFill>
                <a:effectLst/>
                <a:latin typeface="Victor Mono" panose="00000509000000000000" pitchFamily="49" charset="0"/>
              </a:rPr>
              <a:t>$i&lt;=</a:t>
            </a:r>
            <a:r>
              <a:rPr lang="nn-NO" sz="1400" b="0" i="0" dirty="0">
                <a:solidFill>
                  <a:srgbClr val="990055"/>
                </a:solidFill>
                <a:effectLst/>
                <a:latin typeface="Victor Mono" panose="00000509000000000000" pitchFamily="49" charset="0"/>
              </a:rPr>
              <a:t>3</a:t>
            </a:r>
            <a:r>
              <a:rPr lang="nn-NO" sz="1400" b="0" i="0" dirty="0">
                <a:solidFill>
                  <a:srgbClr val="5F6364"/>
                </a:solidFill>
                <a:effectLst/>
                <a:latin typeface="Victor Mono" panose="00000509000000000000" pitchFamily="49" charset="0"/>
              </a:rPr>
              <a:t>;</a:t>
            </a:r>
            <a:r>
              <a:rPr lang="nn-NO" sz="1400" b="0" i="0" dirty="0">
                <a:solidFill>
                  <a:srgbClr val="000000"/>
                </a:solidFill>
                <a:effectLst/>
                <a:latin typeface="Victor Mono" panose="00000509000000000000" pitchFamily="49" charset="0"/>
              </a:rPr>
              <a:t> </a:t>
            </a:r>
            <a:r>
              <a:rPr lang="nn-NO" sz="1400" b="0" i="0" dirty="0">
                <a:solidFill>
                  <a:srgbClr val="A67F59"/>
                </a:solidFill>
                <a:effectLst/>
                <a:latin typeface="Victor Mono" panose="00000509000000000000" pitchFamily="49" charset="0"/>
              </a:rPr>
              <a:t>$i++</a:t>
            </a:r>
            <a:r>
              <a:rPr lang="nn-NO" sz="1400" b="0" i="0" dirty="0">
                <a:solidFill>
                  <a:srgbClr val="5F6364"/>
                </a:solidFill>
                <a:effectLst/>
                <a:latin typeface="Victor Mono" panose="00000509000000000000" pitchFamily="49" charset="0"/>
              </a:rPr>
              <a:t>)</a:t>
            </a:r>
          </a:p>
          <a:p>
            <a:r>
              <a:rPr lang="nn-NO" sz="1400" dirty="0">
                <a:solidFill>
                  <a:srgbClr val="5F6364"/>
                </a:solidFill>
                <a:latin typeface="Victor Mono" panose="00000509000000000000" pitchFamily="49" charset="0"/>
              </a:rPr>
              <a:t>    </a:t>
            </a:r>
            <a:r>
              <a:rPr lang="nn-NO" sz="1400" b="0" i="0" dirty="0">
                <a:solidFill>
                  <a:srgbClr val="5F6364"/>
                </a:solidFill>
                <a:effectLst/>
                <a:latin typeface="Victor Mono" panose="00000509000000000000" pitchFamily="49" charset="0"/>
              </a:rPr>
              <a:t>{</a:t>
            </a:r>
            <a:endParaRPr lang="en-US" sz="1400" b="0" i="0" dirty="0">
              <a:solidFill>
                <a:srgbClr val="5F6364"/>
              </a:solidFill>
              <a:effectLst/>
              <a:latin typeface="Victor Mono" panose="00000509000000000000" pitchFamily="49" charset="0"/>
            </a:endParaRPr>
          </a:p>
          <a:p>
            <a:r>
              <a:rPr lang="en-US" sz="1400" b="0" i="0" dirty="0">
                <a:solidFill>
                  <a:srgbClr val="0077AA"/>
                </a:solidFill>
                <a:effectLst/>
                <a:latin typeface="Victor Mono" panose="00000509000000000000" pitchFamily="49" charset="0"/>
              </a:rPr>
              <a:t>        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"The number is "</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i</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"&lt;</a:t>
            </a:r>
            <a:r>
              <a:rPr lang="en-US" sz="1400" b="0" i="0" dirty="0" err="1">
                <a:solidFill>
                  <a:srgbClr val="669900"/>
                </a:solidFill>
                <a:effectLst/>
                <a:latin typeface="Victor Mono" panose="00000509000000000000" pitchFamily="49" charset="0"/>
              </a:rPr>
              <a:t>br</a:t>
            </a:r>
            <a:r>
              <a:rPr lang="en-US" sz="1400" b="0" i="0" dirty="0">
                <a:solidFill>
                  <a:srgbClr val="669900"/>
                </a:solidFill>
                <a:effectLst/>
                <a:latin typeface="Victor Mono" panose="00000509000000000000" pitchFamily="49" charset="0"/>
              </a:rPr>
              <a:t>&gt;"</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p>
          <a:p>
            <a:r>
              <a:rPr lang="en-US" sz="1400" b="0" i="0" dirty="0">
                <a:solidFill>
                  <a:srgbClr val="7030A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5" name="TextBox 4">
            <a:extLst>
              <a:ext uri="{FF2B5EF4-FFF2-40B4-BE49-F238E27FC236}">
                <a16:creationId xmlns:a16="http://schemas.microsoft.com/office/drawing/2014/main" id="{B1C13BE2-7FAD-4454-818D-DFF1BAE22CD0}"/>
              </a:ext>
            </a:extLst>
          </p:cNvPr>
          <p:cNvSpPr txBox="1"/>
          <p:nvPr/>
        </p:nvSpPr>
        <p:spPr>
          <a:xfrm>
            <a:off x="11281981"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06</a:t>
            </a:r>
          </a:p>
        </p:txBody>
      </p:sp>
    </p:spTree>
    <p:extLst>
      <p:ext uri="{BB962C8B-B14F-4D97-AF65-F5344CB8AC3E}">
        <p14:creationId xmlns:p14="http://schemas.microsoft.com/office/powerpoint/2010/main" val="176214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2E8BD-5B8A-44EA-A4B1-36EADABE4800}"/>
              </a:ext>
            </a:extLst>
          </p:cNvPr>
          <p:cNvSpPr txBox="1"/>
          <p:nvPr/>
        </p:nvSpPr>
        <p:spPr>
          <a:xfrm>
            <a:off x="1699640" y="1129648"/>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Foreach Loop</a:t>
            </a:r>
          </a:p>
        </p:txBody>
      </p:sp>
      <p:sp>
        <p:nvSpPr>
          <p:cNvPr id="3" name="TextBox 2">
            <a:extLst>
              <a:ext uri="{FF2B5EF4-FFF2-40B4-BE49-F238E27FC236}">
                <a16:creationId xmlns:a16="http://schemas.microsoft.com/office/drawing/2014/main" id="{4D3A1D95-B76F-495D-A780-78109A23F44C}"/>
              </a:ext>
            </a:extLst>
          </p:cNvPr>
          <p:cNvSpPr txBox="1"/>
          <p:nvPr/>
        </p:nvSpPr>
        <p:spPr>
          <a:xfrm>
            <a:off x="1728216" y="1827465"/>
            <a:ext cx="8677656" cy="338554"/>
          </a:xfrm>
          <a:prstGeom prst="rect">
            <a:avLst/>
          </a:prstGeom>
          <a:noFill/>
        </p:spPr>
        <p:txBody>
          <a:bodyPr wrap="square" rtlCol="0">
            <a:spAutoFit/>
          </a:bodyPr>
          <a:lstStyle/>
          <a:p>
            <a:r>
              <a:rPr lang="en-US" sz="1600" b="0" i="0" dirty="0">
                <a:solidFill>
                  <a:srgbClr val="414141"/>
                </a:solidFill>
                <a:effectLst/>
                <a:latin typeface="raleway" pitchFamily="2" charset="0"/>
              </a:rPr>
              <a:t>The </a:t>
            </a:r>
            <a:r>
              <a:rPr lang="en-US" sz="1600" b="0" i="0" dirty="0">
                <a:solidFill>
                  <a:schemeClr val="accent2"/>
                </a:solidFill>
                <a:effectLst/>
                <a:latin typeface="raleway" pitchFamily="2" charset="0"/>
              </a:rPr>
              <a:t>foreach</a:t>
            </a:r>
            <a:r>
              <a:rPr lang="en-US" sz="1600" b="0" i="0" dirty="0">
                <a:solidFill>
                  <a:srgbClr val="414141"/>
                </a:solidFill>
                <a:effectLst/>
                <a:latin typeface="raleway" pitchFamily="2" charset="0"/>
              </a:rPr>
              <a:t> loop is used to iterate over arrays.</a:t>
            </a:r>
            <a:endParaRPr lang="en-US" sz="1600" dirty="0">
              <a:latin typeface="raleway" pitchFamily="2" charset="0"/>
            </a:endParaRPr>
          </a:p>
        </p:txBody>
      </p:sp>
      <p:sp>
        <p:nvSpPr>
          <p:cNvPr id="4" name="Rectangle 3">
            <a:extLst>
              <a:ext uri="{FF2B5EF4-FFF2-40B4-BE49-F238E27FC236}">
                <a16:creationId xmlns:a16="http://schemas.microsoft.com/office/drawing/2014/main" id="{12368280-67A1-4492-8E2B-48B1EEACD25A}"/>
              </a:ext>
            </a:extLst>
          </p:cNvPr>
          <p:cNvSpPr/>
          <p:nvPr/>
        </p:nvSpPr>
        <p:spPr>
          <a:xfrm>
            <a:off x="9386316" y="3168396"/>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DC98AD4-36D9-4E81-92E3-9E296EA82F71}"/>
              </a:ext>
            </a:extLst>
          </p:cNvPr>
          <p:cNvSpPr/>
          <p:nvPr/>
        </p:nvSpPr>
        <p:spPr>
          <a:xfrm>
            <a:off x="7004304" y="2726749"/>
            <a:ext cx="3639312" cy="965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Victor Mono" panose="00000509000000000000" pitchFamily="49" charset="0"/>
              </a:rPr>
              <a:t>foreach($array as $value){</a:t>
            </a:r>
          </a:p>
          <a:p>
            <a:r>
              <a:rPr lang="en-US" sz="1400" dirty="0">
                <a:solidFill>
                  <a:schemeClr val="tx1">
                    <a:lumMod val="85000"/>
                    <a:lumOff val="15000"/>
                  </a:schemeClr>
                </a:solidFill>
                <a:latin typeface="Victor Mono" panose="00000509000000000000" pitchFamily="49" charset="0"/>
              </a:rPr>
              <a:t>    // Code to be executed</a:t>
            </a:r>
          </a:p>
          <a:p>
            <a:r>
              <a:rPr lang="en-US" sz="1400" dirty="0">
                <a:solidFill>
                  <a:schemeClr val="tx1">
                    <a:lumMod val="85000"/>
                    <a:lumOff val="15000"/>
                  </a:schemeClr>
                </a:solidFill>
                <a:latin typeface="Victor Mono" panose="00000509000000000000" pitchFamily="49" charset="0"/>
              </a:rPr>
              <a:t>}</a:t>
            </a:r>
            <a:endParaRPr lang="en-US" sz="1400" b="0" i="0" dirty="0">
              <a:solidFill>
                <a:schemeClr val="tx1">
                  <a:lumMod val="85000"/>
                  <a:lumOff val="15000"/>
                </a:schemeClr>
              </a:solidFill>
              <a:effectLst/>
              <a:latin typeface="Victor Mono" panose="00000509000000000000" pitchFamily="49" charset="0"/>
            </a:endParaRPr>
          </a:p>
        </p:txBody>
      </p:sp>
      <p:sp>
        <p:nvSpPr>
          <p:cNvPr id="6" name="TextBox 5">
            <a:extLst>
              <a:ext uri="{FF2B5EF4-FFF2-40B4-BE49-F238E27FC236}">
                <a16:creationId xmlns:a16="http://schemas.microsoft.com/office/drawing/2014/main" id="{870BC40F-8BD2-411A-A912-92034DAFC58F}"/>
              </a:ext>
            </a:extLst>
          </p:cNvPr>
          <p:cNvSpPr txBox="1"/>
          <p:nvPr/>
        </p:nvSpPr>
        <p:spPr>
          <a:xfrm>
            <a:off x="7004304" y="3742331"/>
            <a:ext cx="3639312" cy="338554"/>
          </a:xfrm>
          <a:prstGeom prst="rect">
            <a:avLst/>
          </a:prstGeom>
          <a:noFill/>
        </p:spPr>
        <p:txBody>
          <a:bodyPr wrap="square" rtlCol="0">
            <a:spAutoFit/>
          </a:bodyPr>
          <a:lstStyle/>
          <a:p>
            <a:pPr algn="ctr"/>
            <a:r>
              <a:rPr lang="en-US" sz="1600" dirty="0">
                <a:solidFill>
                  <a:schemeClr val="accent2"/>
                </a:solidFill>
                <a:latin typeface="raleway" pitchFamily="2" charset="0"/>
              </a:rPr>
              <a:t>Structure of foreach loop</a:t>
            </a:r>
          </a:p>
        </p:txBody>
      </p:sp>
      <p:sp>
        <p:nvSpPr>
          <p:cNvPr id="7" name="Rectangle 6">
            <a:extLst>
              <a:ext uri="{FF2B5EF4-FFF2-40B4-BE49-F238E27FC236}">
                <a16:creationId xmlns:a16="http://schemas.microsoft.com/office/drawing/2014/main" id="{536F86B2-EE80-43A1-9D4C-723000DA61AB}"/>
              </a:ext>
            </a:extLst>
          </p:cNvPr>
          <p:cNvSpPr/>
          <p:nvPr/>
        </p:nvSpPr>
        <p:spPr>
          <a:xfrm>
            <a:off x="1728216" y="2594872"/>
            <a:ext cx="5074920" cy="215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$colors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"Red"</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"Green"</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"Blue"</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endParaRPr lang="en-US" sz="1400" b="0" i="0" dirty="0">
              <a:solidFill>
                <a:srgbClr val="000000"/>
              </a:solidFill>
              <a:effectLst/>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foreach</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$colors</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$value</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$value</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"&lt;</a:t>
            </a:r>
            <a:r>
              <a:rPr lang="en-US" sz="1400" b="0" i="0" dirty="0" err="1">
                <a:solidFill>
                  <a:srgbClr val="669900"/>
                </a:solidFill>
                <a:effectLst/>
                <a:latin typeface="Victor Mono" panose="00000509000000000000" pitchFamily="49" charset="0"/>
              </a:rPr>
              <a:t>br</a:t>
            </a:r>
            <a:r>
              <a:rPr lang="en-US" sz="1400" b="0" i="0" dirty="0">
                <a:solidFill>
                  <a:srgbClr val="669900"/>
                </a:solidFill>
                <a:effectLst/>
                <a:latin typeface="Victor Mono" panose="00000509000000000000" pitchFamily="49" charset="0"/>
              </a:rPr>
              <a:t>&gt;"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8" name="Rectangle 7">
            <a:extLst>
              <a:ext uri="{FF2B5EF4-FFF2-40B4-BE49-F238E27FC236}">
                <a16:creationId xmlns:a16="http://schemas.microsoft.com/office/drawing/2014/main" id="{59EB1A31-E5FC-42DA-A3A8-A541F5AAF264}"/>
              </a:ext>
            </a:extLst>
          </p:cNvPr>
          <p:cNvSpPr/>
          <p:nvPr/>
        </p:nvSpPr>
        <p:spPr>
          <a:xfrm>
            <a:off x="6912864" y="2613160"/>
            <a:ext cx="3831336" cy="1565648"/>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86BA6"/>
              </a:solidFill>
            </a:endParaRPr>
          </a:p>
        </p:txBody>
      </p:sp>
      <p:sp>
        <p:nvSpPr>
          <p:cNvPr id="9" name="TextBox 8">
            <a:extLst>
              <a:ext uri="{FF2B5EF4-FFF2-40B4-BE49-F238E27FC236}">
                <a16:creationId xmlns:a16="http://schemas.microsoft.com/office/drawing/2014/main" id="{3B3D0C70-D97B-48A2-9E10-137BCE97DE96}"/>
              </a:ext>
            </a:extLst>
          </p:cNvPr>
          <p:cNvSpPr txBox="1"/>
          <p:nvPr/>
        </p:nvSpPr>
        <p:spPr>
          <a:xfrm>
            <a:off x="11228832" y="6117335"/>
            <a:ext cx="491299"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07</a:t>
            </a:r>
          </a:p>
        </p:txBody>
      </p:sp>
    </p:spTree>
    <p:extLst>
      <p:ext uri="{BB962C8B-B14F-4D97-AF65-F5344CB8AC3E}">
        <p14:creationId xmlns:p14="http://schemas.microsoft.com/office/powerpoint/2010/main" val="138483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7F522-4B56-45A1-9CAA-F04AA683697A}"/>
              </a:ext>
            </a:extLst>
          </p:cNvPr>
          <p:cNvSpPr txBox="1"/>
          <p:nvPr/>
        </p:nvSpPr>
        <p:spPr>
          <a:xfrm>
            <a:off x="1728216" y="1260537"/>
            <a:ext cx="8677656" cy="338554"/>
          </a:xfrm>
          <a:prstGeom prst="rect">
            <a:avLst/>
          </a:prstGeom>
          <a:noFill/>
        </p:spPr>
        <p:txBody>
          <a:bodyPr wrap="square" rtlCol="0">
            <a:spAutoFit/>
          </a:bodyPr>
          <a:lstStyle/>
          <a:p>
            <a:r>
              <a:rPr lang="en-US" sz="1600" b="0" i="0" dirty="0">
                <a:solidFill>
                  <a:srgbClr val="414141"/>
                </a:solidFill>
                <a:effectLst/>
                <a:latin typeface="raleway" pitchFamily="2" charset="0"/>
              </a:rPr>
              <a:t>There is one more syntax of </a:t>
            </a:r>
            <a:r>
              <a:rPr lang="en-US" sz="1600" b="0" i="0" dirty="0">
                <a:solidFill>
                  <a:schemeClr val="accent2"/>
                </a:solidFill>
                <a:effectLst/>
                <a:latin typeface="raleway" pitchFamily="2" charset="0"/>
              </a:rPr>
              <a:t>foreach</a:t>
            </a:r>
            <a:r>
              <a:rPr lang="en-US" sz="1600" b="0" i="0" dirty="0">
                <a:solidFill>
                  <a:srgbClr val="414141"/>
                </a:solidFill>
                <a:effectLst/>
                <a:latin typeface="raleway" pitchFamily="2" charset="0"/>
              </a:rPr>
              <a:t> loop, which is extension of the first.</a:t>
            </a:r>
            <a:endParaRPr lang="en-US" sz="1600" dirty="0">
              <a:latin typeface="raleway" pitchFamily="2" charset="0"/>
            </a:endParaRPr>
          </a:p>
        </p:txBody>
      </p:sp>
      <p:sp>
        <p:nvSpPr>
          <p:cNvPr id="4" name="Rectangle 3">
            <a:extLst>
              <a:ext uri="{FF2B5EF4-FFF2-40B4-BE49-F238E27FC236}">
                <a16:creationId xmlns:a16="http://schemas.microsoft.com/office/drawing/2014/main" id="{91D50E06-E0C8-4549-AC15-2078A90CA93C}"/>
              </a:ext>
            </a:extLst>
          </p:cNvPr>
          <p:cNvSpPr/>
          <p:nvPr/>
        </p:nvSpPr>
        <p:spPr>
          <a:xfrm>
            <a:off x="9386316" y="2473452"/>
            <a:ext cx="45720"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80BAFF6-E013-4409-954D-08C1A3AE41F4}"/>
              </a:ext>
            </a:extLst>
          </p:cNvPr>
          <p:cNvSpPr/>
          <p:nvPr/>
        </p:nvSpPr>
        <p:spPr>
          <a:xfrm>
            <a:off x="7004304" y="2031805"/>
            <a:ext cx="3639312" cy="965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Victor Mono" panose="00000509000000000000" pitchFamily="49" charset="0"/>
              </a:rPr>
              <a:t>foreach($array as $key =&gt; $value){</a:t>
            </a:r>
          </a:p>
          <a:p>
            <a:r>
              <a:rPr lang="en-US" sz="1400" dirty="0">
                <a:solidFill>
                  <a:schemeClr val="tx1">
                    <a:lumMod val="85000"/>
                    <a:lumOff val="15000"/>
                  </a:schemeClr>
                </a:solidFill>
                <a:latin typeface="Victor Mono" panose="00000509000000000000" pitchFamily="49" charset="0"/>
              </a:rPr>
              <a:t>    // Code to be executed</a:t>
            </a:r>
          </a:p>
          <a:p>
            <a:r>
              <a:rPr lang="en-US" sz="1400" dirty="0">
                <a:solidFill>
                  <a:schemeClr val="tx1">
                    <a:lumMod val="85000"/>
                    <a:lumOff val="15000"/>
                  </a:schemeClr>
                </a:solidFill>
                <a:latin typeface="Victor Mono" panose="00000509000000000000" pitchFamily="49" charset="0"/>
              </a:rPr>
              <a:t>}</a:t>
            </a:r>
            <a:endParaRPr lang="en-US" sz="1400" b="0" i="0" dirty="0">
              <a:solidFill>
                <a:schemeClr val="tx1">
                  <a:lumMod val="85000"/>
                  <a:lumOff val="15000"/>
                </a:schemeClr>
              </a:solidFill>
              <a:effectLst/>
              <a:latin typeface="Victor Mono" panose="00000509000000000000" pitchFamily="49" charset="0"/>
            </a:endParaRPr>
          </a:p>
        </p:txBody>
      </p:sp>
      <p:sp>
        <p:nvSpPr>
          <p:cNvPr id="6" name="TextBox 5">
            <a:extLst>
              <a:ext uri="{FF2B5EF4-FFF2-40B4-BE49-F238E27FC236}">
                <a16:creationId xmlns:a16="http://schemas.microsoft.com/office/drawing/2014/main" id="{F1BCDAD3-D713-44E8-B9EA-20D6E544E81C}"/>
              </a:ext>
            </a:extLst>
          </p:cNvPr>
          <p:cNvSpPr txBox="1"/>
          <p:nvPr/>
        </p:nvSpPr>
        <p:spPr>
          <a:xfrm>
            <a:off x="7004304" y="3047387"/>
            <a:ext cx="3639312" cy="338554"/>
          </a:xfrm>
          <a:prstGeom prst="rect">
            <a:avLst/>
          </a:prstGeom>
          <a:noFill/>
        </p:spPr>
        <p:txBody>
          <a:bodyPr wrap="square" rtlCol="0">
            <a:spAutoFit/>
          </a:bodyPr>
          <a:lstStyle/>
          <a:p>
            <a:pPr algn="ctr"/>
            <a:r>
              <a:rPr lang="en-US" sz="1600" dirty="0">
                <a:solidFill>
                  <a:schemeClr val="accent2"/>
                </a:solidFill>
                <a:latin typeface="raleway" pitchFamily="2" charset="0"/>
              </a:rPr>
              <a:t>Structure of foreach loop</a:t>
            </a:r>
          </a:p>
        </p:txBody>
      </p:sp>
      <p:sp>
        <p:nvSpPr>
          <p:cNvPr id="7" name="Rectangle 6">
            <a:extLst>
              <a:ext uri="{FF2B5EF4-FFF2-40B4-BE49-F238E27FC236}">
                <a16:creationId xmlns:a16="http://schemas.microsoft.com/office/drawing/2014/main" id="{9138B8D5-A187-4F06-84DF-F0A4E6EB873D}"/>
              </a:ext>
            </a:extLst>
          </p:cNvPr>
          <p:cNvSpPr/>
          <p:nvPr/>
        </p:nvSpPr>
        <p:spPr>
          <a:xfrm>
            <a:off x="1728216" y="1899928"/>
            <a:ext cx="5074920" cy="3083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$superhero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669900"/>
                </a:solidFill>
                <a:effectLst/>
                <a:latin typeface="Victor Mono" panose="00000509000000000000" pitchFamily="49" charset="0"/>
              </a:rPr>
              <a:t>"name"</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=&gt;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"Peter Parker"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669900"/>
                </a:solidFill>
                <a:effectLst/>
                <a:latin typeface="Victor Mono" panose="00000509000000000000" pitchFamily="49" charset="0"/>
              </a:rPr>
              <a:t>"email"</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=&gt;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"peterparker@mail.com"</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669900"/>
                </a:solidFill>
                <a:effectLst/>
                <a:latin typeface="Victor Mono" panose="00000509000000000000" pitchFamily="49" charset="0"/>
              </a:rPr>
              <a:t>"age"</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=&gt;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18</a:t>
            </a:r>
            <a:r>
              <a:rPr lang="en-US" sz="1400" b="0" i="0" dirty="0">
                <a:solidFill>
                  <a:srgbClr val="000000"/>
                </a:solidFill>
                <a:effectLst/>
                <a:latin typeface="Victor Mono" panose="00000509000000000000" pitchFamily="49" charset="0"/>
              </a:rPr>
              <a:t> </a:t>
            </a:r>
          </a:p>
          <a:p>
            <a:r>
              <a:rPr lang="en-US" sz="1400" b="0" i="0" dirty="0">
                <a:solidFill>
                  <a:srgbClr val="5F6364"/>
                </a:solidFill>
                <a:effectLst/>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Loop through superhero array</a:t>
            </a:r>
            <a:r>
              <a:rPr lang="en-US" sz="1400" b="0" i="0" dirty="0">
                <a:solidFill>
                  <a:srgbClr val="000000"/>
                </a:solidFill>
                <a:effectLst/>
                <a:latin typeface="Victor Mono" panose="00000509000000000000" pitchFamily="49" charset="0"/>
              </a:rPr>
              <a:t> </a:t>
            </a:r>
          </a:p>
          <a:p>
            <a:endParaRPr lang="en-US" sz="1400" b="0" i="0" dirty="0">
              <a:solidFill>
                <a:srgbClr val="000000"/>
              </a:solidFill>
              <a:effectLst/>
              <a:latin typeface="Victor Mono" panose="00000509000000000000" pitchFamily="49" charset="0"/>
            </a:endParaRPr>
          </a:p>
          <a:p>
            <a:r>
              <a:rPr lang="en-US" sz="1400" b="0" i="0" dirty="0">
                <a:solidFill>
                  <a:srgbClr val="0077AA"/>
                </a:solidFill>
                <a:effectLst/>
                <a:latin typeface="Victor Mono" panose="00000509000000000000" pitchFamily="49" charset="0"/>
              </a:rPr>
              <a:t>    foreach</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$superhero</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as</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$key</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=&gt;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$value</a:t>
            </a:r>
            <a:r>
              <a:rPr lang="en-US" sz="1400" b="0" i="0" dirty="0">
                <a:solidFill>
                  <a:srgbClr val="5F6364"/>
                </a:solidFill>
                <a:effectLst/>
                <a:latin typeface="Victor Mono" panose="00000509000000000000" pitchFamily="49" charset="0"/>
              </a:rPr>
              <a:t>)</a:t>
            </a:r>
          </a:p>
          <a:p>
            <a:r>
              <a:rPr lang="en-US" sz="1400" b="0" i="0" dirty="0">
                <a:solidFill>
                  <a:srgbClr val="5F6364"/>
                </a:solidFill>
                <a:effectLst/>
                <a:latin typeface="Victor Mono" panose="00000509000000000000" pitchFamily="49" charset="0"/>
              </a:rPr>
              <a:t>    {</a:t>
            </a:r>
          </a:p>
          <a:p>
            <a:r>
              <a:rPr lang="en-US" sz="1400" dirty="0">
                <a:solidFill>
                  <a:srgbClr val="5F6364"/>
                </a:solidFill>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$key</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 : "</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$value</a:t>
            </a:r>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"&lt;</a:t>
            </a:r>
            <a:r>
              <a:rPr lang="en-US" sz="1400" b="0" i="0" dirty="0" err="1">
                <a:solidFill>
                  <a:srgbClr val="669900"/>
                </a:solidFill>
                <a:effectLst/>
                <a:latin typeface="Victor Mono" panose="00000509000000000000" pitchFamily="49" charset="0"/>
              </a:rPr>
              <a:t>br</a:t>
            </a:r>
            <a:r>
              <a:rPr lang="en-US" sz="1400" b="0" i="0" dirty="0">
                <a:solidFill>
                  <a:srgbClr val="669900"/>
                </a:solidFill>
                <a:effectLst/>
                <a:latin typeface="Victor Mono" panose="00000509000000000000" pitchFamily="49" charset="0"/>
              </a:rPr>
              <a:t>&gt;"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5F6364"/>
                </a:solidFill>
                <a:effectLst/>
                <a:latin typeface="Victor Mono" panose="00000509000000000000" pitchFamily="49" charset="0"/>
              </a:rPr>
              <a:t>    }</a:t>
            </a:r>
            <a:r>
              <a:rPr lang="en-US" sz="1400" b="0" i="0" dirty="0">
                <a:solidFill>
                  <a:srgbClr val="000000"/>
                </a:solidFill>
                <a:effectLst/>
                <a:latin typeface="Victor Mono" panose="00000509000000000000" pitchFamily="49" charset="0"/>
              </a:rPr>
              <a:t> </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8" name="Rectangle 7">
            <a:extLst>
              <a:ext uri="{FF2B5EF4-FFF2-40B4-BE49-F238E27FC236}">
                <a16:creationId xmlns:a16="http://schemas.microsoft.com/office/drawing/2014/main" id="{CE811133-6CFF-4A86-82BD-4FE6E4F475A7}"/>
              </a:ext>
            </a:extLst>
          </p:cNvPr>
          <p:cNvSpPr/>
          <p:nvPr/>
        </p:nvSpPr>
        <p:spPr>
          <a:xfrm>
            <a:off x="6912864" y="1918216"/>
            <a:ext cx="3831336" cy="1565648"/>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86BA6"/>
              </a:solidFill>
            </a:endParaRPr>
          </a:p>
        </p:txBody>
      </p:sp>
      <p:sp>
        <p:nvSpPr>
          <p:cNvPr id="9" name="TextBox 8">
            <a:extLst>
              <a:ext uri="{FF2B5EF4-FFF2-40B4-BE49-F238E27FC236}">
                <a16:creationId xmlns:a16="http://schemas.microsoft.com/office/drawing/2014/main" id="{82481C58-FCB2-41D3-8A6D-6888EF6F29E5}"/>
              </a:ext>
            </a:extLst>
          </p:cNvPr>
          <p:cNvSpPr txBox="1"/>
          <p:nvPr/>
        </p:nvSpPr>
        <p:spPr>
          <a:xfrm>
            <a:off x="11281981"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08</a:t>
            </a:r>
          </a:p>
        </p:txBody>
      </p:sp>
    </p:spTree>
    <p:extLst>
      <p:ext uri="{BB962C8B-B14F-4D97-AF65-F5344CB8AC3E}">
        <p14:creationId xmlns:p14="http://schemas.microsoft.com/office/powerpoint/2010/main" val="264231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903</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Impact</vt:lpstr>
      <vt:lpstr>Quicksand</vt:lpstr>
      <vt:lpstr>raleway</vt:lpstr>
      <vt:lpstr>Victor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71</cp:revision>
  <dcterms:created xsi:type="dcterms:W3CDTF">2022-02-24T19:04:49Z</dcterms:created>
  <dcterms:modified xsi:type="dcterms:W3CDTF">2022-02-25T18:31:00Z</dcterms:modified>
</cp:coreProperties>
</file>