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6B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9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4D0C-04E9-4BA5-B3D5-FC8B092D8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3DDA0-1AC4-4587-B8D9-FF41E5F9D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D675A-0CDC-43FF-A615-589866DEDF79}"/>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9A7882DD-D7D5-4ACF-8E3C-C667794115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C63D90-81C1-461C-AFBC-AF486FE02AA4}"/>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8601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E416-2D4C-49A2-A4D6-57DB6D655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63FBA-BD4A-4A2A-804E-E1061A5BE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97231-B93C-4EF6-8B88-D7044D045642}"/>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D9B230CC-0669-4137-9615-5C5E7D791C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17FF36-FDE4-4997-A089-BEAA09DB422D}"/>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186619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6D505-FAB8-4090-80A8-77419C6427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38839-BD37-4FC1-987D-DC8EB033DA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D3BC-9304-4A74-B892-9C29D70A6283}"/>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DA13B7E6-23D9-4788-AC51-D93ECC21AE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04AB93-6C89-4245-A526-F544C75B2286}"/>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18773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0943-FA0D-488B-962C-250D578D6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CFA76-6557-4BDC-81BA-E7CE19CC4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A0B4E-83EF-4688-B81F-DF3D253440A8}"/>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C143F956-5466-4352-964E-8F3308DB2D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09A6FF-9BDE-4A74-B2E4-263AAAD37979}"/>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25306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5132-13D3-4FE3-8185-3FEC46ADE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2335DF-E6C4-4C6A-A918-4B2FF61C6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1F2EA-B28D-48BB-92EC-43B2AD647BB1}"/>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4356E205-BE17-4617-BACF-73104131F9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AF9A8C-6AF1-4FD6-AFDF-D461F281E4CD}"/>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9747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30E5-3053-401C-9161-B376CCA1D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2A265-07DF-4646-B441-A4D0E2F7E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54257-D363-491F-8394-630A9B544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F07699-A1BF-4FDF-A8A7-9AE0F620DB05}"/>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6" name="Footer Placeholder 5">
            <a:extLst>
              <a:ext uri="{FF2B5EF4-FFF2-40B4-BE49-F238E27FC236}">
                <a16:creationId xmlns:a16="http://schemas.microsoft.com/office/drawing/2014/main" id="{A882BDEC-B7CE-4004-B959-FBB6711B77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0E488E-F434-4E49-93A5-0E9B1837E484}"/>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70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24F0-BE0E-4078-9C5C-27FFE36B1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BFFF1-7B48-4B44-89F3-638931C42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7084EA-9FFA-4CD4-9E8E-5C83AA942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D6A9D-F6D2-4C6F-BE31-8B1011396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A71F0-52CA-44A5-9FA3-447E05E23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E75BEE-5B23-482C-8416-C86A5626FDAD}"/>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8" name="Footer Placeholder 7">
            <a:extLst>
              <a:ext uri="{FF2B5EF4-FFF2-40B4-BE49-F238E27FC236}">
                <a16:creationId xmlns:a16="http://schemas.microsoft.com/office/drawing/2014/main" id="{AB8172DA-9E07-4CB9-B498-FE827A83D8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50D4FB-E510-4496-988B-D9EF5343B4C2}"/>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116854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266F-23FE-4BB8-A68F-DA55B2CA0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6A1889-FC31-40BA-ABC3-C0DB464B6212}"/>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4" name="Footer Placeholder 3">
            <a:extLst>
              <a:ext uri="{FF2B5EF4-FFF2-40B4-BE49-F238E27FC236}">
                <a16:creationId xmlns:a16="http://schemas.microsoft.com/office/drawing/2014/main" id="{3982738A-AEC3-48A1-BE11-4BE6B11ED4F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EF363E-3968-4527-9F12-A480CD5BA4E9}"/>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98951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860C6-29EA-4953-A251-5AF2B91CA72D}"/>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3" name="Footer Placeholder 2">
            <a:extLst>
              <a:ext uri="{FF2B5EF4-FFF2-40B4-BE49-F238E27FC236}">
                <a16:creationId xmlns:a16="http://schemas.microsoft.com/office/drawing/2014/main" id="{DB402E7D-5FC4-45D4-9A8B-0F6C2C146B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A2661A7-34DB-45AF-A0ED-BD64034648DC}"/>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280642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B6EA-A0CC-4B64-ABB8-9E9968B1D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0DB55-7183-4125-9399-EDDB7FE06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9ECEAF-7325-4158-B6FD-F0FD075BA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FBC33-1B0E-4CB7-97A2-586C05F8AF1D}"/>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6" name="Footer Placeholder 5">
            <a:extLst>
              <a:ext uri="{FF2B5EF4-FFF2-40B4-BE49-F238E27FC236}">
                <a16:creationId xmlns:a16="http://schemas.microsoft.com/office/drawing/2014/main" id="{590CB7C9-FBA4-4A34-9957-A681DDEB16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DD09E1-C7FE-4600-9ED1-99C6DCA9FEAD}"/>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179522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E2FD-7334-4745-8ADD-B923348DE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215256-4491-416B-8F43-A61795419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21F02B4-E391-485C-8E6E-2F3DE0A6A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9AB0B-08B7-4B5C-A3F7-A681D642DC8E}"/>
              </a:ext>
            </a:extLst>
          </p:cNvPr>
          <p:cNvSpPr>
            <a:spLocks noGrp="1"/>
          </p:cNvSpPr>
          <p:nvPr>
            <p:ph type="dt" sz="half" idx="10"/>
          </p:nvPr>
        </p:nvSpPr>
        <p:spPr/>
        <p:txBody>
          <a:bodyPr/>
          <a:lstStyle/>
          <a:p>
            <a:fld id="{1D23BA34-45E8-4844-984A-502A6322FBD9}" type="datetimeFigureOut">
              <a:rPr lang="en-US" smtClean="0"/>
              <a:t>3/1/2022</a:t>
            </a:fld>
            <a:endParaRPr lang="en-US" dirty="0"/>
          </a:p>
        </p:txBody>
      </p:sp>
      <p:sp>
        <p:nvSpPr>
          <p:cNvPr id="6" name="Footer Placeholder 5">
            <a:extLst>
              <a:ext uri="{FF2B5EF4-FFF2-40B4-BE49-F238E27FC236}">
                <a16:creationId xmlns:a16="http://schemas.microsoft.com/office/drawing/2014/main" id="{86E03156-7479-4283-975A-9B44D3FA99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AB6F0A-7DC4-44E7-A245-0E9161337E4F}"/>
              </a:ext>
            </a:extLst>
          </p:cNvPr>
          <p:cNvSpPr>
            <a:spLocks noGrp="1"/>
          </p:cNvSpPr>
          <p:nvPr>
            <p:ph type="sldNum" sz="quarter" idx="12"/>
          </p:nvPr>
        </p:nvSpPr>
        <p:spPr/>
        <p:txBody>
          <a:bodyPr/>
          <a:lstStyle/>
          <a:p>
            <a:fld id="{6850CA2D-2667-474D-BD7D-387A44AFD135}" type="slidenum">
              <a:rPr lang="en-US" smtClean="0"/>
              <a:t>‹#›</a:t>
            </a:fld>
            <a:endParaRPr lang="en-US" dirty="0"/>
          </a:p>
        </p:txBody>
      </p:sp>
    </p:spTree>
    <p:extLst>
      <p:ext uri="{BB962C8B-B14F-4D97-AF65-F5344CB8AC3E}">
        <p14:creationId xmlns:p14="http://schemas.microsoft.com/office/powerpoint/2010/main" val="36380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E13B4-50AF-4617-A889-E0D74B4D3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05B5ED-6F83-4468-AFE4-07B32775B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BAC09-E2D1-48B0-BCD9-B89D3166A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3BA34-45E8-4844-984A-502A6322FBD9}" type="datetimeFigureOut">
              <a:rPr lang="en-US" smtClean="0"/>
              <a:t>3/1/2022</a:t>
            </a:fld>
            <a:endParaRPr lang="en-US" dirty="0"/>
          </a:p>
        </p:txBody>
      </p:sp>
      <p:sp>
        <p:nvSpPr>
          <p:cNvPr id="5" name="Footer Placeholder 4">
            <a:extLst>
              <a:ext uri="{FF2B5EF4-FFF2-40B4-BE49-F238E27FC236}">
                <a16:creationId xmlns:a16="http://schemas.microsoft.com/office/drawing/2014/main" id="{15C87E91-FD18-4DF7-9819-11F47B9528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3AB4479-8595-4877-B6D0-EE3A207F1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0CA2D-2667-474D-BD7D-387A44AFD135}" type="slidenum">
              <a:rPr lang="en-US" smtClean="0"/>
              <a:t>‹#›</a:t>
            </a:fld>
            <a:endParaRPr lang="en-US" dirty="0"/>
          </a:p>
        </p:txBody>
      </p:sp>
    </p:spTree>
    <p:extLst>
      <p:ext uri="{BB962C8B-B14F-4D97-AF65-F5344CB8AC3E}">
        <p14:creationId xmlns:p14="http://schemas.microsoft.com/office/powerpoint/2010/main" val="377015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DBDC04-0FE8-4E38-9176-BDE49322E777}"/>
              </a:ext>
            </a:extLst>
          </p:cNvPr>
          <p:cNvSpPr/>
          <p:nvPr/>
        </p:nvSpPr>
        <p:spPr>
          <a:xfrm>
            <a:off x="0" y="0"/>
            <a:ext cx="12192000" cy="6858000"/>
          </a:xfrm>
          <a:prstGeom prst="rect">
            <a:avLst/>
          </a:prstGeom>
          <a:solidFill>
            <a:srgbClr val="909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TextBox 4">
            <a:extLst>
              <a:ext uri="{FF2B5EF4-FFF2-40B4-BE49-F238E27FC236}">
                <a16:creationId xmlns:a16="http://schemas.microsoft.com/office/drawing/2014/main" id="{CC47444F-4F74-47D5-B78A-4F60D62DBA4A}"/>
              </a:ext>
            </a:extLst>
          </p:cNvPr>
          <p:cNvSpPr txBox="1"/>
          <p:nvPr/>
        </p:nvSpPr>
        <p:spPr>
          <a:xfrm>
            <a:off x="1540484" y="1621058"/>
            <a:ext cx="6460516" cy="21852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800" dirty="0">
                <a:solidFill>
                  <a:srgbClr val="686BA6"/>
                </a:solidFill>
                <a:latin typeface="Impact" panose="020B0806030902050204" pitchFamily="34" charset="0"/>
                <a:ea typeface="Microsoft JhengHei" panose="020B0604030504040204" pitchFamily="34" charset="-120"/>
              </a:rPr>
              <a:t>PHP</a:t>
            </a:r>
            <a:endParaRPr lang="en-US" sz="8800" dirty="0">
              <a:solidFill>
                <a:schemeClr val="bg1"/>
              </a:solidFill>
              <a:latin typeface="Impact" panose="020B0806030902050204" pitchFamily="34" charset="0"/>
            </a:endParaRPr>
          </a:p>
          <a:p>
            <a:r>
              <a:rPr lang="en-US" sz="4800" dirty="0">
                <a:solidFill>
                  <a:schemeClr val="bg1"/>
                </a:solidFill>
                <a:latin typeface="Impact" panose="020B0806030902050204" pitchFamily="34" charset="0"/>
              </a:rPr>
              <a:t>Array</a:t>
            </a:r>
          </a:p>
        </p:txBody>
      </p:sp>
      <p:sp>
        <p:nvSpPr>
          <p:cNvPr id="6" name="TextBox 5">
            <a:extLst>
              <a:ext uri="{FF2B5EF4-FFF2-40B4-BE49-F238E27FC236}">
                <a16:creationId xmlns:a16="http://schemas.microsoft.com/office/drawing/2014/main" id="{598A8FA9-130E-41AA-AF7C-6CD65448F256}"/>
              </a:ext>
            </a:extLst>
          </p:cNvPr>
          <p:cNvSpPr txBox="1"/>
          <p:nvPr/>
        </p:nvSpPr>
        <p:spPr>
          <a:xfrm>
            <a:off x="1655500" y="6156368"/>
            <a:ext cx="3004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BBB7A"/>
                </a:solidFill>
                <a:latin typeface="raleway" pitchFamily="2" charset="0"/>
              </a:rPr>
              <a:t>@ </a:t>
            </a:r>
            <a:r>
              <a:rPr lang="en-US" sz="1400" dirty="0">
                <a:solidFill>
                  <a:srgbClr val="FBBB7A"/>
                </a:solidFill>
                <a:latin typeface="raleway" pitchFamily="2" charset="0"/>
              </a:rPr>
              <a:t>Md. Mizanur Rahman</a:t>
            </a:r>
          </a:p>
        </p:txBody>
      </p:sp>
      <p:sp>
        <p:nvSpPr>
          <p:cNvPr id="7" name="Oval 6">
            <a:extLst>
              <a:ext uri="{FF2B5EF4-FFF2-40B4-BE49-F238E27FC236}">
                <a16:creationId xmlns:a16="http://schemas.microsoft.com/office/drawing/2014/main" id="{E9F925D4-FCF4-40F3-9BD1-B902F33BC89D}"/>
              </a:ext>
            </a:extLst>
          </p:cNvPr>
          <p:cNvSpPr/>
          <p:nvPr/>
        </p:nvSpPr>
        <p:spPr>
          <a:xfrm>
            <a:off x="8001000" y="2492993"/>
            <a:ext cx="3017520" cy="2926080"/>
          </a:xfrm>
          <a:prstGeom prst="ellipse">
            <a:avLst/>
          </a:prstGeom>
          <a:solidFill>
            <a:srgbClr val="69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C32997D-F648-45D4-BAAC-408EAEB3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2616044"/>
            <a:ext cx="5495925" cy="4124325"/>
          </a:xfrm>
          <a:prstGeom prst="rect">
            <a:avLst/>
          </a:prstGeom>
        </p:spPr>
      </p:pic>
    </p:spTree>
    <p:extLst>
      <p:ext uri="{BB962C8B-B14F-4D97-AF65-F5344CB8AC3E}">
        <p14:creationId xmlns:p14="http://schemas.microsoft.com/office/powerpoint/2010/main" val="41956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DD162-D58B-47F2-A5AC-3236F01589D6}"/>
              </a:ext>
            </a:extLst>
          </p:cNvPr>
          <p:cNvSpPr txBox="1"/>
          <p:nvPr/>
        </p:nvSpPr>
        <p:spPr>
          <a:xfrm>
            <a:off x="1642369" y="1205245"/>
            <a:ext cx="8666587" cy="338554"/>
          </a:xfrm>
          <a:prstGeom prst="rect">
            <a:avLst/>
          </a:prstGeom>
          <a:noFill/>
        </p:spPr>
        <p:txBody>
          <a:bodyPr wrap="square" rtlCol="0">
            <a:spAutoFit/>
          </a:bodyPr>
          <a:lstStyle/>
          <a:p>
            <a:r>
              <a:rPr lang="en-US" sz="1600" b="0" i="0" dirty="0">
                <a:solidFill>
                  <a:srgbClr val="000000"/>
                </a:solidFill>
                <a:effectLst/>
                <a:latin typeface="raleway" pitchFamily="2" charset="0"/>
              </a:rPr>
              <a:t>The </a:t>
            </a:r>
            <a:r>
              <a:rPr lang="en-US" sz="1600" dirty="0" err="1">
                <a:solidFill>
                  <a:schemeClr val="accent2"/>
                </a:solidFill>
                <a:latin typeface="raleway" pitchFamily="2" charset="0"/>
              </a:rPr>
              <a:t>var_dump</a:t>
            </a:r>
            <a:r>
              <a:rPr lang="en-US" sz="1600" b="0" i="0" dirty="0">
                <a:solidFill>
                  <a:schemeClr val="accent2"/>
                </a:solidFill>
                <a:effectLst/>
                <a:latin typeface="raleway" pitchFamily="2" charset="0"/>
              </a:rPr>
              <a:t>() </a:t>
            </a:r>
            <a:r>
              <a:rPr lang="en-US" sz="1600" b="0" i="0" dirty="0">
                <a:solidFill>
                  <a:srgbClr val="000000"/>
                </a:solidFill>
                <a:effectLst/>
                <a:latin typeface="raleway" pitchFamily="2" charset="0"/>
              </a:rPr>
              <a:t>statement gives the following output:</a:t>
            </a:r>
            <a:endParaRPr lang="en-US" sz="1600" b="0" i="0" dirty="0">
              <a:solidFill>
                <a:srgbClr val="414141"/>
              </a:solidFill>
              <a:effectLst/>
              <a:latin typeface="raleway" pitchFamily="2" charset="0"/>
            </a:endParaRPr>
          </a:p>
        </p:txBody>
      </p:sp>
      <p:sp>
        <p:nvSpPr>
          <p:cNvPr id="3" name="TextBox 2">
            <a:extLst>
              <a:ext uri="{FF2B5EF4-FFF2-40B4-BE49-F238E27FC236}">
                <a16:creationId xmlns:a16="http://schemas.microsoft.com/office/drawing/2014/main" id="{2AADA191-3F7D-4F54-A4B5-F3F311D1445D}"/>
              </a:ext>
            </a:extLst>
          </p:cNvPr>
          <p:cNvSpPr txBox="1"/>
          <p:nvPr/>
        </p:nvSpPr>
        <p:spPr>
          <a:xfrm>
            <a:off x="11272837" y="6117123"/>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08</a:t>
            </a:r>
          </a:p>
        </p:txBody>
      </p:sp>
      <p:sp>
        <p:nvSpPr>
          <p:cNvPr id="4" name="Rectangle 3">
            <a:extLst>
              <a:ext uri="{FF2B5EF4-FFF2-40B4-BE49-F238E27FC236}">
                <a16:creationId xmlns:a16="http://schemas.microsoft.com/office/drawing/2014/main" id="{8A34A958-883D-417B-9B1E-81CD01EEE475}"/>
              </a:ext>
            </a:extLst>
          </p:cNvPr>
          <p:cNvSpPr/>
          <p:nvPr/>
        </p:nvSpPr>
        <p:spPr>
          <a:xfrm>
            <a:off x="1762706" y="1694226"/>
            <a:ext cx="8666587" cy="635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0" i="0" dirty="0">
                <a:solidFill>
                  <a:schemeClr val="tx1"/>
                </a:solidFill>
                <a:effectLst/>
                <a:latin typeface="Consolas" panose="020B0609020204030204" pitchFamily="49" charset="0"/>
              </a:rPr>
              <a:t>array(3) { [0]=&gt; string(6) "London" [1]=&gt; string(5) "Paris" [2]=&gt; string(8) "New York" }</a:t>
            </a:r>
            <a:endParaRPr lang="en-US" sz="1300" dirty="0">
              <a:solidFill>
                <a:schemeClr val="tx1"/>
              </a:solidFill>
              <a:latin typeface="Victor Mono" panose="00000509000000000000" pitchFamily="49" charset="0"/>
            </a:endParaRPr>
          </a:p>
        </p:txBody>
      </p:sp>
      <p:sp>
        <p:nvSpPr>
          <p:cNvPr id="5" name="TextBox 4">
            <a:extLst>
              <a:ext uri="{FF2B5EF4-FFF2-40B4-BE49-F238E27FC236}">
                <a16:creationId xmlns:a16="http://schemas.microsoft.com/office/drawing/2014/main" id="{9AA568A2-64EA-4ECB-A610-0EF1352D8956}"/>
              </a:ext>
            </a:extLst>
          </p:cNvPr>
          <p:cNvSpPr txBox="1"/>
          <p:nvPr/>
        </p:nvSpPr>
        <p:spPr>
          <a:xfrm>
            <a:off x="1762704" y="2499422"/>
            <a:ext cx="8666587" cy="584775"/>
          </a:xfrm>
          <a:prstGeom prst="rect">
            <a:avLst/>
          </a:prstGeom>
          <a:noFill/>
        </p:spPr>
        <p:txBody>
          <a:bodyPr wrap="square" rtlCol="0">
            <a:spAutoFit/>
          </a:bodyPr>
          <a:lstStyle/>
          <a:p>
            <a:pPr algn="l" fontAlgn="base"/>
            <a:r>
              <a:rPr lang="en-US" sz="1600" b="0" i="0" dirty="0">
                <a:solidFill>
                  <a:srgbClr val="414141"/>
                </a:solidFill>
                <a:effectLst/>
                <a:latin typeface="raleway" pitchFamily="2" charset="0"/>
              </a:rPr>
              <a:t>This output shows the data type of each element, such as a string of 6 characters, in addition to the key and value.</a:t>
            </a:r>
          </a:p>
        </p:txBody>
      </p:sp>
    </p:spTree>
    <p:extLst>
      <p:ext uri="{BB962C8B-B14F-4D97-AF65-F5344CB8AC3E}">
        <p14:creationId xmlns:p14="http://schemas.microsoft.com/office/powerpoint/2010/main" val="7222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4078791-103A-435B-86A3-9F3259F92BDF}"/>
              </a:ext>
            </a:extLst>
          </p:cNvPr>
          <p:cNvSpPr/>
          <p:nvPr/>
        </p:nvSpPr>
        <p:spPr>
          <a:xfrm>
            <a:off x="3076574" y="219074"/>
            <a:ext cx="6254496" cy="6257926"/>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937CF698-758C-44F1-88C4-88124F7026CB}"/>
              </a:ext>
            </a:extLst>
          </p:cNvPr>
          <p:cNvSpPr/>
          <p:nvPr/>
        </p:nvSpPr>
        <p:spPr>
          <a:xfrm>
            <a:off x="3533774" y="677989"/>
            <a:ext cx="5340096" cy="5340096"/>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D109D49B-3671-49B3-8725-BC749D662317}"/>
              </a:ext>
            </a:extLst>
          </p:cNvPr>
          <p:cNvSpPr/>
          <p:nvPr/>
        </p:nvSpPr>
        <p:spPr>
          <a:xfrm>
            <a:off x="4448174" y="1592389"/>
            <a:ext cx="3511296" cy="3511296"/>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1E4CE62-D378-465F-AB55-FD7462BB422B}"/>
              </a:ext>
            </a:extLst>
          </p:cNvPr>
          <p:cNvSpPr txBox="1"/>
          <p:nvPr/>
        </p:nvSpPr>
        <p:spPr>
          <a:xfrm>
            <a:off x="5486636" y="2232540"/>
            <a:ext cx="1571625" cy="369332"/>
          </a:xfrm>
          <a:prstGeom prst="rect">
            <a:avLst/>
          </a:prstGeom>
          <a:noFill/>
        </p:spPr>
        <p:txBody>
          <a:bodyPr wrap="square" rtlCol="0">
            <a:spAutoFit/>
          </a:bodyPr>
          <a:lstStyle/>
          <a:p>
            <a:pPr algn="ctr"/>
            <a:r>
              <a:rPr lang="en-US" dirty="0">
                <a:solidFill>
                  <a:schemeClr val="tx1">
                    <a:lumMod val="95000"/>
                    <a:lumOff val="5000"/>
                  </a:schemeClr>
                </a:solidFill>
                <a:latin typeface="Quicksand" panose="00000500000000000000" pitchFamily="2" charset="0"/>
              </a:rPr>
              <a:t>THIS IS IT</a:t>
            </a:r>
          </a:p>
        </p:txBody>
      </p:sp>
      <p:sp>
        <p:nvSpPr>
          <p:cNvPr id="6" name="TextBox 5">
            <a:extLst>
              <a:ext uri="{FF2B5EF4-FFF2-40B4-BE49-F238E27FC236}">
                <a16:creationId xmlns:a16="http://schemas.microsoft.com/office/drawing/2014/main" id="{945D4C83-1139-4C6B-80D1-72E118F853AE}"/>
              </a:ext>
            </a:extLst>
          </p:cNvPr>
          <p:cNvSpPr txBox="1"/>
          <p:nvPr/>
        </p:nvSpPr>
        <p:spPr>
          <a:xfrm>
            <a:off x="4905849" y="2876121"/>
            <a:ext cx="2733201" cy="1754326"/>
          </a:xfrm>
          <a:prstGeom prst="rect">
            <a:avLst/>
          </a:prstGeom>
          <a:noFill/>
        </p:spPr>
        <p:txBody>
          <a:bodyPr wrap="square" rtlCol="0">
            <a:spAutoFit/>
          </a:bodyPr>
          <a:lstStyle/>
          <a:p>
            <a:pPr algn="ctr"/>
            <a:r>
              <a:rPr lang="en-US" sz="5400" dirty="0">
                <a:solidFill>
                  <a:srgbClr val="686BA6"/>
                </a:solidFill>
                <a:latin typeface="Impact" panose="020B0806030902050204" pitchFamily="34" charset="0"/>
              </a:rPr>
              <a:t>THANK YOU</a:t>
            </a:r>
          </a:p>
        </p:txBody>
      </p:sp>
    </p:spTree>
    <p:extLst>
      <p:ext uri="{BB962C8B-B14F-4D97-AF65-F5344CB8AC3E}">
        <p14:creationId xmlns:p14="http://schemas.microsoft.com/office/powerpoint/2010/main" val="315517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895F5-2739-48CA-BE36-E69BE63CEE77}"/>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What is Array?</a:t>
            </a:r>
          </a:p>
        </p:txBody>
      </p:sp>
      <p:sp>
        <p:nvSpPr>
          <p:cNvPr id="5" name="TextBox 4">
            <a:extLst>
              <a:ext uri="{FF2B5EF4-FFF2-40B4-BE49-F238E27FC236}">
                <a16:creationId xmlns:a16="http://schemas.microsoft.com/office/drawing/2014/main" id="{6FD2DD9B-6140-41E6-A372-8925B6DF2E4B}"/>
              </a:ext>
            </a:extLst>
          </p:cNvPr>
          <p:cNvSpPr txBox="1"/>
          <p:nvPr/>
        </p:nvSpPr>
        <p:spPr>
          <a:xfrm>
            <a:off x="1719072" y="1809177"/>
            <a:ext cx="8488696" cy="830997"/>
          </a:xfrm>
          <a:prstGeom prst="rect">
            <a:avLst/>
          </a:prstGeom>
          <a:noFill/>
        </p:spPr>
        <p:txBody>
          <a:bodyPr wrap="square" rtlCol="0">
            <a:spAutoFit/>
          </a:bodyPr>
          <a:lstStyle/>
          <a:p>
            <a:r>
              <a:rPr lang="en-US" sz="1600" b="0" i="0" dirty="0">
                <a:solidFill>
                  <a:srgbClr val="414141"/>
                </a:solidFill>
                <a:effectLst/>
                <a:latin typeface="raleway" pitchFamily="2" charset="0"/>
              </a:rPr>
              <a:t>Arrays are complex variables that allow us to store more than one value or a </a:t>
            </a:r>
            <a:r>
              <a:rPr lang="en-US" sz="1600" b="0" i="0" dirty="0">
                <a:solidFill>
                  <a:schemeClr val="accent2"/>
                </a:solidFill>
                <a:effectLst/>
                <a:latin typeface="raleway" pitchFamily="2" charset="0"/>
              </a:rPr>
              <a:t>group of values under a single variable name</a:t>
            </a:r>
            <a:r>
              <a:rPr lang="en-US" sz="1600" b="0" i="0" dirty="0">
                <a:solidFill>
                  <a:srgbClr val="414141"/>
                </a:solidFill>
                <a:effectLst/>
                <a:latin typeface="raleway" pitchFamily="2" charset="0"/>
              </a:rPr>
              <a:t>. Let's suppose you want to store colors in your PHP script. Storing the colors one by one in a variable could look something like this:</a:t>
            </a:r>
          </a:p>
        </p:txBody>
      </p:sp>
      <p:sp>
        <p:nvSpPr>
          <p:cNvPr id="12" name="TextBox 11">
            <a:extLst>
              <a:ext uri="{FF2B5EF4-FFF2-40B4-BE49-F238E27FC236}">
                <a16:creationId xmlns:a16="http://schemas.microsoft.com/office/drawing/2014/main" id="{93BE8201-AD65-482D-BDD2-F2727731F09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01</a:t>
            </a:r>
          </a:p>
        </p:txBody>
      </p:sp>
      <p:sp>
        <p:nvSpPr>
          <p:cNvPr id="15" name="Rectangle 14">
            <a:extLst>
              <a:ext uri="{FF2B5EF4-FFF2-40B4-BE49-F238E27FC236}">
                <a16:creationId xmlns:a16="http://schemas.microsoft.com/office/drawing/2014/main" id="{CF062935-6878-4651-A6CA-925F59635D28}"/>
              </a:ext>
            </a:extLst>
          </p:cNvPr>
          <p:cNvSpPr/>
          <p:nvPr/>
        </p:nvSpPr>
        <p:spPr>
          <a:xfrm>
            <a:off x="1719072" y="2860048"/>
            <a:ext cx="8488696" cy="14616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    &lt;?php</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$color1</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"Red"</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$color2</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"Green"</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$color3</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"Blue"</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EE9900"/>
                </a:solidFill>
                <a:effectLst/>
                <a:latin typeface="Victor Mono" panose="00000509000000000000" pitchFamily="49" charset="0"/>
              </a:rPr>
              <a:t>    ?&gt;</a:t>
            </a:r>
            <a:endParaRPr lang="en-US" sz="1400" dirty="0">
              <a:solidFill>
                <a:srgbClr val="7030A0"/>
              </a:solidFill>
              <a:latin typeface="Victor Mono" panose="00000509000000000000" pitchFamily="49" charset="0"/>
            </a:endParaRPr>
          </a:p>
        </p:txBody>
      </p:sp>
      <p:sp>
        <p:nvSpPr>
          <p:cNvPr id="16" name="TextBox 15">
            <a:extLst>
              <a:ext uri="{FF2B5EF4-FFF2-40B4-BE49-F238E27FC236}">
                <a16:creationId xmlns:a16="http://schemas.microsoft.com/office/drawing/2014/main" id="{44D3910B-55A4-41F5-8959-A684CF45BAA2}"/>
              </a:ext>
            </a:extLst>
          </p:cNvPr>
          <p:cNvSpPr txBox="1"/>
          <p:nvPr/>
        </p:nvSpPr>
        <p:spPr>
          <a:xfrm>
            <a:off x="1690496" y="4635848"/>
            <a:ext cx="8488696" cy="830997"/>
          </a:xfrm>
          <a:prstGeom prst="rect">
            <a:avLst/>
          </a:prstGeom>
          <a:noFill/>
        </p:spPr>
        <p:txBody>
          <a:bodyPr wrap="square" rtlCol="0">
            <a:spAutoFit/>
          </a:bodyPr>
          <a:lstStyle/>
          <a:p>
            <a:r>
              <a:rPr lang="en-US" sz="1600" b="0" i="0" dirty="0">
                <a:solidFill>
                  <a:srgbClr val="414141"/>
                </a:solidFill>
                <a:effectLst/>
                <a:latin typeface="raleway" pitchFamily="2" charset="0"/>
              </a:rPr>
              <a:t>But what, if you want to store the states or city names of a country in variables and this time this not just three may be hundred. It is quite hard, boring, and bad idea to store each city name in a separate variable. And here array comes into play.</a:t>
            </a:r>
          </a:p>
        </p:txBody>
      </p:sp>
    </p:spTree>
    <p:extLst>
      <p:ext uri="{BB962C8B-B14F-4D97-AF65-F5344CB8AC3E}">
        <p14:creationId xmlns:p14="http://schemas.microsoft.com/office/powerpoint/2010/main" val="284828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64382-CA47-4366-844F-89B3D427789C}"/>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Types of Array</a:t>
            </a:r>
          </a:p>
        </p:txBody>
      </p:sp>
      <p:sp>
        <p:nvSpPr>
          <p:cNvPr id="5" name="TextBox 4">
            <a:extLst>
              <a:ext uri="{FF2B5EF4-FFF2-40B4-BE49-F238E27FC236}">
                <a16:creationId xmlns:a16="http://schemas.microsoft.com/office/drawing/2014/main" id="{A28DB7E4-3D94-4E72-A1B2-64DAAE8DB7BA}"/>
              </a:ext>
            </a:extLst>
          </p:cNvPr>
          <p:cNvSpPr txBox="1"/>
          <p:nvPr/>
        </p:nvSpPr>
        <p:spPr>
          <a:xfrm>
            <a:off x="1719072" y="1809177"/>
            <a:ext cx="8488696" cy="338554"/>
          </a:xfrm>
          <a:prstGeom prst="rect">
            <a:avLst/>
          </a:prstGeom>
          <a:noFill/>
        </p:spPr>
        <p:txBody>
          <a:bodyPr wrap="square" rtlCol="0">
            <a:spAutoFit/>
          </a:bodyPr>
          <a:lstStyle/>
          <a:p>
            <a:r>
              <a:rPr lang="en-US" sz="1600" b="0" i="0" dirty="0">
                <a:solidFill>
                  <a:srgbClr val="414141"/>
                </a:solidFill>
                <a:effectLst/>
                <a:latin typeface="raleway" pitchFamily="2" charset="0"/>
              </a:rPr>
              <a:t>There are three types of arrays that you can create. These are:</a:t>
            </a:r>
          </a:p>
        </p:txBody>
      </p:sp>
      <p:sp>
        <p:nvSpPr>
          <p:cNvPr id="6" name="TextBox 5">
            <a:extLst>
              <a:ext uri="{FF2B5EF4-FFF2-40B4-BE49-F238E27FC236}">
                <a16:creationId xmlns:a16="http://schemas.microsoft.com/office/drawing/2014/main" id="{B1360323-FE46-486E-914F-EA9A6C65959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02</a:t>
            </a:r>
          </a:p>
        </p:txBody>
      </p:sp>
      <p:sp>
        <p:nvSpPr>
          <p:cNvPr id="9" name="TextBox 8">
            <a:extLst>
              <a:ext uri="{FF2B5EF4-FFF2-40B4-BE49-F238E27FC236}">
                <a16:creationId xmlns:a16="http://schemas.microsoft.com/office/drawing/2014/main" id="{A04D0EAC-0C46-4640-BCEF-A02F3BFFDCC6}"/>
              </a:ext>
            </a:extLst>
          </p:cNvPr>
          <p:cNvSpPr txBox="1"/>
          <p:nvPr/>
        </p:nvSpPr>
        <p:spPr>
          <a:xfrm>
            <a:off x="2166030" y="2415125"/>
            <a:ext cx="5385176" cy="338554"/>
          </a:xfrm>
          <a:prstGeom prst="rect">
            <a:avLst/>
          </a:prstGeom>
          <a:noFill/>
        </p:spPr>
        <p:txBody>
          <a:bodyPr wrap="square" rtlCol="0">
            <a:spAutoFit/>
          </a:bodyPr>
          <a:lstStyle/>
          <a:p>
            <a:pPr algn="l"/>
            <a:r>
              <a:rPr lang="en-US" sz="1600" b="1" i="0" dirty="0">
                <a:solidFill>
                  <a:srgbClr val="414141"/>
                </a:solidFill>
                <a:effectLst/>
                <a:latin typeface="raleway" pitchFamily="2" charset="0"/>
              </a:rPr>
              <a:t>Indexed array </a:t>
            </a:r>
            <a:r>
              <a:rPr lang="en-US" sz="1600" b="0" i="0" dirty="0">
                <a:solidFill>
                  <a:srgbClr val="414141"/>
                </a:solidFill>
                <a:effectLst/>
                <a:latin typeface="raleway" pitchFamily="2" charset="0"/>
              </a:rPr>
              <a:t>- An array with a numeric key. </a:t>
            </a:r>
          </a:p>
        </p:txBody>
      </p:sp>
      <p:pic>
        <p:nvPicPr>
          <p:cNvPr id="10" name="Picture 9">
            <a:extLst>
              <a:ext uri="{FF2B5EF4-FFF2-40B4-BE49-F238E27FC236}">
                <a16:creationId xmlns:a16="http://schemas.microsoft.com/office/drawing/2014/main" id="{A1623032-A72A-46F2-BA4C-A4AFF4346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18" y="2435861"/>
            <a:ext cx="292654" cy="292654"/>
          </a:xfrm>
          <a:prstGeom prst="rect">
            <a:avLst/>
          </a:prstGeom>
        </p:spPr>
      </p:pic>
      <p:sp>
        <p:nvSpPr>
          <p:cNvPr id="11" name="TextBox 10">
            <a:extLst>
              <a:ext uri="{FF2B5EF4-FFF2-40B4-BE49-F238E27FC236}">
                <a16:creationId xmlns:a16="http://schemas.microsoft.com/office/drawing/2014/main" id="{06B37D3D-F09A-4B97-A119-5EB7030F0EDA}"/>
              </a:ext>
            </a:extLst>
          </p:cNvPr>
          <p:cNvSpPr txBox="1"/>
          <p:nvPr/>
        </p:nvSpPr>
        <p:spPr>
          <a:xfrm>
            <a:off x="2169732" y="3033194"/>
            <a:ext cx="8038035" cy="338554"/>
          </a:xfrm>
          <a:prstGeom prst="rect">
            <a:avLst/>
          </a:prstGeom>
          <a:noFill/>
        </p:spPr>
        <p:txBody>
          <a:bodyPr wrap="square" rtlCol="0">
            <a:spAutoFit/>
          </a:bodyPr>
          <a:lstStyle/>
          <a:p>
            <a:pPr algn="l"/>
            <a:r>
              <a:rPr lang="en-US" sz="1600" b="1" i="0" dirty="0">
                <a:solidFill>
                  <a:srgbClr val="414141"/>
                </a:solidFill>
                <a:effectLst/>
                <a:latin typeface="raleway" pitchFamily="2" charset="0"/>
              </a:rPr>
              <a:t>Associative array </a:t>
            </a:r>
            <a:r>
              <a:rPr lang="en-US" sz="1600" b="0" i="0" dirty="0">
                <a:solidFill>
                  <a:srgbClr val="414141"/>
                </a:solidFill>
                <a:effectLst/>
                <a:latin typeface="raleway" pitchFamily="2" charset="0"/>
              </a:rPr>
              <a:t>- An array where each key has its own specific value.</a:t>
            </a:r>
          </a:p>
        </p:txBody>
      </p:sp>
      <p:pic>
        <p:nvPicPr>
          <p:cNvPr id="12" name="Picture 11">
            <a:extLst>
              <a:ext uri="{FF2B5EF4-FFF2-40B4-BE49-F238E27FC236}">
                <a16:creationId xmlns:a16="http://schemas.microsoft.com/office/drawing/2014/main" id="{CF3490B4-F62A-496E-8A52-45A1C085F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291" y="3016106"/>
            <a:ext cx="292654" cy="292654"/>
          </a:xfrm>
          <a:prstGeom prst="rect">
            <a:avLst/>
          </a:prstGeom>
        </p:spPr>
      </p:pic>
      <p:sp>
        <p:nvSpPr>
          <p:cNvPr id="13" name="TextBox 12">
            <a:extLst>
              <a:ext uri="{FF2B5EF4-FFF2-40B4-BE49-F238E27FC236}">
                <a16:creationId xmlns:a16="http://schemas.microsoft.com/office/drawing/2014/main" id="{8800EBE5-3166-4670-A200-D8FE85E36AA6}"/>
              </a:ext>
            </a:extLst>
          </p:cNvPr>
          <p:cNvSpPr txBox="1"/>
          <p:nvPr/>
        </p:nvSpPr>
        <p:spPr>
          <a:xfrm>
            <a:off x="2184317" y="3604354"/>
            <a:ext cx="8023449" cy="338554"/>
          </a:xfrm>
          <a:prstGeom prst="rect">
            <a:avLst/>
          </a:prstGeom>
          <a:noFill/>
        </p:spPr>
        <p:txBody>
          <a:bodyPr wrap="square" rtlCol="0">
            <a:spAutoFit/>
          </a:bodyPr>
          <a:lstStyle/>
          <a:p>
            <a:pPr algn="l"/>
            <a:r>
              <a:rPr lang="en-US" sz="1600" b="1" i="0" dirty="0">
                <a:solidFill>
                  <a:srgbClr val="414141"/>
                </a:solidFill>
                <a:effectLst/>
                <a:latin typeface="raleway" pitchFamily="2" charset="0"/>
              </a:rPr>
              <a:t>Multidimensional array </a:t>
            </a:r>
            <a:r>
              <a:rPr lang="en-US" sz="1600" b="0" i="0" dirty="0">
                <a:solidFill>
                  <a:srgbClr val="414141"/>
                </a:solidFill>
                <a:effectLst/>
                <a:latin typeface="raleway" pitchFamily="2" charset="0"/>
              </a:rPr>
              <a:t>-  An array containing one or more arrays within itself.</a:t>
            </a:r>
          </a:p>
        </p:txBody>
      </p:sp>
      <p:pic>
        <p:nvPicPr>
          <p:cNvPr id="14" name="Picture 13">
            <a:extLst>
              <a:ext uri="{FF2B5EF4-FFF2-40B4-BE49-F238E27FC236}">
                <a16:creationId xmlns:a16="http://schemas.microsoft.com/office/drawing/2014/main" id="{36042BE8-1EA2-41DB-BFB5-16F7F7E27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936" y="3604354"/>
            <a:ext cx="292654" cy="292654"/>
          </a:xfrm>
          <a:prstGeom prst="rect">
            <a:avLst/>
          </a:prstGeom>
        </p:spPr>
      </p:pic>
    </p:spTree>
    <p:extLst>
      <p:ext uri="{BB962C8B-B14F-4D97-AF65-F5344CB8AC3E}">
        <p14:creationId xmlns:p14="http://schemas.microsoft.com/office/powerpoint/2010/main" val="314959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595FC-42FA-4CA1-8803-774ACA8025DB}"/>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Indexed Array</a:t>
            </a:r>
          </a:p>
        </p:txBody>
      </p:sp>
      <p:sp>
        <p:nvSpPr>
          <p:cNvPr id="3" name="TextBox 2">
            <a:extLst>
              <a:ext uri="{FF2B5EF4-FFF2-40B4-BE49-F238E27FC236}">
                <a16:creationId xmlns:a16="http://schemas.microsoft.com/office/drawing/2014/main" id="{68DC51E0-F3E5-470D-8B44-E9E31722EC50}"/>
              </a:ext>
            </a:extLst>
          </p:cNvPr>
          <p:cNvSpPr txBox="1"/>
          <p:nvPr/>
        </p:nvSpPr>
        <p:spPr>
          <a:xfrm>
            <a:off x="1719071" y="1809177"/>
            <a:ext cx="8666587" cy="584775"/>
          </a:xfrm>
          <a:prstGeom prst="rect">
            <a:avLst/>
          </a:prstGeom>
          <a:noFill/>
        </p:spPr>
        <p:txBody>
          <a:bodyPr wrap="square" rtlCol="0">
            <a:spAutoFit/>
          </a:bodyPr>
          <a:lstStyle/>
          <a:p>
            <a:r>
              <a:rPr lang="en-US" sz="1600" b="0" i="0" dirty="0">
                <a:solidFill>
                  <a:srgbClr val="000000"/>
                </a:solidFill>
                <a:effectLst/>
                <a:latin typeface="raleway" pitchFamily="2" charset="0"/>
              </a:rPr>
              <a:t>These arrays can store numbers, strings and any object but their </a:t>
            </a:r>
            <a:r>
              <a:rPr lang="en-US" sz="1600" b="0" i="0" u="sng" dirty="0">
                <a:solidFill>
                  <a:srgbClr val="000000"/>
                </a:solidFill>
                <a:effectLst/>
                <a:latin typeface="raleway" pitchFamily="2" charset="0"/>
              </a:rPr>
              <a:t>index will be represented by numbers</a:t>
            </a:r>
            <a:r>
              <a:rPr lang="en-US" sz="1600" b="0" i="0" dirty="0">
                <a:solidFill>
                  <a:srgbClr val="000000"/>
                </a:solidFill>
                <a:effectLst/>
                <a:latin typeface="raleway" pitchFamily="2" charset="0"/>
              </a:rPr>
              <a:t>. By default array index starts from zero. It is also called </a:t>
            </a:r>
            <a:r>
              <a:rPr lang="en-US" sz="1600" b="0" i="0" dirty="0">
                <a:solidFill>
                  <a:schemeClr val="accent2"/>
                </a:solidFill>
                <a:effectLst/>
                <a:latin typeface="raleway" pitchFamily="2" charset="0"/>
              </a:rPr>
              <a:t>Numeric array</a:t>
            </a:r>
            <a:r>
              <a:rPr lang="en-US" sz="1600" b="0" i="0" dirty="0">
                <a:solidFill>
                  <a:srgbClr val="000000"/>
                </a:solidFill>
                <a:effectLst/>
                <a:latin typeface="raleway" pitchFamily="2" charset="0"/>
              </a:rPr>
              <a:t>.</a:t>
            </a:r>
            <a:endParaRPr lang="en-US" sz="1600" b="0" i="0" dirty="0">
              <a:solidFill>
                <a:srgbClr val="414141"/>
              </a:solidFill>
              <a:effectLst/>
              <a:latin typeface="raleway" pitchFamily="2" charset="0"/>
            </a:endParaRPr>
          </a:p>
        </p:txBody>
      </p:sp>
      <p:sp>
        <p:nvSpPr>
          <p:cNvPr id="4" name="TextBox 3">
            <a:extLst>
              <a:ext uri="{FF2B5EF4-FFF2-40B4-BE49-F238E27FC236}">
                <a16:creationId xmlns:a16="http://schemas.microsoft.com/office/drawing/2014/main" id="{5B873B34-5AED-442D-9329-7C0DDFEF0ECE}"/>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03</a:t>
            </a:r>
          </a:p>
        </p:txBody>
      </p:sp>
      <p:sp>
        <p:nvSpPr>
          <p:cNvPr id="10" name="Rectangle 9">
            <a:extLst>
              <a:ext uri="{FF2B5EF4-FFF2-40B4-BE49-F238E27FC236}">
                <a16:creationId xmlns:a16="http://schemas.microsoft.com/office/drawing/2014/main" id="{42552215-D68E-4F19-8B0A-178CF144E636}"/>
              </a:ext>
            </a:extLst>
          </p:cNvPr>
          <p:cNvSpPr/>
          <p:nvPr/>
        </p:nvSpPr>
        <p:spPr>
          <a:xfrm>
            <a:off x="3771328" y="3128874"/>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10</a:t>
            </a:r>
          </a:p>
        </p:txBody>
      </p:sp>
      <p:sp>
        <p:nvSpPr>
          <p:cNvPr id="11" name="Rectangle 10">
            <a:extLst>
              <a:ext uri="{FF2B5EF4-FFF2-40B4-BE49-F238E27FC236}">
                <a16:creationId xmlns:a16="http://schemas.microsoft.com/office/drawing/2014/main" id="{C242BA17-362C-463C-972A-E56ECD092185}"/>
              </a:ext>
            </a:extLst>
          </p:cNvPr>
          <p:cNvSpPr/>
          <p:nvPr/>
        </p:nvSpPr>
        <p:spPr>
          <a:xfrm>
            <a:off x="4411408" y="3128001"/>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12</a:t>
            </a:r>
          </a:p>
        </p:txBody>
      </p:sp>
      <p:sp>
        <p:nvSpPr>
          <p:cNvPr id="12" name="Rectangle 11">
            <a:extLst>
              <a:ext uri="{FF2B5EF4-FFF2-40B4-BE49-F238E27FC236}">
                <a16:creationId xmlns:a16="http://schemas.microsoft.com/office/drawing/2014/main" id="{2E32CC84-0C34-4DC5-A7AE-BA78FC07FFC4}"/>
              </a:ext>
            </a:extLst>
          </p:cNvPr>
          <p:cNvSpPr/>
          <p:nvPr/>
        </p:nvSpPr>
        <p:spPr>
          <a:xfrm>
            <a:off x="5048516" y="3129268"/>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33</a:t>
            </a:r>
          </a:p>
        </p:txBody>
      </p:sp>
      <p:sp>
        <p:nvSpPr>
          <p:cNvPr id="13" name="Rectangle 12">
            <a:extLst>
              <a:ext uri="{FF2B5EF4-FFF2-40B4-BE49-F238E27FC236}">
                <a16:creationId xmlns:a16="http://schemas.microsoft.com/office/drawing/2014/main" id="{0D5D5F65-9D36-4D8C-9790-890291F6469C}"/>
              </a:ext>
            </a:extLst>
          </p:cNvPr>
          <p:cNvSpPr/>
          <p:nvPr/>
        </p:nvSpPr>
        <p:spPr>
          <a:xfrm>
            <a:off x="5688596" y="3128395"/>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11</a:t>
            </a:r>
          </a:p>
        </p:txBody>
      </p:sp>
      <p:sp>
        <p:nvSpPr>
          <p:cNvPr id="14" name="Rectangle 13">
            <a:extLst>
              <a:ext uri="{FF2B5EF4-FFF2-40B4-BE49-F238E27FC236}">
                <a16:creationId xmlns:a16="http://schemas.microsoft.com/office/drawing/2014/main" id="{08AAE989-4202-43A0-B3EB-D7F3F8A6DAC3}"/>
              </a:ext>
            </a:extLst>
          </p:cNvPr>
          <p:cNvSpPr/>
          <p:nvPr/>
        </p:nvSpPr>
        <p:spPr>
          <a:xfrm>
            <a:off x="6325704" y="3128395"/>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45</a:t>
            </a:r>
          </a:p>
        </p:txBody>
      </p:sp>
      <p:sp>
        <p:nvSpPr>
          <p:cNvPr id="15" name="Rectangle 14">
            <a:extLst>
              <a:ext uri="{FF2B5EF4-FFF2-40B4-BE49-F238E27FC236}">
                <a16:creationId xmlns:a16="http://schemas.microsoft.com/office/drawing/2014/main" id="{ECB21704-E78A-4B23-A343-CE8E9503E752}"/>
              </a:ext>
            </a:extLst>
          </p:cNvPr>
          <p:cNvSpPr/>
          <p:nvPr/>
        </p:nvSpPr>
        <p:spPr>
          <a:xfrm>
            <a:off x="6960389" y="3128395"/>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22</a:t>
            </a:r>
          </a:p>
        </p:txBody>
      </p:sp>
      <p:sp>
        <p:nvSpPr>
          <p:cNvPr id="16" name="TextBox 15">
            <a:extLst>
              <a:ext uri="{FF2B5EF4-FFF2-40B4-BE49-F238E27FC236}">
                <a16:creationId xmlns:a16="http://schemas.microsoft.com/office/drawing/2014/main" id="{57DFF501-1012-41D6-AB6C-D32FD0835D25}"/>
              </a:ext>
            </a:extLst>
          </p:cNvPr>
          <p:cNvSpPr txBox="1"/>
          <p:nvPr/>
        </p:nvSpPr>
        <p:spPr>
          <a:xfrm>
            <a:off x="3949757" y="3835625"/>
            <a:ext cx="283221"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ED739653-BCF4-457B-9243-E57A0FFE4EC4}"/>
              </a:ext>
            </a:extLst>
          </p:cNvPr>
          <p:cNvSpPr txBox="1"/>
          <p:nvPr/>
        </p:nvSpPr>
        <p:spPr>
          <a:xfrm>
            <a:off x="4589837" y="3835625"/>
            <a:ext cx="283221"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7ECD1934-3D62-445B-8BD6-3F7DD6B38CA2}"/>
              </a:ext>
            </a:extLst>
          </p:cNvPr>
          <p:cNvSpPr txBox="1"/>
          <p:nvPr/>
        </p:nvSpPr>
        <p:spPr>
          <a:xfrm>
            <a:off x="5212080" y="3835625"/>
            <a:ext cx="283221"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7349F9F4-D3F4-46CB-BD20-498E17A4864A}"/>
              </a:ext>
            </a:extLst>
          </p:cNvPr>
          <p:cNvSpPr txBox="1"/>
          <p:nvPr/>
        </p:nvSpPr>
        <p:spPr>
          <a:xfrm>
            <a:off x="5852160" y="3835625"/>
            <a:ext cx="283221" cy="369332"/>
          </a:xfrm>
          <a:prstGeom prst="rect">
            <a:avLst/>
          </a:prstGeom>
          <a:noFill/>
        </p:spPr>
        <p:txBody>
          <a:bodyPr wrap="square" rtlCol="0">
            <a:spAutoFit/>
          </a:bodyPr>
          <a:lstStyle/>
          <a:p>
            <a:r>
              <a:rPr lang="en-US" dirty="0"/>
              <a:t>3</a:t>
            </a:r>
          </a:p>
        </p:txBody>
      </p:sp>
      <p:sp>
        <p:nvSpPr>
          <p:cNvPr id="20" name="TextBox 19">
            <a:extLst>
              <a:ext uri="{FF2B5EF4-FFF2-40B4-BE49-F238E27FC236}">
                <a16:creationId xmlns:a16="http://schemas.microsoft.com/office/drawing/2014/main" id="{F59BE31C-2178-4635-AB62-52737BD30796}"/>
              </a:ext>
            </a:extLst>
          </p:cNvPr>
          <p:cNvSpPr txBox="1"/>
          <p:nvPr/>
        </p:nvSpPr>
        <p:spPr>
          <a:xfrm>
            <a:off x="6498856" y="3835625"/>
            <a:ext cx="283221" cy="369332"/>
          </a:xfrm>
          <a:prstGeom prst="rect">
            <a:avLst/>
          </a:prstGeom>
          <a:noFill/>
        </p:spPr>
        <p:txBody>
          <a:bodyPr wrap="square" rtlCol="0">
            <a:spAutoFit/>
          </a:bodyPr>
          <a:lstStyle/>
          <a:p>
            <a:r>
              <a:rPr lang="en-US" dirty="0"/>
              <a:t>4</a:t>
            </a:r>
          </a:p>
        </p:txBody>
      </p:sp>
      <p:sp>
        <p:nvSpPr>
          <p:cNvPr id="21" name="TextBox 20">
            <a:extLst>
              <a:ext uri="{FF2B5EF4-FFF2-40B4-BE49-F238E27FC236}">
                <a16:creationId xmlns:a16="http://schemas.microsoft.com/office/drawing/2014/main" id="{D3733EDA-1220-421F-A70D-E28D0BA464F8}"/>
              </a:ext>
            </a:extLst>
          </p:cNvPr>
          <p:cNvSpPr txBox="1"/>
          <p:nvPr/>
        </p:nvSpPr>
        <p:spPr>
          <a:xfrm>
            <a:off x="7138936" y="3835625"/>
            <a:ext cx="283221" cy="369332"/>
          </a:xfrm>
          <a:prstGeom prst="rect">
            <a:avLst/>
          </a:prstGeom>
          <a:noFill/>
        </p:spPr>
        <p:txBody>
          <a:bodyPr wrap="square" rtlCol="0">
            <a:spAutoFit/>
          </a:bodyPr>
          <a:lstStyle/>
          <a:p>
            <a:r>
              <a:rPr lang="en-US" dirty="0"/>
              <a:t>5</a:t>
            </a:r>
          </a:p>
        </p:txBody>
      </p:sp>
      <p:sp>
        <p:nvSpPr>
          <p:cNvPr id="22" name="TextBox 21">
            <a:extLst>
              <a:ext uri="{FF2B5EF4-FFF2-40B4-BE49-F238E27FC236}">
                <a16:creationId xmlns:a16="http://schemas.microsoft.com/office/drawing/2014/main" id="{F1B3115B-60A6-4C77-89F9-9456591D9902}"/>
              </a:ext>
            </a:extLst>
          </p:cNvPr>
          <p:cNvSpPr txBox="1"/>
          <p:nvPr/>
        </p:nvSpPr>
        <p:spPr>
          <a:xfrm>
            <a:off x="2138828" y="3279158"/>
            <a:ext cx="1399546" cy="338554"/>
          </a:xfrm>
          <a:prstGeom prst="rect">
            <a:avLst/>
          </a:prstGeom>
          <a:noFill/>
        </p:spPr>
        <p:txBody>
          <a:bodyPr wrap="square" rtlCol="0">
            <a:spAutoFit/>
          </a:bodyPr>
          <a:lstStyle/>
          <a:p>
            <a:r>
              <a:rPr lang="en-US" sz="1600" dirty="0">
                <a:latin typeface="raleway" pitchFamily="2" charset="0"/>
              </a:rPr>
              <a:t>numbers    = </a:t>
            </a:r>
          </a:p>
        </p:txBody>
      </p:sp>
      <p:cxnSp>
        <p:nvCxnSpPr>
          <p:cNvPr id="26" name="Connector: Elbow 25">
            <a:extLst>
              <a:ext uri="{FF2B5EF4-FFF2-40B4-BE49-F238E27FC236}">
                <a16:creationId xmlns:a16="http://schemas.microsoft.com/office/drawing/2014/main" id="{E0D26227-43F7-4259-9640-AA21CA943C9B}"/>
              </a:ext>
            </a:extLst>
          </p:cNvPr>
          <p:cNvCxnSpPr>
            <a:cxnSpLocks/>
          </p:cNvCxnSpPr>
          <p:nvPr/>
        </p:nvCxnSpPr>
        <p:spPr>
          <a:xfrm rot="10800000">
            <a:off x="4091367" y="4220554"/>
            <a:ext cx="3626604" cy="345274"/>
          </a:xfrm>
          <a:prstGeom prst="bentConnector3">
            <a:avLst>
              <a:gd name="adj1" fmla="val 99827"/>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99C147C-4EF8-49FF-8551-A390DB18849D}"/>
              </a:ext>
            </a:extLst>
          </p:cNvPr>
          <p:cNvCxnSpPr>
            <a:cxnSpLocks/>
          </p:cNvCxnSpPr>
          <p:nvPr/>
        </p:nvCxnSpPr>
        <p:spPr>
          <a:xfrm rot="10800000">
            <a:off x="4731447" y="4220555"/>
            <a:ext cx="2690710" cy="345273"/>
          </a:xfrm>
          <a:prstGeom prst="bentConnector3">
            <a:avLst>
              <a:gd name="adj1" fmla="val 100166"/>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E007092-84B5-49FD-9A53-0488EDBA29F4}"/>
              </a:ext>
            </a:extLst>
          </p:cNvPr>
          <p:cNvCxnSpPr>
            <a:cxnSpLocks/>
          </p:cNvCxnSpPr>
          <p:nvPr/>
        </p:nvCxnSpPr>
        <p:spPr>
          <a:xfrm rot="10800000">
            <a:off x="5368556" y="4218333"/>
            <a:ext cx="683808" cy="347494"/>
          </a:xfrm>
          <a:prstGeom prst="bentConnector3">
            <a:avLst>
              <a:gd name="adj1" fmla="val 9935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E8481D9-17F9-406A-830F-4FE1E6451009}"/>
              </a:ext>
            </a:extLst>
          </p:cNvPr>
          <p:cNvSpPr txBox="1"/>
          <p:nvPr/>
        </p:nvSpPr>
        <p:spPr>
          <a:xfrm>
            <a:off x="7765576" y="4396551"/>
            <a:ext cx="785198" cy="338554"/>
          </a:xfrm>
          <a:prstGeom prst="rect">
            <a:avLst/>
          </a:prstGeom>
          <a:noFill/>
        </p:spPr>
        <p:txBody>
          <a:bodyPr wrap="square" rtlCol="0">
            <a:spAutoFit/>
          </a:bodyPr>
          <a:lstStyle/>
          <a:p>
            <a:r>
              <a:rPr lang="en-US" sz="1600" dirty="0">
                <a:latin typeface="raleway" pitchFamily="2" charset="0"/>
              </a:rPr>
              <a:t>index</a:t>
            </a:r>
          </a:p>
        </p:txBody>
      </p:sp>
      <p:cxnSp>
        <p:nvCxnSpPr>
          <p:cNvPr id="38" name="Connector: Elbow 37">
            <a:extLst>
              <a:ext uri="{FF2B5EF4-FFF2-40B4-BE49-F238E27FC236}">
                <a16:creationId xmlns:a16="http://schemas.microsoft.com/office/drawing/2014/main" id="{28C5344E-A068-4A17-95B7-A085A5483BE4}"/>
              </a:ext>
            </a:extLst>
          </p:cNvPr>
          <p:cNvCxnSpPr>
            <a:cxnSpLocks/>
          </p:cNvCxnSpPr>
          <p:nvPr/>
        </p:nvCxnSpPr>
        <p:spPr>
          <a:xfrm rot="10800000" flipV="1">
            <a:off x="7282864" y="2873829"/>
            <a:ext cx="482713" cy="254566"/>
          </a:xfrm>
          <a:prstGeom prst="bentConnector3">
            <a:avLst>
              <a:gd name="adj1" fmla="val 99765"/>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D78D3F3-93D0-48FB-B117-221C592F4C49}"/>
              </a:ext>
            </a:extLst>
          </p:cNvPr>
          <p:cNvCxnSpPr/>
          <p:nvPr/>
        </p:nvCxnSpPr>
        <p:spPr>
          <a:xfrm rot="10800000" flipV="1">
            <a:off x="6564181" y="2873829"/>
            <a:ext cx="1112457" cy="254566"/>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42E204B-EFAA-46F3-9A9C-1E36734C46B5}"/>
              </a:ext>
            </a:extLst>
          </p:cNvPr>
          <p:cNvCxnSpPr/>
          <p:nvPr/>
        </p:nvCxnSpPr>
        <p:spPr>
          <a:xfrm rot="10800000" flipV="1">
            <a:off x="5977181" y="2873829"/>
            <a:ext cx="1112457" cy="254566"/>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FD22311-6D0E-46E8-8231-94C99DD27E08}"/>
              </a:ext>
            </a:extLst>
          </p:cNvPr>
          <p:cNvSpPr txBox="1"/>
          <p:nvPr/>
        </p:nvSpPr>
        <p:spPr>
          <a:xfrm>
            <a:off x="7765576" y="2704552"/>
            <a:ext cx="785198" cy="338554"/>
          </a:xfrm>
          <a:prstGeom prst="rect">
            <a:avLst/>
          </a:prstGeom>
          <a:noFill/>
        </p:spPr>
        <p:txBody>
          <a:bodyPr wrap="square" rtlCol="0">
            <a:spAutoFit/>
          </a:bodyPr>
          <a:lstStyle/>
          <a:p>
            <a:r>
              <a:rPr lang="en-US" sz="1600" dirty="0">
                <a:latin typeface="raleway" pitchFamily="2" charset="0"/>
              </a:rPr>
              <a:t>value</a:t>
            </a:r>
          </a:p>
        </p:txBody>
      </p:sp>
    </p:spTree>
    <p:extLst>
      <p:ext uri="{BB962C8B-B14F-4D97-AF65-F5344CB8AC3E}">
        <p14:creationId xmlns:p14="http://schemas.microsoft.com/office/powerpoint/2010/main" val="249422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5A1A00-F35B-489F-9E56-0D3ED8B9B173}"/>
              </a:ext>
            </a:extLst>
          </p:cNvPr>
          <p:cNvSpPr/>
          <p:nvPr/>
        </p:nvSpPr>
        <p:spPr>
          <a:xfrm>
            <a:off x="1563624" y="1272554"/>
            <a:ext cx="4690872" cy="4488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    &lt;?php</a:t>
            </a:r>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Define an indexed array</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$numbers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r>
              <a:rPr lang="en-US" sz="1400" dirty="0">
                <a:solidFill>
                  <a:srgbClr val="669900"/>
                </a:solidFill>
                <a:latin typeface="Victor Mono" panose="00000509000000000000" pitchFamily="49" charset="0"/>
              </a:rPr>
              <a:t>1</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dirty="0">
                <a:solidFill>
                  <a:srgbClr val="669900"/>
                </a:solidFill>
                <a:latin typeface="Victor Mono" panose="00000509000000000000" pitchFamily="49" charset="0"/>
              </a:rPr>
              <a:t>3</a:t>
            </a:r>
            <a:r>
              <a:rPr lang="en-US" sz="1400" b="0" i="0" dirty="0">
                <a:solidFill>
                  <a:srgbClr val="5F6364"/>
                </a:solidFill>
                <a:effectLst/>
                <a:latin typeface="Victor Mono" panose="00000509000000000000" pitchFamily="49" charset="0"/>
              </a:rPr>
              <a:t>);</a:t>
            </a:r>
          </a:p>
          <a:p>
            <a:r>
              <a:rPr lang="en-US" sz="1400" b="0" i="0" dirty="0">
                <a:solidFill>
                  <a:srgbClr val="999999"/>
                </a:solidFill>
                <a:effectLst/>
                <a:latin typeface="Victor Mono" panose="00000509000000000000" pitchFamily="49" charset="0"/>
              </a:rPr>
              <a:t>        </a:t>
            </a:r>
          </a:p>
          <a:p>
            <a:r>
              <a:rPr lang="en-US" sz="1400" dirty="0">
                <a:solidFill>
                  <a:srgbClr val="999999"/>
                </a:solidFill>
                <a:latin typeface="Victor Mono" panose="00000509000000000000" pitchFamily="49" charset="0"/>
              </a:rPr>
              <a:t>        </a:t>
            </a:r>
            <a:r>
              <a:rPr lang="en-US" sz="1400" b="0" i="0" dirty="0">
                <a:solidFill>
                  <a:srgbClr val="999999"/>
                </a:solidFill>
                <a:effectLst/>
                <a:latin typeface="Victor Mono" panose="00000509000000000000" pitchFamily="49" charset="0"/>
              </a:rPr>
              <a:t>// Show the elements of array</a:t>
            </a:r>
            <a:endParaRPr lang="en-US" sz="1400" b="0" i="0" dirty="0">
              <a:solidFill>
                <a:srgbClr val="5F6364"/>
              </a:solidFill>
              <a:effectLst/>
              <a:latin typeface="Victor Mono" panose="00000509000000000000" pitchFamily="49" charset="0"/>
            </a:endParaRPr>
          </a:p>
          <a:p>
            <a:r>
              <a:rPr lang="en-US" sz="1400" dirty="0">
                <a:solidFill>
                  <a:srgbClr val="5F6364"/>
                </a:solidFill>
                <a:latin typeface="Victor Mono" panose="00000509000000000000" pitchFamily="49" charset="0"/>
              </a:rPr>
              <a:t>        foreach(</a:t>
            </a:r>
            <a:r>
              <a:rPr lang="en-US" sz="1400" b="0" i="0" dirty="0">
                <a:solidFill>
                  <a:srgbClr val="A67F59"/>
                </a:solidFill>
                <a:effectLst/>
                <a:latin typeface="Victor Mono" panose="00000509000000000000" pitchFamily="49" charset="0"/>
              </a:rPr>
              <a:t>$numbers</a:t>
            </a:r>
            <a:r>
              <a:rPr lang="en-US" sz="1400" dirty="0">
                <a:solidFill>
                  <a:srgbClr val="000000"/>
                </a:solidFill>
                <a:latin typeface="Victor Mono" panose="00000509000000000000" pitchFamily="49" charset="0"/>
              </a:rPr>
              <a:t> </a:t>
            </a:r>
            <a:r>
              <a:rPr lang="en-US" sz="1400" b="0" i="0" dirty="0">
                <a:solidFill>
                  <a:srgbClr val="000000"/>
                </a:solidFill>
                <a:effectLst/>
                <a:latin typeface="Victor Mono" panose="00000509000000000000" pitchFamily="49" charset="0"/>
              </a:rPr>
              <a:t>as </a:t>
            </a:r>
            <a:r>
              <a:rPr lang="en-US" sz="1400" b="0" i="0" dirty="0">
                <a:solidFill>
                  <a:srgbClr val="A67F59"/>
                </a:solidFill>
                <a:effectLst/>
                <a:latin typeface="Victor Mono" panose="00000509000000000000" pitchFamily="49" charset="0"/>
              </a:rPr>
              <a:t>$value</a:t>
            </a:r>
            <a:r>
              <a:rPr lang="en-US" sz="1400" dirty="0">
                <a:solidFill>
                  <a:srgbClr val="5F6364"/>
                </a:solidFill>
                <a:latin typeface="Victor Mono" panose="00000509000000000000" pitchFamily="49" charset="0"/>
              </a:rPr>
              <a:t>){</a:t>
            </a:r>
          </a:p>
          <a:p>
            <a:r>
              <a:rPr lang="en-US" sz="1400" b="0" i="0" dirty="0">
                <a:solidFill>
                  <a:srgbClr val="5F6364"/>
                </a:solidFill>
                <a:effectLst/>
                <a:latin typeface="Victor Mono" panose="00000509000000000000" pitchFamily="49" charset="0"/>
              </a:rPr>
              <a:t>           echo </a:t>
            </a:r>
            <a:r>
              <a:rPr lang="en-US" sz="1400" b="0" i="0" dirty="0">
                <a:solidFill>
                  <a:srgbClr val="669900"/>
                </a:solidFill>
                <a:effectLst/>
                <a:latin typeface="Victor Mono" panose="00000509000000000000" pitchFamily="49" charset="0"/>
              </a:rPr>
              <a:t>“Value is: </a:t>
            </a:r>
            <a:r>
              <a:rPr lang="en-US" sz="1400" b="0" i="0" dirty="0">
                <a:solidFill>
                  <a:srgbClr val="A67F59"/>
                </a:solidFill>
                <a:effectLst/>
                <a:latin typeface="Victor Mono" panose="00000509000000000000" pitchFamily="49" charset="0"/>
              </a:rPr>
              <a:t>$value</a:t>
            </a:r>
            <a:r>
              <a:rPr lang="en-US" sz="1400" b="0" i="0" dirty="0">
                <a:solidFill>
                  <a:srgbClr val="0070C0"/>
                </a:solidFill>
                <a:effectLst/>
                <a:latin typeface="Victor Mono" panose="00000509000000000000" pitchFamily="49" charset="0"/>
              </a:rPr>
              <a:t>\n</a:t>
            </a:r>
            <a:r>
              <a:rPr lang="en-US" sz="1400" b="0" i="0" dirty="0">
                <a:solidFill>
                  <a:srgbClr val="669900"/>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p>
          <a:p>
            <a:r>
              <a:rPr lang="en-US" sz="1400" dirty="0">
                <a:solidFill>
                  <a:srgbClr val="5F6364"/>
                </a:solidFill>
                <a:latin typeface="Victor Mono" panose="00000509000000000000" pitchFamily="49" charset="0"/>
              </a:rPr>
              <a:t>        </a:t>
            </a:r>
          </a:p>
          <a:p>
            <a:r>
              <a:rPr lang="en-US" sz="1400" b="0" i="0" dirty="0">
                <a:solidFill>
                  <a:srgbClr val="999999"/>
                </a:solidFill>
                <a:effectLst/>
                <a:latin typeface="Victor Mono" panose="00000509000000000000" pitchFamily="49" charset="0"/>
              </a:rPr>
              <a:t>        // Change array value</a:t>
            </a:r>
            <a:endParaRPr lang="en-US" sz="1400" b="0" i="0" dirty="0">
              <a:solidFill>
                <a:srgbClr val="5F6364"/>
              </a:solidFill>
              <a:effectLst/>
              <a:latin typeface="Victor Mono" panose="00000509000000000000" pitchFamily="49" charset="0"/>
            </a:endParaRPr>
          </a:p>
          <a:p>
            <a:r>
              <a:rPr lang="en-US" sz="1400" dirty="0">
                <a:solidFill>
                  <a:srgbClr val="5F6364"/>
                </a:solidFill>
                <a:latin typeface="Victor Mono" panose="00000509000000000000" pitchFamily="49" charset="0"/>
              </a:rPr>
              <a:t>        </a:t>
            </a:r>
            <a:r>
              <a:rPr lang="en-US" sz="1400" b="0" i="0" dirty="0">
                <a:solidFill>
                  <a:srgbClr val="A67F59"/>
                </a:solidFill>
                <a:effectLst/>
                <a:latin typeface="Victor Mono" panose="00000509000000000000" pitchFamily="49" charset="0"/>
              </a:rPr>
              <a:t>$numbers</a:t>
            </a:r>
            <a:r>
              <a:rPr lang="en-US" sz="1400" b="0" i="0" dirty="0">
                <a:solidFill>
                  <a:schemeClr val="tx1"/>
                </a:solidFill>
                <a:effectLst/>
                <a:latin typeface="Victor Mono" panose="00000509000000000000" pitchFamily="49" charset="0"/>
              </a:rPr>
              <a:t>[</a:t>
            </a:r>
            <a:r>
              <a:rPr lang="en-US" sz="1400" b="0" i="0" dirty="0">
                <a:solidFill>
                  <a:srgbClr val="C00000"/>
                </a:solidFill>
                <a:effectLst/>
                <a:latin typeface="Victor Mono" panose="00000509000000000000" pitchFamily="49" charset="0"/>
              </a:rPr>
              <a:t>0</a:t>
            </a:r>
            <a:r>
              <a:rPr lang="en-US" sz="1400" b="0" i="0" dirty="0">
                <a:solidFill>
                  <a:schemeClr val="tx1"/>
                </a:solidFill>
                <a:effectLst/>
                <a:latin typeface="Victor Mono" panose="00000509000000000000" pitchFamily="49" charset="0"/>
              </a:rPr>
              <a:t>] = </a:t>
            </a:r>
            <a:r>
              <a:rPr lang="en-US" sz="1400" b="0" i="0" dirty="0">
                <a:solidFill>
                  <a:srgbClr val="669900"/>
                </a:solidFill>
                <a:effectLst/>
                <a:latin typeface="Victor Mono" panose="00000509000000000000" pitchFamily="49" charset="0"/>
              </a:rPr>
              <a:t>“one”</a:t>
            </a:r>
            <a:r>
              <a:rPr lang="en-US" sz="1400" b="0" i="0" dirty="0">
                <a:solidFill>
                  <a:schemeClr val="tx1"/>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A67F59"/>
                </a:solidFill>
                <a:effectLst/>
                <a:latin typeface="Victor Mono" panose="00000509000000000000" pitchFamily="49" charset="0"/>
              </a:rPr>
              <a:t>$numbers</a:t>
            </a:r>
            <a:r>
              <a:rPr lang="en-US" sz="1400" b="0" i="0" dirty="0">
                <a:solidFill>
                  <a:schemeClr val="tx1"/>
                </a:solidFill>
                <a:effectLst/>
                <a:latin typeface="Victor Mono" panose="00000509000000000000" pitchFamily="49" charset="0"/>
              </a:rPr>
              <a:t>[</a:t>
            </a:r>
            <a:r>
              <a:rPr lang="en-US" sz="1400" dirty="0">
                <a:solidFill>
                  <a:srgbClr val="C00000"/>
                </a:solidFill>
                <a:latin typeface="Victor Mono" panose="00000509000000000000" pitchFamily="49" charset="0"/>
              </a:rPr>
              <a:t>1</a:t>
            </a:r>
            <a:r>
              <a:rPr lang="en-US" sz="1400" b="0" i="0" dirty="0">
                <a:solidFill>
                  <a:schemeClr val="tx1"/>
                </a:solidFill>
                <a:effectLst/>
                <a:latin typeface="Victor Mono" panose="00000509000000000000" pitchFamily="49" charset="0"/>
              </a:rPr>
              <a:t>] = </a:t>
            </a:r>
            <a:r>
              <a:rPr lang="en-US" sz="1400" b="0" i="0" dirty="0">
                <a:solidFill>
                  <a:srgbClr val="669900"/>
                </a:solidFill>
                <a:effectLst/>
                <a:latin typeface="Victor Mono" panose="00000509000000000000" pitchFamily="49" charset="0"/>
              </a:rPr>
              <a:t>“one”</a:t>
            </a:r>
            <a:r>
              <a:rPr lang="en-US" sz="1400" b="0" i="0" dirty="0">
                <a:solidFill>
                  <a:schemeClr val="tx1"/>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A67F59"/>
                </a:solidFill>
                <a:effectLst/>
                <a:latin typeface="Victor Mono" panose="00000509000000000000" pitchFamily="49" charset="0"/>
              </a:rPr>
              <a:t>$numbers</a:t>
            </a:r>
            <a:r>
              <a:rPr lang="en-US" sz="1400" b="0" i="0" dirty="0">
                <a:solidFill>
                  <a:schemeClr val="tx1"/>
                </a:solidFill>
                <a:effectLst/>
                <a:latin typeface="Victor Mono" panose="00000509000000000000" pitchFamily="49" charset="0"/>
              </a:rPr>
              <a:t>[</a:t>
            </a:r>
            <a:r>
              <a:rPr lang="en-US" sz="1400" b="0" i="0" dirty="0">
                <a:solidFill>
                  <a:srgbClr val="C00000"/>
                </a:solidFill>
                <a:effectLst/>
                <a:latin typeface="Victor Mono" panose="00000509000000000000" pitchFamily="49" charset="0"/>
              </a:rPr>
              <a:t>2</a:t>
            </a:r>
            <a:r>
              <a:rPr lang="en-US" sz="1400" b="0" i="0" dirty="0">
                <a:solidFill>
                  <a:schemeClr val="tx1"/>
                </a:solidFill>
                <a:effectLst/>
                <a:latin typeface="Victor Mono" panose="00000509000000000000" pitchFamily="49" charset="0"/>
              </a:rPr>
              <a:t>] = </a:t>
            </a:r>
            <a:r>
              <a:rPr lang="en-US" sz="1400" b="0" i="0" dirty="0">
                <a:solidFill>
                  <a:srgbClr val="669900"/>
                </a:solidFill>
                <a:effectLst/>
                <a:latin typeface="Victor Mono" panose="00000509000000000000" pitchFamily="49" charset="0"/>
              </a:rPr>
              <a:t>“three”</a:t>
            </a:r>
            <a:r>
              <a:rPr lang="en-US" sz="1400" b="0" i="0" dirty="0">
                <a:solidFill>
                  <a:schemeClr val="tx1"/>
                </a:solidFill>
                <a:effectLst/>
                <a:latin typeface="Victor Mono" panose="00000509000000000000" pitchFamily="49" charset="0"/>
              </a:rPr>
              <a:t>;</a:t>
            </a:r>
            <a:endParaRPr lang="en-US" sz="1400" dirty="0">
              <a:solidFill>
                <a:schemeClr val="tx1"/>
              </a:solidFill>
              <a:latin typeface="Victor Mono" panose="00000509000000000000" pitchFamily="49" charset="0"/>
            </a:endParaRPr>
          </a:p>
          <a:p>
            <a:endParaRPr lang="en-US" sz="1400" dirty="0">
              <a:solidFill>
                <a:schemeClr val="tx1"/>
              </a:solidFill>
              <a:latin typeface="Victor Mono" panose="00000509000000000000" pitchFamily="49" charset="0"/>
            </a:endParaRPr>
          </a:p>
          <a:p>
            <a:r>
              <a:rPr lang="en-US" sz="1400" dirty="0">
                <a:solidFill>
                  <a:srgbClr val="999999"/>
                </a:solidFill>
                <a:latin typeface="Victor Mono" panose="00000509000000000000" pitchFamily="49" charset="0"/>
              </a:rPr>
              <a:t>        </a:t>
            </a:r>
            <a:r>
              <a:rPr lang="en-US" sz="1400" b="0" i="0" dirty="0">
                <a:solidFill>
                  <a:srgbClr val="999999"/>
                </a:solidFill>
                <a:effectLst/>
                <a:latin typeface="Victor Mono" panose="00000509000000000000" pitchFamily="49" charset="0"/>
              </a:rPr>
              <a:t>// Show the elements of array again</a:t>
            </a:r>
            <a:r>
              <a:rPr lang="en-US" sz="1400" dirty="0">
                <a:solidFill>
                  <a:srgbClr val="5F6364"/>
                </a:solidFill>
                <a:latin typeface="Victor Mono" panose="00000509000000000000" pitchFamily="49" charset="0"/>
              </a:rPr>
              <a:t>            </a:t>
            </a:r>
          </a:p>
          <a:p>
            <a:r>
              <a:rPr lang="en-US" sz="1400" dirty="0">
                <a:solidFill>
                  <a:srgbClr val="5F6364"/>
                </a:solidFill>
                <a:latin typeface="Victor Mono" panose="00000509000000000000" pitchFamily="49" charset="0"/>
              </a:rPr>
              <a:t>        foreach(</a:t>
            </a:r>
            <a:r>
              <a:rPr lang="en-US" sz="1400" b="0" i="0" dirty="0">
                <a:solidFill>
                  <a:srgbClr val="A67F59"/>
                </a:solidFill>
                <a:effectLst/>
                <a:latin typeface="Victor Mono" panose="00000509000000000000" pitchFamily="49" charset="0"/>
              </a:rPr>
              <a:t>$numbers</a:t>
            </a:r>
            <a:r>
              <a:rPr lang="en-US" sz="1400" dirty="0">
                <a:solidFill>
                  <a:srgbClr val="000000"/>
                </a:solidFill>
                <a:latin typeface="Victor Mono" panose="00000509000000000000" pitchFamily="49" charset="0"/>
              </a:rPr>
              <a:t> </a:t>
            </a:r>
            <a:r>
              <a:rPr lang="en-US" sz="1400" b="0" i="0" dirty="0">
                <a:solidFill>
                  <a:srgbClr val="000000"/>
                </a:solidFill>
                <a:effectLst/>
                <a:latin typeface="Victor Mono" panose="00000509000000000000" pitchFamily="49" charset="0"/>
              </a:rPr>
              <a:t>as </a:t>
            </a:r>
            <a:r>
              <a:rPr lang="en-US" sz="1400" b="0" i="0" dirty="0">
                <a:solidFill>
                  <a:srgbClr val="A67F59"/>
                </a:solidFill>
                <a:effectLst/>
                <a:latin typeface="Victor Mono" panose="00000509000000000000" pitchFamily="49" charset="0"/>
              </a:rPr>
              <a:t>$value</a:t>
            </a:r>
            <a:r>
              <a:rPr lang="en-US" sz="1400" dirty="0">
                <a:solidFill>
                  <a:srgbClr val="5F6364"/>
                </a:solidFill>
                <a:latin typeface="Victor Mono" panose="00000509000000000000" pitchFamily="49" charset="0"/>
              </a:rPr>
              <a:t>){</a:t>
            </a:r>
          </a:p>
          <a:p>
            <a:r>
              <a:rPr lang="en-US" sz="1400" b="0" i="0" dirty="0">
                <a:solidFill>
                  <a:srgbClr val="5F6364"/>
                </a:solidFill>
                <a:effectLst/>
                <a:latin typeface="Victor Mono" panose="00000509000000000000" pitchFamily="49" charset="0"/>
              </a:rPr>
              <a:t>           echo </a:t>
            </a:r>
            <a:r>
              <a:rPr lang="en-US" sz="1400" b="0" i="0" dirty="0">
                <a:solidFill>
                  <a:srgbClr val="669900"/>
                </a:solidFill>
                <a:effectLst/>
                <a:latin typeface="Victor Mono" panose="00000509000000000000" pitchFamily="49" charset="0"/>
              </a:rPr>
              <a:t>“Value is: </a:t>
            </a:r>
            <a:r>
              <a:rPr lang="en-US" sz="1400" b="0" i="0" dirty="0">
                <a:solidFill>
                  <a:srgbClr val="A67F59"/>
                </a:solidFill>
                <a:effectLst/>
                <a:latin typeface="Victor Mono" panose="00000509000000000000" pitchFamily="49" charset="0"/>
              </a:rPr>
              <a:t>$value</a:t>
            </a:r>
            <a:r>
              <a:rPr lang="en-US" sz="1400" b="0" i="0" dirty="0">
                <a:solidFill>
                  <a:srgbClr val="0070C0"/>
                </a:solidFill>
                <a:effectLst/>
                <a:latin typeface="Victor Mono" panose="00000509000000000000" pitchFamily="49" charset="0"/>
              </a:rPr>
              <a:t>\n</a:t>
            </a:r>
            <a:r>
              <a:rPr lang="en-US" sz="1400" b="0" i="0" dirty="0">
                <a:solidFill>
                  <a:srgbClr val="669900"/>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endParaRPr lang="en-US" sz="1400" dirty="0">
              <a:solidFill>
                <a:srgbClr val="EE9900"/>
              </a:solidFill>
              <a:latin typeface="Victor Mono" panose="00000509000000000000" pitchFamily="49" charset="0"/>
            </a:endParaRPr>
          </a:p>
          <a:p>
            <a:r>
              <a:rPr lang="en-US" sz="1400" b="0" i="0" dirty="0">
                <a:solidFill>
                  <a:srgbClr val="EE9900"/>
                </a:solidFill>
                <a:effectLst/>
                <a:latin typeface="Victor Mono" panose="00000509000000000000" pitchFamily="49" charset="0"/>
              </a:rPr>
              <a:t>    ?&gt;</a:t>
            </a:r>
            <a:endParaRPr lang="en-US" sz="1400" dirty="0">
              <a:solidFill>
                <a:srgbClr val="7030A0"/>
              </a:solidFill>
              <a:latin typeface="Victor Mono" panose="00000509000000000000" pitchFamily="49" charset="0"/>
            </a:endParaRPr>
          </a:p>
        </p:txBody>
      </p:sp>
      <p:sp>
        <p:nvSpPr>
          <p:cNvPr id="11" name="Rectangle 10">
            <a:extLst>
              <a:ext uri="{FF2B5EF4-FFF2-40B4-BE49-F238E27FC236}">
                <a16:creationId xmlns:a16="http://schemas.microsoft.com/office/drawing/2014/main" id="{694645F9-8BA2-4788-BA04-3AC6F5E30AB1}"/>
              </a:ext>
            </a:extLst>
          </p:cNvPr>
          <p:cNvSpPr/>
          <p:nvPr/>
        </p:nvSpPr>
        <p:spPr>
          <a:xfrm>
            <a:off x="6404971" y="1272554"/>
            <a:ext cx="4376928" cy="1631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chemeClr val="tx1">
                    <a:lumMod val="65000"/>
                    <a:lumOff val="35000"/>
                  </a:schemeClr>
                </a:solidFill>
                <a:effectLst/>
                <a:latin typeface="Victor Mono" panose="00000509000000000000" pitchFamily="49" charset="0"/>
              </a:rPr>
              <a:t>    Value is: 1</a:t>
            </a:r>
          </a:p>
          <a:p>
            <a:r>
              <a:rPr lang="en-US" sz="1400" b="0" i="0" dirty="0">
                <a:solidFill>
                  <a:schemeClr val="tx1">
                    <a:lumMod val="65000"/>
                    <a:lumOff val="35000"/>
                  </a:schemeClr>
                </a:solidFill>
                <a:effectLst/>
                <a:latin typeface="Victor Mono" panose="00000509000000000000" pitchFamily="49" charset="0"/>
              </a:rPr>
              <a:t>    Value is: 2</a:t>
            </a:r>
          </a:p>
          <a:p>
            <a:r>
              <a:rPr lang="en-US" sz="1400" b="0" i="0" dirty="0">
                <a:solidFill>
                  <a:schemeClr val="tx1">
                    <a:lumMod val="65000"/>
                    <a:lumOff val="35000"/>
                  </a:schemeClr>
                </a:solidFill>
                <a:effectLst/>
                <a:latin typeface="Victor Mono" panose="00000509000000000000" pitchFamily="49" charset="0"/>
              </a:rPr>
              <a:t>    Value is: 3</a:t>
            </a:r>
          </a:p>
          <a:p>
            <a:r>
              <a:rPr lang="en-US" sz="1400" b="0" i="0" dirty="0">
                <a:solidFill>
                  <a:schemeClr val="tx1">
                    <a:lumMod val="65000"/>
                    <a:lumOff val="35000"/>
                  </a:schemeClr>
                </a:solidFill>
                <a:effectLst/>
                <a:latin typeface="Victor Mono" panose="00000509000000000000" pitchFamily="49" charset="0"/>
              </a:rPr>
              <a:t>    Value is: one</a:t>
            </a:r>
            <a:endParaRPr lang="en-US" sz="1400" dirty="0">
              <a:solidFill>
                <a:schemeClr val="tx1">
                  <a:lumMod val="65000"/>
                  <a:lumOff val="35000"/>
                </a:schemeClr>
              </a:solidFill>
              <a:latin typeface="Victor Mono" panose="00000509000000000000" pitchFamily="49" charset="0"/>
            </a:endParaRPr>
          </a:p>
          <a:p>
            <a:r>
              <a:rPr lang="en-US" sz="1400" b="0" i="0" dirty="0">
                <a:solidFill>
                  <a:schemeClr val="tx1">
                    <a:lumMod val="65000"/>
                    <a:lumOff val="35000"/>
                  </a:schemeClr>
                </a:solidFill>
                <a:effectLst/>
                <a:latin typeface="Victor Mono" panose="00000509000000000000" pitchFamily="49" charset="0"/>
              </a:rPr>
              <a:t>    Value is: two</a:t>
            </a:r>
          </a:p>
          <a:p>
            <a:r>
              <a:rPr lang="en-US" sz="1400" b="0" i="0" dirty="0">
                <a:solidFill>
                  <a:schemeClr val="tx1">
                    <a:lumMod val="65000"/>
                    <a:lumOff val="35000"/>
                  </a:schemeClr>
                </a:solidFill>
                <a:effectLst/>
                <a:latin typeface="Victor Mono" panose="00000509000000000000" pitchFamily="49" charset="0"/>
              </a:rPr>
              <a:t>    Value is: three</a:t>
            </a:r>
          </a:p>
        </p:txBody>
      </p:sp>
      <p:sp>
        <p:nvSpPr>
          <p:cNvPr id="12" name="TextBox 11">
            <a:extLst>
              <a:ext uri="{FF2B5EF4-FFF2-40B4-BE49-F238E27FC236}">
                <a16:creationId xmlns:a16="http://schemas.microsoft.com/office/drawing/2014/main" id="{6DC8D6C6-AE9A-43E5-B594-9A6A2D197100}"/>
              </a:ext>
            </a:extLst>
          </p:cNvPr>
          <p:cNvSpPr txBox="1"/>
          <p:nvPr/>
        </p:nvSpPr>
        <p:spPr>
          <a:xfrm>
            <a:off x="6404971" y="2904423"/>
            <a:ext cx="4376928" cy="307777"/>
          </a:xfrm>
          <a:prstGeom prst="rect">
            <a:avLst/>
          </a:prstGeom>
          <a:noFill/>
        </p:spPr>
        <p:txBody>
          <a:bodyPr wrap="square" rtlCol="0">
            <a:spAutoFit/>
          </a:bodyPr>
          <a:lstStyle/>
          <a:p>
            <a:pPr algn="ctr"/>
            <a:r>
              <a:rPr lang="en-US" sz="1400" dirty="0">
                <a:latin typeface="raleway" pitchFamily="2" charset="0"/>
              </a:rPr>
              <a:t>Output</a:t>
            </a:r>
          </a:p>
        </p:txBody>
      </p:sp>
      <p:sp>
        <p:nvSpPr>
          <p:cNvPr id="13" name="TextBox 12">
            <a:extLst>
              <a:ext uri="{FF2B5EF4-FFF2-40B4-BE49-F238E27FC236}">
                <a16:creationId xmlns:a16="http://schemas.microsoft.com/office/drawing/2014/main" id="{42821812-8BD3-477F-8438-64881AB080F6}"/>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04</a:t>
            </a:r>
          </a:p>
        </p:txBody>
      </p:sp>
    </p:spTree>
    <p:extLst>
      <p:ext uri="{BB962C8B-B14F-4D97-AF65-F5344CB8AC3E}">
        <p14:creationId xmlns:p14="http://schemas.microsoft.com/office/powerpoint/2010/main" val="395405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AF3A1-0687-465B-9F1B-408252E7F0A0}"/>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Associative Array</a:t>
            </a:r>
          </a:p>
        </p:txBody>
      </p:sp>
      <p:sp>
        <p:nvSpPr>
          <p:cNvPr id="6" name="TextBox 5">
            <a:extLst>
              <a:ext uri="{FF2B5EF4-FFF2-40B4-BE49-F238E27FC236}">
                <a16:creationId xmlns:a16="http://schemas.microsoft.com/office/drawing/2014/main" id="{FCB8C62F-FC5E-48CA-84FE-C466BF52116F}"/>
              </a:ext>
            </a:extLst>
          </p:cNvPr>
          <p:cNvSpPr txBox="1"/>
          <p:nvPr/>
        </p:nvSpPr>
        <p:spPr>
          <a:xfrm>
            <a:off x="1719071" y="1809177"/>
            <a:ext cx="8666587" cy="830997"/>
          </a:xfrm>
          <a:prstGeom prst="rect">
            <a:avLst/>
          </a:prstGeom>
          <a:noFill/>
        </p:spPr>
        <p:txBody>
          <a:bodyPr wrap="square" rtlCol="0">
            <a:spAutoFit/>
          </a:bodyPr>
          <a:lstStyle/>
          <a:p>
            <a:r>
              <a:rPr lang="en-US" sz="1600" b="0" i="0" dirty="0">
                <a:solidFill>
                  <a:srgbClr val="000000"/>
                </a:solidFill>
                <a:effectLst/>
                <a:latin typeface="raleway" pitchFamily="2" charset="0"/>
              </a:rPr>
              <a:t>The associative arrays are very similar to numeric arrays in term of functionality but they are different in terms of their index. Associative array will have their index as string so that you can establish a strong association between key and values.</a:t>
            </a:r>
            <a:endParaRPr lang="en-US" sz="1600" b="0" i="0" dirty="0">
              <a:solidFill>
                <a:srgbClr val="414141"/>
              </a:solidFill>
              <a:effectLst/>
              <a:latin typeface="raleway" pitchFamily="2" charset="0"/>
            </a:endParaRPr>
          </a:p>
        </p:txBody>
      </p:sp>
      <p:sp>
        <p:nvSpPr>
          <p:cNvPr id="7" name="TextBox 6">
            <a:extLst>
              <a:ext uri="{FF2B5EF4-FFF2-40B4-BE49-F238E27FC236}">
                <a16:creationId xmlns:a16="http://schemas.microsoft.com/office/drawing/2014/main" id="{3519081B-98B0-446C-A1B1-1A9732134D2A}"/>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05</a:t>
            </a:r>
          </a:p>
        </p:txBody>
      </p:sp>
      <p:sp>
        <p:nvSpPr>
          <p:cNvPr id="8" name="Rectangle 7">
            <a:extLst>
              <a:ext uri="{FF2B5EF4-FFF2-40B4-BE49-F238E27FC236}">
                <a16:creationId xmlns:a16="http://schemas.microsoft.com/office/drawing/2014/main" id="{CF0156F9-0F60-49BA-B07C-F44E811DB0AC}"/>
              </a:ext>
            </a:extLst>
          </p:cNvPr>
          <p:cNvSpPr/>
          <p:nvPr/>
        </p:nvSpPr>
        <p:spPr>
          <a:xfrm>
            <a:off x="1719071" y="2907009"/>
            <a:ext cx="8666587" cy="238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    &lt;?php</a:t>
            </a:r>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Define an indexed array</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$ages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"Peter"</a:t>
            </a:r>
            <a:r>
              <a:rPr lang="en-US" sz="1400" b="0" i="0" dirty="0">
                <a:solidFill>
                  <a:srgbClr val="A67F59"/>
                </a:solidFill>
                <a:effectLst/>
                <a:latin typeface="Victor Mono" panose="00000509000000000000" pitchFamily="49" charset="0"/>
              </a:rPr>
              <a:t>=&gt;</a:t>
            </a:r>
            <a:r>
              <a:rPr lang="en-US" sz="1400" b="0" i="0" dirty="0">
                <a:solidFill>
                  <a:srgbClr val="990055"/>
                </a:solidFill>
                <a:effectLst/>
                <a:latin typeface="Victor Mono" panose="00000509000000000000" pitchFamily="49" charset="0"/>
              </a:rPr>
              <a:t>22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"Clark"</a:t>
            </a:r>
            <a:r>
              <a:rPr lang="en-US" sz="1400" b="0" i="0" dirty="0">
                <a:solidFill>
                  <a:srgbClr val="A67F59"/>
                </a:solidFill>
                <a:effectLst/>
                <a:latin typeface="Victor Mono" panose="00000509000000000000" pitchFamily="49" charset="0"/>
              </a:rPr>
              <a:t>=&gt;</a:t>
            </a:r>
            <a:r>
              <a:rPr lang="en-US" sz="1400" b="0" i="0" dirty="0">
                <a:solidFill>
                  <a:srgbClr val="990055"/>
                </a:solidFill>
                <a:effectLst/>
                <a:latin typeface="Victor Mono" panose="00000509000000000000" pitchFamily="49" charset="0"/>
              </a:rPr>
              <a:t>32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"John"</a:t>
            </a:r>
            <a:r>
              <a:rPr lang="en-US" sz="1400" b="0" i="0" dirty="0">
                <a:solidFill>
                  <a:srgbClr val="A67F59"/>
                </a:solidFill>
                <a:effectLst/>
                <a:latin typeface="Victor Mono" panose="00000509000000000000" pitchFamily="49" charset="0"/>
              </a:rPr>
              <a:t>=&gt;</a:t>
            </a:r>
            <a:r>
              <a:rPr lang="en-US" sz="1400" b="0" i="0" dirty="0">
                <a:solidFill>
                  <a:srgbClr val="990055"/>
                </a:solidFill>
                <a:effectLst/>
                <a:latin typeface="Victor Mono" panose="00000509000000000000" pitchFamily="49" charset="0"/>
              </a:rPr>
              <a:t>28</a:t>
            </a:r>
            <a:r>
              <a:rPr lang="en-US" sz="1400" b="0" i="0" dirty="0">
                <a:solidFill>
                  <a:srgbClr val="5F6364"/>
                </a:solidFill>
                <a:effectLst/>
                <a:latin typeface="Victor Mono" panose="00000509000000000000" pitchFamily="49" charset="0"/>
              </a:rPr>
              <a:t>);</a:t>
            </a:r>
          </a:p>
          <a:p>
            <a:endParaRPr lang="en-US" sz="1400" b="0" i="0" dirty="0">
              <a:solidFill>
                <a:srgbClr val="5F6364"/>
              </a:solidFill>
              <a:effectLst/>
              <a:latin typeface="Victor Mono" panose="00000509000000000000" pitchFamily="49" charset="0"/>
            </a:endParaRPr>
          </a:p>
          <a:p>
            <a:r>
              <a:rPr lang="en-US" sz="1400" b="0" i="0" dirty="0">
                <a:solidFill>
                  <a:srgbClr val="A67F59"/>
                </a:solidFill>
                <a:effectLst/>
                <a:latin typeface="Victor Mono" panose="00000509000000000000" pitchFamily="49" charset="0"/>
              </a:rPr>
              <a:t>        $ages</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"Peter"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"22"</a:t>
            </a:r>
            <a:r>
              <a:rPr lang="en-US" sz="1400" b="0" i="0" dirty="0">
                <a:solidFill>
                  <a:srgbClr val="5F6364"/>
                </a:solidFill>
                <a:effectLst/>
                <a:latin typeface="Victor Mono" panose="00000509000000000000" pitchFamily="49" charset="0"/>
              </a:rPr>
              <a:t>; </a:t>
            </a:r>
          </a:p>
          <a:p>
            <a:r>
              <a:rPr lang="en-US" sz="1400" dirty="0">
                <a:solidFill>
                  <a:srgbClr val="5F6364"/>
                </a:solidFill>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$ages</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"Clark"</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"32"</a:t>
            </a:r>
            <a:r>
              <a:rPr lang="en-US" sz="1400" b="0" i="0" dirty="0">
                <a:solidFill>
                  <a:srgbClr val="5F6364"/>
                </a:solidFill>
                <a:effectLst/>
                <a:latin typeface="Victor Mono" panose="00000509000000000000" pitchFamily="49" charset="0"/>
              </a:rPr>
              <a:t>;</a:t>
            </a:r>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$ages</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"John"</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"28"</a:t>
            </a:r>
            <a:r>
              <a:rPr lang="en-US" sz="1400" b="0" i="0" dirty="0">
                <a:solidFill>
                  <a:srgbClr val="5F6364"/>
                </a:solidFill>
                <a:effectLst/>
                <a:latin typeface="Victor Mono" panose="00000509000000000000" pitchFamily="49" charset="0"/>
              </a:rPr>
              <a:t>;</a:t>
            </a:r>
            <a:endParaRPr lang="en-US" sz="1400" dirty="0">
              <a:solidFill>
                <a:srgbClr val="EE9900"/>
              </a:solidFill>
              <a:latin typeface="Victor Mono" panose="00000509000000000000" pitchFamily="49" charset="0"/>
            </a:endParaRPr>
          </a:p>
          <a:p>
            <a:r>
              <a:rPr lang="en-US" sz="1400" b="0" i="0" dirty="0">
                <a:solidFill>
                  <a:srgbClr val="EE9900"/>
                </a:solidFill>
                <a:effectLst/>
                <a:latin typeface="Victor Mono" panose="00000509000000000000" pitchFamily="49" charset="0"/>
              </a:rPr>
              <a:t>     ?&gt;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64539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08CEE1-7024-4AA8-AF0A-5942FCA297EC}"/>
              </a:ext>
            </a:extLst>
          </p:cNvPr>
          <p:cNvSpPr txBox="1"/>
          <p:nvPr/>
        </p:nvSpPr>
        <p:spPr>
          <a:xfrm>
            <a:off x="1690496" y="1111360"/>
            <a:ext cx="4970280"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Multidimensional Array</a:t>
            </a:r>
          </a:p>
        </p:txBody>
      </p:sp>
      <p:sp>
        <p:nvSpPr>
          <p:cNvPr id="8" name="TextBox 7">
            <a:extLst>
              <a:ext uri="{FF2B5EF4-FFF2-40B4-BE49-F238E27FC236}">
                <a16:creationId xmlns:a16="http://schemas.microsoft.com/office/drawing/2014/main" id="{AB238A30-741D-471E-A1B5-E6516DA2D7F2}"/>
              </a:ext>
            </a:extLst>
          </p:cNvPr>
          <p:cNvSpPr txBox="1"/>
          <p:nvPr/>
        </p:nvSpPr>
        <p:spPr>
          <a:xfrm>
            <a:off x="1719071" y="1809177"/>
            <a:ext cx="8666587" cy="830997"/>
          </a:xfrm>
          <a:prstGeom prst="rect">
            <a:avLst/>
          </a:prstGeom>
          <a:noFill/>
        </p:spPr>
        <p:txBody>
          <a:bodyPr wrap="square" rtlCol="0">
            <a:spAutoFit/>
          </a:bodyPr>
          <a:lstStyle/>
          <a:p>
            <a:r>
              <a:rPr lang="en-US" sz="1600" b="0" i="0" dirty="0">
                <a:solidFill>
                  <a:srgbClr val="000000"/>
                </a:solidFill>
                <a:effectLst/>
                <a:latin typeface="raleway" pitchFamily="2" charset="0"/>
              </a:rPr>
              <a:t>A multi-dimensional array each element in the main array can also be an array. And each element in the sub-array can be an array, and so on. Values in the multi-dimensional array are accessed using multiple index.</a:t>
            </a:r>
            <a:endParaRPr lang="en-US" sz="1600" b="0" i="0" dirty="0">
              <a:solidFill>
                <a:srgbClr val="414141"/>
              </a:solidFill>
              <a:effectLst/>
              <a:latin typeface="raleway" pitchFamily="2" charset="0"/>
            </a:endParaRPr>
          </a:p>
        </p:txBody>
      </p:sp>
      <p:sp>
        <p:nvSpPr>
          <p:cNvPr id="9" name="TextBox 8">
            <a:extLst>
              <a:ext uri="{FF2B5EF4-FFF2-40B4-BE49-F238E27FC236}">
                <a16:creationId xmlns:a16="http://schemas.microsoft.com/office/drawing/2014/main" id="{1CDAD13A-694E-43EC-A740-0C7E048D2DF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06</a:t>
            </a:r>
          </a:p>
        </p:txBody>
      </p:sp>
      <p:sp>
        <p:nvSpPr>
          <p:cNvPr id="10" name="Rectangle 9">
            <a:extLst>
              <a:ext uri="{FF2B5EF4-FFF2-40B4-BE49-F238E27FC236}">
                <a16:creationId xmlns:a16="http://schemas.microsoft.com/office/drawing/2014/main" id="{FF3ECC67-9804-4BC4-9CFD-0F2B8564A291}"/>
              </a:ext>
            </a:extLst>
          </p:cNvPr>
          <p:cNvSpPr/>
          <p:nvPr/>
        </p:nvSpPr>
        <p:spPr>
          <a:xfrm>
            <a:off x="1719071" y="2907009"/>
            <a:ext cx="4448647" cy="238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    &lt;?php</a:t>
            </a:r>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Define an indexed array</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$numbers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p>
          <a:p>
            <a:r>
              <a:rPr lang="en-US" sz="1400" b="0" i="0" dirty="0">
                <a:solidFill>
                  <a:srgbClr val="0077AA"/>
                </a:solidFill>
                <a:effectLst/>
                <a:latin typeface="Victor Mono" panose="00000509000000000000" pitchFamily="49" charset="0"/>
              </a:rPr>
              <a:t>            array</a:t>
            </a:r>
            <a:r>
              <a:rPr lang="en-US" sz="1400" b="0" i="0" dirty="0">
                <a:solidFill>
                  <a:srgbClr val="5F6364"/>
                </a:solidFill>
                <a:effectLst/>
                <a:latin typeface="Victor Mono" panose="00000509000000000000" pitchFamily="49" charset="0"/>
              </a:rPr>
              <a:t>(4, </a:t>
            </a:r>
            <a:r>
              <a:rPr lang="en-US" sz="1400" dirty="0">
                <a:solidFill>
                  <a:srgbClr val="5F6364"/>
                </a:solidFill>
                <a:latin typeface="Victor Mono" panose="00000509000000000000" pitchFamily="49" charset="0"/>
              </a:rPr>
              <a:t>7</a:t>
            </a:r>
            <a:r>
              <a:rPr lang="en-US" sz="1400" b="0" i="0" dirty="0">
                <a:solidFill>
                  <a:srgbClr val="5F6364"/>
                </a:solidFill>
                <a:effectLst/>
                <a:latin typeface="Victor Mono" panose="00000509000000000000" pitchFamily="49" charset="0"/>
              </a:rPr>
              <a:t>, 3, 1),</a:t>
            </a:r>
          </a:p>
          <a:p>
            <a:r>
              <a:rPr lang="en-US" sz="1400" dirty="0">
                <a:solidFill>
                  <a:srgbClr val="5F6364"/>
                </a:solidFill>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(8, 5, 6, 3)</a:t>
            </a:r>
          </a:p>
          <a:p>
            <a:r>
              <a:rPr lang="en-US" sz="1400" dirty="0">
                <a:solidFill>
                  <a:srgbClr val="5F6364"/>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11" name="Rectangle 10">
            <a:extLst>
              <a:ext uri="{FF2B5EF4-FFF2-40B4-BE49-F238E27FC236}">
                <a16:creationId xmlns:a16="http://schemas.microsoft.com/office/drawing/2014/main" id="{ADE37CD3-1BD8-43DF-9DC1-3805E75ED521}"/>
              </a:ext>
            </a:extLst>
          </p:cNvPr>
          <p:cNvSpPr/>
          <p:nvPr/>
        </p:nvSpPr>
        <p:spPr>
          <a:xfrm>
            <a:off x="7195846" y="3248541"/>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4</a:t>
            </a:r>
          </a:p>
        </p:txBody>
      </p:sp>
      <p:sp>
        <p:nvSpPr>
          <p:cNvPr id="12" name="Rectangle 11">
            <a:extLst>
              <a:ext uri="{FF2B5EF4-FFF2-40B4-BE49-F238E27FC236}">
                <a16:creationId xmlns:a16="http://schemas.microsoft.com/office/drawing/2014/main" id="{0E199E16-82B9-418F-9149-DB12673557D0}"/>
              </a:ext>
            </a:extLst>
          </p:cNvPr>
          <p:cNvSpPr/>
          <p:nvPr/>
        </p:nvSpPr>
        <p:spPr>
          <a:xfrm>
            <a:off x="7835926" y="3247668"/>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7</a:t>
            </a:r>
          </a:p>
        </p:txBody>
      </p:sp>
      <p:sp>
        <p:nvSpPr>
          <p:cNvPr id="13" name="Rectangle 12">
            <a:extLst>
              <a:ext uri="{FF2B5EF4-FFF2-40B4-BE49-F238E27FC236}">
                <a16:creationId xmlns:a16="http://schemas.microsoft.com/office/drawing/2014/main" id="{9DBF0E32-DDDD-47F9-80E4-1DE02AF7DC06}"/>
              </a:ext>
            </a:extLst>
          </p:cNvPr>
          <p:cNvSpPr/>
          <p:nvPr/>
        </p:nvSpPr>
        <p:spPr>
          <a:xfrm>
            <a:off x="8473034" y="3248935"/>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3</a:t>
            </a:r>
          </a:p>
        </p:txBody>
      </p:sp>
      <p:sp>
        <p:nvSpPr>
          <p:cNvPr id="14" name="Rectangle 13">
            <a:extLst>
              <a:ext uri="{FF2B5EF4-FFF2-40B4-BE49-F238E27FC236}">
                <a16:creationId xmlns:a16="http://schemas.microsoft.com/office/drawing/2014/main" id="{2D2C9396-3D28-44B3-8407-CE98010A779B}"/>
              </a:ext>
            </a:extLst>
          </p:cNvPr>
          <p:cNvSpPr/>
          <p:nvPr/>
        </p:nvSpPr>
        <p:spPr>
          <a:xfrm>
            <a:off x="9113114" y="3248062"/>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1</a:t>
            </a:r>
          </a:p>
        </p:txBody>
      </p:sp>
      <p:sp>
        <p:nvSpPr>
          <p:cNvPr id="15" name="Rectangle 14">
            <a:extLst>
              <a:ext uri="{FF2B5EF4-FFF2-40B4-BE49-F238E27FC236}">
                <a16:creationId xmlns:a16="http://schemas.microsoft.com/office/drawing/2014/main" id="{4FB31FB6-047A-46B6-936C-1BB850E01A0D}"/>
              </a:ext>
            </a:extLst>
          </p:cNvPr>
          <p:cNvSpPr/>
          <p:nvPr/>
        </p:nvSpPr>
        <p:spPr>
          <a:xfrm>
            <a:off x="7195846" y="3891990"/>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8</a:t>
            </a:r>
          </a:p>
        </p:txBody>
      </p:sp>
      <p:sp>
        <p:nvSpPr>
          <p:cNvPr id="16" name="Rectangle 15">
            <a:extLst>
              <a:ext uri="{FF2B5EF4-FFF2-40B4-BE49-F238E27FC236}">
                <a16:creationId xmlns:a16="http://schemas.microsoft.com/office/drawing/2014/main" id="{1143172E-9151-4356-A8FE-85191B4B4D79}"/>
              </a:ext>
            </a:extLst>
          </p:cNvPr>
          <p:cNvSpPr/>
          <p:nvPr/>
        </p:nvSpPr>
        <p:spPr>
          <a:xfrm>
            <a:off x="7835926" y="3900082"/>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65000"/>
                    <a:lumOff val="35000"/>
                  </a:schemeClr>
                </a:solidFill>
                <a:latin typeface="raleway" pitchFamily="2" charset="0"/>
              </a:rPr>
              <a:t>5</a:t>
            </a:r>
          </a:p>
        </p:txBody>
      </p:sp>
      <p:sp>
        <p:nvSpPr>
          <p:cNvPr id="17" name="Rectangle 16">
            <a:extLst>
              <a:ext uri="{FF2B5EF4-FFF2-40B4-BE49-F238E27FC236}">
                <a16:creationId xmlns:a16="http://schemas.microsoft.com/office/drawing/2014/main" id="{6F4ECD48-EA7F-471B-9DB2-6A1FD2F5CF90}"/>
              </a:ext>
            </a:extLst>
          </p:cNvPr>
          <p:cNvSpPr/>
          <p:nvPr/>
        </p:nvSpPr>
        <p:spPr>
          <a:xfrm>
            <a:off x="8473034" y="3892384"/>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6</a:t>
            </a:r>
          </a:p>
        </p:txBody>
      </p:sp>
      <p:sp>
        <p:nvSpPr>
          <p:cNvPr id="18" name="Rectangle 17">
            <a:extLst>
              <a:ext uri="{FF2B5EF4-FFF2-40B4-BE49-F238E27FC236}">
                <a16:creationId xmlns:a16="http://schemas.microsoft.com/office/drawing/2014/main" id="{DD320FCF-8D80-4D13-8C7D-A6826DB69360}"/>
              </a:ext>
            </a:extLst>
          </p:cNvPr>
          <p:cNvSpPr/>
          <p:nvPr/>
        </p:nvSpPr>
        <p:spPr>
          <a:xfrm>
            <a:off x="9113114" y="3900476"/>
            <a:ext cx="640080" cy="640080"/>
          </a:xfrm>
          <a:prstGeom prst="rect">
            <a:avLst/>
          </a:prstGeom>
          <a:solidFill>
            <a:schemeClr val="bg1"/>
          </a:solidFill>
          <a:ln w="28575">
            <a:solidFill>
              <a:srgbClr val="686B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latin typeface="raleway" pitchFamily="2" charset="0"/>
              </a:rPr>
              <a:t>3</a:t>
            </a:r>
          </a:p>
        </p:txBody>
      </p:sp>
      <p:sp>
        <p:nvSpPr>
          <p:cNvPr id="19" name="TextBox 18">
            <a:extLst>
              <a:ext uri="{FF2B5EF4-FFF2-40B4-BE49-F238E27FC236}">
                <a16:creationId xmlns:a16="http://schemas.microsoft.com/office/drawing/2014/main" id="{F7A8EC38-8F4D-4386-BDE3-E912FAD2C0D9}"/>
              </a:ext>
            </a:extLst>
          </p:cNvPr>
          <p:cNvSpPr txBox="1"/>
          <p:nvPr/>
        </p:nvSpPr>
        <p:spPr>
          <a:xfrm>
            <a:off x="7239802" y="2792615"/>
            <a:ext cx="548234" cy="369332"/>
          </a:xfrm>
          <a:prstGeom prst="rect">
            <a:avLst/>
          </a:prstGeom>
          <a:noFill/>
        </p:spPr>
        <p:txBody>
          <a:bodyPr wrap="square" rtlCol="0">
            <a:spAutoFit/>
          </a:bodyPr>
          <a:lstStyle/>
          <a:p>
            <a:pPr algn="ctr"/>
            <a:r>
              <a:rPr lang="en-US" dirty="0"/>
              <a:t>00</a:t>
            </a:r>
          </a:p>
        </p:txBody>
      </p:sp>
      <p:sp>
        <p:nvSpPr>
          <p:cNvPr id="20" name="TextBox 19">
            <a:extLst>
              <a:ext uri="{FF2B5EF4-FFF2-40B4-BE49-F238E27FC236}">
                <a16:creationId xmlns:a16="http://schemas.microsoft.com/office/drawing/2014/main" id="{F6483308-7B14-4F04-8ECC-D7BA467520E3}"/>
              </a:ext>
            </a:extLst>
          </p:cNvPr>
          <p:cNvSpPr txBox="1"/>
          <p:nvPr/>
        </p:nvSpPr>
        <p:spPr>
          <a:xfrm>
            <a:off x="7879882" y="2792615"/>
            <a:ext cx="548234" cy="369332"/>
          </a:xfrm>
          <a:prstGeom prst="rect">
            <a:avLst/>
          </a:prstGeom>
          <a:noFill/>
        </p:spPr>
        <p:txBody>
          <a:bodyPr wrap="square" rtlCol="0">
            <a:spAutoFit/>
          </a:bodyPr>
          <a:lstStyle/>
          <a:p>
            <a:pPr algn="ctr"/>
            <a:r>
              <a:rPr lang="en-US" dirty="0"/>
              <a:t>01</a:t>
            </a:r>
          </a:p>
        </p:txBody>
      </p:sp>
      <p:sp>
        <p:nvSpPr>
          <p:cNvPr id="21" name="TextBox 20">
            <a:extLst>
              <a:ext uri="{FF2B5EF4-FFF2-40B4-BE49-F238E27FC236}">
                <a16:creationId xmlns:a16="http://schemas.microsoft.com/office/drawing/2014/main" id="{16831F1C-1840-4975-A5F5-E0D3ED193C55}"/>
              </a:ext>
            </a:extLst>
          </p:cNvPr>
          <p:cNvSpPr txBox="1"/>
          <p:nvPr/>
        </p:nvSpPr>
        <p:spPr>
          <a:xfrm>
            <a:off x="8502125" y="2792615"/>
            <a:ext cx="548234" cy="369332"/>
          </a:xfrm>
          <a:prstGeom prst="rect">
            <a:avLst/>
          </a:prstGeom>
          <a:noFill/>
        </p:spPr>
        <p:txBody>
          <a:bodyPr wrap="square" rtlCol="0">
            <a:spAutoFit/>
          </a:bodyPr>
          <a:lstStyle/>
          <a:p>
            <a:pPr algn="ctr"/>
            <a:r>
              <a:rPr lang="en-US" dirty="0"/>
              <a:t>02</a:t>
            </a:r>
          </a:p>
        </p:txBody>
      </p:sp>
      <p:sp>
        <p:nvSpPr>
          <p:cNvPr id="22" name="TextBox 21">
            <a:extLst>
              <a:ext uri="{FF2B5EF4-FFF2-40B4-BE49-F238E27FC236}">
                <a16:creationId xmlns:a16="http://schemas.microsoft.com/office/drawing/2014/main" id="{E4D16793-2180-4739-A6E0-A372FBF0BC0F}"/>
              </a:ext>
            </a:extLst>
          </p:cNvPr>
          <p:cNvSpPr txBox="1"/>
          <p:nvPr/>
        </p:nvSpPr>
        <p:spPr>
          <a:xfrm>
            <a:off x="9142205" y="2792615"/>
            <a:ext cx="548234" cy="369332"/>
          </a:xfrm>
          <a:prstGeom prst="rect">
            <a:avLst/>
          </a:prstGeom>
          <a:noFill/>
        </p:spPr>
        <p:txBody>
          <a:bodyPr wrap="square" rtlCol="0">
            <a:spAutoFit/>
          </a:bodyPr>
          <a:lstStyle/>
          <a:p>
            <a:pPr algn="ctr"/>
            <a:r>
              <a:rPr lang="en-US" dirty="0"/>
              <a:t>03</a:t>
            </a:r>
          </a:p>
        </p:txBody>
      </p:sp>
      <p:sp>
        <p:nvSpPr>
          <p:cNvPr id="23" name="TextBox 22">
            <a:extLst>
              <a:ext uri="{FF2B5EF4-FFF2-40B4-BE49-F238E27FC236}">
                <a16:creationId xmlns:a16="http://schemas.microsoft.com/office/drawing/2014/main" id="{E96F5F02-AE08-4A13-BC85-0AAB9108AC94}"/>
              </a:ext>
            </a:extLst>
          </p:cNvPr>
          <p:cNvSpPr txBox="1"/>
          <p:nvPr/>
        </p:nvSpPr>
        <p:spPr>
          <a:xfrm>
            <a:off x="7228641" y="4603485"/>
            <a:ext cx="548234" cy="369332"/>
          </a:xfrm>
          <a:prstGeom prst="rect">
            <a:avLst/>
          </a:prstGeom>
          <a:noFill/>
        </p:spPr>
        <p:txBody>
          <a:bodyPr wrap="square" rtlCol="0">
            <a:spAutoFit/>
          </a:bodyPr>
          <a:lstStyle/>
          <a:p>
            <a:pPr algn="ctr"/>
            <a:r>
              <a:rPr lang="en-US" dirty="0"/>
              <a:t>10</a:t>
            </a:r>
          </a:p>
        </p:txBody>
      </p:sp>
      <p:sp>
        <p:nvSpPr>
          <p:cNvPr id="24" name="TextBox 23">
            <a:extLst>
              <a:ext uri="{FF2B5EF4-FFF2-40B4-BE49-F238E27FC236}">
                <a16:creationId xmlns:a16="http://schemas.microsoft.com/office/drawing/2014/main" id="{C7594BD0-7884-4631-99CE-741B523B9E61}"/>
              </a:ext>
            </a:extLst>
          </p:cNvPr>
          <p:cNvSpPr txBox="1"/>
          <p:nvPr/>
        </p:nvSpPr>
        <p:spPr>
          <a:xfrm>
            <a:off x="7868721" y="4603485"/>
            <a:ext cx="548234" cy="369332"/>
          </a:xfrm>
          <a:prstGeom prst="rect">
            <a:avLst/>
          </a:prstGeom>
          <a:noFill/>
        </p:spPr>
        <p:txBody>
          <a:bodyPr wrap="square" rtlCol="0">
            <a:spAutoFit/>
          </a:bodyPr>
          <a:lstStyle/>
          <a:p>
            <a:pPr algn="ctr"/>
            <a:r>
              <a:rPr lang="en-US" dirty="0"/>
              <a:t>11</a:t>
            </a:r>
          </a:p>
        </p:txBody>
      </p:sp>
      <p:sp>
        <p:nvSpPr>
          <p:cNvPr id="25" name="TextBox 24">
            <a:extLst>
              <a:ext uri="{FF2B5EF4-FFF2-40B4-BE49-F238E27FC236}">
                <a16:creationId xmlns:a16="http://schemas.microsoft.com/office/drawing/2014/main" id="{C57AAA8F-9F9A-40F1-B22D-B035E3A98B5D}"/>
              </a:ext>
            </a:extLst>
          </p:cNvPr>
          <p:cNvSpPr txBox="1"/>
          <p:nvPr/>
        </p:nvSpPr>
        <p:spPr>
          <a:xfrm>
            <a:off x="8490964" y="4603485"/>
            <a:ext cx="548234" cy="369332"/>
          </a:xfrm>
          <a:prstGeom prst="rect">
            <a:avLst/>
          </a:prstGeom>
          <a:noFill/>
        </p:spPr>
        <p:txBody>
          <a:bodyPr wrap="square" rtlCol="0">
            <a:spAutoFit/>
          </a:bodyPr>
          <a:lstStyle/>
          <a:p>
            <a:pPr algn="ctr"/>
            <a:r>
              <a:rPr lang="en-US" dirty="0"/>
              <a:t>12</a:t>
            </a:r>
          </a:p>
        </p:txBody>
      </p:sp>
      <p:sp>
        <p:nvSpPr>
          <p:cNvPr id="26" name="TextBox 25">
            <a:extLst>
              <a:ext uri="{FF2B5EF4-FFF2-40B4-BE49-F238E27FC236}">
                <a16:creationId xmlns:a16="http://schemas.microsoft.com/office/drawing/2014/main" id="{7AF356C8-534B-4FB5-93CB-B856F1E110AB}"/>
              </a:ext>
            </a:extLst>
          </p:cNvPr>
          <p:cNvSpPr txBox="1"/>
          <p:nvPr/>
        </p:nvSpPr>
        <p:spPr>
          <a:xfrm>
            <a:off x="9131044" y="4603485"/>
            <a:ext cx="548234" cy="369332"/>
          </a:xfrm>
          <a:prstGeom prst="rect">
            <a:avLst/>
          </a:prstGeom>
          <a:noFill/>
        </p:spPr>
        <p:txBody>
          <a:bodyPr wrap="square" rtlCol="0">
            <a:spAutoFit/>
          </a:bodyPr>
          <a:lstStyle/>
          <a:p>
            <a:pPr algn="ctr"/>
            <a:r>
              <a:rPr lang="en-US" dirty="0"/>
              <a:t>13</a:t>
            </a:r>
          </a:p>
        </p:txBody>
      </p:sp>
    </p:spTree>
    <p:extLst>
      <p:ext uri="{BB962C8B-B14F-4D97-AF65-F5344CB8AC3E}">
        <p14:creationId xmlns:p14="http://schemas.microsoft.com/office/powerpoint/2010/main" val="100388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7CC70-D681-424D-BF76-64A7DBC3A493}"/>
              </a:ext>
            </a:extLst>
          </p:cNvPr>
          <p:cNvSpPr txBox="1"/>
          <p:nvPr/>
        </p:nvSpPr>
        <p:spPr>
          <a:xfrm>
            <a:off x="1690495" y="1111360"/>
            <a:ext cx="6057841"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Viewing array structure and values</a:t>
            </a:r>
          </a:p>
        </p:txBody>
      </p:sp>
      <p:sp>
        <p:nvSpPr>
          <p:cNvPr id="3" name="TextBox 2">
            <a:extLst>
              <a:ext uri="{FF2B5EF4-FFF2-40B4-BE49-F238E27FC236}">
                <a16:creationId xmlns:a16="http://schemas.microsoft.com/office/drawing/2014/main" id="{04F79674-3CE5-4990-ADF9-B9A6C26CD784}"/>
              </a:ext>
            </a:extLst>
          </p:cNvPr>
          <p:cNvSpPr txBox="1"/>
          <p:nvPr/>
        </p:nvSpPr>
        <p:spPr>
          <a:xfrm>
            <a:off x="1690495" y="1696135"/>
            <a:ext cx="8666587" cy="584775"/>
          </a:xfrm>
          <a:prstGeom prst="rect">
            <a:avLst/>
          </a:prstGeom>
          <a:noFill/>
        </p:spPr>
        <p:txBody>
          <a:bodyPr wrap="square" rtlCol="0">
            <a:spAutoFit/>
          </a:bodyPr>
          <a:lstStyle/>
          <a:p>
            <a:r>
              <a:rPr lang="en-US" sz="1600" b="0" i="0" dirty="0">
                <a:solidFill>
                  <a:srgbClr val="000000"/>
                </a:solidFill>
                <a:effectLst/>
                <a:latin typeface="raleway" pitchFamily="2" charset="0"/>
              </a:rPr>
              <a:t>We can see the structure and values of any array by using one of two statements — </a:t>
            </a:r>
            <a:r>
              <a:rPr lang="en-US" sz="1600" b="0" i="0" dirty="0" err="1">
                <a:solidFill>
                  <a:schemeClr val="accent2"/>
                </a:solidFill>
                <a:effectLst/>
                <a:latin typeface="raleway" pitchFamily="2" charset="0"/>
              </a:rPr>
              <a:t>var_dump</a:t>
            </a:r>
            <a:r>
              <a:rPr lang="en-US" sz="1600" b="0" i="0" dirty="0">
                <a:solidFill>
                  <a:schemeClr val="accent2"/>
                </a:solidFill>
                <a:effectLst/>
                <a:latin typeface="raleway" pitchFamily="2" charset="0"/>
              </a:rPr>
              <a:t>() </a:t>
            </a:r>
            <a:r>
              <a:rPr lang="en-US" sz="1600" b="0" i="0" dirty="0">
                <a:solidFill>
                  <a:srgbClr val="000000"/>
                </a:solidFill>
                <a:effectLst/>
                <a:latin typeface="raleway" pitchFamily="2" charset="0"/>
              </a:rPr>
              <a:t>or </a:t>
            </a:r>
            <a:r>
              <a:rPr lang="en-US" sz="1600" b="0" i="0" dirty="0" err="1">
                <a:solidFill>
                  <a:schemeClr val="accent2"/>
                </a:solidFill>
                <a:effectLst/>
                <a:latin typeface="raleway" pitchFamily="2" charset="0"/>
              </a:rPr>
              <a:t>print_r</a:t>
            </a:r>
            <a:endParaRPr lang="en-US" sz="1600" b="0" i="0" dirty="0">
              <a:solidFill>
                <a:srgbClr val="414141"/>
              </a:solidFill>
              <a:effectLst/>
              <a:latin typeface="raleway" pitchFamily="2" charset="0"/>
            </a:endParaRPr>
          </a:p>
        </p:txBody>
      </p:sp>
      <p:sp>
        <p:nvSpPr>
          <p:cNvPr id="4" name="TextBox 3">
            <a:extLst>
              <a:ext uri="{FF2B5EF4-FFF2-40B4-BE49-F238E27FC236}">
                <a16:creationId xmlns:a16="http://schemas.microsoft.com/office/drawing/2014/main" id="{E6205758-2E35-450D-941A-7D8C61A9B611}"/>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07</a:t>
            </a:r>
          </a:p>
        </p:txBody>
      </p:sp>
      <p:sp>
        <p:nvSpPr>
          <p:cNvPr id="6" name="Rectangle 5">
            <a:extLst>
              <a:ext uri="{FF2B5EF4-FFF2-40B4-BE49-F238E27FC236}">
                <a16:creationId xmlns:a16="http://schemas.microsoft.com/office/drawing/2014/main" id="{6F55BDC0-233E-4F13-A9C1-2D23C7E10DA8}"/>
              </a:ext>
            </a:extLst>
          </p:cNvPr>
          <p:cNvSpPr/>
          <p:nvPr/>
        </p:nvSpPr>
        <p:spPr>
          <a:xfrm>
            <a:off x="1762706" y="2579751"/>
            <a:ext cx="8666587" cy="238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Consolas" panose="020B0609020204030204" pitchFamily="49" charset="0"/>
              </a:rPr>
              <a:t>&lt;?php</a:t>
            </a:r>
            <a:endParaRPr lang="en-US" sz="1400" dirty="0">
              <a:solidFill>
                <a:srgbClr val="000000"/>
              </a:solidFill>
              <a:latin typeface="Consolas" panose="020B0609020204030204" pitchFamily="49" charset="0"/>
            </a:endParaRPr>
          </a:p>
          <a:p>
            <a:r>
              <a:rPr lang="en-US" sz="1400" b="0" i="0" dirty="0">
                <a:solidFill>
                  <a:srgbClr val="000000"/>
                </a:solidFill>
                <a:effectLst/>
                <a:latin typeface="Consolas" panose="020B0609020204030204" pitchFamily="49" charset="0"/>
              </a:rPr>
              <a:t>    </a:t>
            </a:r>
            <a:r>
              <a:rPr lang="en-US" sz="1400" b="0" i="0" dirty="0">
                <a:solidFill>
                  <a:srgbClr val="999999"/>
                </a:solidFill>
                <a:effectLst/>
                <a:latin typeface="Consolas" panose="020B0609020204030204" pitchFamily="49" charset="0"/>
              </a:rPr>
              <a:t>// Define array</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a:solidFill>
                  <a:srgbClr val="A67F59"/>
                </a:solidFill>
                <a:effectLst/>
                <a:latin typeface="Consolas" panose="020B0609020204030204" pitchFamily="49" charset="0"/>
              </a:rPr>
              <a:t>$cities</a:t>
            </a:r>
            <a:r>
              <a:rPr lang="en-US" sz="1400" b="0" i="0" dirty="0">
                <a:solidFill>
                  <a:srgbClr val="000000"/>
                </a:solidFill>
                <a:effectLst/>
                <a:latin typeface="Consolas" panose="020B0609020204030204" pitchFamily="49" charset="0"/>
              </a:rPr>
              <a:t> </a:t>
            </a:r>
            <a:r>
              <a:rPr lang="en-US" sz="1400" b="0" i="0" dirty="0">
                <a:solidFill>
                  <a:srgbClr val="A67F59"/>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0077AA"/>
                </a:solidFill>
                <a:effectLst/>
                <a:latin typeface="Consolas" panose="020B0609020204030204" pitchFamily="49" charset="0"/>
              </a:rPr>
              <a:t>array</a:t>
            </a:r>
            <a:r>
              <a:rPr lang="en-US" sz="1400" b="0" i="0" dirty="0">
                <a:solidFill>
                  <a:srgbClr val="5F6364"/>
                </a:solidFill>
                <a:effectLst/>
                <a:latin typeface="Consolas" panose="020B0609020204030204" pitchFamily="49" charset="0"/>
              </a:rPr>
              <a:t>(</a:t>
            </a:r>
            <a:r>
              <a:rPr lang="en-US" sz="1400" b="0" i="0" dirty="0">
                <a:solidFill>
                  <a:srgbClr val="669900"/>
                </a:solidFill>
                <a:effectLst/>
                <a:latin typeface="Consolas" panose="020B0609020204030204" pitchFamily="49" charset="0"/>
              </a:rPr>
              <a:t>"London"</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"Paris"</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"New York"</a:t>
            </a:r>
            <a:r>
              <a:rPr lang="en-US" sz="1400" b="0" i="0" dirty="0">
                <a:solidFill>
                  <a:srgbClr val="5F6364"/>
                </a:solidFill>
                <a:effectLst/>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a:solidFill>
                  <a:srgbClr val="999999"/>
                </a:solidFill>
                <a:effectLst/>
                <a:latin typeface="Consolas" panose="020B0609020204030204" pitchFamily="49" charset="0"/>
              </a:rPr>
              <a:t>// Display the cities array</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err="1">
                <a:solidFill>
                  <a:srgbClr val="DD4A68"/>
                </a:solidFill>
                <a:effectLst/>
                <a:latin typeface="Consolas" panose="020B0609020204030204" pitchFamily="49" charset="0"/>
              </a:rPr>
              <a:t>print_r</a:t>
            </a:r>
            <a:r>
              <a:rPr lang="en-US" sz="1400" b="0" i="0" dirty="0">
                <a:solidFill>
                  <a:srgbClr val="5F6364"/>
                </a:solidFill>
                <a:effectLst/>
                <a:latin typeface="Consolas" panose="020B0609020204030204" pitchFamily="49" charset="0"/>
              </a:rPr>
              <a:t>(</a:t>
            </a:r>
            <a:r>
              <a:rPr lang="en-US" sz="1400" b="0" i="0" dirty="0">
                <a:solidFill>
                  <a:srgbClr val="A67F59"/>
                </a:solidFill>
                <a:effectLst/>
                <a:latin typeface="Consolas" panose="020B0609020204030204" pitchFamily="49" charset="0"/>
              </a:rPr>
              <a:t>$cities</a:t>
            </a:r>
            <a:r>
              <a:rPr lang="en-US" sz="1400" b="0" i="0" dirty="0">
                <a:solidFill>
                  <a:srgbClr val="5F6364"/>
                </a:solidFill>
                <a:effectLst/>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b="0" i="0" dirty="0">
                <a:solidFill>
                  <a:srgbClr val="EE9900"/>
                </a:solidFill>
                <a:effectLst/>
                <a:latin typeface="Consolas" panose="020B0609020204030204"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0448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96245-4BEF-4C21-86E8-9414641B944C}"/>
              </a:ext>
            </a:extLst>
          </p:cNvPr>
          <p:cNvSpPr txBox="1"/>
          <p:nvPr/>
        </p:nvSpPr>
        <p:spPr>
          <a:xfrm>
            <a:off x="1642369" y="1205245"/>
            <a:ext cx="8666587" cy="338554"/>
          </a:xfrm>
          <a:prstGeom prst="rect">
            <a:avLst/>
          </a:prstGeom>
          <a:noFill/>
        </p:spPr>
        <p:txBody>
          <a:bodyPr wrap="square" rtlCol="0">
            <a:spAutoFit/>
          </a:bodyPr>
          <a:lstStyle/>
          <a:p>
            <a:r>
              <a:rPr lang="en-US" sz="1600" b="0" i="0" dirty="0">
                <a:solidFill>
                  <a:srgbClr val="000000"/>
                </a:solidFill>
                <a:effectLst/>
                <a:latin typeface="raleway" pitchFamily="2" charset="0"/>
              </a:rPr>
              <a:t>The </a:t>
            </a:r>
            <a:r>
              <a:rPr lang="en-US" sz="1600" b="0" i="0" dirty="0" err="1">
                <a:solidFill>
                  <a:schemeClr val="accent2"/>
                </a:solidFill>
                <a:effectLst/>
                <a:latin typeface="raleway" pitchFamily="2" charset="0"/>
              </a:rPr>
              <a:t>print_r</a:t>
            </a:r>
            <a:r>
              <a:rPr lang="en-US" sz="1600" b="0" i="0" dirty="0">
                <a:solidFill>
                  <a:schemeClr val="accent2"/>
                </a:solidFill>
                <a:effectLst/>
                <a:latin typeface="raleway" pitchFamily="2" charset="0"/>
              </a:rPr>
              <a:t>() </a:t>
            </a:r>
            <a:r>
              <a:rPr lang="en-US" sz="1600" b="0" i="0" dirty="0">
                <a:solidFill>
                  <a:srgbClr val="000000"/>
                </a:solidFill>
                <a:effectLst/>
                <a:latin typeface="raleway" pitchFamily="2" charset="0"/>
              </a:rPr>
              <a:t>statement gives the following output:</a:t>
            </a:r>
            <a:endParaRPr lang="en-US" sz="1600" b="0" i="0" dirty="0">
              <a:solidFill>
                <a:srgbClr val="414141"/>
              </a:solidFill>
              <a:effectLst/>
              <a:latin typeface="raleway" pitchFamily="2" charset="0"/>
            </a:endParaRPr>
          </a:p>
        </p:txBody>
      </p:sp>
      <p:sp>
        <p:nvSpPr>
          <p:cNvPr id="4" name="TextBox 3">
            <a:extLst>
              <a:ext uri="{FF2B5EF4-FFF2-40B4-BE49-F238E27FC236}">
                <a16:creationId xmlns:a16="http://schemas.microsoft.com/office/drawing/2014/main" id="{F5ED433D-E8A8-41F8-9612-F672D5CC309A}"/>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08</a:t>
            </a:r>
          </a:p>
        </p:txBody>
      </p:sp>
      <p:sp>
        <p:nvSpPr>
          <p:cNvPr id="5" name="Rectangle 4">
            <a:extLst>
              <a:ext uri="{FF2B5EF4-FFF2-40B4-BE49-F238E27FC236}">
                <a16:creationId xmlns:a16="http://schemas.microsoft.com/office/drawing/2014/main" id="{4FCE2083-007E-4CB1-B596-3BED7C833994}"/>
              </a:ext>
            </a:extLst>
          </p:cNvPr>
          <p:cNvSpPr/>
          <p:nvPr/>
        </p:nvSpPr>
        <p:spPr>
          <a:xfrm>
            <a:off x="1762706" y="1694226"/>
            <a:ext cx="8666587" cy="635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Consolas" panose="020B0609020204030204" pitchFamily="49" charset="0"/>
              </a:rPr>
              <a:t>Array ( [0] =&gt; London [1] =&gt; Paris [2] =&gt; New York )</a:t>
            </a:r>
            <a:endParaRPr lang="en-US" sz="1400" dirty="0">
              <a:solidFill>
                <a:schemeClr val="tx1"/>
              </a:solidFill>
              <a:latin typeface="Victor Mono" panose="00000509000000000000" pitchFamily="49" charset="0"/>
            </a:endParaRPr>
          </a:p>
        </p:txBody>
      </p:sp>
      <p:sp>
        <p:nvSpPr>
          <p:cNvPr id="6" name="TextBox 5">
            <a:extLst>
              <a:ext uri="{FF2B5EF4-FFF2-40B4-BE49-F238E27FC236}">
                <a16:creationId xmlns:a16="http://schemas.microsoft.com/office/drawing/2014/main" id="{B514E797-F15A-4843-931A-D1958465D289}"/>
              </a:ext>
            </a:extLst>
          </p:cNvPr>
          <p:cNvSpPr txBox="1"/>
          <p:nvPr/>
        </p:nvSpPr>
        <p:spPr>
          <a:xfrm>
            <a:off x="1762704" y="2499422"/>
            <a:ext cx="8666587" cy="584775"/>
          </a:xfrm>
          <a:prstGeom prst="rect">
            <a:avLst/>
          </a:prstGeom>
          <a:noFill/>
        </p:spPr>
        <p:txBody>
          <a:bodyPr wrap="square" rtlCol="0">
            <a:spAutoFit/>
          </a:bodyPr>
          <a:lstStyle/>
          <a:p>
            <a:pPr algn="l" fontAlgn="base"/>
            <a:r>
              <a:rPr lang="en-US" sz="1600" b="0" i="0" dirty="0">
                <a:solidFill>
                  <a:srgbClr val="414141"/>
                </a:solidFill>
                <a:effectLst/>
                <a:latin typeface="raleway" pitchFamily="2" charset="0"/>
              </a:rPr>
              <a:t>This output shows the key and the value for each element in the array. To get more information, use the following statement:</a:t>
            </a:r>
          </a:p>
        </p:txBody>
      </p:sp>
      <p:sp>
        <p:nvSpPr>
          <p:cNvPr id="7" name="Rectangle 6">
            <a:extLst>
              <a:ext uri="{FF2B5EF4-FFF2-40B4-BE49-F238E27FC236}">
                <a16:creationId xmlns:a16="http://schemas.microsoft.com/office/drawing/2014/main" id="{EE8C630A-A310-4A47-B1F5-98C633C5E368}"/>
              </a:ext>
            </a:extLst>
          </p:cNvPr>
          <p:cNvSpPr/>
          <p:nvPr/>
        </p:nvSpPr>
        <p:spPr>
          <a:xfrm>
            <a:off x="1762704" y="3246119"/>
            <a:ext cx="8666587" cy="238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Consolas" panose="020B0609020204030204" pitchFamily="49" charset="0"/>
              </a:rPr>
              <a:t>&lt;?php</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a:solidFill>
                  <a:srgbClr val="999999"/>
                </a:solidFill>
                <a:effectLst/>
                <a:latin typeface="Consolas" panose="020B0609020204030204" pitchFamily="49" charset="0"/>
              </a:rPr>
              <a:t>// Define array</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a:solidFill>
                  <a:srgbClr val="A67F59"/>
                </a:solidFill>
                <a:effectLst/>
                <a:latin typeface="Consolas" panose="020B0609020204030204" pitchFamily="49" charset="0"/>
              </a:rPr>
              <a:t>$cities</a:t>
            </a:r>
            <a:r>
              <a:rPr lang="en-US" sz="1400" b="0" i="0" dirty="0">
                <a:solidFill>
                  <a:srgbClr val="000000"/>
                </a:solidFill>
                <a:effectLst/>
                <a:latin typeface="Consolas" panose="020B0609020204030204" pitchFamily="49" charset="0"/>
              </a:rPr>
              <a:t> </a:t>
            </a:r>
            <a:r>
              <a:rPr lang="en-US" sz="1400" b="0" i="0" dirty="0">
                <a:solidFill>
                  <a:srgbClr val="A67F59"/>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0077AA"/>
                </a:solidFill>
                <a:effectLst/>
                <a:latin typeface="Consolas" panose="020B0609020204030204" pitchFamily="49" charset="0"/>
              </a:rPr>
              <a:t>array</a:t>
            </a:r>
            <a:r>
              <a:rPr lang="en-US" sz="1400" b="0" i="0" dirty="0">
                <a:solidFill>
                  <a:srgbClr val="5F6364"/>
                </a:solidFill>
                <a:effectLst/>
                <a:latin typeface="Consolas" panose="020B0609020204030204" pitchFamily="49" charset="0"/>
              </a:rPr>
              <a:t>(</a:t>
            </a:r>
            <a:r>
              <a:rPr lang="en-US" sz="1400" b="0" i="0" dirty="0">
                <a:solidFill>
                  <a:srgbClr val="669900"/>
                </a:solidFill>
                <a:effectLst/>
                <a:latin typeface="Consolas" panose="020B0609020204030204" pitchFamily="49" charset="0"/>
              </a:rPr>
              <a:t>"London"</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"Paris"</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"New York"</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b="0" i="0" dirty="0">
                <a:solidFill>
                  <a:srgbClr val="000000"/>
                </a:solidFill>
                <a:effectLst/>
                <a:latin typeface="Consolas" panose="020B0609020204030204" pitchFamily="49" charset="0"/>
              </a:rPr>
              <a:t>    </a:t>
            </a:r>
            <a:r>
              <a:rPr lang="en-US" sz="1400" b="0" i="0" dirty="0">
                <a:solidFill>
                  <a:srgbClr val="999999"/>
                </a:solidFill>
                <a:effectLst/>
                <a:latin typeface="Consolas" panose="020B0609020204030204" pitchFamily="49" charset="0"/>
              </a:rPr>
              <a:t>// Display the cities array</a:t>
            </a:r>
            <a:r>
              <a:rPr lang="en-US" sz="1400" b="0" i="0" dirty="0">
                <a:solidFill>
                  <a:srgbClr val="000000"/>
                </a:solidFill>
                <a:effectLst/>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0" i="0" dirty="0" err="1">
                <a:solidFill>
                  <a:srgbClr val="DD4A68"/>
                </a:solidFill>
                <a:effectLst/>
                <a:latin typeface="Consolas" panose="020B0609020204030204" pitchFamily="49" charset="0"/>
              </a:rPr>
              <a:t>var_dump</a:t>
            </a:r>
            <a:r>
              <a:rPr lang="en-US" sz="1400" b="0" i="0" dirty="0">
                <a:solidFill>
                  <a:srgbClr val="5F6364"/>
                </a:solidFill>
                <a:effectLst/>
                <a:latin typeface="Consolas" panose="020B0609020204030204" pitchFamily="49" charset="0"/>
              </a:rPr>
              <a:t>(</a:t>
            </a:r>
            <a:r>
              <a:rPr lang="en-US" sz="1400" b="0" i="0" dirty="0">
                <a:solidFill>
                  <a:srgbClr val="A67F59"/>
                </a:solidFill>
                <a:effectLst/>
                <a:latin typeface="Consolas" panose="020B0609020204030204" pitchFamily="49" charset="0"/>
              </a:rPr>
              <a:t>$cities</a:t>
            </a:r>
            <a:r>
              <a:rPr lang="en-US" sz="1400" b="0" i="0" dirty="0">
                <a:solidFill>
                  <a:srgbClr val="5F6364"/>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 </a:t>
            </a:r>
          </a:p>
          <a:p>
            <a:r>
              <a:rPr lang="en-US" sz="1400" b="0" i="0" dirty="0">
                <a:solidFill>
                  <a:srgbClr val="EE9900"/>
                </a:solidFill>
                <a:effectLst/>
                <a:latin typeface="Consolas" panose="020B0609020204030204"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374319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849</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Impact</vt:lpstr>
      <vt:lpstr>Quicksand</vt:lpstr>
      <vt:lpstr>raleway</vt:lpstr>
      <vt:lpstr>Victor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44</cp:revision>
  <dcterms:created xsi:type="dcterms:W3CDTF">2022-02-28T08:28:09Z</dcterms:created>
  <dcterms:modified xsi:type="dcterms:W3CDTF">2022-03-01T06:13:07Z</dcterms:modified>
</cp:coreProperties>
</file>