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69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C247-C8D3-4D1B-8297-9D7819899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D5758E-ABFB-4BCB-8B6C-66DA8EE08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D3718-E911-47FD-AB27-4B2E25BEE11E}"/>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5" name="Footer Placeholder 4">
            <a:extLst>
              <a:ext uri="{FF2B5EF4-FFF2-40B4-BE49-F238E27FC236}">
                <a16:creationId xmlns:a16="http://schemas.microsoft.com/office/drawing/2014/main" id="{9E66FFB8-803B-4DC0-8C82-3B27CA691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6331F-908F-46CA-9082-7C289968D6ED}"/>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106536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3C8D-3B53-4E0E-A648-0F65B431A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9659C-123E-4D66-A294-E3629F2C7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3D6BF-51BD-43FF-A914-D0308BEBA305}"/>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5" name="Footer Placeholder 4">
            <a:extLst>
              <a:ext uri="{FF2B5EF4-FFF2-40B4-BE49-F238E27FC236}">
                <a16:creationId xmlns:a16="http://schemas.microsoft.com/office/drawing/2014/main" id="{D34A908D-7F86-4616-8A2A-DA23B016B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39624-A2A3-485A-BB59-7C0EAB1B6FEA}"/>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16739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719AE-7D2D-492E-945C-740B8D3A15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DD0FC7-10F4-46CB-9AB2-1BCF54348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BCCCC-0BD8-4887-B34A-A0F554BF892F}"/>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5" name="Footer Placeholder 4">
            <a:extLst>
              <a:ext uri="{FF2B5EF4-FFF2-40B4-BE49-F238E27FC236}">
                <a16:creationId xmlns:a16="http://schemas.microsoft.com/office/drawing/2014/main" id="{A045688F-61FA-434D-930A-E6C309438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233F9-F691-44C4-A9B8-BD2F61906BDE}"/>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67261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9B76-E846-4042-8F69-F6455A77E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F38A6B-96CD-494C-BE19-890AA600A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FE9E9-38F9-48EA-A3CB-442D7AF02005}"/>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5" name="Footer Placeholder 4">
            <a:extLst>
              <a:ext uri="{FF2B5EF4-FFF2-40B4-BE49-F238E27FC236}">
                <a16:creationId xmlns:a16="http://schemas.microsoft.com/office/drawing/2014/main" id="{478E223E-2073-4336-AAC4-DD890C879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B976D-3332-4775-AB85-387313DDCD6E}"/>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349176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B0AF-3CA0-4B86-8BBE-4E8973117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22B9EA-73CA-428A-A7F7-600C5FAEE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896A6-1D19-4EDD-A21F-D0106CEE99F8}"/>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5" name="Footer Placeholder 4">
            <a:extLst>
              <a:ext uri="{FF2B5EF4-FFF2-40B4-BE49-F238E27FC236}">
                <a16:creationId xmlns:a16="http://schemas.microsoft.com/office/drawing/2014/main" id="{BFB16818-F238-4E2C-BB57-27441261C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4164E-9760-409A-85CF-79C1C42D20D0}"/>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95891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41F8-B0C8-48A2-BE34-C2693903A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02CC6D-C15B-4DC3-BBB8-AF3795F31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534A2E-C631-4DC0-B414-D6D30D7F11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1AF62B-7F90-4CDD-BCF4-A9C50AFB45BE}"/>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6" name="Footer Placeholder 5">
            <a:extLst>
              <a:ext uri="{FF2B5EF4-FFF2-40B4-BE49-F238E27FC236}">
                <a16:creationId xmlns:a16="http://schemas.microsoft.com/office/drawing/2014/main" id="{0E8D536F-F981-4F81-943B-BA9768B80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B981C-ED7D-4080-927F-FBE4385270A2}"/>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34360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00F1-4D59-43D2-8672-1D306D7EEA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AFBB21-5028-48D8-850C-D7E5ED042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64ADD-308E-4C86-81EE-66BA4F2D3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1E436F-7688-4B8B-9728-C581D70BB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EC187-6CF0-40EF-958F-040CE860F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FFC742-3289-462A-B530-1101B396E9A6}"/>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8" name="Footer Placeholder 7">
            <a:extLst>
              <a:ext uri="{FF2B5EF4-FFF2-40B4-BE49-F238E27FC236}">
                <a16:creationId xmlns:a16="http://schemas.microsoft.com/office/drawing/2014/main" id="{6BEEA82C-CB8D-41FD-BF93-7179DAE03F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23E5F5-8578-4965-8A97-68511C0B0E9D}"/>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77582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FB55-6C97-4E27-AD51-3D95C429E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EB994-2167-4729-9DD2-741ABAD414BA}"/>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4" name="Footer Placeholder 3">
            <a:extLst>
              <a:ext uri="{FF2B5EF4-FFF2-40B4-BE49-F238E27FC236}">
                <a16:creationId xmlns:a16="http://schemas.microsoft.com/office/drawing/2014/main" id="{A1E17C38-3DFB-4AA4-8A9A-5B01C91B1C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20DCC-E891-4F42-AC31-D8ECA112F337}"/>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62910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F2C78-A7F1-49E4-82D5-16B45A249D26}"/>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3" name="Footer Placeholder 2">
            <a:extLst>
              <a:ext uri="{FF2B5EF4-FFF2-40B4-BE49-F238E27FC236}">
                <a16:creationId xmlns:a16="http://schemas.microsoft.com/office/drawing/2014/main" id="{B0D77554-9C62-4EA1-99FF-2C71537E08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149023-074B-4DDD-B360-F1D99A284E1E}"/>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252581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F420-9848-444E-8F35-66EBA7C38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BC2D8A-3ABD-473D-AB12-59FBF54B2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AC7E0B-1329-45B8-80E9-BA7E2EFF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1298C-B166-464C-BFBC-961F054167FA}"/>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6" name="Footer Placeholder 5">
            <a:extLst>
              <a:ext uri="{FF2B5EF4-FFF2-40B4-BE49-F238E27FC236}">
                <a16:creationId xmlns:a16="http://schemas.microsoft.com/office/drawing/2014/main" id="{C7A2EA9D-2FE7-4E2A-A633-9B362A8B7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83A88-76C9-4A33-9ACA-84B60CD8FD1D}"/>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167735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4C53-2818-4E5A-8FE6-9E4997A6D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C780C-A706-4FF9-AB7F-A7893749E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A5C8CA-BA54-415C-A153-D6C88A447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6CD51-5CA5-41A5-BF62-70F008F14248}"/>
              </a:ext>
            </a:extLst>
          </p:cNvPr>
          <p:cNvSpPr>
            <a:spLocks noGrp="1"/>
          </p:cNvSpPr>
          <p:nvPr>
            <p:ph type="dt" sz="half" idx="10"/>
          </p:nvPr>
        </p:nvSpPr>
        <p:spPr/>
        <p:txBody>
          <a:bodyPr/>
          <a:lstStyle/>
          <a:p>
            <a:fld id="{7EF71951-F1BB-4397-A094-AF0EA757624C}" type="datetimeFigureOut">
              <a:rPr lang="en-US" smtClean="0"/>
              <a:t>3/2/2022</a:t>
            </a:fld>
            <a:endParaRPr lang="en-US"/>
          </a:p>
        </p:txBody>
      </p:sp>
      <p:sp>
        <p:nvSpPr>
          <p:cNvPr id="6" name="Footer Placeholder 5">
            <a:extLst>
              <a:ext uri="{FF2B5EF4-FFF2-40B4-BE49-F238E27FC236}">
                <a16:creationId xmlns:a16="http://schemas.microsoft.com/office/drawing/2014/main" id="{7BEE24B4-3761-45F9-BC4F-E0DC93E4F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2194A-1188-477E-A90F-93AEE0308165}"/>
              </a:ext>
            </a:extLst>
          </p:cNvPr>
          <p:cNvSpPr>
            <a:spLocks noGrp="1"/>
          </p:cNvSpPr>
          <p:nvPr>
            <p:ph type="sldNum" sz="quarter" idx="12"/>
          </p:nvPr>
        </p:nvSpPr>
        <p:spPr/>
        <p:txBody>
          <a:bodyPr/>
          <a:lstStyle/>
          <a:p>
            <a:fld id="{6DA686D9-1753-4448-AB89-4FC8BDE7ECEB}" type="slidenum">
              <a:rPr lang="en-US" smtClean="0"/>
              <a:t>‹#›</a:t>
            </a:fld>
            <a:endParaRPr lang="en-US"/>
          </a:p>
        </p:txBody>
      </p:sp>
    </p:spTree>
    <p:extLst>
      <p:ext uri="{BB962C8B-B14F-4D97-AF65-F5344CB8AC3E}">
        <p14:creationId xmlns:p14="http://schemas.microsoft.com/office/powerpoint/2010/main" val="390187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A7150-3B8E-4B8E-8F86-C21C7521B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DDDB05-4561-4823-B0CC-1AE67277D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C5C22-C5C3-4B36-9E85-905BFB2631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71951-F1BB-4397-A094-AF0EA757624C}" type="datetimeFigureOut">
              <a:rPr lang="en-US" smtClean="0"/>
              <a:t>3/2/2022</a:t>
            </a:fld>
            <a:endParaRPr lang="en-US"/>
          </a:p>
        </p:txBody>
      </p:sp>
      <p:sp>
        <p:nvSpPr>
          <p:cNvPr id="5" name="Footer Placeholder 4">
            <a:extLst>
              <a:ext uri="{FF2B5EF4-FFF2-40B4-BE49-F238E27FC236}">
                <a16:creationId xmlns:a16="http://schemas.microsoft.com/office/drawing/2014/main" id="{36C99BCA-D5F3-4C16-B3B3-2B7654F69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810E8-07B9-4C44-8762-7383EBAE1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686D9-1753-4448-AB89-4FC8BDE7ECEB}" type="slidenum">
              <a:rPr lang="en-US" smtClean="0"/>
              <a:t>‹#›</a:t>
            </a:fld>
            <a:endParaRPr lang="en-US"/>
          </a:p>
        </p:txBody>
      </p:sp>
    </p:spTree>
    <p:extLst>
      <p:ext uri="{BB962C8B-B14F-4D97-AF65-F5344CB8AC3E}">
        <p14:creationId xmlns:p14="http://schemas.microsoft.com/office/powerpoint/2010/main" val="399615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289980-56F0-4D17-A49E-A8172A57654F}"/>
              </a:ext>
            </a:extLst>
          </p:cNvPr>
          <p:cNvSpPr/>
          <p:nvPr/>
        </p:nvSpPr>
        <p:spPr>
          <a:xfrm>
            <a:off x="0" y="0"/>
            <a:ext cx="12192000" cy="6858000"/>
          </a:xfrm>
          <a:prstGeom prst="rect">
            <a:avLst/>
          </a:prstGeom>
          <a:solidFill>
            <a:srgbClr val="9090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 name="TextBox 4">
            <a:extLst>
              <a:ext uri="{FF2B5EF4-FFF2-40B4-BE49-F238E27FC236}">
                <a16:creationId xmlns:a16="http://schemas.microsoft.com/office/drawing/2014/main" id="{123581A4-DA4D-419E-897F-C09CC44FAA48}"/>
              </a:ext>
            </a:extLst>
          </p:cNvPr>
          <p:cNvSpPr txBox="1"/>
          <p:nvPr/>
        </p:nvSpPr>
        <p:spPr>
          <a:xfrm>
            <a:off x="1540484" y="1621058"/>
            <a:ext cx="6460516" cy="29238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800" dirty="0">
                <a:solidFill>
                  <a:srgbClr val="686BA6"/>
                </a:solidFill>
                <a:latin typeface="Impact" panose="020B0806030902050204" pitchFamily="34" charset="0"/>
                <a:ea typeface="Microsoft JhengHei" panose="020B0604030504040204" pitchFamily="34" charset="-120"/>
              </a:rPr>
              <a:t>PHP</a:t>
            </a:r>
            <a:endParaRPr lang="en-US" sz="8800" dirty="0">
              <a:solidFill>
                <a:schemeClr val="bg1"/>
              </a:solidFill>
              <a:latin typeface="Impact" panose="020B0806030902050204" pitchFamily="34" charset="0"/>
            </a:endParaRPr>
          </a:p>
          <a:p>
            <a:r>
              <a:rPr lang="en-US" sz="4800" dirty="0">
                <a:solidFill>
                  <a:schemeClr val="bg1"/>
                </a:solidFill>
                <a:latin typeface="Impact" panose="020B0806030902050204" pitchFamily="34" charset="0"/>
              </a:rPr>
              <a:t>Introduction to</a:t>
            </a:r>
          </a:p>
          <a:p>
            <a:r>
              <a:rPr lang="en-US" sz="4800" dirty="0">
                <a:solidFill>
                  <a:schemeClr val="bg1"/>
                </a:solidFill>
                <a:latin typeface="Impact" panose="020B0806030902050204" pitchFamily="34" charset="0"/>
              </a:rPr>
              <a:t>Functions</a:t>
            </a:r>
          </a:p>
        </p:txBody>
      </p:sp>
      <p:sp>
        <p:nvSpPr>
          <p:cNvPr id="6" name="TextBox 5">
            <a:extLst>
              <a:ext uri="{FF2B5EF4-FFF2-40B4-BE49-F238E27FC236}">
                <a16:creationId xmlns:a16="http://schemas.microsoft.com/office/drawing/2014/main" id="{23E69C3C-B8EA-4C8F-B972-C97EE1E8AF82}"/>
              </a:ext>
            </a:extLst>
          </p:cNvPr>
          <p:cNvSpPr txBox="1"/>
          <p:nvPr/>
        </p:nvSpPr>
        <p:spPr>
          <a:xfrm>
            <a:off x="1655500" y="6156368"/>
            <a:ext cx="3004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BBB7A"/>
                </a:solidFill>
                <a:latin typeface="raleway" pitchFamily="2" charset="0"/>
              </a:rPr>
              <a:t>@ </a:t>
            </a:r>
            <a:r>
              <a:rPr lang="en-US" sz="1400" dirty="0">
                <a:solidFill>
                  <a:srgbClr val="FBBB7A"/>
                </a:solidFill>
                <a:latin typeface="raleway" pitchFamily="2" charset="0"/>
              </a:rPr>
              <a:t>Md. Mizanur Rahman</a:t>
            </a:r>
          </a:p>
        </p:txBody>
      </p:sp>
      <p:sp>
        <p:nvSpPr>
          <p:cNvPr id="7" name="Oval 6">
            <a:extLst>
              <a:ext uri="{FF2B5EF4-FFF2-40B4-BE49-F238E27FC236}">
                <a16:creationId xmlns:a16="http://schemas.microsoft.com/office/drawing/2014/main" id="{462878A4-0E4E-4A45-BAA7-C76D577C5AF1}"/>
              </a:ext>
            </a:extLst>
          </p:cNvPr>
          <p:cNvSpPr/>
          <p:nvPr/>
        </p:nvSpPr>
        <p:spPr>
          <a:xfrm>
            <a:off x="8001000" y="2492993"/>
            <a:ext cx="3017520" cy="2926080"/>
          </a:xfrm>
          <a:prstGeom prst="ellipse">
            <a:avLst/>
          </a:prstGeom>
          <a:solidFill>
            <a:srgbClr val="69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25362181-C7B1-4164-9FBE-EE5610318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5" y="2616044"/>
            <a:ext cx="5495925" cy="4124325"/>
          </a:xfrm>
          <a:prstGeom prst="rect">
            <a:avLst/>
          </a:prstGeom>
        </p:spPr>
      </p:pic>
    </p:spTree>
    <p:extLst>
      <p:ext uri="{BB962C8B-B14F-4D97-AF65-F5344CB8AC3E}">
        <p14:creationId xmlns:p14="http://schemas.microsoft.com/office/powerpoint/2010/main" val="26573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A2F9D-1B7C-4782-90E8-CCB10F5F31BB}"/>
              </a:ext>
            </a:extLst>
          </p:cNvPr>
          <p:cNvSpPr txBox="1"/>
          <p:nvPr/>
        </p:nvSpPr>
        <p:spPr>
          <a:xfrm>
            <a:off x="1719072" y="1278825"/>
            <a:ext cx="8488696" cy="584775"/>
          </a:xfrm>
          <a:prstGeom prst="rect">
            <a:avLst/>
          </a:prstGeom>
          <a:noFill/>
        </p:spPr>
        <p:txBody>
          <a:bodyPr wrap="square" rtlCol="0">
            <a:spAutoFit/>
          </a:bodyPr>
          <a:lstStyle/>
          <a:p>
            <a:r>
              <a:rPr lang="en-US" sz="1600" b="0" i="0" dirty="0">
                <a:solidFill>
                  <a:srgbClr val="414141"/>
                </a:solidFill>
                <a:effectLst/>
                <a:latin typeface="raleway" pitchFamily="2" charset="0"/>
              </a:rPr>
              <a:t>A function can not return multiple values. However, you can obtain similar results by returning an array, as demonstrated in the following example.</a:t>
            </a:r>
          </a:p>
        </p:txBody>
      </p:sp>
      <p:sp>
        <p:nvSpPr>
          <p:cNvPr id="3" name="Rectangle 2">
            <a:extLst>
              <a:ext uri="{FF2B5EF4-FFF2-40B4-BE49-F238E27FC236}">
                <a16:creationId xmlns:a16="http://schemas.microsoft.com/office/drawing/2014/main" id="{196703D8-99B4-480A-B30F-BEA56C9AE56C}"/>
              </a:ext>
            </a:extLst>
          </p:cNvPr>
          <p:cNvSpPr/>
          <p:nvPr/>
        </p:nvSpPr>
        <p:spPr>
          <a:xfrm>
            <a:off x="1719072" y="2064519"/>
            <a:ext cx="8833104" cy="3514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endParaRPr lang="en-US" sz="1400" dirty="0">
              <a:solidFill>
                <a:srgbClr val="000000"/>
              </a:solidFill>
              <a:latin typeface="Victor Mono" panose="00000509000000000000" pitchFamily="49" charset="0"/>
            </a:endParaRPr>
          </a:p>
          <a:p>
            <a:r>
              <a:rPr lang="en-US" sz="1400" b="0" i="0" dirty="0">
                <a:solidFill>
                  <a:srgbClr val="999999"/>
                </a:solidFill>
                <a:effectLst/>
                <a:latin typeface="Victor Mono" panose="00000509000000000000" pitchFamily="49" charset="0"/>
              </a:rPr>
              <a:t>    // Defining function</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function</a:t>
            </a:r>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divideNumbers</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$dividend</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$divisor</a:t>
            </a:r>
            <a:r>
              <a:rPr lang="en-US" sz="1400" b="0" i="0" dirty="0">
                <a:solidFill>
                  <a:srgbClr val="5F6364"/>
                </a:solidFill>
                <a:effectLst/>
                <a:latin typeface="Victor Mono" panose="00000509000000000000" pitchFamily="49" charset="0"/>
              </a:rPr>
              <a:t>){</a:t>
            </a:r>
          </a:p>
          <a:p>
            <a:r>
              <a:rPr lang="en-US" sz="1400" dirty="0">
                <a:solidFill>
                  <a:srgbClr val="5F6364"/>
                </a:solidFill>
                <a:latin typeface="Victor Mono" panose="00000509000000000000" pitchFamily="49" charset="0"/>
              </a:rPr>
              <a:t>    </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$quotient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$dividend</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$divisor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$array</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$dividend</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$divisor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$quotient</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return</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$array</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p>
          <a:p>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Assign variables as if they were an array</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DD4A68"/>
                </a:solidFill>
                <a:effectLst/>
                <a:latin typeface="Victor Mono" panose="00000509000000000000" pitchFamily="49" charset="0"/>
              </a:rPr>
              <a:t>list</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$dividend</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$divisor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$quotient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divideNumbers</a:t>
            </a:r>
            <a:r>
              <a:rPr lang="en-US" sz="1400" b="0" i="0" dirty="0">
                <a:solidFill>
                  <a:srgbClr val="5F6364"/>
                </a:solidFill>
                <a:effectLst/>
                <a:latin typeface="Victor Mono" panose="00000509000000000000" pitchFamily="49" charset="0"/>
              </a:rPr>
              <a:t>(</a:t>
            </a:r>
            <a:r>
              <a:rPr lang="en-US" sz="1400" b="0" i="0" dirty="0">
                <a:solidFill>
                  <a:srgbClr val="990055"/>
                </a:solidFill>
                <a:effectLst/>
                <a:latin typeface="Victor Mono" panose="00000509000000000000" pitchFamily="49" charset="0"/>
              </a:rPr>
              <a:t>10</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2</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$dividend</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Outputs: 10</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$divisor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Outputs: 2</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$quotient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Outputs: 5</a:t>
            </a:r>
            <a:r>
              <a:rPr lang="en-US" sz="1400" b="0" i="0" dirty="0">
                <a:solidFill>
                  <a:srgbClr val="000000"/>
                </a:solidFill>
                <a:effectLst/>
                <a:latin typeface="Victor Mono" panose="00000509000000000000" pitchFamily="49" charset="0"/>
              </a:rPr>
              <a:t> </a:t>
            </a: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4" name="TextBox 3">
            <a:extLst>
              <a:ext uri="{FF2B5EF4-FFF2-40B4-BE49-F238E27FC236}">
                <a16:creationId xmlns:a16="http://schemas.microsoft.com/office/drawing/2014/main" id="{57889F39-9EEE-4A68-84AE-32206C608E53}"/>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09</a:t>
            </a:r>
          </a:p>
        </p:txBody>
      </p:sp>
    </p:spTree>
    <p:extLst>
      <p:ext uri="{BB962C8B-B14F-4D97-AF65-F5344CB8AC3E}">
        <p14:creationId xmlns:p14="http://schemas.microsoft.com/office/powerpoint/2010/main" val="395880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0D49B-7F54-4F10-95A7-9530B817FAB4}"/>
              </a:ext>
            </a:extLst>
          </p:cNvPr>
          <p:cNvSpPr txBox="1"/>
          <p:nvPr/>
        </p:nvSpPr>
        <p:spPr>
          <a:xfrm>
            <a:off x="1690496" y="1111360"/>
            <a:ext cx="6237352"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Passing arguments by reference</a:t>
            </a:r>
          </a:p>
        </p:txBody>
      </p:sp>
      <p:sp>
        <p:nvSpPr>
          <p:cNvPr id="3" name="TextBox 2">
            <a:extLst>
              <a:ext uri="{FF2B5EF4-FFF2-40B4-BE49-F238E27FC236}">
                <a16:creationId xmlns:a16="http://schemas.microsoft.com/office/drawing/2014/main" id="{77E5A14E-81DC-4F88-93F5-E4A24D56376A}"/>
              </a:ext>
            </a:extLst>
          </p:cNvPr>
          <p:cNvSpPr txBox="1"/>
          <p:nvPr/>
        </p:nvSpPr>
        <p:spPr>
          <a:xfrm>
            <a:off x="1719072" y="1900617"/>
            <a:ext cx="5541264" cy="2800767"/>
          </a:xfrm>
          <a:prstGeom prst="rect">
            <a:avLst/>
          </a:prstGeom>
          <a:noFill/>
        </p:spPr>
        <p:txBody>
          <a:bodyPr wrap="square" rtlCol="0">
            <a:spAutoFit/>
          </a:bodyPr>
          <a:lstStyle/>
          <a:p>
            <a:r>
              <a:rPr lang="en-US" sz="1600" b="0" i="0" dirty="0">
                <a:solidFill>
                  <a:srgbClr val="414141"/>
                </a:solidFill>
                <a:effectLst/>
                <a:latin typeface="raleway" pitchFamily="2" charset="0"/>
              </a:rPr>
              <a:t>In PHP there are two ways you can pass arguments to a function: </a:t>
            </a:r>
            <a:r>
              <a:rPr lang="en-US" sz="1600" b="0" dirty="0">
                <a:solidFill>
                  <a:schemeClr val="accent2"/>
                </a:solidFill>
                <a:effectLst/>
                <a:latin typeface="raleway" pitchFamily="2" charset="0"/>
              </a:rPr>
              <a:t>by value </a:t>
            </a:r>
            <a:r>
              <a:rPr lang="en-US" sz="1600" b="0" dirty="0">
                <a:solidFill>
                  <a:srgbClr val="414141"/>
                </a:solidFill>
                <a:effectLst/>
                <a:latin typeface="raleway" pitchFamily="2" charset="0"/>
              </a:rPr>
              <a:t>and by </a:t>
            </a:r>
            <a:r>
              <a:rPr lang="en-US" sz="1600" b="0" dirty="0">
                <a:solidFill>
                  <a:schemeClr val="accent2"/>
                </a:solidFill>
                <a:effectLst/>
                <a:latin typeface="raleway" pitchFamily="2" charset="0"/>
              </a:rPr>
              <a:t>reference</a:t>
            </a:r>
            <a:r>
              <a:rPr lang="en-US" sz="1600" b="0" dirty="0">
                <a:solidFill>
                  <a:srgbClr val="414141"/>
                </a:solidFill>
                <a:effectLst/>
                <a:latin typeface="raleway" pitchFamily="2" charset="0"/>
              </a:rPr>
              <a:t>. </a:t>
            </a:r>
            <a:r>
              <a:rPr lang="en-US" sz="1600" b="0" i="0" dirty="0">
                <a:solidFill>
                  <a:srgbClr val="414141"/>
                </a:solidFill>
                <a:effectLst/>
                <a:latin typeface="raleway" pitchFamily="2" charset="0"/>
              </a:rPr>
              <a:t>By default, function arguments are passed by value so that if the value of the argument within the function is changed, it does not get affected outside of the function. However, to allow a function to modify its arguments, they must be passed by reference.</a:t>
            </a:r>
          </a:p>
          <a:p>
            <a:endParaRPr lang="en-US" sz="1600" dirty="0">
              <a:solidFill>
                <a:srgbClr val="414141"/>
              </a:solidFill>
              <a:latin typeface="raleway" pitchFamily="2" charset="0"/>
            </a:endParaRPr>
          </a:p>
          <a:p>
            <a:r>
              <a:rPr lang="en-US" sz="1600" b="0" i="0" dirty="0">
                <a:solidFill>
                  <a:srgbClr val="414141"/>
                </a:solidFill>
                <a:effectLst/>
                <a:latin typeface="raleway" pitchFamily="2" charset="0"/>
              </a:rPr>
              <a:t>Passing an argument by reference is done by prepending an ampersand (&amp;) to the argument name in the function definition.</a:t>
            </a:r>
          </a:p>
        </p:txBody>
      </p:sp>
      <p:sp>
        <p:nvSpPr>
          <p:cNvPr id="4" name="TextBox 3">
            <a:extLst>
              <a:ext uri="{FF2B5EF4-FFF2-40B4-BE49-F238E27FC236}">
                <a16:creationId xmlns:a16="http://schemas.microsoft.com/office/drawing/2014/main" id="{BC2588FD-78A1-4C23-BBC9-1D1DDCA38908}"/>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10</a:t>
            </a:r>
          </a:p>
        </p:txBody>
      </p:sp>
      <p:pic>
        <p:nvPicPr>
          <p:cNvPr id="7" name="Picture 6">
            <a:extLst>
              <a:ext uri="{FF2B5EF4-FFF2-40B4-BE49-F238E27FC236}">
                <a16:creationId xmlns:a16="http://schemas.microsoft.com/office/drawing/2014/main" id="{42D390DF-074A-4B01-9225-A27F9AE70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646" y="1997583"/>
            <a:ext cx="3454146" cy="3454146"/>
          </a:xfrm>
          <a:prstGeom prst="rect">
            <a:avLst/>
          </a:prstGeom>
        </p:spPr>
      </p:pic>
    </p:spTree>
    <p:extLst>
      <p:ext uri="{BB962C8B-B14F-4D97-AF65-F5344CB8AC3E}">
        <p14:creationId xmlns:p14="http://schemas.microsoft.com/office/powerpoint/2010/main" val="191070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2C589-2E4F-4DA2-AC9B-8E0FE9DDB9A9}"/>
              </a:ext>
            </a:extLst>
          </p:cNvPr>
          <p:cNvSpPr/>
          <p:nvPr/>
        </p:nvSpPr>
        <p:spPr>
          <a:xfrm>
            <a:off x="1719072" y="1314711"/>
            <a:ext cx="8833104" cy="3514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999999"/>
                </a:solidFill>
                <a:effectLst/>
                <a:latin typeface="Victor Mono" panose="00000509000000000000" pitchFamily="49" charset="0"/>
              </a:rPr>
              <a:t>/* Defining a function that multiply a number by itself and return the new value */</a:t>
            </a:r>
          </a:p>
          <a:p>
            <a:r>
              <a:rPr lang="en-US" sz="1400" dirty="0">
                <a:solidFill>
                  <a:srgbClr val="999999"/>
                </a:solidFill>
                <a:latin typeface="Victor Mono" panose="00000509000000000000" pitchFamily="49" charset="0"/>
              </a:rPr>
              <a:t>    </a:t>
            </a:r>
            <a:r>
              <a:rPr lang="en-US" sz="1400" b="0" i="0" dirty="0">
                <a:solidFill>
                  <a:srgbClr val="0077AA"/>
                </a:solidFill>
                <a:effectLst/>
                <a:latin typeface="Victor Mono" panose="00000509000000000000" pitchFamily="49" charset="0"/>
              </a:rPr>
              <a:t>function</a:t>
            </a:r>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selfMultiply</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&amp;$number</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$number</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$number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0077AA"/>
                </a:solidFill>
                <a:effectLst/>
                <a:latin typeface="Victor Mono" panose="00000509000000000000" pitchFamily="49" charset="0"/>
              </a:rPr>
              <a:t>return</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$number</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endParaRPr lang="en-US" sz="1400" b="0" i="0" dirty="0">
              <a:solidFill>
                <a:srgbClr val="000000"/>
              </a:solidFill>
              <a:effectLst/>
              <a:latin typeface="Victor Mono" panose="00000509000000000000" pitchFamily="49" charset="0"/>
            </a:endParaRP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mynum</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5</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mynum</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Outputs: 5</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p>
          <a:p>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selfMultiply</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mynum</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err="1">
                <a:solidFill>
                  <a:srgbClr val="A67F59"/>
                </a:solidFill>
                <a:effectLst/>
                <a:latin typeface="Victor Mono" panose="00000509000000000000" pitchFamily="49" charset="0"/>
              </a:rPr>
              <a:t>mynum</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Outputs: 25</a:t>
            </a:r>
            <a:r>
              <a:rPr lang="en-US" sz="1400" b="0" i="0" dirty="0">
                <a:solidFill>
                  <a:srgbClr val="000000"/>
                </a:solidFill>
                <a:effectLst/>
                <a:latin typeface="Victor Mono" panose="00000509000000000000" pitchFamily="49" charset="0"/>
              </a:rPr>
              <a:t> </a:t>
            </a: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3" name="TextBox 2">
            <a:extLst>
              <a:ext uri="{FF2B5EF4-FFF2-40B4-BE49-F238E27FC236}">
                <a16:creationId xmlns:a16="http://schemas.microsoft.com/office/drawing/2014/main" id="{7FE78742-1C79-4A6F-A684-9DE6D976B17E}"/>
              </a:ext>
            </a:extLst>
          </p:cNvPr>
          <p:cNvSpPr txBox="1"/>
          <p:nvPr/>
        </p:nvSpPr>
        <p:spPr>
          <a:xfrm>
            <a:off x="11272837" y="6068997"/>
            <a:ext cx="438150" cy="369332"/>
          </a:xfrm>
          <a:prstGeom prst="rect">
            <a:avLst/>
          </a:prstGeom>
          <a:noFill/>
        </p:spPr>
        <p:txBody>
          <a:bodyPr wrap="square" rtlCol="0">
            <a:spAutoFit/>
          </a:bodyPr>
          <a:lstStyle/>
          <a:p>
            <a:r>
              <a:rPr lang="en-US" b="1">
                <a:solidFill>
                  <a:srgbClr val="686BA6"/>
                </a:solidFill>
                <a:latin typeface="Impact" panose="020B0806030902050204" pitchFamily="34" charset="0"/>
              </a:rPr>
              <a:t>1</a:t>
            </a:r>
            <a:r>
              <a:rPr lang="en-US" b="1" dirty="0">
                <a:solidFill>
                  <a:srgbClr val="686BA6"/>
                </a:solidFill>
                <a:latin typeface="Impact" panose="020B0806030902050204" pitchFamily="34" charset="0"/>
              </a:rPr>
              <a:t>1</a:t>
            </a:r>
          </a:p>
        </p:txBody>
      </p:sp>
    </p:spTree>
    <p:extLst>
      <p:ext uri="{BB962C8B-B14F-4D97-AF65-F5344CB8AC3E}">
        <p14:creationId xmlns:p14="http://schemas.microsoft.com/office/powerpoint/2010/main" val="85374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E38B3B-1521-4A7A-A6AB-4CC9DBDA4AFF}"/>
              </a:ext>
            </a:extLst>
          </p:cNvPr>
          <p:cNvSpPr/>
          <p:nvPr/>
        </p:nvSpPr>
        <p:spPr>
          <a:xfrm>
            <a:off x="3076574" y="219074"/>
            <a:ext cx="6254496" cy="6257926"/>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08D4769F-8006-4560-92B1-74F7EB6294D5}"/>
              </a:ext>
            </a:extLst>
          </p:cNvPr>
          <p:cNvSpPr/>
          <p:nvPr/>
        </p:nvSpPr>
        <p:spPr>
          <a:xfrm>
            <a:off x="3533774" y="677989"/>
            <a:ext cx="5340096" cy="5340096"/>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B65F711C-B983-45F9-8B3F-E157A5203351}"/>
              </a:ext>
            </a:extLst>
          </p:cNvPr>
          <p:cNvSpPr/>
          <p:nvPr/>
        </p:nvSpPr>
        <p:spPr>
          <a:xfrm>
            <a:off x="4448174" y="1592389"/>
            <a:ext cx="3511296" cy="3511296"/>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271017-0E8A-4035-956D-D0A09659D706}"/>
              </a:ext>
            </a:extLst>
          </p:cNvPr>
          <p:cNvSpPr txBox="1"/>
          <p:nvPr/>
        </p:nvSpPr>
        <p:spPr>
          <a:xfrm>
            <a:off x="5486636" y="2232540"/>
            <a:ext cx="1571625" cy="369332"/>
          </a:xfrm>
          <a:prstGeom prst="rect">
            <a:avLst/>
          </a:prstGeom>
          <a:noFill/>
        </p:spPr>
        <p:txBody>
          <a:bodyPr wrap="square" rtlCol="0">
            <a:spAutoFit/>
          </a:bodyPr>
          <a:lstStyle/>
          <a:p>
            <a:pPr algn="ctr"/>
            <a:r>
              <a:rPr lang="en-US" dirty="0">
                <a:solidFill>
                  <a:schemeClr val="tx1">
                    <a:lumMod val="95000"/>
                    <a:lumOff val="5000"/>
                  </a:schemeClr>
                </a:solidFill>
                <a:latin typeface="Quicksand" panose="00000500000000000000" pitchFamily="2" charset="0"/>
              </a:rPr>
              <a:t>THIS IS IT</a:t>
            </a:r>
          </a:p>
        </p:txBody>
      </p:sp>
      <p:sp>
        <p:nvSpPr>
          <p:cNvPr id="6" name="TextBox 5">
            <a:extLst>
              <a:ext uri="{FF2B5EF4-FFF2-40B4-BE49-F238E27FC236}">
                <a16:creationId xmlns:a16="http://schemas.microsoft.com/office/drawing/2014/main" id="{32D0B7E3-BDC5-44BA-A319-99F0837F3390}"/>
              </a:ext>
            </a:extLst>
          </p:cNvPr>
          <p:cNvSpPr txBox="1"/>
          <p:nvPr/>
        </p:nvSpPr>
        <p:spPr>
          <a:xfrm>
            <a:off x="4905849" y="2876121"/>
            <a:ext cx="2733201" cy="1754326"/>
          </a:xfrm>
          <a:prstGeom prst="rect">
            <a:avLst/>
          </a:prstGeom>
          <a:noFill/>
        </p:spPr>
        <p:txBody>
          <a:bodyPr wrap="square" rtlCol="0">
            <a:spAutoFit/>
          </a:bodyPr>
          <a:lstStyle/>
          <a:p>
            <a:pPr algn="ctr"/>
            <a:r>
              <a:rPr lang="en-US" sz="5400" dirty="0">
                <a:solidFill>
                  <a:srgbClr val="686BA6"/>
                </a:solidFill>
                <a:latin typeface="Impact" panose="020B0806030902050204" pitchFamily="34" charset="0"/>
              </a:rPr>
              <a:t>THANK YOU</a:t>
            </a:r>
          </a:p>
        </p:txBody>
      </p:sp>
    </p:spTree>
    <p:extLst>
      <p:ext uri="{BB962C8B-B14F-4D97-AF65-F5344CB8AC3E}">
        <p14:creationId xmlns:p14="http://schemas.microsoft.com/office/powerpoint/2010/main" val="183573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5A305-3224-492F-B4DF-045C745A7538}"/>
              </a:ext>
            </a:extLst>
          </p:cNvPr>
          <p:cNvSpPr txBox="1"/>
          <p:nvPr/>
        </p:nvSpPr>
        <p:spPr>
          <a:xfrm>
            <a:off x="1690496" y="1111360"/>
            <a:ext cx="4161664"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What is Function?</a:t>
            </a:r>
          </a:p>
        </p:txBody>
      </p:sp>
      <p:sp>
        <p:nvSpPr>
          <p:cNvPr id="3" name="TextBox 2">
            <a:extLst>
              <a:ext uri="{FF2B5EF4-FFF2-40B4-BE49-F238E27FC236}">
                <a16:creationId xmlns:a16="http://schemas.microsoft.com/office/drawing/2014/main" id="{5D0EB11A-B211-48BA-9844-F4F0212700A5}"/>
              </a:ext>
            </a:extLst>
          </p:cNvPr>
          <p:cNvSpPr txBox="1"/>
          <p:nvPr/>
        </p:nvSpPr>
        <p:spPr>
          <a:xfrm>
            <a:off x="1719072" y="1809177"/>
            <a:ext cx="8488696" cy="1323439"/>
          </a:xfrm>
          <a:prstGeom prst="rect">
            <a:avLst/>
          </a:prstGeom>
          <a:noFill/>
        </p:spPr>
        <p:txBody>
          <a:bodyPr wrap="square" rtlCol="0">
            <a:spAutoFit/>
          </a:bodyPr>
          <a:lstStyle/>
          <a:p>
            <a:r>
              <a:rPr lang="en-US" sz="1600" b="0" i="0" dirty="0">
                <a:solidFill>
                  <a:srgbClr val="414141"/>
                </a:solidFill>
                <a:effectLst/>
                <a:latin typeface="raleway" pitchFamily="2" charset="0"/>
              </a:rPr>
              <a:t>A function is a named block of code that performs a specific task. </a:t>
            </a:r>
          </a:p>
          <a:p>
            <a:endParaRPr lang="en-US" sz="1600" b="0" i="0" dirty="0">
              <a:solidFill>
                <a:srgbClr val="414141"/>
              </a:solidFill>
              <a:effectLst/>
              <a:latin typeface="raleway" pitchFamily="2" charset="0"/>
            </a:endParaRPr>
          </a:p>
          <a:p>
            <a:r>
              <a:rPr lang="en-US" sz="1600" b="0" i="0" dirty="0">
                <a:solidFill>
                  <a:srgbClr val="414141"/>
                </a:solidFill>
                <a:effectLst/>
                <a:latin typeface="raleway" pitchFamily="2" charset="0"/>
              </a:rPr>
              <a:t>So far, you have learned how to use built-in functions in PHP, such as </a:t>
            </a:r>
            <a:r>
              <a:rPr lang="en-US" sz="1600" b="0" i="0" dirty="0" err="1">
                <a:solidFill>
                  <a:schemeClr val="accent2"/>
                </a:solidFill>
                <a:effectLst/>
                <a:latin typeface="raleway" pitchFamily="2" charset="0"/>
              </a:rPr>
              <a:t>var_dump</a:t>
            </a:r>
            <a:r>
              <a:rPr lang="en-US" sz="1600" b="0" i="0" dirty="0">
                <a:solidFill>
                  <a:schemeClr val="accent2"/>
                </a:solidFill>
                <a:effectLst/>
                <a:latin typeface="raleway" pitchFamily="2" charset="0"/>
              </a:rPr>
              <a:t>() </a:t>
            </a:r>
            <a:r>
              <a:rPr lang="en-US" sz="1600" b="0" i="0" dirty="0">
                <a:solidFill>
                  <a:srgbClr val="414141"/>
                </a:solidFill>
                <a:effectLst/>
                <a:latin typeface="raleway" pitchFamily="2" charset="0"/>
              </a:rPr>
              <a:t>that dumps information about a variable.  There are lots of advantages of using functions. Like:</a:t>
            </a:r>
          </a:p>
        </p:txBody>
      </p:sp>
      <p:sp>
        <p:nvSpPr>
          <p:cNvPr id="4" name="TextBox 3">
            <a:extLst>
              <a:ext uri="{FF2B5EF4-FFF2-40B4-BE49-F238E27FC236}">
                <a16:creationId xmlns:a16="http://schemas.microsoft.com/office/drawing/2014/main" id="{E0D8173D-C389-4287-B41A-12644849C81B}"/>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01</a:t>
            </a:r>
          </a:p>
        </p:txBody>
      </p:sp>
      <p:sp>
        <p:nvSpPr>
          <p:cNvPr id="7" name="TextBox 6">
            <a:extLst>
              <a:ext uri="{FF2B5EF4-FFF2-40B4-BE49-F238E27FC236}">
                <a16:creationId xmlns:a16="http://schemas.microsoft.com/office/drawing/2014/main" id="{38A1AFBC-484B-4B9C-9B9C-F174DB566174}"/>
              </a:ext>
            </a:extLst>
          </p:cNvPr>
          <p:cNvSpPr txBox="1"/>
          <p:nvPr/>
        </p:nvSpPr>
        <p:spPr>
          <a:xfrm>
            <a:off x="2166029" y="3283805"/>
            <a:ext cx="8038035" cy="338554"/>
          </a:xfrm>
          <a:prstGeom prst="rect">
            <a:avLst/>
          </a:prstGeom>
          <a:noFill/>
        </p:spPr>
        <p:txBody>
          <a:bodyPr wrap="square" rtlCol="0">
            <a:spAutoFit/>
          </a:bodyPr>
          <a:lstStyle/>
          <a:p>
            <a:pPr algn="l"/>
            <a:r>
              <a:rPr lang="en-US" sz="1600" i="0" dirty="0">
                <a:solidFill>
                  <a:srgbClr val="414141"/>
                </a:solidFill>
                <a:effectLst/>
                <a:latin typeface="raleway" pitchFamily="2" charset="0"/>
              </a:rPr>
              <a:t>Functions reduces the repetition of code within a program</a:t>
            </a:r>
          </a:p>
        </p:txBody>
      </p:sp>
      <p:pic>
        <p:nvPicPr>
          <p:cNvPr id="8" name="Picture 7">
            <a:extLst>
              <a:ext uri="{FF2B5EF4-FFF2-40B4-BE49-F238E27FC236}">
                <a16:creationId xmlns:a16="http://schemas.microsoft.com/office/drawing/2014/main" id="{2A5617BD-2AC0-4104-987F-AD99D0777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818" y="3304541"/>
            <a:ext cx="292654" cy="292654"/>
          </a:xfrm>
          <a:prstGeom prst="rect">
            <a:avLst/>
          </a:prstGeom>
        </p:spPr>
      </p:pic>
      <p:sp>
        <p:nvSpPr>
          <p:cNvPr id="9" name="TextBox 8">
            <a:extLst>
              <a:ext uri="{FF2B5EF4-FFF2-40B4-BE49-F238E27FC236}">
                <a16:creationId xmlns:a16="http://schemas.microsoft.com/office/drawing/2014/main" id="{8E08F70D-9FF7-426B-8BAD-EB131265275B}"/>
              </a:ext>
            </a:extLst>
          </p:cNvPr>
          <p:cNvSpPr txBox="1"/>
          <p:nvPr/>
        </p:nvSpPr>
        <p:spPr>
          <a:xfrm>
            <a:off x="2169732" y="3901874"/>
            <a:ext cx="8038035" cy="338554"/>
          </a:xfrm>
          <a:prstGeom prst="rect">
            <a:avLst/>
          </a:prstGeom>
          <a:noFill/>
        </p:spPr>
        <p:txBody>
          <a:bodyPr wrap="square" rtlCol="0">
            <a:spAutoFit/>
          </a:bodyPr>
          <a:lstStyle/>
          <a:p>
            <a:pPr algn="l"/>
            <a:r>
              <a:rPr lang="en-US" sz="1600" i="0" dirty="0">
                <a:solidFill>
                  <a:srgbClr val="414141"/>
                </a:solidFill>
                <a:effectLst/>
                <a:latin typeface="raleway" pitchFamily="2" charset="0"/>
              </a:rPr>
              <a:t>Functions makes the code much easier to maintain</a:t>
            </a:r>
          </a:p>
        </p:txBody>
      </p:sp>
      <p:pic>
        <p:nvPicPr>
          <p:cNvPr id="10" name="Picture 9">
            <a:extLst>
              <a:ext uri="{FF2B5EF4-FFF2-40B4-BE49-F238E27FC236}">
                <a16:creationId xmlns:a16="http://schemas.microsoft.com/office/drawing/2014/main" id="{A10B49E8-A328-4D11-B3F5-DC37D94AF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291" y="3884786"/>
            <a:ext cx="292654" cy="292654"/>
          </a:xfrm>
          <a:prstGeom prst="rect">
            <a:avLst/>
          </a:prstGeom>
        </p:spPr>
      </p:pic>
      <p:sp>
        <p:nvSpPr>
          <p:cNvPr id="11" name="TextBox 10">
            <a:extLst>
              <a:ext uri="{FF2B5EF4-FFF2-40B4-BE49-F238E27FC236}">
                <a16:creationId xmlns:a16="http://schemas.microsoft.com/office/drawing/2014/main" id="{7A2B61DF-2E17-46A1-8F4B-932CB596A563}"/>
              </a:ext>
            </a:extLst>
          </p:cNvPr>
          <p:cNvSpPr txBox="1"/>
          <p:nvPr/>
        </p:nvSpPr>
        <p:spPr>
          <a:xfrm>
            <a:off x="2180615" y="4473034"/>
            <a:ext cx="8023449" cy="338554"/>
          </a:xfrm>
          <a:prstGeom prst="rect">
            <a:avLst/>
          </a:prstGeom>
          <a:noFill/>
        </p:spPr>
        <p:txBody>
          <a:bodyPr wrap="square" rtlCol="0">
            <a:spAutoFit/>
          </a:bodyPr>
          <a:lstStyle/>
          <a:p>
            <a:pPr algn="l"/>
            <a:r>
              <a:rPr lang="en-US" sz="1600" i="0" dirty="0">
                <a:solidFill>
                  <a:srgbClr val="414141"/>
                </a:solidFill>
                <a:effectLst/>
                <a:latin typeface="raleway" pitchFamily="2" charset="0"/>
              </a:rPr>
              <a:t>Functions makes it easier to eliminate the errors</a:t>
            </a:r>
          </a:p>
        </p:txBody>
      </p:sp>
      <p:pic>
        <p:nvPicPr>
          <p:cNvPr id="12" name="Picture 11">
            <a:extLst>
              <a:ext uri="{FF2B5EF4-FFF2-40B4-BE49-F238E27FC236}">
                <a16:creationId xmlns:a16="http://schemas.microsoft.com/office/drawing/2014/main" id="{A3864312-0779-4722-99D9-16808E7F7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936" y="4473034"/>
            <a:ext cx="292654" cy="292654"/>
          </a:xfrm>
          <a:prstGeom prst="rect">
            <a:avLst/>
          </a:prstGeom>
        </p:spPr>
      </p:pic>
      <p:sp>
        <p:nvSpPr>
          <p:cNvPr id="13" name="TextBox 12">
            <a:extLst>
              <a:ext uri="{FF2B5EF4-FFF2-40B4-BE49-F238E27FC236}">
                <a16:creationId xmlns:a16="http://schemas.microsoft.com/office/drawing/2014/main" id="{CE1449B5-DBBA-4826-BA05-EC01DE923D6C}"/>
              </a:ext>
            </a:extLst>
          </p:cNvPr>
          <p:cNvSpPr txBox="1"/>
          <p:nvPr/>
        </p:nvSpPr>
        <p:spPr>
          <a:xfrm>
            <a:off x="2177567" y="5082634"/>
            <a:ext cx="8023449" cy="338554"/>
          </a:xfrm>
          <a:prstGeom prst="rect">
            <a:avLst/>
          </a:prstGeom>
          <a:noFill/>
        </p:spPr>
        <p:txBody>
          <a:bodyPr wrap="square" rtlCol="0">
            <a:spAutoFit/>
          </a:bodyPr>
          <a:lstStyle/>
          <a:p>
            <a:pPr algn="l"/>
            <a:r>
              <a:rPr lang="en-US" sz="1600" i="0" dirty="0">
                <a:solidFill>
                  <a:srgbClr val="414141"/>
                </a:solidFill>
                <a:effectLst/>
                <a:latin typeface="raleway" pitchFamily="2" charset="0"/>
              </a:rPr>
              <a:t>Functions can be reused in other application</a:t>
            </a:r>
          </a:p>
        </p:txBody>
      </p:sp>
      <p:pic>
        <p:nvPicPr>
          <p:cNvPr id="14" name="Picture 13">
            <a:extLst>
              <a:ext uri="{FF2B5EF4-FFF2-40B4-BE49-F238E27FC236}">
                <a16:creationId xmlns:a16="http://schemas.microsoft.com/office/drawing/2014/main" id="{D6891002-2C59-4416-BF17-8EE23C2C8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888" y="5091778"/>
            <a:ext cx="292654" cy="292654"/>
          </a:xfrm>
          <a:prstGeom prst="rect">
            <a:avLst/>
          </a:prstGeom>
        </p:spPr>
      </p:pic>
      <p:pic>
        <p:nvPicPr>
          <p:cNvPr id="16" name="Picture 15">
            <a:extLst>
              <a:ext uri="{FF2B5EF4-FFF2-40B4-BE49-F238E27FC236}">
                <a16:creationId xmlns:a16="http://schemas.microsoft.com/office/drawing/2014/main" id="{801EB0EC-CCFF-4967-9F52-FC4E31429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280" y="3149536"/>
            <a:ext cx="3182874" cy="3182874"/>
          </a:xfrm>
          <a:prstGeom prst="rect">
            <a:avLst/>
          </a:prstGeom>
        </p:spPr>
      </p:pic>
    </p:spTree>
    <p:extLst>
      <p:ext uri="{BB962C8B-B14F-4D97-AF65-F5344CB8AC3E}">
        <p14:creationId xmlns:p14="http://schemas.microsoft.com/office/powerpoint/2010/main" val="247362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F1676-874C-4D00-9D27-A773F1A665DD}"/>
              </a:ext>
            </a:extLst>
          </p:cNvPr>
          <p:cNvSpPr txBox="1"/>
          <p:nvPr/>
        </p:nvSpPr>
        <p:spPr>
          <a:xfrm>
            <a:off x="1690496" y="1111360"/>
            <a:ext cx="6237352"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Creating a functions</a:t>
            </a:r>
          </a:p>
        </p:txBody>
      </p:sp>
      <p:sp>
        <p:nvSpPr>
          <p:cNvPr id="3" name="TextBox 2">
            <a:extLst>
              <a:ext uri="{FF2B5EF4-FFF2-40B4-BE49-F238E27FC236}">
                <a16:creationId xmlns:a16="http://schemas.microsoft.com/office/drawing/2014/main" id="{97B18407-8D02-4899-A35C-1070318FCAF4}"/>
              </a:ext>
            </a:extLst>
          </p:cNvPr>
          <p:cNvSpPr txBox="1"/>
          <p:nvPr/>
        </p:nvSpPr>
        <p:spPr>
          <a:xfrm>
            <a:off x="1719072" y="1809177"/>
            <a:ext cx="8488696" cy="338554"/>
          </a:xfrm>
          <a:prstGeom prst="rect">
            <a:avLst/>
          </a:prstGeom>
          <a:noFill/>
        </p:spPr>
        <p:txBody>
          <a:bodyPr wrap="square" rtlCol="0">
            <a:spAutoFit/>
          </a:bodyPr>
          <a:lstStyle/>
          <a:p>
            <a:r>
              <a:rPr lang="en-US" sz="1600" b="0" i="0" dirty="0">
                <a:solidFill>
                  <a:srgbClr val="414141"/>
                </a:solidFill>
                <a:effectLst/>
                <a:latin typeface="raleway" pitchFamily="2" charset="0"/>
              </a:rPr>
              <a:t>The basic syntax of creating a custom function can be give with:</a:t>
            </a:r>
          </a:p>
        </p:txBody>
      </p:sp>
      <p:sp>
        <p:nvSpPr>
          <p:cNvPr id="4" name="TextBox 3">
            <a:extLst>
              <a:ext uri="{FF2B5EF4-FFF2-40B4-BE49-F238E27FC236}">
                <a16:creationId xmlns:a16="http://schemas.microsoft.com/office/drawing/2014/main" id="{E675363A-AFF6-442D-AEC4-1CC17C893BCE}"/>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02</a:t>
            </a:r>
          </a:p>
        </p:txBody>
      </p:sp>
      <p:sp>
        <p:nvSpPr>
          <p:cNvPr id="13" name="Rectangle 12">
            <a:extLst>
              <a:ext uri="{FF2B5EF4-FFF2-40B4-BE49-F238E27FC236}">
                <a16:creationId xmlns:a16="http://schemas.microsoft.com/office/drawing/2014/main" id="{F4FCAB7D-7C80-4D7C-B4E5-A46B504E9660}"/>
              </a:ext>
            </a:extLst>
          </p:cNvPr>
          <p:cNvSpPr/>
          <p:nvPr/>
        </p:nvSpPr>
        <p:spPr>
          <a:xfrm>
            <a:off x="1719072" y="2393704"/>
            <a:ext cx="8488696" cy="962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881280"/>
                </a:solidFill>
                <a:effectLst/>
                <a:latin typeface="Victor Mono" panose="00000509000000000000" pitchFamily="49" charset="0"/>
              </a:rPr>
              <a:t>    function</a:t>
            </a:r>
            <a:r>
              <a:rPr lang="en-US" sz="1400" b="0" i="0" dirty="0">
                <a:solidFill>
                  <a:srgbClr val="2F4959"/>
                </a:solidFill>
                <a:effectLst/>
                <a:latin typeface="Victor Mono" panose="00000509000000000000" pitchFamily="49" charset="0"/>
              </a:rPr>
              <a:t> </a:t>
            </a:r>
            <a:r>
              <a:rPr lang="en-US" sz="1400" b="0" i="0" dirty="0" err="1">
                <a:solidFill>
                  <a:srgbClr val="2F4959"/>
                </a:solidFill>
                <a:effectLst/>
                <a:latin typeface="Victor Mono" panose="00000509000000000000" pitchFamily="49" charset="0"/>
              </a:rPr>
              <a:t>functionName</a:t>
            </a:r>
            <a:r>
              <a:rPr lang="en-US" sz="1400" b="0" i="0" dirty="0">
                <a:solidFill>
                  <a:srgbClr val="2F4959"/>
                </a:solidFill>
                <a:effectLst/>
                <a:latin typeface="Victor Mono" panose="00000509000000000000" pitchFamily="49" charset="0"/>
              </a:rPr>
              <a:t>(){</a:t>
            </a:r>
            <a:br>
              <a:rPr lang="en-US" sz="1400" dirty="0">
                <a:latin typeface="Victor Mono" panose="00000509000000000000" pitchFamily="49" charset="0"/>
              </a:rPr>
            </a:br>
            <a:r>
              <a:rPr lang="en-US" sz="1400" b="0" i="0" dirty="0">
                <a:solidFill>
                  <a:srgbClr val="2F4959"/>
                </a:solidFill>
                <a:effectLst/>
                <a:latin typeface="Victor Mono" panose="00000509000000000000" pitchFamily="49" charset="0"/>
              </a:rPr>
              <a:t>        // Code to be executed</a:t>
            </a:r>
            <a:br>
              <a:rPr lang="en-US" sz="1400" dirty="0">
                <a:latin typeface="Victor Mono" panose="00000509000000000000" pitchFamily="49" charset="0"/>
              </a:rPr>
            </a:br>
            <a:r>
              <a:rPr lang="en-US" sz="1400" dirty="0">
                <a:latin typeface="Victor Mono" panose="00000509000000000000" pitchFamily="49" charset="0"/>
              </a:rPr>
              <a:t>    </a:t>
            </a:r>
            <a:r>
              <a:rPr lang="en-US" sz="1400" b="0" i="0" dirty="0">
                <a:solidFill>
                  <a:srgbClr val="2F4959"/>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p:txBody>
      </p:sp>
      <p:sp>
        <p:nvSpPr>
          <p:cNvPr id="14" name="TextBox 13">
            <a:extLst>
              <a:ext uri="{FF2B5EF4-FFF2-40B4-BE49-F238E27FC236}">
                <a16:creationId xmlns:a16="http://schemas.microsoft.com/office/drawing/2014/main" id="{3E446FA5-F093-430E-B664-AD648BDCEBC3}"/>
              </a:ext>
            </a:extLst>
          </p:cNvPr>
          <p:cNvSpPr txBox="1"/>
          <p:nvPr/>
        </p:nvSpPr>
        <p:spPr>
          <a:xfrm>
            <a:off x="1716024" y="3634929"/>
            <a:ext cx="8488696" cy="830997"/>
          </a:xfrm>
          <a:prstGeom prst="rect">
            <a:avLst/>
          </a:prstGeom>
          <a:noFill/>
        </p:spPr>
        <p:txBody>
          <a:bodyPr wrap="square" rtlCol="0">
            <a:spAutoFit/>
          </a:bodyPr>
          <a:lstStyle/>
          <a:p>
            <a:r>
              <a:rPr lang="en-US" sz="1600" b="0" i="0" dirty="0">
                <a:solidFill>
                  <a:srgbClr val="414141"/>
                </a:solidFill>
                <a:effectLst/>
                <a:latin typeface="raleway" pitchFamily="2" charset="0"/>
              </a:rPr>
              <a:t>The declaration of a user-defined function start with the word </a:t>
            </a:r>
            <a:r>
              <a:rPr lang="en-US" sz="1600" b="0" i="0" dirty="0">
                <a:solidFill>
                  <a:schemeClr val="accent2"/>
                </a:solidFill>
                <a:effectLst/>
                <a:latin typeface="raleway" pitchFamily="2" charset="0"/>
              </a:rPr>
              <a:t>function</a:t>
            </a:r>
            <a:r>
              <a:rPr lang="en-US" sz="1600" b="0" i="0" dirty="0">
                <a:solidFill>
                  <a:srgbClr val="414141"/>
                </a:solidFill>
                <a:effectLst/>
                <a:latin typeface="raleway" pitchFamily="2" charset="0"/>
              </a:rPr>
              <a:t>, followed by the name of the function you want to create followed by parentheses i.e. </a:t>
            </a:r>
            <a:r>
              <a:rPr lang="en-US" sz="1600" b="0" i="0" dirty="0">
                <a:solidFill>
                  <a:schemeClr val="accent2"/>
                </a:solidFill>
                <a:effectLst/>
                <a:latin typeface="Victor Mono" panose="00000509000000000000" pitchFamily="49" charset="0"/>
              </a:rPr>
              <a:t>()</a:t>
            </a:r>
            <a:r>
              <a:rPr lang="en-US" sz="1600" b="0" i="0" dirty="0">
                <a:solidFill>
                  <a:srgbClr val="414141"/>
                </a:solidFill>
                <a:effectLst/>
                <a:latin typeface="raleway" pitchFamily="2" charset="0"/>
              </a:rPr>
              <a:t> and finally place your function's code between curly brackets </a:t>
            </a:r>
            <a:r>
              <a:rPr lang="en-US" sz="1600" b="0" i="0" dirty="0">
                <a:solidFill>
                  <a:schemeClr val="accent2"/>
                </a:solidFill>
                <a:effectLst/>
                <a:latin typeface="Victor Mono" panose="00000509000000000000" pitchFamily="49" charset="0"/>
              </a:rPr>
              <a:t>{}</a:t>
            </a:r>
            <a:r>
              <a:rPr lang="en-US" sz="1600" b="0" i="0" dirty="0">
                <a:solidFill>
                  <a:srgbClr val="414141"/>
                </a:solidFill>
                <a:effectLst/>
                <a:latin typeface="raleway" pitchFamily="2" charset="0"/>
              </a:rPr>
              <a:t>.</a:t>
            </a:r>
          </a:p>
        </p:txBody>
      </p:sp>
    </p:spTree>
    <p:extLst>
      <p:ext uri="{BB962C8B-B14F-4D97-AF65-F5344CB8AC3E}">
        <p14:creationId xmlns:p14="http://schemas.microsoft.com/office/powerpoint/2010/main" val="337175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7EF3C-D397-488A-9A25-FA2F99C26261}"/>
              </a:ext>
            </a:extLst>
          </p:cNvPr>
          <p:cNvSpPr txBox="1"/>
          <p:nvPr/>
        </p:nvSpPr>
        <p:spPr>
          <a:xfrm>
            <a:off x="1690496" y="1111360"/>
            <a:ext cx="6237352"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Creating &amp; Invoking functions</a:t>
            </a:r>
          </a:p>
        </p:txBody>
      </p:sp>
      <p:sp>
        <p:nvSpPr>
          <p:cNvPr id="3" name="TextBox 2">
            <a:extLst>
              <a:ext uri="{FF2B5EF4-FFF2-40B4-BE49-F238E27FC236}">
                <a16:creationId xmlns:a16="http://schemas.microsoft.com/office/drawing/2014/main" id="{452CFBA5-6BE5-4242-A554-0807F032ACD4}"/>
              </a:ext>
            </a:extLst>
          </p:cNvPr>
          <p:cNvSpPr txBox="1"/>
          <p:nvPr/>
        </p:nvSpPr>
        <p:spPr>
          <a:xfrm>
            <a:off x="1719072" y="1809177"/>
            <a:ext cx="8488696" cy="338554"/>
          </a:xfrm>
          <a:prstGeom prst="rect">
            <a:avLst/>
          </a:prstGeom>
          <a:noFill/>
        </p:spPr>
        <p:txBody>
          <a:bodyPr wrap="square" rtlCol="0">
            <a:spAutoFit/>
          </a:bodyPr>
          <a:lstStyle/>
          <a:p>
            <a:r>
              <a:rPr lang="en-US" sz="1600" b="0" i="0" dirty="0">
                <a:solidFill>
                  <a:srgbClr val="414141"/>
                </a:solidFill>
                <a:effectLst/>
                <a:latin typeface="raleway" pitchFamily="2" charset="0"/>
              </a:rPr>
              <a:t>This is a simple example of an function declaration and invoking.</a:t>
            </a:r>
          </a:p>
        </p:txBody>
      </p:sp>
      <p:sp>
        <p:nvSpPr>
          <p:cNvPr id="4" name="TextBox 3">
            <a:extLst>
              <a:ext uri="{FF2B5EF4-FFF2-40B4-BE49-F238E27FC236}">
                <a16:creationId xmlns:a16="http://schemas.microsoft.com/office/drawing/2014/main" id="{E426F378-BCC3-4642-97EB-AEB3D59CEED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03</a:t>
            </a:r>
          </a:p>
        </p:txBody>
      </p:sp>
      <p:sp>
        <p:nvSpPr>
          <p:cNvPr id="5" name="Rectangle 4">
            <a:extLst>
              <a:ext uri="{FF2B5EF4-FFF2-40B4-BE49-F238E27FC236}">
                <a16:creationId xmlns:a16="http://schemas.microsoft.com/office/drawing/2014/main" id="{3C8B58BE-4C94-4EF6-BFFE-DB184C19AB48}"/>
              </a:ext>
            </a:extLst>
          </p:cNvPr>
          <p:cNvSpPr/>
          <p:nvPr/>
        </p:nvSpPr>
        <p:spPr>
          <a:xfrm>
            <a:off x="1719072" y="2393704"/>
            <a:ext cx="8488696" cy="2873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999999"/>
                </a:solidFill>
                <a:effectLst/>
                <a:latin typeface="Victor Mono" panose="00000509000000000000" pitchFamily="49" charset="0"/>
              </a:rPr>
              <a:t>// Defining function</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0077AA"/>
                </a:solidFill>
                <a:effectLst/>
                <a:latin typeface="Victor Mono" panose="00000509000000000000" pitchFamily="49" charset="0"/>
              </a:rPr>
              <a:t>function</a:t>
            </a:r>
            <a:r>
              <a:rPr lang="en-US" sz="1400" b="0" i="0" dirty="0">
                <a:solidFill>
                  <a:srgbClr val="000000"/>
                </a:solidFill>
                <a:effectLst/>
                <a:latin typeface="Victor Mono" panose="00000509000000000000" pitchFamily="49" charset="0"/>
              </a:rPr>
              <a:t> </a:t>
            </a:r>
            <a:r>
              <a:rPr lang="en-US" sz="1400" b="0" i="0" dirty="0">
                <a:solidFill>
                  <a:srgbClr val="DD4A68"/>
                </a:solidFill>
                <a:effectLst/>
                <a:latin typeface="Victor Mono" panose="00000509000000000000" pitchFamily="49" charset="0"/>
              </a:rPr>
              <a:t>welcome</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“Welcome to our era."</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endParaRPr lang="en-US" sz="1400" b="0" i="0" dirty="0">
              <a:solidFill>
                <a:srgbClr val="000000"/>
              </a:solidFill>
              <a:effectLst/>
              <a:latin typeface="Victor Mono" panose="00000509000000000000" pitchFamily="49" charset="0"/>
            </a:endParaRPr>
          </a:p>
          <a:p>
            <a:r>
              <a:rPr lang="en-US" sz="1400" dirty="0">
                <a:solidFill>
                  <a:srgbClr val="000000"/>
                </a:solidFill>
                <a:latin typeface="Victor Mono" panose="00000509000000000000" pitchFamily="49" charset="0"/>
              </a:rPr>
              <a:t>    </a:t>
            </a:r>
            <a:r>
              <a:rPr lang="en-US" sz="1400" b="0" i="0" dirty="0">
                <a:solidFill>
                  <a:srgbClr val="999999"/>
                </a:solidFill>
                <a:effectLst/>
                <a:latin typeface="Victor Mono" panose="00000509000000000000" pitchFamily="49" charset="0"/>
              </a:rPr>
              <a:t>// Calling function</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DD4A68"/>
                </a:solidFill>
                <a:effectLst/>
                <a:latin typeface="Victor Mono" panose="00000509000000000000" pitchFamily="49" charset="0"/>
              </a:rPr>
              <a:t>welcome</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7" name="Right Brace 6">
            <a:extLst>
              <a:ext uri="{FF2B5EF4-FFF2-40B4-BE49-F238E27FC236}">
                <a16:creationId xmlns:a16="http://schemas.microsoft.com/office/drawing/2014/main" id="{A11BBD5B-C656-4FD5-A341-3238FEC6975F}"/>
              </a:ext>
            </a:extLst>
          </p:cNvPr>
          <p:cNvSpPr/>
          <p:nvPr/>
        </p:nvSpPr>
        <p:spPr>
          <a:xfrm>
            <a:off x="5870448" y="2825496"/>
            <a:ext cx="301752" cy="1243584"/>
          </a:xfrm>
          <a:prstGeom prst="rightBrace">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39D0837E-A80E-4EDC-9EC2-878CD3560D0E}"/>
              </a:ext>
            </a:extLst>
          </p:cNvPr>
          <p:cNvSpPr/>
          <p:nvPr/>
        </p:nvSpPr>
        <p:spPr>
          <a:xfrm>
            <a:off x="5870448" y="4258056"/>
            <a:ext cx="301752" cy="505968"/>
          </a:xfrm>
          <a:prstGeom prst="rightBrace">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5207152-6B42-4795-9AE7-C7D9389DD2CA}"/>
              </a:ext>
            </a:extLst>
          </p:cNvPr>
          <p:cNvSpPr txBox="1"/>
          <p:nvPr/>
        </p:nvSpPr>
        <p:spPr>
          <a:xfrm>
            <a:off x="6281912" y="3278011"/>
            <a:ext cx="2167144" cy="338554"/>
          </a:xfrm>
          <a:prstGeom prst="rect">
            <a:avLst/>
          </a:prstGeom>
          <a:noFill/>
        </p:spPr>
        <p:txBody>
          <a:bodyPr wrap="square" rtlCol="0">
            <a:spAutoFit/>
          </a:bodyPr>
          <a:lstStyle/>
          <a:p>
            <a:r>
              <a:rPr lang="en-US" sz="1600" b="0" i="0" dirty="0">
                <a:solidFill>
                  <a:srgbClr val="414141"/>
                </a:solidFill>
                <a:effectLst/>
                <a:latin typeface="raleway" pitchFamily="2" charset="0"/>
              </a:rPr>
              <a:t>Function declaration</a:t>
            </a:r>
          </a:p>
        </p:txBody>
      </p:sp>
      <p:sp>
        <p:nvSpPr>
          <p:cNvPr id="10" name="TextBox 9">
            <a:extLst>
              <a:ext uri="{FF2B5EF4-FFF2-40B4-BE49-F238E27FC236}">
                <a16:creationId xmlns:a16="http://schemas.microsoft.com/office/drawing/2014/main" id="{8D41405E-624E-4863-BCA8-53C8DE6CAED2}"/>
              </a:ext>
            </a:extLst>
          </p:cNvPr>
          <p:cNvSpPr txBox="1"/>
          <p:nvPr/>
        </p:nvSpPr>
        <p:spPr>
          <a:xfrm>
            <a:off x="6281912" y="4341763"/>
            <a:ext cx="2167144" cy="338554"/>
          </a:xfrm>
          <a:prstGeom prst="rect">
            <a:avLst/>
          </a:prstGeom>
          <a:noFill/>
        </p:spPr>
        <p:txBody>
          <a:bodyPr wrap="square" rtlCol="0">
            <a:spAutoFit/>
          </a:bodyPr>
          <a:lstStyle/>
          <a:p>
            <a:r>
              <a:rPr lang="en-US" sz="1600" b="0" i="0" dirty="0">
                <a:solidFill>
                  <a:srgbClr val="414141"/>
                </a:solidFill>
                <a:effectLst/>
                <a:latin typeface="raleway" pitchFamily="2" charset="0"/>
              </a:rPr>
              <a:t>Function invoking</a:t>
            </a:r>
          </a:p>
        </p:txBody>
      </p:sp>
    </p:spTree>
    <p:extLst>
      <p:ext uri="{BB962C8B-B14F-4D97-AF65-F5344CB8AC3E}">
        <p14:creationId xmlns:p14="http://schemas.microsoft.com/office/powerpoint/2010/main" val="282841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F5959-C23A-4307-A8DA-E25CF507D55F}"/>
              </a:ext>
            </a:extLst>
          </p:cNvPr>
          <p:cNvSpPr txBox="1"/>
          <p:nvPr/>
        </p:nvSpPr>
        <p:spPr>
          <a:xfrm>
            <a:off x="1719072" y="1233105"/>
            <a:ext cx="8488696" cy="830997"/>
          </a:xfrm>
          <a:prstGeom prst="rect">
            <a:avLst/>
          </a:prstGeom>
          <a:noFill/>
        </p:spPr>
        <p:txBody>
          <a:bodyPr wrap="square" rtlCol="0">
            <a:spAutoFit/>
          </a:bodyPr>
          <a:lstStyle/>
          <a:p>
            <a:r>
              <a:rPr lang="en-US" sz="1600" b="0" i="0" dirty="0">
                <a:solidFill>
                  <a:srgbClr val="333333"/>
                </a:solidFill>
                <a:effectLst/>
                <a:latin typeface="Segoe UI Emoji" panose="020B0502040204020203" pitchFamily="34" charset="0"/>
              </a:rPr>
              <a:t>📜 </a:t>
            </a:r>
            <a:r>
              <a:rPr lang="en-US" sz="1600" b="1" i="0" dirty="0">
                <a:effectLst/>
                <a:latin typeface="raleway" pitchFamily="2" charset="0"/>
              </a:rPr>
              <a:t>Note</a:t>
            </a:r>
            <a:r>
              <a:rPr lang="en-US" sz="1600" b="0" i="0" dirty="0">
                <a:effectLst/>
                <a:latin typeface="raleway" pitchFamily="2" charset="0"/>
              </a:rPr>
              <a:t> - A function name must start with a letter or underscore character not with a number, optionally followed by the more letters, numbers, or underscore characters. Function names are case-insensitive.</a:t>
            </a:r>
          </a:p>
        </p:txBody>
      </p:sp>
      <p:sp>
        <p:nvSpPr>
          <p:cNvPr id="3" name="TextBox 2">
            <a:extLst>
              <a:ext uri="{FF2B5EF4-FFF2-40B4-BE49-F238E27FC236}">
                <a16:creationId xmlns:a16="http://schemas.microsoft.com/office/drawing/2014/main" id="{7AF76BCE-2DB0-48B6-B9C2-E96A9806B72A}"/>
              </a:ext>
            </a:extLst>
          </p:cNvPr>
          <p:cNvSpPr txBox="1"/>
          <p:nvPr/>
        </p:nvSpPr>
        <p:spPr>
          <a:xfrm>
            <a:off x="1690496" y="2546968"/>
            <a:ext cx="6237352"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Function with parameters</a:t>
            </a:r>
          </a:p>
        </p:txBody>
      </p:sp>
      <p:sp>
        <p:nvSpPr>
          <p:cNvPr id="4" name="TextBox 3">
            <a:extLst>
              <a:ext uri="{FF2B5EF4-FFF2-40B4-BE49-F238E27FC236}">
                <a16:creationId xmlns:a16="http://schemas.microsoft.com/office/drawing/2014/main" id="{61AA1A3F-3C9C-41AC-83C9-2462B1A35597}"/>
              </a:ext>
            </a:extLst>
          </p:cNvPr>
          <p:cNvSpPr txBox="1"/>
          <p:nvPr/>
        </p:nvSpPr>
        <p:spPr>
          <a:xfrm>
            <a:off x="1719072" y="3244785"/>
            <a:ext cx="8488696" cy="1077218"/>
          </a:xfrm>
          <a:prstGeom prst="rect">
            <a:avLst/>
          </a:prstGeom>
          <a:noFill/>
        </p:spPr>
        <p:txBody>
          <a:bodyPr wrap="square" rtlCol="0">
            <a:spAutoFit/>
          </a:bodyPr>
          <a:lstStyle/>
          <a:p>
            <a:r>
              <a:rPr lang="en-US" sz="1600" b="0" i="0" dirty="0">
                <a:solidFill>
                  <a:srgbClr val="414141"/>
                </a:solidFill>
                <a:effectLst/>
                <a:latin typeface="raleway" pitchFamily="2" charset="0"/>
              </a:rPr>
              <a:t>You can specify parameters when you define your function to accept input values at run time. The parameters work like placeholder variables within a function; they're replaced at run time by the values (known as argument) provided to the function at the time of invocation.</a:t>
            </a:r>
          </a:p>
        </p:txBody>
      </p:sp>
      <p:sp>
        <p:nvSpPr>
          <p:cNvPr id="5" name="Rectangle 4">
            <a:extLst>
              <a:ext uri="{FF2B5EF4-FFF2-40B4-BE49-F238E27FC236}">
                <a16:creationId xmlns:a16="http://schemas.microsoft.com/office/drawing/2014/main" id="{79737CD8-07B4-4B42-B917-500928AA2C5D}"/>
              </a:ext>
            </a:extLst>
          </p:cNvPr>
          <p:cNvSpPr/>
          <p:nvPr/>
        </p:nvSpPr>
        <p:spPr>
          <a:xfrm>
            <a:off x="1719072" y="4460248"/>
            <a:ext cx="8488696" cy="962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881280"/>
                </a:solidFill>
                <a:effectLst/>
                <a:latin typeface="Victor Mono" panose="00000509000000000000" pitchFamily="49" charset="0"/>
              </a:rPr>
              <a:t>function</a:t>
            </a:r>
            <a:r>
              <a:rPr lang="en-US" sz="1400" b="0" i="0" dirty="0">
                <a:solidFill>
                  <a:srgbClr val="2F4959"/>
                </a:solidFill>
                <a:effectLst/>
                <a:latin typeface="Victor Mono" panose="00000509000000000000" pitchFamily="49" charset="0"/>
              </a:rPr>
              <a:t> </a:t>
            </a:r>
            <a:r>
              <a:rPr lang="en-US" sz="1400" b="0" i="0" dirty="0" err="1">
                <a:solidFill>
                  <a:srgbClr val="2F4959"/>
                </a:solidFill>
                <a:effectLst/>
                <a:latin typeface="Victor Mono" panose="00000509000000000000" pitchFamily="49" charset="0"/>
              </a:rPr>
              <a:t>myFunc</a:t>
            </a:r>
            <a:r>
              <a:rPr lang="en-US" sz="1400" b="0" i="0" dirty="0">
                <a:solidFill>
                  <a:srgbClr val="2F4959"/>
                </a:solidFill>
                <a:effectLst/>
                <a:latin typeface="Victor Mono" panose="00000509000000000000" pitchFamily="49" charset="0"/>
              </a:rPr>
              <a:t>($</a:t>
            </a:r>
            <a:r>
              <a:rPr lang="en-US" sz="1400" b="0" i="0" dirty="0" err="1">
                <a:solidFill>
                  <a:srgbClr val="2F4959"/>
                </a:solidFill>
                <a:effectLst/>
                <a:latin typeface="Victor Mono" panose="00000509000000000000" pitchFamily="49" charset="0"/>
              </a:rPr>
              <a:t>oneParameter</a:t>
            </a:r>
            <a:r>
              <a:rPr lang="en-US" sz="1400" b="0" i="0" dirty="0">
                <a:solidFill>
                  <a:srgbClr val="2F4959"/>
                </a:solidFill>
                <a:effectLst/>
                <a:latin typeface="Victor Mono" panose="00000509000000000000" pitchFamily="49" charset="0"/>
              </a:rPr>
              <a:t>, $</a:t>
            </a:r>
            <a:r>
              <a:rPr lang="en-US" sz="1400" b="0" i="0" dirty="0" err="1">
                <a:solidFill>
                  <a:srgbClr val="2F4959"/>
                </a:solidFill>
                <a:effectLst/>
                <a:latin typeface="Victor Mono" panose="00000509000000000000" pitchFamily="49" charset="0"/>
              </a:rPr>
              <a:t>anotherParameter</a:t>
            </a:r>
            <a:r>
              <a:rPr lang="en-US" sz="1400" b="0" i="0" dirty="0">
                <a:solidFill>
                  <a:srgbClr val="2F4959"/>
                </a:solidFill>
                <a:effectLst/>
                <a:latin typeface="Victor Mono" panose="00000509000000000000" pitchFamily="49" charset="0"/>
              </a:rPr>
              <a:t>){</a:t>
            </a:r>
            <a:br>
              <a:rPr lang="en-US" sz="1400" dirty="0">
                <a:latin typeface="Victor Mono" panose="00000509000000000000" pitchFamily="49" charset="0"/>
              </a:rPr>
            </a:br>
            <a:r>
              <a:rPr lang="en-US" sz="1400" b="0" i="0" dirty="0">
                <a:solidFill>
                  <a:srgbClr val="2F4959"/>
                </a:solidFill>
                <a:effectLst/>
                <a:latin typeface="Victor Mono" panose="00000509000000000000" pitchFamily="49" charset="0"/>
              </a:rPr>
              <a:t>    // Code to be executed</a:t>
            </a:r>
            <a:br>
              <a:rPr lang="en-US" sz="1400" dirty="0">
                <a:latin typeface="Victor Mono" panose="00000509000000000000" pitchFamily="49" charset="0"/>
              </a:rPr>
            </a:br>
            <a:r>
              <a:rPr lang="en-US" sz="1400" b="0" i="0" dirty="0">
                <a:solidFill>
                  <a:srgbClr val="2F4959"/>
                </a:solidFill>
                <a:effectLst/>
                <a:latin typeface="Victor Mono" panose="00000509000000000000" pitchFamily="49" charset="0"/>
              </a:rPr>
              <a:t>}</a:t>
            </a:r>
            <a:endParaRPr lang="en-US" sz="1400" dirty="0">
              <a:solidFill>
                <a:srgbClr val="7030A0"/>
              </a:solidFill>
              <a:latin typeface="Victor Mono" panose="00000509000000000000" pitchFamily="49" charset="0"/>
            </a:endParaRPr>
          </a:p>
        </p:txBody>
      </p:sp>
      <p:sp>
        <p:nvSpPr>
          <p:cNvPr id="6" name="TextBox 5">
            <a:extLst>
              <a:ext uri="{FF2B5EF4-FFF2-40B4-BE49-F238E27FC236}">
                <a16:creationId xmlns:a16="http://schemas.microsoft.com/office/drawing/2014/main" id="{EC4F8E09-6572-4B2E-9FF1-F1CAD087CB34}"/>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04</a:t>
            </a:r>
          </a:p>
        </p:txBody>
      </p:sp>
    </p:spTree>
    <p:extLst>
      <p:ext uri="{BB962C8B-B14F-4D97-AF65-F5344CB8AC3E}">
        <p14:creationId xmlns:p14="http://schemas.microsoft.com/office/powerpoint/2010/main" val="28615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727F0-C499-4D7C-99F4-3BB257469414}"/>
              </a:ext>
            </a:extLst>
          </p:cNvPr>
          <p:cNvSpPr/>
          <p:nvPr/>
        </p:nvSpPr>
        <p:spPr>
          <a:xfrm>
            <a:off x="1719072" y="2704600"/>
            <a:ext cx="8488696" cy="2873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endParaRPr lang="en-US" sz="1400" dirty="0">
              <a:solidFill>
                <a:srgbClr val="000000"/>
              </a:solidFill>
              <a:latin typeface="Victor Mono" panose="00000509000000000000" pitchFamily="49" charset="0"/>
            </a:endParaRPr>
          </a:p>
          <a:p>
            <a:r>
              <a:rPr lang="en-US" sz="1400" b="0" i="0" dirty="0">
                <a:solidFill>
                  <a:srgbClr val="999999"/>
                </a:solidFill>
                <a:effectLst/>
                <a:latin typeface="Victor Mono" panose="00000509000000000000" pitchFamily="49" charset="0"/>
              </a:rPr>
              <a:t>    // Defining function</a:t>
            </a:r>
            <a:r>
              <a:rPr lang="en-US" sz="1400" b="0" i="0" dirty="0">
                <a:solidFill>
                  <a:srgbClr val="000000"/>
                </a:solidFill>
                <a:effectLst/>
                <a:latin typeface="Victor Mono" panose="00000509000000000000" pitchFamily="49" charset="0"/>
              </a:rPr>
              <a:t> </a:t>
            </a:r>
          </a:p>
          <a:p>
            <a:r>
              <a:rPr lang="en-US" sz="1400" b="0" i="0" dirty="0">
                <a:solidFill>
                  <a:srgbClr val="0077AA"/>
                </a:solidFill>
                <a:effectLst/>
                <a:latin typeface="Victor Mono" panose="00000509000000000000" pitchFamily="49" charset="0"/>
              </a:rPr>
              <a:t>    function</a:t>
            </a:r>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getSum</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$num1</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$num2</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A67F59"/>
                </a:solidFill>
                <a:effectLst/>
                <a:latin typeface="Victor Mono" panose="00000509000000000000" pitchFamily="49" charset="0"/>
              </a:rPr>
              <a:t>        $sum</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$num1</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$num2</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0077AA"/>
                </a:solidFill>
                <a:effectLst/>
                <a:latin typeface="Victor Mono" panose="00000509000000000000" pitchFamily="49" charset="0"/>
              </a:rPr>
              <a:t>        echo</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"Sum of the two numbers </a:t>
            </a:r>
            <a:r>
              <a:rPr lang="en-US" sz="1400" b="0" i="0" dirty="0">
                <a:solidFill>
                  <a:srgbClr val="A67F59"/>
                </a:solidFill>
                <a:effectLst/>
                <a:latin typeface="Victor Mono" panose="00000509000000000000" pitchFamily="49" charset="0"/>
              </a:rPr>
              <a:t>$num1</a:t>
            </a:r>
            <a:r>
              <a:rPr lang="en-US" sz="1400" b="0" i="0" dirty="0">
                <a:solidFill>
                  <a:srgbClr val="669900"/>
                </a:solidFill>
                <a:effectLst/>
                <a:latin typeface="Victor Mono" panose="00000509000000000000" pitchFamily="49" charset="0"/>
              </a:rPr>
              <a:t> and </a:t>
            </a:r>
            <a:r>
              <a:rPr lang="en-US" sz="1400" b="0" i="0" dirty="0">
                <a:solidFill>
                  <a:srgbClr val="A67F59"/>
                </a:solidFill>
                <a:effectLst/>
                <a:latin typeface="Victor Mono" panose="00000509000000000000" pitchFamily="49" charset="0"/>
              </a:rPr>
              <a:t>$num2</a:t>
            </a:r>
            <a:r>
              <a:rPr lang="en-US" sz="1400" b="0" i="0" dirty="0">
                <a:solidFill>
                  <a:srgbClr val="669900"/>
                </a:solidFill>
                <a:effectLst/>
                <a:latin typeface="Victor Mono" panose="00000509000000000000" pitchFamily="49" charset="0"/>
              </a:rPr>
              <a:t> is : </a:t>
            </a:r>
            <a:r>
              <a:rPr lang="en-US" sz="1400" b="0" i="0" dirty="0">
                <a:solidFill>
                  <a:srgbClr val="A67F59"/>
                </a:solidFill>
                <a:effectLst/>
                <a:latin typeface="Victor Mono" panose="00000509000000000000" pitchFamily="49" charset="0"/>
              </a:rPr>
              <a:t>$sum</a:t>
            </a:r>
            <a:r>
              <a:rPr lang="en-US" sz="1400" b="0" i="0" dirty="0">
                <a:solidFill>
                  <a:srgbClr val="669900"/>
                </a:solidFill>
                <a:effectLst/>
                <a:latin typeface="Victor Mono" panose="00000509000000000000" pitchFamily="49" charset="0"/>
              </a:rPr>
              <a:t>"</a:t>
            </a:r>
            <a:r>
              <a:rPr lang="en-US" sz="1400" b="0" i="0" dirty="0">
                <a:solidFill>
                  <a:srgbClr val="5F6364"/>
                </a:solidFill>
                <a:effectLst/>
                <a:latin typeface="Victor Mono" panose="00000509000000000000" pitchFamily="49" charset="0"/>
              </a:rPr>
              <a:t>;</a:t>
            </a:r>
          </a:p>
          <a:p>
            <a:r>
              <a:rPr lang="en-US" sz="1400" b="0" i="0" dirty="0">
                <a:solidFill>
                  <a:srgbClr val="5F6364"/>
                </a:solidFill>
                <a:effectLst/>
                <a:latin typeface="Victor Mono" panose="00000509000000000000" pitchFamily="49" charset="0"/>
              </a:rPr>
              <a:t>    }</a:t>
            </a:r>
            <a:r>
              <a:rPr lang="en-US" sz="1400" b="0" i="0" dirty="0">
                <a:solidFill>
                  <a:srgbClr val="000000"/>
                </a:solidFill>
                <a:effectLst/>
                <a:latin typeface="Victor Mono" panose="00000509000000000000" pitchFamily="49" charset="0"/>
              </a:rPr>
              <a:t> </a:t>
            </a:r>
          </a:p>
          <a:p>
            <a:endParaRPr lang="en-US" sz="1400" dirty="0">
              <a:solidFill>
                <a:srgbClr val="000000"/>
              </a:solidFill>
              <a:latin typeface="Victor Mono" panose="00000509000000000000" pitchFamily="49" charset="0"/>
            </a:endParaRPr>
          </a:p>
          <a:p>
            <a:r>
              <a:rPr lang="en-US" sz="1400" b="0" i="0" dirty="0">
                <a:solidFill>
                  <a:srgbClr val="999999"/>
                </a:solidFill>
                <a:effectLst/>
                <a:latin typeface="Victor Mono" panose="00000509000000000000" pitchFamily="49" charset="0"/>
              </a:rPr>
              <a:t>    // Calling function</a:t>
            </a:r>
            <a:r>
              <a:rPr lang="en-US" sz="1400" b="0" i="0" dirty="0">
                <a:solidFill>
                  <a:srgbClr val="000000"/>
                </a:solidFill>
                <a:effectLst/>
                <a:latin typeface="Victor Mono" panose="00000509000000000000" pitchFamily="49" charset="0"/>
              </a:rPr>
              <a:t> </a:t>
            </a:r>
          </a:p>
          <a:p>
            <a:r>
              <a:rPr lang="en-US" sz="1400" b="0" i="0" dirty="0">
                <a:solidFill>
                  <a:srgbClr val="DD4A68"/>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getSum</a:t>
            </a:r>
            <a:r>
              <a:rPr lang="en-US" sz="1400" b="0" i="0" dirty="0">
                <a:solidFill>
                  <a:srgbClr val="5F6364"/>
                </a:solidFill>
                <a:effectLst/>
                <a:latin typeface="Victor Mono" panose="00000509000000000000" pitchFamily="49" charset="0"/>
              </a:rPr>
              <a:t>(</a:t>
            </a:r>
            <a:r>
              <a:rPr lang="en-US" sz="1400" b="0" i="0" dirty="0">
                <a:solidFill>
                  <a:srgbClr val="990055"/>
                </a:solidFill>
                <a:effectLst/>
                <a:latin typeface="Victor Mono" panose="00000509000000000000" pitchFamily="49" charset="0"/>
              </a:rPr>
              <a:t>10</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20</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
        <p:nvSpPr>
          <p:cNvPr id="3" name="TextBox 2">
            <a:extLst>
              <a:ext uri="{FF2B5EF4-FFF2-40B4-BE49-F238E27FC236}">
                <a16:creationId xmlns:a16="http://schemas.microsoft.com/office/drawing/2014/main" id="{F90E6F13-156B-400E-A678-9CA2F633EDB6}"/>
              </a:ext>
            </a:extLst>
          </p:cNvPr>
          <p:cNvSpPr txBox="1"/>
          <p:nvPr/>
        </p:nvSpPr>
        <p:spPr>
          <a:xfrm>
            <a:off x="1719072" y="1233105"/>
            <a:ext cx="8488696" cy="1323439"/>
          </a:xfrm>
          <a:prstGeom prst="rect">
            <a:avLst/>
          </a:prstGeom>
          <a:noFill/>
        </p:spPr>
        <p:txBody>
          <a:bodyPr wrap="square" rtlCol="0">
            <a:spAutoFit/>
          </a:bodyPr>
          <a:lstStyle/>
          <a:p>
            <a:r>
              <a:rPr lang="en-US" sz="1600" b="0" i="0" dirty="0">
                <a:solidFill>
                  <a:srgbClr val="333333"/>
                </a:solidFill>
                <a:effectLst/>
                <a:latin typeface="raleway" pitchFamily="2" charset="0"/>
              </a:rPr>
              <a:t>You can define as many parameters as you like. However for each parameter you specify, a corresponding argument needs to be passed to the function when it is called.</a:t>
            </a:r>
          </a:p>
          <a:p>
            <a:endParaRPr lang="en-US" sz="1600" b="0" i="0" dirty="0">
              <a:solidFill>
                <a:srgbClr val="333333"/>
              </a:solidFill>
              <a:effectLst/>
              <a:latin typeface="raleway" pitchFamily="2" charset="0"/>
            </a:endParaRPr>
          </a:p>
          <a:p>
            <a:r>
              <a:rPr lang="en-US" sz="1600" b="0" i="0" dirty="0">
                <a:solidFill>
                  <a:srgbClr val="333333"/>
                </a:solidFill>
                <a:effectLst/>
                <a:latin typeface="raleway" pitchFamily="2" charset="0"/>
              </a:rPr>
              <a:t>The </a:t>
            </a:r>
            <a:r>
              <a:rPr lang="en-US" sz="1600" b="0" i="0" dirty="0" err="1">
                <a:solidFill>
                  <a:schemeClr val="accent2"/>
                </a:solidFill>
                <a:effectLst/>
                <a:latin typeface="raleway" pitchFamily="2" charset="0"/>
              </a:rPr>
              <a:t>getSum</a:t>
            </a:r>
            <a:r>
              <a:rPr lang="en-US" sz="1600" b="0" i="0" dirty="0">
                <a:solidFill>
                  <a:schemeClr val="accent2"/>
                </a:solidFill>
                <a:effectLst/>
                <a:latin typeface="raleway" pitchFamily="2" charset="0"/>
              </a:rPr>
              <a:t>()</a:t>
            </a:r>
            <a:r>
              <a:rPr lang="en-US" sz="1600" b="0" i="0" dirty="0">
                <a:solidFill>
                  <a:srgbClr val="333333"/>
                </a:solidFill>
                <a:effectLst/>
                <a:latin typeface="raleway" pitchFamily="2" charset="0"/>
              </a:rPr>
              <a:t> function in following example takes two integer values as arguments, simply add them together and then display the result in the browser.</a:t>
            </a:r>
          </a:p>
        </p:txBody>
      </p:sp>
      <p:sp>
        <p:nvSpPr>
          <p:cNvPr id="4" name="TextBox 3">
            <a:extLst>
              <a:ext uri="{FF2B5EF4-FFF2-40B4-BE49-F238E27FC236}">
                <a16:creationId xmlns:a16="http://schemas.microsoft.com/office/drawing/2014/main" id="{8A8D24CA-43D3-4246-8052-4465C8E9E6A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05</a:t>
            </a:r>
          </a:p>
        </p:txBody>
      </p:sp>
    </p:spTree>
    <p:extLst>
      <p:ext uri="{BB962C8B-B14F-4D97-AF65-F5344CB8AC3E}">
        <p14:creationId xmlns:p14="http://schemas.microsoft.com/office/powerpoint/2010/main" val="23853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CB645B-286E-43F7-873B-D2AF102064FE}"/>
              </a:ext>
            </a:extLst>
          </p:cNvPr>
          <p:cNvSpPr txBox="1"/>
          <p:nvPr/>
        </p:nvSpPr>
        <p:spPr>
          <a:xfrm>
            <a:off x="1719072" y="1233105"/>
            <a:ext cx="4376928" cy="338554"/>
          </a:xfrm>
          <a:prstGeom prst="rect">
            <a:avLst/>
          </a:prstGeom>
          <a:noFill/>
        </p:spPr>
        <p:txBody>
          <a:bodyPr wrap="square" rtlCol="0">
            <a:spAutoFit/>
          </a:bodyPr>
          <a:lstStyle/>
          <a:p>
            <a:r>
              <a:rPr lang="en-US" sz="1600" b="0" i="0" dirty="0">
                <a:solidFill>
                  <a:srgbClr val="414141"/>
                </a:solidFill>
                <a:effectLst/>
                <a:latin typeface="raleway" pitchFamily="2" charset="0"/>
              </a:rPr>
              <a:t>The output of the above code will be:</a:t>
            </a:r>
            <a:endParaRPr lang="en-US" sz="1600" b="0" i="0" dirty="0">
              <a:solidFill>
                <a:srgbClr val="333333"/>
              </a:solidFill>
              <a:effectLst/>
              <a:latin typeface="raleway" pitchFamily="2" charset="0"/>
            </a:endParaRPr>
          </a:p>
        </p:txBody>
      </p:sp>
      <p:sp>
        <p:nvSpPr>
          <p:cNvPr id="3" name="Rectangle 2">
            <a:extLst>
              <a:ext uri="{FF2B5EF4-FFF2-40B4-BE49-F238E27FC236}">
                <a16:creationId xmlns:a16="http://schemas.microsoft.com/office/drawing/2014/main" id="{1C3FDA85-EEEB-4F64-B134-CEE685C2E13C}"/>
              </a:ext>
            </a:extLst>
          </p:cNvPr>
          <p:cNvSpPr/>
          <p:nvPr/>
        </p:nvSpPr>
        <p:spPr>
          <a:xfrm>
            <a:off x="1851652" y="1662184"/>
            <a:ext cx="8488696" cy="5323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414141"/>
                </a:solidFill>
                <a:effectLst/>
                <a:latin typeface="Victor Mono" panose="00000509000000000000" pitchFamily="49" charset="0"/>
              </a:rPr>
              <a:t>Sum of the two numbers 10 and 20 is : 30</a:t>
            </a:r>
            <a:endParaRPr lang="en-US" sz="1400" dirty="0">
              <a:solidFill>
                <a:srgbClr val="7030A0"/>
              </a:solidFill>
              <a:latin typeface="Victor Mono" panose="00000509000000000000" pitchFamily="49" charset="0"/>
            </a:endParaRPr>
          </a:p>
        </p:txBody>
      </p:sp>
      <p:sp>
        <p:nvSpPr>
          <p:cNvPr id="4" name="TextBox 3">
            <a:extLst>
              <a:ext uri="{FF2B5EF4-FFF2-40B4-BE49-F238E27FC236}">
                <a16:creationId xmlns:a16="http://schemas.microsoft.com/office/drawing/2014/main" id="{0021E537-95D0-4D0B-9521-51814811CB1B}"/>
              </a:ext>
            </a:extLst>
          </p:cNvPr>
          <p:cNvSpPr txBox="1"/>
          <p:nvPr/>
        </p:nvSpPr>
        <p:spPr>
          <a:xfrm>
            <a:off x="1719072" y="2805873"/>
            <a:ext cx="8488696" cy="584775"/>
          </a:xfrm>
          <a:prstGeom prst="rect">
            <a:avLst/>
          </a:prstGeom>
          <a:noFill/>
        </p:spPr>
        <p:txBody>
          <a:bodyPr wrap="square" rtlCol="0">
            <a:spAutoFit/>
          </a:bodyPr>
          <a:lstStyle/>
          <a:p>
            <a:pPr algn="just"/>
            <a:r>
              <a:rPr lang="en-US" sz="1600" b="0" i="0" dirty="0">
                <a:effectLst/>
                <a:latin typeface="raleway" pitchFamily="2" charset="0"/>
              </a:rPr>
              <a:t>📜 </a:t>
            </a:r>
            <a:r>
              <a:rPr lang="en-US" sz="1600" b="1" dirty="0">
                <a:latin typeface="raleway" pitchFamily="2" charset="0"/>
              </a:rPr>
              <a:t>Tip</a:t>
            </a:r>
            <a:r>
              <a:rPr lang="en-US" sz="1600" b="0" i="0" dirty="0">
                <a:effectLst/>
                <a:latin typeface="raleway" pitchFamily="2" charset="0"/>
              </a:rPr>
              <a:t> - An </a:t>
            </a:r>
            <a:r>
              <a:rPr lang="en-US" sz="1600" b="0" i="0" dirty="0">
                <a:solidFill>
                  <a:schemeClr val="accent2"/>
                </a:solidFill>
                <a:effectLst/>
                <a:latin typeface="raleway" pitchFamily="2" charset="0"/>
              </a:rPr>
              <a:t>argument</a:t>
            </a:r>
            <a:r>
              <a:rPr lang="en-US" sz="1600" b="0" i="0" dirty="0">
                <a:effectLst/>
                <a:latin typeface="raleway" pitchFamily="2" charset="0"/>
              </a:rPr>
              <a:t> is a value that you pass to a function, and a </a:t>
            </a:r>
            <a:r>
              <a:rPr lang="en-US" sz="1600" b="0" i="0" dirty="0">
                <a:solidFill>
                  <a:schemeClr val="accent2"/>
                </a:solidFill>
                <a:effectLst/>
                <a:latin typeface="raleway" pitchFamily="2" charset="0"/>
              </a:rPr>
              <a:t>parameter</a:t>
            </a:r>
            <a:r>
              <a:rPr lang="en-US" sz="1600" b="0" i="0" dirty="0">
                <a:effectLst/>
                <a:latin typeface="raleway" pitchFamily="2" charset="0"/>
              </a:rPr>
              <a:t> is the variable within the function that receives the argument. </a:t>
            </a:r>
          </a:p>
        </p:txBody>
      </p:sp>
      <p:sp>
        <p:nvSpPr>
          <p:cNvPr id="5" name="TextBox 4">
            <a:extLst>
              <a:ext uri="{FF2B5EF4-FFF2-40B4-BE49-F238E27FC236}">
                <a16:creationId xmlns:a16="http://schemas.microsoft.com/office/drawing/2014/main" id="{2DE3138F-97EE-4F0F-B53D-54F0591C029D}"/>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06</a:t>
            </a:r>
          </a:p>
        </p:txBody>
      </p:sp>
    </p:spTree>
    <p:extLst>
      <p:ext uri="{BB962C8B-B14F-4D97-AF65-F5344CB8AC3E}">
        <p14:creationId xmlns:p14="http://schemas.microsoft.com/office/powerpoint/2010/main" val="205092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E1F24-9AE9-43A1-BF1C-7BA7D4688267}"/>
              </a:ext>
            </a:extLst>
          </p:cNvPr>
          <p:cNvSpPr txBox="1"/>
          <p:nvPr/>
        </p:nvSpPr>
        <p:spPr>
          <a:xfrm>
            <a:off x="1690496" y="1111360"/>
            <a:ext cx="6237352"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Optional parameters</a:t>
            </a:r>
          </a:p>
        </p:txBody>
      </p:sp>
      <p:sp>
        <p:nvSpPr>
          <p:cNvPr id="5" name="TextBox 4">
            <a:extLst>
              <a:ext uri="{FF2B5EF4-FFF2-40B4-BE49-F238E27FC236}">
                <a16:creationId xmlns:a16="http://schemas.microsoft.com/office/drawing/2014/main" id="{68AD2223-8468-4C21-B804-F51585156649}"/>
              </a:ext>
            </a:extLst>
          </p:cNvPr>
          <p:cNvSpPr txBox="1"/>
          <p:nvPr/>
        </p:nvSpPr>
        <p:spPr>
          <a:xfrm>
            <a:off x="1719072" y="1809177"/>
            <a:ext cx="8488696" cy="584775"/>
          </a:xfrm>
          <a:prstGeom prst="rect">
            <a:avLst/>
          </a:prstGeom>
          <a:noFill/>
        </p:spPr>
        <p:txBody>
          <a:bodyPr wrap="square" rtlCol="0">
            <a:spAutoFit/>
          </a:bodyPr>
          <a:lstStyle/>
          <a:p>
            <a:r>
              <a:rPr lang="en-US" sz="1600" b="0" i="0" dirty="0">
                <a:solidFill>
                  <a:srgbClr val="414141"/>
                </a:solidFill>
                <a:effectLst/>
                <a:latin typeface="raleway" pitchFamily="2" charset="0"/>
              </a:rPr>
              <a:t>You can also create functions with optional parameters — just insert the parameter name, followed by an equals (=) sign, followed by a default value, like this.</a:t>
            </a:r>
          </a:p>
        </p:txBody>
      </p:sp>
      <p:sp>
        <p:nvSpPr>
          <p:cNvPr id="6" name="TextBox 5">
            <a:extLst>
              <a:ext uri="{FF2B5EF4-FFF2-40B4-BE49-F238E27FC236}">
                <a16:creationId xmlns:a16="http://schemas.microsoft.com/office/drawing/2014/main" id="{2EF86FE0-CFA5-44A5-9AAE-CB8FB74A5D59}"/>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07</a:t>
            </a:r>
          </a:p>
        </p:txBody>
      </p:sp>
      <p:sp>
        <p:nvSpPr>
          <p:cNvPr id="7" name="Rectangle 6">
            <a:extLst>
              <a:ext uri="{FF2B5EF4-FFF2-40B4-BE49-F238E27FC236}">
                <a16:creationId xmlns:a16="http://schemas.microsoft.com/office/drawing/2014/main" id="{9EFBC7BE-A965-4048-BDFB-1C73C7533DF0}"/>
              </a:ext>
            </a:extLst>
          </p:cNvPr>
          <p:cNvSpPr/>
          <p:nvPr/>
        </p:nvSpPr>
        <p:spPr>
          <a:xfrm>
            <a:off x="1719072" y="2521720"/>
            <a:ext cx="8833104" cy="2873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999999"/>
                </a:solidFill>
                <a:effectLst/>
                <a:latin typeface="Victor Mono" panose="00000509000000000000" pitchFamily="49" charset="0"/>
              </a:rPr>
              <a:t>// Defining function</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function</a:t>
            </a:r>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customFont</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$font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$size=</a:t>
            </a:r>
            <a:r>
              <a:rPr lang="en-US" sz="1400" b="0" i="0" dirty="0">
                <a:solidFill>
                  <a:srgbClr val="990055"/>
                </a:solidFill>
                <a:effectLst/>
                <a:latin typeface="Victor Mono" panose="00000509000000000000" pitchFamily="49" charset="0"/>
              </a:rPr>
              <a:t>1.5</a:t>
            </a:r>
            <a:r>
              <a:rPr lang="en-US" sz="1400" b="0" i="0" dirty="0">
                <a:solidFill>
                  <a:srgbClr val="5F6364"/>
                </a:solidFill>
                <a:effectLst/>
                <a:latin typeface="Victor Mono" panose="00000509000000000000" pitchFamily="49" charset="0"/>
              </a:rPr>
              <a:t>){</a:t>
            </a:r>
          </a:p>
          <a:p>
            <a:r>
              <a:rPr lang="en-US" sz="1400" b="0" i="0" dirty="0">
                <a:solidFill>
                  <a:srgbClr val="5F6364"/>
                </a:solidFill>
                <a:effectLst/>
                <a:latin typeface="Victor Mono" panose="00000509000000000000" pitchFamily="49" charset="0"/>
              </a:rPr>
              <a:t>       </a:t>
            </a:r>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669900"/>
                </a:solidFill>
                <a:effectLst/>
                <a:latin typeface="Victor Mono" panose="00000509000000000000" pitchFamily="49" charset="0"/>
              </a:rPr>
              <a:t>"font-family: </a:t>
            </a:r>
            <a:r>
              <a:rPr lang="en-US" sz="1400" b="0" i="0" dirty="0">
                <a:solidFill>
                  <a:srgbClr val="A67F59"/>
                </a:solidFill>
                <a:effectLst/>
                <a:latin typeface="Victor Mono" panose="00000509000000000000" pitchFamily="49" charset="0"/>
              </a:rPr>
              <a:t>$font</a:t>
            </a:r>
            <a:r>
              <a:rPr lang="en-US" sz="1400" b="0" i="0" dirty="0">
                <a:solidFill>
                  <a:srgbClr val="669900"/>
                </a:solidFill>
                <a:effectLst/>
                <a:latin typeface="Victor Mono" panose="00000509000000000000" pitchFamily="49" charset="0"/>
              </a:rPr>
              <a:t>; font-size: </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$size</a:t>
            </a:r>
            <a:r>
              <a:rPr lang="en-US" sz="1400" b="0" i="0" dirty="0">
                <a:solidFill>
                  <a:srgbClr val="5F6364"/>
                </a:solidFill>
                <a:effectLst/>
                <a:latin typeface="Victor Mono" panose="00000509000000000000" pitchFamily="49" charset="0"/>
              </a:rPr>
              <a:t>}</a:t>
            </a:r>
            <a:r>
              <a:rPr lang="en-US" sz="1400" b="0" i="0" dirty="0" err="1">
                <a:solidFill>
                  <a:srgbClr val="669900"/>
                </a:solidFill>
                <a:effectLst/>
                <a:latin typeface="Victor Mono" panose="00000509000000000000" pitchFamily="49" charset="0"/>
              </a:rPr>
              <a:t>em</a:t>
            </a:r>
            <a:r>
              <a:rPr lang="en-US" sz="1400" b="0" i="0" dirty="0">
                <a:solidFill>
                  <a:srgbClr val="669900"/>
                </a:solidFill>
                <a:effectLst/>
                <a:latin typeface="Victor Mono" panose="00000509000000000000" pitchFamily="49" charset="0"/>
              </a:rPr>
              <a:t>;"</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r>
              <a:rPr lang="en-US" sz="1400" b="0" i="0" dirty="0">
                <a:solidFill>
                  <a:srgbClr val="5F6364"/>
                </a:solidFill>
                <a:effectLst/>
                <a:latin typeface="Victor Mono" panose="00000509000000000000" pitchFamily="49" charset="0"/>
              </a:rPr>
              <a:t>    }</a:t>
            </a:r>
            <a:r>
              <a:rPr lang="en-US" sz="1400" b="0" i="0" dirty="0">
                <a:solidFill>
                  <a:srgbClr val="000000"/>
                </a:solidFill>
                <a:effectLst/>
                <a:latin typeface="Victor Mono" panose="00000509000000000000" pitchFamily="49" charset="0"/>
              </a:rPr>
              <a:t> </a:t>
            </a:r>
          </a:p>
          <a:p>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999999"/>
                </a:solidFill>
                <a:effectLst/>
                <a:latin typeface="Victor Mono" panose="00000509000000000000" pitchFamily="49" charset="0"/>
              </a:rPr>
              <a:t>// Calling function</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err="1">
                <a:solidFill>
                  <a:srgbClr val="DD4A68"/>
                </a:solidFill>
                <a:effectLst/>
                <a:latin typeface="Victor Mono" panose="00000509000000000000" pitchFamily="49" charset="0"/>
              </a:rPr>
              <a:t>customFont</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"Arial"</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2</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customFont</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"Times"</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3</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customFont</a:t>
            </a:r>
            <a:r>
              <a:rPr lang="en-US" sz="1400" b="0" i="0" dirty="0">
                <a:solidFill>
                  <a:srgbClr val="5F6364"/>
                </a:solidFill>
                <a:effectLst/>
                <a:latin typeface="Victor Mono" panose="00000509000000000000" pitchFamily="49" charset="0"/>
              </a:rPr>
              <a:t>(</a:t>
            </a:r>
            <a:r>
              <a:rPr lang="en-US" sz="1400" b="0" i="0" dirty="0">
                <a:solidFill>
                  <a:srgbClr val="669900"/>
                </a:solidFill>
                <a:effectLst/>
                <a:latin typeface="Victor Mono" panose="00000509000000000000" pitchFamily="49" charset="0"/>
              </a:rPr>
              <a:t>"Courier"</a:t>
            </a:r>
            <a:r>
              <a:rPr lang="en-US" sz="1400" b="0" i="0" dirty="0">
                <a:solidFill>
                  <a:srgbClr val="5F6364"/>
                </a:solidFill>
                <a:effectLst/>
                <a:latin typeface="Victor Mono" panose="00000509000000000000" pitchFamily="49" charset="0"/>
              </a:rPr>
              <a:t>);</a:t>
            </a:r>
            <a:endParaRPr lang="en-US" sz="1400" b="0" i="0" dirty="0">
              <a:solidFill>
                <a:srgbClr val="000000"/>
              </a:solidFill>
              <a:effectLst/>
              <a:latin typeface="Victor Mono" panose="00000509000000000000" pitchFamily="49" charset="0"/>
            </a:endParaRP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314560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660B8-AE80-4A4E-96C9-2B3337F2D2C5}"/>
              </a:ext>
            </a:extLst>
          </p:cNvPr>
          <p:cNvSpPr txBox="1"/>
          <p:nvPr/>
        </p:nvSpPr>
        <p:spPr>
          <a:xfrm>
            <a:off x="1690496" y="1111360"/>
            <a:ext cx="6237352" cy="584775"/>
          </a:xfrm>
          <a:prstGeom prst="rect">
            <a:avLst/>
          </a:prstGeom>
          <a:noFill/>
        </p:spPr>
        <p:txBody>
          <a:bodyPr wrap="square" rtlCol="0">
            <a:spAutoFit/>
          </a:bodyPr>
          <a:lstStyle/>
          <a:p>
            <a:r>
              <a:rPr lang="en-US" sz="3200" dirty="0">
                <a:solidFill>
                  <a:srgbClr val="686BA6"/>
                </a:solidFill>
                <a:latin typeface="Impact" panose="020B0806030902050204" pitchFamily="34" charset="0"/>
              </a:rPr>
              <a:t>Return value from function</a:t>
            </a:r>
          </a:p>
        </p:txBody>
      </p:sp>
      <p:sp>
        <p:nvSpPr>
          <p:cNvPr id="3" name="TextBox 2">
            <a:extLst>
              <a:ext uri="{FF2B5EF4-FFF2-40B4-BE49-F238E27FC236}">
                <a16:creationId xmlns:a16="http://schemas.microsoft.com/office/drawing/2014/main" id="{E3D4F1F7-5465-4FF3-A269-67B9944AEDBD}"/>
              </a:ext>
            </a:extLst>
          </p:cNvPr>
          <p:cNvSpPr txBox="1"/>
          <p:nvPr/>
        </p:nvSpPr>
        <p:spPr>
          <a:xfrm>
            <a:off x="1719072" y="1809177"/>
            <a:ext cx="8488696" cy="584775"/>
          </a:xfrm>
          <a:prstGeom prst="rect">
            <a:avLst/>
          </a:prstGeom>
          <a:noFill/>
        </p:spPr>
        <p:txBody>
          <a:bodyPr wrap="square" rtlCol="0">
            <a:spAutoFit/>
          </a:bodyPr>
          <a:lstStyle/>
          <a:p>
            <a:r>
              <a:rPr lang="en-US" sz="1600" b="0" i="0" dirty="0">
                <a:solidFill>
                  <a:srgbClr val="414141"/>
                </a:solidFill>
                <a:effectLst/>
                <a:latin typeface="raleway" pitchFamily="2" charset="0"/>
              </a:rPr>
              <a:t>A function can return a value back to the script that called the function using the return statement. The value may be of any type, including arrays and objects.</a:t>
            </a:r>
          </a:p>
        </p:txBody>
      </p:sp>
      <p:sp>
        <p:nvSpPr>
          <p:cNvPr id="4" name="TextBox 3">
            <a:extLst>
              <a:ext uri="{FF2B5EF4-FFF2-40B4-BE49-F238E27FC236}">
                <a16:creationId xmlns:a16="http://schemas.microsoft.com/office/drawing/2014/main" id="{B0922D80-E812-46BF-85FA-D718F0EC149D}"/>
              </a:ext>
            </a:extLst>
          </p:cNvPr>
          <p:cNvSpPr txBox="1"/>
          <p:nvPr/>
        </p:nvSpPr>
        <p:spPr>
          <a:xfrm>
            <a:off x="11272837" y="6068997"/>
            <a:ext cx="438150" cy="369332"/>
          </a:xfrm>
          <a:prstGeom prst="rect">
            <a:avLst/>
          </a:prstGeom>
          <a:noFill/>
        </p:spPr>
        <p:txBody>
          <a:bodyPr wrap="square" rtlCol="0">
            <a:spAutoFit/>
          </a:bodyPr>
          <a:lstStyle/>
          <a:p>
            <a:r>
              <a:rPr lang="en-US" b="1" dirty="0">
                <a:solidFill>
                  <a:srgbClr val="686BA6"/>
                </a:solidFill>
                <a:latin typeface="Impact" panose="020B0806030902050204" pitchFamily="34" charset="0"/>
              </a:rPr>
              <a:t>08</a:t>
            </a:r>
          </a:p>
        </p:txBody>
      </p:sp>
      <p:sp>
        <p:nvSpPr>
          <p:cNvPr id="5" name="Rectangle 4">
            <a:extLst>
              <a:ext uri="{FF2B5EF4-FFF2-40B4-BE49-F238E27FC236}">
                <a16:creationId xmlns:a16="http://schemas.microsoft.com/office/drawing/2014/main" id="{B44393B0-F49B-4FA1-8555-645ADBF9E0BA}"/>
              </a:ext>
            </a:extLst>
          </p:cNvPr>
          <p:cNvSpPr/>
          <p:nvPr/>
        </p:nvSpPr>
        <p:spPr>
          <a:xfrm>
            <a:off x="1719072" y="2521720"/>
            <a:ext cx="8833104" cy="2873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EE9900"/>
                </a:solidFill>
                <a:effectLst/>
                <a:latin typeface="Victor Mono" panose="00000509000000000000" pitchFamily="49" charset="0"/>
              </a:rPr>
              <a:t>&lt;?php</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999999"/>
                </a:solidFill>
                <a:effectLst/>
                <a:latin typeface="Victor Mono" panose="00000509000000000000" pitchFamily="49" charset="0"/>
              </a:rPr>
              <a:t>// Defining function</a:t>
            </a:r>
            <a:r>
              <a:rPr lang="en-US" sz="1400" b="0" i="0" dirty="0">
                <a:solidFill>
                  <a:srgbClr val="000000"/>
                </a:solidFill>
                <a:effectLst/>
                <a:latin typeface="Victor Mono" panose="00000509000000000000" pitchFamily="49" charset="0"/>
              </a:rPr>
              <a:t> </a:t>
            </a:r>
          </a:p>
          <a:p>
            <a:r>
              <a:rPr lang="en-US" sz="1400" dirty="0">
                <a:solidFill>
                  <a:srgbClr val="000000"/>
                </a:solidFill>
                <a:latin typeface="Victor Mono" panose="00000509000000000000" pitchFamily="49" charset="0"/>
              </a:rPr>
              <a:t>    </a:t>
            </a:r>
            <a:r>
              <a:rPr lang="en-US" sz="1400" b="0" i="0" dirty="0">
                <a:solidFill>
                  <a:srgbClr val="0077AA"/>
                </a:solidFill>
                <a:effectLst/>
                <a:latin typeface="Victor Mono" panose="00000509000000000000" pitchFamily="49" charset="0"/>
              </a:rPr>
              <a:t>function</a:t>
            </a:r>
            <a:r>
              <a:rPr lang="en-US" sz="1400" b="0" i="0" dirty="0">
                <a:solidFill>
                  <a:srgbClr val="000000"/>
                </a:solidFill>
                <a:effectLst/>
                <a:latin typeface="Victor Mono" panose="00000509000000000000" pitchFamily="49" charset="0"/>
              </a:rPr>
              <a:t> </a:t>
            </a:r>
            <a:r>
              <a:rPr lang="en-US" sz="1400" b="0" i="0" dirty="0" err="1">
                <a:solidFill>
                  <a:srgbClr val="DD4A68"/>
                </a:solidFill>
                <a:effectLst/>
                <a:latin typeface="Victor Mono" panose="00000509000000000000" pitchFamily="49" charset="0"/>
              </a:rPr>
              <a:t>getSum</a:t>
            </a:r>
            <a:r>
              <a:rPr lang="en-US" sz="1400" b="0" i="0" dirty="0">
                <a:solidFill>
                  <a:srgbClr val="5F6364"/>
                </a:solidFill>
                <a:effectLst/>
                <a:latin typeface="Victor Mono" panose="00000509000000000000" pitchFamily="49" charset="0"/>
              </a:rPr>
              <a:t>(</a:t>
            </a:r>
            <a:r>
              <a:rPr lang="en-US" sz="1400" b="0" i="0" dirty="0">
                <a:solidFill>
                  <a:srgbClr val="A67F59"/>
                </a:solidFill>
                <a:effectLst/>
                <a:latin typeface="Victor Mono" panose="00000509000000000000" pitchFamily="49" charset="0"/>
              </a:rPr>
              <a:t>$num1</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$num2</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$total</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$num1</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$num2</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return</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$total</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5F6364"/>
                </a:solidFill>
                <a:effectLst/>
                <a:latin typeface="Victor Mono" panose="00000509000000000000" pitchFamily="49" charset="0"/>
              </a:rPr>
              <a:t>}</a:t>
            </a:r>
            <a:endParaRPr lang="en-US" sz="1400" dirty="0">
              <a:solidFill>
                <a:srgbClr val="000000"/>
              </a:solidFill>
              <a:latin typeface="Victor Mono" panose="00000509000000000000" pitchFamily="49" charset="0"/>
            </a:endParaRPr>
          </a:p>
          <a:p>
            <a:endParaRPr lang="en-US" sz="1400" b="0" i="0" dirty="0">
              <a:solidFill>
                <a:srgbClr val="000000"/>
              </a:solidFill>
              <a:effectLst/>
              <a:latin typeface="Victor Mono" panose="00000509000000000000" pitchFamily="49" charset="0"/>
            </a:endParaRPr>
          </a:p>
          <a:p>
            <a:r>
              <a:rPr lang="en-US" sz="1400" dirty="0">
                <a:solidFill>
                  <a:srgbClr val="000000"/>
                </a:solidFill>
                <a:latin typeface="Victor Mono" panose="00000509000000000000" pitchFamily="49" charset="0"/>
              </a:rPr>
              <a:t>    </a:t>
            </a:r>
            <a:r>
              <a:rPr lang="en-US" sz="1400" b="0" i="0" dirty="0">
                <a:solidFill>
                  <a:srgbClr val="A67F59"/>
                </a:solidFill>
                <a:effectLst/>
                <a:latin typeface="Victor Mono" panose="00000509000000000000" pitchFamily="49" charset="0"/>
              </a:rPr>
              <a:t>$sum</a:t>
            </a:r>
            <a:r>
              <a:rPr lang="en-US" sz="1400" dirty="0">
                <a:solidFill>
                  <a:srgbClr val="000000"/>
                </a:solidFill>
                <a:latin typeface="Victor Mono" panose="00000509000000000000" pitchFamily="49" charset="0"/>
              </a:rPr>
              <a:t> = </a:t>
            </a:r>
            <a:r>
              <a:rPr lang="en-US" sz="1400" b="0" i="0" dirty="0" err="1">
                <a:solidFill>
                  <a:srgbClr val="DD4A68"/>
                </a:solidFill>
                <a:effectLst/>
                <a:latin typeface="Victor Mono" panose="00000509000000000000" pitchFamily="49" charset="0"/>
              </a:rPr>
              <a:t>getSum</a:t>
            </a:r>
            <a:r>
              <a:rPr lang="en-US" sz="1400" b="0" i="0" dirty="0">
                <a:solidFill>
                  <a:srgbClr val="5F6364"/>
                </a:solidFill>
                <a:effectLst/>
                <a:latin typeface="Victor Mono" panose="00000509000000000000" pitchFamily="49" charset="0"/>
              </a:rPr>
              <a:t>(</a:t>
            </a:r>
            <a:r>
              <a:rPr lang="en-US" sz="1400" b="0" i="0" dirty="0">
                <a:solidFill>
                  <a:srgbClr val="990055"/>
                </a:solidFill>
                <a:effectLst/>
                <a:latin typeface="Victor Mono" panose="00000509000000000000" pitchFamily="49" charset="0"/>
              </a:rPr>
              <a:t>5</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r>
              <a:rPr lang="en-US" sz="1400" b="0" i="0" dirty="0">
                <a:solidFill>
                  <a:srgbClr val="990055"/>
                </a:solidFill>
                <a:effectLst/>
                <a:latin typeface="Victor Mono" panose="00000509000000000000" pitchFamily="49" charset="0"/>
              </a:rPr>
              <a:t>10</a:t>
            </a:r>
            <a:r>
              <a:rPr lang="en-US" sz="1400" b="0" i="0" dirty="0">
                <a:solidFill>
                  <a:srgbClr val="5F6364"/>
                </a:solidFill>
                <a:effectLst/>
                <a:latin typeface="Victor Mono" panose="00000509000000000000" pitchFamily="49" charset="0"/>
              </a:rPr>
              <a:t>);</a:t>
            </a:r>
            <a:r>
              <a:rPr lang="en-US" sz="1400" b="0" i="0" dirty="0">
                <a:solidFill>
                  <a:srgbClr val="000000"/>
                </a:solidFill>
                <a:effectLst/>
                <a:latin typeface="Victor Mono" panose="00000509000000000000" pitchFamily="49" charset="0"/>
              </a:rPr>
              <a:t> </a:t>
            </a:r>
          </a:p>
          <a:p>
            <a:endParaRPr lang="en-US" sz="1400" b="0" i="0" dirty="0">
              <a:solidFill>
                <a:srgbClr val="000000"/>
              </a:solidFill>
              <a:effectLst/>
              <a:latin typeface="Victor Mono" panose="00000509000000000000" pitchFamily="49" charset="0"/>
            </a:endParaRPr>
          </a:p>
          <a:p>
            <a:r>
              <a:rPr lang="en-US" sz="1400" dirty="0">
                <a:solidFill>
                  <a:srgbClr val="000000"/>
                </a:solidFill>
                <a:latin typeface="Victor Mono" panose="00000509000000000000" pitchFamily="49" charset="0"/>
              </a:rPr>
              <a:t>    </a:t>
            </a:r>
            <a:r>
              <a:rPr lang="en-US" sz="1400" b="0" i="0" dirty="0">
                <a:solidFill>
                  <a:srgbClr val="999999"/>
                </a:solidFill>
                <a:effectLst/>
                <a:latin typeface="Victor Mono" panose="00000509000000000000" pitchFamily="49" charset="0"/>
              </a:rPr>
              <a:t>// Printing returned value</a:t>
            </a:r>
            <a:endParaRPr lang="en-US" sz="1400" dirty="0">
              <a:solidFill>
                <a:srgbClr val="000000"/>
              </a:solidFill>
              <a:latin typeface="Victor Mono" panose="00000509000000000000" pitchFamily="49" charset="0"/>
            </a:endParaRPr>
          </a:p>
          <a:p>
            <a:r>
              <a:rPr lang="en-US" sz="1400" b="0" i="0" dirty="0">
                <a:solidFill>
                  <a:srgbClr val="000000"/>
                </a:solidFill>
                <a:effectLst/>
                <a:latin typeface="Victor Mono" panose="00000509000000000000" pitchFamily="49" charset="0"/>
              </a:rPr>
              <a:t>    </a:t>
            </a:r>
            <a:r>
              <a:rPr lang="en-US" sz="1400" b="0" i="0" dirty="0">
                <a:solidFill>
                  <a:srgbClr val="0077AA"/>
                </a:solidFill>
                <a:effectLst/>
                <a:latin typeface="Victor Mono" panose="00000509000000000000" pitchFamily="49" charset="0"/>
              </a:rPr>
              <a:t>echo</a:t>
            </a:r>
            <a:r>
              <a:rPr lang="en-US" sz="1400" b="0" i="0" dirty="0">
                <a:solidFill>
                  <a:srgbClr val="000000"/>
                </a:solidFill>
                <a:effectLst/>
                <a:latin typeface="Victor Mono" panose="00000509000000000000" pitchFamily="49" charset="0"/>
              </a:rPr>
              <a:t> </a:t>
            </a:r>
            <a:r>
              <a:rPr lang="en-US" sz="1400" b="0" i="0" dirty="0">
                <a:solidFill>
                  <a:srgbClr val="A67F59"/>
                </a:solidFill>
                <a:effectLst/>
                <a:latin typeface="Victor Mono" panose="00000509000000000000" pitchFamily="49" charset="0"/>
              </a:rPr>
              <a:t>$sum</a:t>
            </a:r>
            <a:r>
              <a:rPr lang="en-US" sz="1400" b="0" i="0" dirty="0">
                <a:solidFill>
                  <a:schemeClr val="tx1"/>
                </a:solidFill>
                <a:effectLst/>
                <a:latin typeface="Victor Mono" panose="00000509000000000000" pitchFamily="49" charset="0"/>
              </a:rPr>
              <a:t>;</a:t>
            </a:r>
            <a:r>
              <a:rPr lang="en-US" sz="1400" dirty="0">
                <a:solidFill>
                  <a:srgbClr val="000000"/>
                </a:solidFill>
                <a:latin typeface="Victor Mono" panose="00000509000000000000" pitchFamily="49" charset="0"/>
              </a:rPr>
              <a:t> </a:t>
            </a:r>
            <a:r>
              <a:rPr lang="en-US" sz="1400" b="0" i="0" dirty="0">
                <a:solidFill>
                  <a:srgbClr val="999999"/>
                </a:solidFill>
                <a:effectLst/>
                <a:latin typeface="Victor Mono" panose="00000509000000000000" pitchFamily="49" charset="0"/>
              </a:rPr>
              <a:t>// Outputs: 15</a:t>
            </a:r>
            <a:r>
              <a:rPr lang="en-US" sz="1400" b="0" i="0" dirty="0">
                <a:solidFill>
                  <a:srgbClr val="000000"/>
                </a:solidFill>
                <a:effectLst/>
                <a:latin typeface="Victor Mono" panose="00000509000000000000" pitchFamily="49" charset="0"/>
              </a:rPr>
              <a:t> </a:t>
            </a:r>
          </a:p>
          <a:p>
            <a:r>
              <a:rPr lang="en-US" sz="1400" b="0" i="0" dirty="0">
                <a:solidFill>
                  <a:srgbClr val="EE9900"/>
                </a:solidFill>
                <a:effectLst/>
                <a:latin typeface="Victor Mono" panose="00000509000000000000" pitchFamily="49" charset="0"/>
              </a:rPr>
              <a:t>?&gt;</a:t>
            </a:r>
            <a:endParaRPr lang="en-US" sz="1400" dirty="0">
              <a:solidFill>
                <a:srgbClr val="7030A0"/>
              </a:solidFill>
              <a:latin typeface="Victor Mono" panose="00000509000000000000" pitchFamily="49" charset="0"/>
            </a:endParaRPr>
          </a:p>
        </p:txBody>
      </p:sp>
    </p:spTree>
    <p:extLst>
      <p:ext uri="{BB962C8B-B14F-4D97-AF65-F5344CB8AC3E}">
        <p14:creationId xmlns:p14="http://schemas.microsoft.com/office/powerpoint/2010/main" val="163141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984</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Impact</vt:lpstr>
      <vt:lpstr>Quicksand</vt:lpstr>
      <vt:lpstr>raleway</vt:lpstr>
      <vt:lpstr>Segoe UI Emoji</vt:lpstr>
      <vt:lpstr>Victor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Mizanur Rahman</dc:creator>
  <cp:lastModifiedBy>Mizanur Rahman</cp:lastModifiedBy>
  <cp:revision>43</cp:revision>
  <dcterms:created xsi:type="dcterms:W3CDTF">2022-03-02T17:33:47Z</dcterms:created>
  <dcterms:modified xsi:type="dcterms:W3CDTF">2022-03-02T19:39:24Z</dcterms:modified>
</cp:coreProperties>
</file>