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69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FD1C-5415-49CC-B182-95B85D6F6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D4BA72-E6A6-4EBC-B758-F01DF50A0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9D234A-B037-4A49-83D1-9DF41C283D72}"/>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5" name="Footer Placeholder 4">
            <a:extLst>
              <a:ext uri="{FF2B5EF4-FFF2-40B4-BE49-F238E27FC236}">
                <a16:creationId xmlns:a16="http://schemas.microsoft.com/office/drawing/2014/main" id="{2B891A97-3049-42E4-8E5D-258900171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66F50-EAF0-456A-974D-8BD4CC5DF422}"/>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35509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88EC-F88D-4CCA-9EDF-69D1D626F9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7BD51F-2059-45AF-B137-46CCD4A5F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F8109-8CA8-47C0-B945-CA26E8B6A907}"/>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5" name="Footer Placeholder 4">
            <a:extLst>
              <a:ext uri="{FF2B5EF4-FFF2-40B4-BE49-F238E27FC236}">
                <a16:creationId xmlns:a16="http://schemas.microsoft.com/office/drawing/2014/main" id="{A7C91655-36DA-4D9F-A5E5-D6E044104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EDAE1-5075-4D2A-84CE-127D2D7592DE}"/>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40462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8945D9-4E61-42C4-B0B9-D4AF5B075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D1A4D3-F11F-4BB4-8FB5-456A0F208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604C9-B9B2-4F98-9057-91A1CB4A7248}"/>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5" name="Footer Placeholder 4">
            <a:extLst>
              <a:ext uri="{FF2B5EF4-FFF2-40B4-BE49-F238E27FC236}">
                <a16:creationId xmlns:a16="http://schemas.microsoft.com/office/drawing/2014/main" id="{F1C96F01-B118-4045-94B1-5B16E42F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A8781-2428-49DF-A5EF-859BEF5EEDA0}"/>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111721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FE7D-FC3B-4313-91E1-C9DA04366A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BFD0C-2504-4DDD-A012-F4C36ED0E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C51F8-0F6B-433C-8C04-7F501A829484}"/>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5" name="Footer Placeholder 4">
            <a:extLst>
              <a:ext uri="{FF2B5EF4-FFF2-40B4-BE49-F238E27FC236}">
                <a16:creationId xmlns:a16="http://schemas.microsoft.com/office/drawing/2014/main" id="{E9DD237F-2043-4C4D-957A-0FA0EB856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E9A2D-022D-4E7A-A999-4CCC3BDABF0A}"/>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161171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0E9A-58E2-470B-9DC3-B275AB3FC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BF479F-93FD-41D7-928D-42BE42DF2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4D4CF-51BF-4790-BBA8-F4B87FE4D743}"/>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5" name="Footer Placeholder 4">
            <a:extLst>
              <a:ext uri="{FF2B5EF4-FFF2-40B4-BE49-F238E27FC236}">
                <a16:creationId xmlns:a16="http://schemas.microsoft.com/office/drawing/2014/main" id="{12F76AD2-A0F5-48EB-9D9A-32799DC31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FA17A-58D8-4E49-9E9E-A69210E38989}"/>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427276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5BEF-C955-49BC-AA2E-9ADD4634A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0A6493-962E-42E3-9B52-601A9325BE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8DB82-96A5-4034-8DF2-B1A5ED62B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67BDC-B3F8-4EA5-87A4-DC303C5B6AB4}"/>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6" name="Footer Placeholder 5">
            <a:extLst>
              <a:ext uri="{FF2B5EF4-FFF2-40B4-BE49-F238E27FC236}">
                <a16:creationId xmlns:a16="http://schemas.microsoft.com/office/drawing/2014/main" id="{0634D8B2-6D58-4495-B4F8-0AEBC6EF9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F2AFF-2F3F-4E97-A9CE-76C547E0DE5A}"/>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185757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1D5B-323F-4880-881F-E13DAD6BFA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A474B-CB8C-464C-89D2-810BEF66D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923BD-E82F-4DAF-A021-70EB9E7E4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1C5C61-1B99-4F88-93D6-F79F8E7B1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A8CD4D-F1BD-4391-A25F-02C352071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8D2C8-7251-4DE6-AA62-8A1EFEF2AF42}"/>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8" name="Footer Placeholder 7">
            <a:extLst>
              <a:ext uri="{FF2B5EF4-FFF2-40B4-BE49-F238E27FC236}">
                <a16:creationId xmlns:a16="http://schemas.microsoft.com/office/drawing/2014/main" id="{1C184741-B469-4568-A30C-B32319100F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12FBC-1C9C-407A-B083-FDE56CF2C193}"/>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256299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BB13-0789-4EED-8DB4-19E4CD7DCA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19F894-BBFB-4B6C-A1E3-C8117A5D5848}"/>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4" name="Footer Placeholder 3">
            <a:extLst>
              <a:ext uri="{FF2B5EF4-FFF2-40B4-BE49-F238E27FC236}">
                <a16:creationId xmlns:a16="http://schemas.microsoft.com/office/drawing/2014/main" id="{79412482-89EE-457F-8F98-9301D6FF3D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F078E-C82E-40E4-9F86-477E278123AE}"/>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190994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5502F-59FA-49A6-9997-36F4FC631A12}"/>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3" name="Footer Placeholder 2">
            <a:extLst>
              <a:ext uri="{FF2B5EF4-FFF2-40B4-BE49-F238E27FC236}">
                <a16:creationId xmlns:a16="http://schemas.microsoft.com/office/drawing/2014/main" id="{B6C49699-AC32-4641-AFEF-733592CCAE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0520B-EDA3-4B13-A1C4-9D4851649B63}"/>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90361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AB88-42E9-4F96-9710-E1C91AD1F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5F1F7-7BC8-4394-B311-95CE6D225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18D28E-FC55-46DE-B4B7-0011385FB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F6683-D109-4E62-A248-BE1166B1581B}"/>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6" name="Footer Placeholder 5">
            <a:extLst>
              <a:ext uri="{FF2B5EF4-FFF2-40B4-BE49-F238E27FC236}">
                <a16:creationId xmlns:a16="http://schemas.microsoft.com/office/drawing/2014/main" id="{54187E06-9BC6-4739-9503-56887C2AA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2C5A0-2A81-4A5F-BD0D-42240432939D}"/>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376797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F90B-7CE9-4E84-8F34-05FC43380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1BA453-7CE9-4784-A35A-F1E20B36C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948F67-0153-4159-AC4D-3C3D68AC0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B91B5-BF05-42EA-A234-B0D33472CC0B}"/>
              </a:ext>
            </a:extLst>
          </p:cNvPr>
          <p:cNvSpPr>
            <a:spLocks noGrp="1"/>
          </p:cNvSpPr>
          <p:nvPr>
            <p:ph type="dt" sz="half" idx="10"/>
          </p:nvPr>
        </p:nvSpPr>
        <p:spPr/>
        <p:txBody>
          <a:bodyPr/>
          <a:lstStyle/>
          <a:p>
            <a:fld id="{4DBC0C4C-8418-46F6-A1E2-7734006D632A}" type="datetimeFigureOut">
              <a:rPr lang="en-US" smtClean="0"/>
              <a:t>3/6/2022</a:t>
            </a:fld>
            <a:endParaRPr lang="en-US"/>
          </a:p>
        </p:txBody>
      </p:sp>
      <p:sp>
        <p:nvSpPr>
          <p:cNvPr id="6" name="Footer Placeholder 5">
            <a:extLst>
              <a:ext uri="{FF2B5EF4-FFF2-40B4-BE49-F238E27FC236}">
                <a16:creationId xmlns:a16="http://schemas.microsoft.com/office/drawing/2014/main" id="{E1F6EF15-16C8-4E47-B379-7339ACF4D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32C59-D67D-47CA-95B6-0BD4C01B534E}"/>
              </a:ext>
            </a:extLst>
          </p:cNvPr>
          <p:cNvSpPr>
            <a:spLocks noGrp="1"/>
          </p:cNvSpPr>
          <p:nvPr>
            <p:ph type="sldNum" sz="quarter" idx="12"/>
          </p:nvPr>
        </p:nvSpPr>
        <p:spPr/>
        <p:txBody>
          <a:bodyPr/>
          <a:lstStyle/>
          <a:p>
            <a:fld id="{44C2EEA9-00D4-4581-ACA3-AADFD0DF69EE}" type="slidenum">
              <a:rPr lang="en-US" smtClean="0"/>
              <a:t>‹#›</a:t>
            </a:fld>
            <a:endParaRPr lang="en-US"/>
          </a:p>
        </p:txBody>
      </p:sp>
    </p:spTree>
    <p:extLst>
      <p:ext uri="{BB962C8B-B14F-4D97-AF65-F5344CB8AC3E}">
        <p14:creationId xmlns:p14="http://schemas.microsoft.com/office/powerpoint/2010/main" val="123751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E69DE-C257-44AA-89E2-32D919BC4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E61576-40C2-48EC-89F4-A382B1B2D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AFB86-BBF8-4D26-92A6-875496278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C0C4C-8418-46F6-A1E2-7734006D632A}" type="datetimeFigureOut">
              <a:rPr lang="en-US" smtClean="0"/>
              <a:t>3/6/2022</a:t>
            </a:fld>
            <a:endParaRPr lang="en-US"/>
          </a:p>
        </p:txBody>
      </p:sp>
      <p:sp>
        <p:nvSpPr>
          <p:cNvPr id="5" name="Footer Placeholder 4">
            <a:extLst>
              <a:ext uri="{FF2B5EF4-FFF2-40B4-BE49-F238E27FC236}">
                <a16:creationId xmlns:a16="http://schemas.microsoft.com/office/drawing/2014/main" id="{A2ACFF14-605D-4546-808A-CA4AFC7DE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74C285-0222-419F-9450-214EF547A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2EEA9-00D4-4581-ACA3-AADFD0DF69EE}" type="slidenum">
              <a:rPr lang="en-US" smtClean="0"/>
              <a:t>‹#›</a:t>
            </a:fld>
            <a:endParaRPr lang="en-US"/>
          </a:p>
        </p:txBody>
      </p:sp>
    </p:spTree>
    <p:extLst>
      <p:ext uri="{BB962C8B-B14F-4D97-AF65-F5344CB8AC3E}">
        <p14:creationId xmlns:p14="http://schemas.microsoft.com/office/powerpoint/2010/main" val="273509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9D6CD5-A3FA-4C0F-8E62-932A481D6C82}"/>
              </a:ext>
            </a:extLst>
          </p:cNvPr>
          <p:cNvSpPr/>
          <p:nvPr/>
        </p:nvSpPr>
        <p:spPr>
          <a:xfrm>
            <a:off x="0" y="0"/>
            <a:ext cx="12192000" cy="6858000"/>
          </a:xfrm>
          <a:prstGeom prst="rect">
            <a:avLst/>
          </a:prstGeom>
          <a:solidFill>
            <a:srgbClr val="909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TextBox 4">
            <a:extLst>
              <a:ext uri="{FF2B5EF4-FFF2-40B4-BE49-F238E27FC236}">
                <a16:creationId xmlns:a16="http://schemas.microsoft.com/office/drawing/2014/main" id="{8A54E424-BFE5-4ECB-8645-06DE6E60B886}"/>
              </a:ext>
            </a:extLst>
          </p:cNvPr>
          <p:cNvSpPr txBox="1"/>
          <p:nvPr/>
        </p:nvSpPr>
        <p:spPr>
          <a:xfrm>
            <a:off x="1540484" y="1621058"/>
            <a:ext cx="6460516" cy="36625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800" dirty="0">
                <a:solidFill>
                  <a:srgbClr val="686BA6"/>
                </a:solidFill>
                <a:latin typeface="Impact" panose="020B0806030902050204" pitchFamily="34" charset="0"/>
                <a:ea typeface="Microsoft JhengHei" panose="020B0604030504040204" pitchFamily="34" charset="-120"/>
              </a:rPr>
              <a:t>PHP</a:t>
            </a:r>
            <a:endParaRPr lang="en-US" sz="8800" dirty="0">
              <a:solidFill>
                <a:schemeClr val="bg1"/>
              </a:solidFill>
              <a:latin typeface="Impact" panose="020B0806030902050204" pitchFamily="34" charset="0"/>
            </a:endParaRPr>
          </a:p>
          <a:p>
            <a:r>
              <a:rPr lang="en-US" sz="4800" dirty="0">
                <a:solidFill>
                  <a:schemeClr val="bg1"/>
                </a:solidFill>
                <a:latin typeface="Impact" panose="020B0806030902050204" pitchFamily="34" charset="0"/>
              </a:rPr>
              <a:t>Basic Forms &amp;</a:t>
            </a:r>
          </a:p>
          <a:p>
            <a:r>
              <a:rPr lang="en-US" sz="4800">
                <a:solidFill>
                  <a:schemeClr val="bg1"/>
                </a:solidFill>
                <a:latin typeface="Impact" panose="020B0806030902050204" pitchFamily="34" charset="0"/>
              </a:rPr>
              <a:t>It’s </a:t>
            </a:r>
            <a:r>
              <a:rPr lang="en-US" sz="4800" dirty="0">
                <a:solidFill>
                  <a:schemeClr val="bg1"/>
                </a:solidFill>
                <a:latin typeface="Impact" panose="020B0806030902050204" pitchFamily="34" charset="0"/>
              </a:rPr>
              <a:t>Validations</a:t>
            </a:r>
          </a:p>
          <a:p>
            <a:endParaRPr lang="en-US" sz="4800" dirty="0">
              <a:solidFill>
                <a:schemeClr val="bg1"/>
              </a:solidFill>
              <a:latin typeface="Impact" panose="020B0806030902050204" pitchFamily="34" charset="0"/>
            </a:endParaRPr>
          </a:p>
        </p:txBody>
      </p:sp>
      <p:sp>
        <p:nvSpPr>
          <p:cNvPr id="6" name="TextBox 5">
            <a:extLst>
              <a:ext uri="{FF2B5EF4-FFF2-40B4-BE49-F238E27FC236}">
                <a16:creationId xmlns:a16="http://schemas.microsoft.com/office/drawing/2014/main" id="{F8180BEE-3D86-46E9-BCA9-DA4F663EBD05}"/>
              </a:ext>
            </a:extLst>
          </p:cNvPr>
          <p:cNvSpPr txBox="1"/>
          <p:nvPr/>
        </p:nvSpPr>
        <p:spPr>
          <a:xfrm>
            <a:off x="1655500" y="6156368"/>
            <a:ext cx="3004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BBB7A"/>
                </a:solidFill>
                <a:latin typeface="raleway" pitchFamily="2" charset="0"/>
              </a:rPr>
              <a:t>@ </a:t>
            </a:r>
            <a:r>
              <a:rPr lang="en-US" sz="1400" dirty="0">
                <a:solidFill>
                  <a:srgbClr val="FBBB7A"/>
                </a:solidFill>
                <a:latin typeface="raleway" pitchFamily="2" charset="0"/>
              </a:rPr>
              <a:t>Md. Mizanur Rahman</a:t>
            </a:r>
          </a:p>
        </p:txBody>
      </p:sp>
      <p:sp>
        <p:nvSpPr>
          <p:cNvPr id="7" name="Oval 6">
            <a:extLst>
              <a:ext uri="{FF2B5EF4-FFF2-40B4-BE49-F238E27FC236}">
                <a16:creationId xmlns:a16="http://schemas.microsoft.com/office/drawing/2014/main" id="{545C6F56-3F94-4BA0-9B3D-CA0E9FBB0265}"/>
              </a:ext>
            </a:extLst>
          </p:cNvPr>
          <p:cNvSpPr/>
          <p:nvPr/>
        </p:nvSpPr>
        <p:spPr>
          <a:xfrm>
            <a:off x="8001000" y="2492993"/>
            <a:ext cx="3017520" cy="2926080"/>
          </a:xfrm>
          <a:prstGeom prst="ellipse">
            <a:avLst/>
          </a:prstGeom>
          <a:solidFill>
            <a:srgbClr val="69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D1336F-1B31-4238-AB61-1F45CA756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5" y="2616044"/>
            <a:ext cx="5495925" cy="4124325"/>
          </a:xfrm>
          <a:prstGeom prst="rect">
            <a:avLst/>
          </a:prstGeom>
        </p:spPr>
      </p:pic>
    </p:spTree>
    <p:extLst>
      <p:ext uri="{BB962C8B-B14F-4D97-AF65-F5344CB8AC3E}">
        <p14:creationId xmlns:p14="http://schemas.microsoft.com/office/powerpoint/2010/main" val="104898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F60A3-64A9-4002-A6E0-5B7C1363DA96}"/>
              </a:ext>
            </a:extLst>
          </p:cNvPr>
          <p:cNvSpPr txBox="1"/>
          <p:nvPr/>
        </p:nvSpPr>
        <p:spPr>
          <a:xfrm>
            <a:off x="1288160" y="1111360"/>
            <a:ext cx="7828408"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Cross Site Scripting ( XSS attacks )</a:t>
            </a:r>
          </a:p>
        </p:txBody>
      </p:sp>
      <p:sp>
        <p:nvSpPr>
          <p:cNvPr id="3" name="TextBox 2">
            <a:extLst>
              <a:ext uri="{FF2B5EF4-FFF2-40B4-BE49-F238E27FC236}">
                <a16:creationId xmlns:a16="http://schemas.microsoft.com/office/drawing/2014/main" id="{DCCB9390-1506-41D1-BE3B-B60C086186F3}"/>
              </a:ext>
            </a:extLst>
          </p:cNvPr>
          <p:cNvSpPr txBox="1"/>
          <p:nvPr/>
        </p:nvSpPr>
        <p:spPr>
          <a:xfrm>
            <a:off x="1316736" y="1809177"/>
            <a:ext cx="9464040" cy="584775"/>
          </a:xfrm>
          <a:prstGeom prst="rect">
            <a:avLst/>
          </a:prstGeom>
          <a:noFill/>
        </p:spPr>
        <p:txBody>
          <a:bodyPr wrap="square" rtlCol="0">
            <a:spAutoFit/>
          </a:bodyPr>
          <a:lstStyle/>
          <a:p>
            <a:pPr algn="l"/>
            <a:r>
              <a:rPr lang="en-US" sz="1600" b="0" i="0" dirty="0">
                <a:solidFill>
                  <a:srgbClr val="212529"/>
                </a:solidFill>
                <a:effectLst/>
                <a:latin typeface="raleway" pitchFamily="2" charset="0"/>
              </a:rPr>
              <a:t>This is the main type of attack we should think about when handling forms. First, we should understand what is Cross-Site Scripting.</a:t>
            </a:r>
            <a:endParaRPr lang="en-US" sz="1200" dirty="0">
              <a:solidFill>
                <a:schemeClr val="bg1">
                  <a:lumMod val="75000"/>
                </a:schemeClr>
              </a:solidFill>
              <a:latin typeface="raleway" pitchFamily="2" charset="0"/>
            </a:endParaRPr>
          </a:p>
        </p:txBody>
      </p:sp>
      <p:sp>
        <p:nvSpPr>
          <p:cNvPr id="4" name="TextBox 3">
            <a:extLst>
              <a:ext uri="{FF2B5EF4-FFF2-40B4-BE49-F238E27FC236}">
                <a16:creationId xmlns:a16="http://schemas.microsoft.com/office/drawing/2014/main" id="{B5320F4D-FDFD-4813-8D15-9C659DF4074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09</a:t>
            </a:r>
          </a:p>
        </p:txBody>
      </p:sp>
      <p:sp>
        <p:nvSpPr>
          <p:cNvPr id="5" name="TextBox 4">
            <a:extLst>
              <a:ext uri="{FF2B5EF4-FFF2-40B4-BE49-F238E27FC236}">
                <a16:creationId xmlns:a16="http://schemas.microsoft.com/office/drawing/2014/main" id="{9CCA7F12-2D80-4518-9285-7C1D661381A8}"/>
              </a:ext>
            </a:extLst>
          </p:cNvPr>
          <p:cNvSpPr txBox="1"/>
          <p:nvPr/>
        </p:nvSpPr>
        <p:spPr>
          <a:xfrm>
            <a:off x="1316736" y="2691435"/>
            <a:ext cx="9828085" cy="1077218"/>
          </a:xfrm>
          <a:prstGeom prst="rect">
            <a:avLst/>
          </a:prstGeom>
          <a:solidFill>
            <a:srgbClr val="F2F2F2"/>
          </a:solidFill>
        </p:spPr>
        <p:txBody>
          <a:bodyPr wrap="square" rtlCol="0">
            <a:spAutoFit/>
          </a:bodyPr>
          <a:lstStyle/>
          <a:p>
            <a:pPr algn="just"/>
            <a:r>
              <a:rPr lang="en-US" sz="1600" b="0" i="0" dirty="0">
                <a:solidFill>
                  <a:srgbClr val="212529"/>
                </a:solidFill>
                <a:effectLst/>
                <a:latin typeface="raleway" pitchFamily="2" charset="0"/>
              </a:rPr>
              <a:t>  </a:t>
            </a:r>
          </a:p>
          <a:p>
            <a:pPr algn="just"/>
            <a:r>
              <a:rPr lang="en-US" sz="1600" dirty="0">
                <a:solidFill>
                  <a:srgbClr val="212529"/>
                </a:solidFill>
                <a:latin typeface="raleway" pitchFamily="2" charset="0"/>
              </a:rPr>
              <a:t>  </a:t>
            </a:r>
            <a:r>
              <a:rPr lang="en-US" sz="1600" b="0" i="0" dirty="0">
                <a:solidFill>
                  <a:srgbClr val="212529"/>
                </a:solidFill>
                <a:effectLst/>
                <a:latin typeface="raleway" pitchFamily="2" charset="0"/>
              </a:rPr>
              <a:t>“Cross-site scripting is a type of computer security vulnerability typically found in web applications.    </a:t>
            </a:r>
          </a:p>
          <a:p>
            <a:pPr algn="just"/>
            <a:r>
              <a:rPr lang="en-US" sz="1600" dirty="0">
                <a:solidFill>
                  <a:srgbClr val="212529"/>
                </a:solidFill>
                <a:latin typeface="raleway" pitchFamily="2" charset="0"/>
              </a:rPr>
              <a:t>   </a:t>
            </a:r>
            <a:r>
              <a:rPr lang="en-US" sz="1600" b="0" i="0" dirty="0">
                <a:solidFill>
                  <a:srgbClr val="212529"/>
                </a:solidFill>
                <a:effectLst/>
                <a:latin typeface="raleway" pitchFamily="2" charset="0"/>
              </a:rPr>
              <a:t>XSS enables attackers to inject client-side scripts into web pages viewed by other users.”</a:t>
            </a:r>
          </a:p>
          <a:p>
            <a:pPr algn="just"/>
            <a:endParaRPr lang="en-US" sz="1600" b="0" i="0" dirty="0">
              <a:solidFill>
                <a:srgbClr val="212529"/>
              </a:solidFill>
              <a:effectLst/>
              <a:latin typeface="raleway" pitchFamily="2" charset="0"/>
            </a:endParaRPr>
          </a:p>
        </p:txBody>
      </p:sp>
      <p:sp>
        <p:nvSpPr>
          <p:cNvPr id="6" name="TextBox 5">
            <a:extLst>
              <a:ext uri="{FF2B5EF4-FFF2-40B4-BE49-F238E27FC236}">
                <a16:creationId xmlns:a16="http://schemas.microsoft.com/office/drawing/2014/main" id="{7BCF7EE8-9620-42F4-B33A-9A88ED7405BE}"/>
              </a:ext>
            </a:extLst>
          </p:cNvPr>
          <p:cNvSpPr txBox="1"/>
          <p:nvPr/>
        </p:nvSpPr>
        <p:spPr>
          <a:xfrm>
            <a:off x="1288160" y="4438155"/>
            <a:ext cx="9464040" cy="584775"/>
          </a:xfrm>
          <a:prstGeom prst="rect">
            <a:avLst/>
          </a:prstGeom>
          <a:noFill/>
        </p:spPr>
        <p:txBody>
          <a:bodyPr wrap="square" rtlCol="0">
            <a:spAutoFit/>
          </a:bodyPr>
          <a:lstStyle/>
          <a:p>
            <a:pPr algn="l"/>
            <a:r>
              <a:rPr lang="en-US" sz="1600" b="0" i="0" dirty="0">
                <a:solidFill>
                  <a:srgbClr val="212529"/>
                </a:solidFill>
                <a:effectLst/>
                <a:latin typeface="raleway" pitchFamily="2" charset="0"/>
              </a:rPr>
              <a:t>If we do not prevent users from submitting malicious data like this, hackers can add </a:t>
            </a:r>
            <a:r>
              <a:rPr lang="en-US" sz="1600" b="0" i="0" dirty="0" err="1">
                <a:solidFill>
                  <a:srgbClr val="212529"/>
                </a:solidFill>
                <a:effectLst/>
                <a:latin typeface="raleway" pitchFamily="2" charset="0"/>
              </a:rPr>
              <a:t>javascript</a:t>
            </a:r>
            <a:r>
              <a:rPr lang="en-US" sz="1600" b="0" i="0" dirty="0">
                <a:solidFill>
                  <a:srgbClr val="212529"/>
                </a:solidFill>
                <a:effectLst/>
                <a:latin typeface="raleway" pitchFamily="2" charset="0"/>
              </a:rPr>
              <a:t> code to your website and change the behavior of your website.</a:t>
            </a:r>
            <a:endParaRPr lang="en-US" sz="1200" dirty="0">
              <a:solidFill>
                <a:schemeClr val="bg1">
                  <a:lumMod val="75000"/>
                </a:schemeClr>
              </a:solidFill>
              <a:latin typeface="raleway" pitchFamily="2" charset="0"/>
            </a:endParaRPr>
          </a:p>
        </p:txBody>
      </p:sp>
      <p:sp>
        <p:nvSpPr>
          <p:cNvPr id="8" name="TextBox 7">
            <a:extLst>
              <a:ext uri="{FF2B5EF4-FFF2-40B4-BE49-F238E27FC236}">
                <a16:creationId xmlns:a16="http://schemas.microsoft.com/office/drawing/2014/main" id="{2B564CFD-82E3-40E2-9FB5-1E4096DFD68E}"/>
              </a:ext>
            </a:extLst>
          </p:cNvPr>
          <p:cNvSpPr txBox="1"/>
          <p:nvPr/>
        </p:nvSpPr>
        <p:spPr>
          <a:xfrm>
            <a:off x="9153144" y="3860093"/>
            <a:ext cx="1472184" cy="276999"/>
          </a:xfrm>
          <a:prstGeom prst="rect">
            <a:avLst/>
          </a:prstGeom>
          <a:noFill/>
        </p:spPr>
        <p:txBody>
          <a:bodyPr wrap="square">
            <a:spAutoFit/>
          </a:bodyPr>
          <a:lstStyle/>
          <a:p>
            <a:pPr algn="r"/>
            <a:r>
              <a:rPr lang="en-US" sz="1200" b="0" i="0" dirty="0">
                <a:solidFill>
                  <a:schemeClr val="bg2">
                    <a:lumMod val="75000"/>
                  </a:schemeClr>
                </a:solidFill>
                <a:effectLst/>
                <a:latin typeface="raleway" pitchFamily="2" charset="0"/>
              </a:rPr>
              <a:t>- </a:t>
            </a:r>
            <a:r>
              <a:rPr lang="en-US" sz="1200" b="0" i="0" dirty="0" err="1">
                <a:solidFill>
                  <a:schemeClr val="bg2">
                    <a:lumMod val="75000"/>
                  </a:schemeClr>
                </a:solidFill>
                <a:effectLst/>
                <a:latin typeface="raleway" pitchFamily="2" charset="0"/>
              </a:rPr>
              <a:t>wekipedia</a:t>
            </a:r>
            <a:endParaRPr lang="en-US" sz="1200" dirty="0">
              <a:solidFill>
                <a:schemeClr val="bg2">
                  <a:lumMod val="75000"/>
                </a:schemeClr>
              </a:solidFill>
              <a:latin typeface="raleway" pitchFamily="2" charset="0"/>
            </a:endParaRPr>
          </a:p>
        </p:txBody>
      </p:sp>
    </p:spTree>
    <p:extLst>
      <p:ext uri="{BB962C8B-B14F-4D97-AF65-F5344CB8AC3E}">
        <p14:creationId xmlns:p14="http://schemas.microsoft.com/office/powerpoint/2010/main" val="71116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09053-E5FC-4FA4-BA62-93F0B69316BF}"/>
              </a:ext>
            </a:extLst>
          </p:cNvPr>
          <p:cNvSpPr txBox="1"/>
          <p:nvPr/>
        </p:nvSpPr>
        <p:spPr>
          <a:xfrm>
            <a:off x="1288160" y="1111360"/>
            <a:ext cx="4639836"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Primary validations</a:t>
            </a:r>
          </a:p>
        </p:txBody>
      </p:sp>
      <p:sp>
        <p:nvSpPr>
          <p:cNvPr id="3" name="TextBox 2">
            <a:extLst>
              <a:ext uri="{FF2B5EF4-FFF2-40B4-BE49-F238E27FC236}">
                <a16:creationId xmlns:a16="http://schemas.microsoft.com/office/drawing/2014/main" id="{90AD7AE9-6A59-4602-965E-E7E91AC94801}"/>
              </a:ext>
            </a:extLst>
          </p:cNvPr>
          <p:cNvSpPr txBox="1"/>
          <p:nvPr/>
        </p:nvSpPr>
        <p:spPr>
          <a:xfrm>
            <a:off x="1316736" y="1809177"/>
            <a:ext cx="9464040" cy="338554"/>
          </a:xfrm>
          <a:prstGeom prst="rect">
            <a:avLst/>
          </a:prstGeom>
          <a:noFill/>
        </p:spPr>
        <p:txBody>
          <a:bodyPr wrap="square" rtlCol="0">
            <a:spAutoFit/>
          </a:bodyPr>
          <a:lstStyle/>
          <a:p>
            <a:r>
              <a:rPr lang="en-US" sz="1600" b="0" i="0" dirty="0">
                <a:solidFill>
                  <a:srgbClr val="414141"/>
                </a:solidFill>
                <a:effectLst/>
                <a:latin typeface="raleway" pitchFamily="2" charset="0"/>
              </a:rPr>
              <a:t>There are some primary validations that we should do.</a:t>
            </a:r>
          </a:p>
        </p:txBody>
      </p:sp>
      <p:sp>
        <p:nvSpPr>
          <p:cNvPr id="4" name="TextBox 3">
            <a:extLst>
              <a:ext uri="{FF2B5EF4-FFF2-40B4-BE49-F238E27FC236}">
                <a16:creationId xmlns:a16="http://schemas.microsoft.com/office/drawing/2014/main" id="{416F385E-8C5E-4AAB-985D-5E310808590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10</a:t>
            </a:r>
          </a:p>
        </p:txBody>
      </p:sp>
      <p:sp>
        <p:nvSpPr>
          <p:cNvPr id="5" name="TextBox 4">
            <a:extLst>
              <a:ext uri="{FF2B5EF4-FFF2-40B4-BE49-F238E27FC236}">
                <a16:creationId xmlns:a16="http://schemas.microsoft.com/office/drawing/2014/main" id="{D575EA1A-D955-4ADE-8541-A30AE4894755}"/>
              </a:ext>
            </a:extLst>
          </p:cNvPr>
          <p:cNvSpPr txBox="1"/>
          <p:nvPr/>
        </p:nvSpPr>
        <p:spPr>
          <a:xfrm>
            <a:off x="1767396" y="3088058"/>
            <a:ext cx="8961598" cy="338554"/>
          </a:xfrm>
          <a:prstGeom prst="rect">
            <a:avLst/>
          </a:prstGeom>
          <a:noFill/>
        </p:spPr>
        <p:txBody>
          <a:bodyPr wrap="square" rtlCol="0">
            <a:spAutoFit/>
          </a:bodyPr>
          <a:lstStyle/>
          <a:p>
            <a:r>
              <a:rPr lang="en-US" sz="1600" b="0" i="0" dirty="0">
                <a:solidFill>
                  <a:srgbClr val="414141"/>
                </a:solidFill>
                <a:effectLst/>
                <a:latin typeface="raleway" pitchFamily="2" charset="0"/>
              </a:rPr>
              <a:t>Validate the request method. (Optional)</a:t>
            </a:r>
          </a:p>
        </p:txBody>
      </p:sp>
      <p:pic>
        <p:nvPicPr>
          <p:cNvPr id="6" name="Picture 5">
            <a:extLst>
              <a:ext uri="{FF2B5EF4-FFF2-40B4-BE49-F238E27FC236}">
                <a16:creationId xmlns:a16="http://schemas.microsoft.com/office/drawing/2014/main" id="{18FC9BAB-631A-493C-9156-797DBB98B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955" y="3098402"/>
            <a:ext cx="326280" cy="338554"/>
          </a:xfrm>
          <a:prstGeom prst="rect">
            <a:avLst/>
          </a:prstGeom>
        </p:spPr>
      </p:pic>
      <p:sp>
        <p:nvSpPr>
          <p:cNvPr id="7" name="TextBox 6">
            <a:extLst>
              <a:ext uri="{FF2B5EF4-FFF2-40B4-BE49-F238E27FC236}">
                <a16:creationId xmlns:a16="http://schemas.microsoft.com/office/drawing/2014/main" id="{D2A050F6-3950-4812-90DF-43CEC0C06021}"/>
              </a:ext>
            </a:extLst>
          </p:cNvPr>
          <p:cNvSpPr txBox="1"/>
          <p:nvPr/>
        </p:nvSpPr>
        <p:spPr>
          <a:xfrm>
            <a:off x="1778279" y="3668362"/>
            <a:ext cx="8945337" cy="338554"/>
          </a:xfrm>
          <a:prstGeom prst="rect">
            <a:avLst/>
          </a:prstGeom>
          <a:noFill/>
        </p:spPr>
        <p:txBody>
          <a:bodyPr wrap="square" rtlCol="0">
            <a:spAutoFit/>
          </a:bodyPr>
          <a:lstStyle/>
          <a:p>
            <a:r>
              <a:rPr lang="en-US" sz="1600" b="0" i="0" dirty="0">
                <a:solidFill>
                  <a:srgbClr val="414141"/>
                </a:solidFill>
                <a:effectLst/>
                <a:latin typeface="raleway" pitchFamily="2" charset="0"/>
              </a:rPr>
              <a:t>Remove unnecessary white spaces in the input.</a:t>
            </a:r>
          </a:p>
        </p:txBody>
      </p:sp>
      <p:pic>
        <p:nvPicPr>
          <p:cNvPr id="8" name="Picture 7">
            <a:extLst>
              <a:ext uri="{FF2B5EF4-FFF2-40B4-BE49-F238E27FC236}">
                <a16:creationId xmlns:a16="http://schemas.microsoft.com/office/drawing/2014/main" id="{D47D3582-B9C1-40E8-B9CA-3D2F7F789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600" y="3686650"/>
            <a:ext cx="326280" cy="338554"/>
          </a:xfrm>
          <a:prstGeom prst="rect">
            <a:avLst/>
          </a:prstGeom>
        </p:spPr>
      </p:pic>
      <p:sp>
        <p:nvSpPr>
          <p:cNvPr id="9" name="TextBox 8">
            <a:extLst>
              <a:ext uri="{FF2B5EF4-FFF2-40B4-BE49-F238E27FC236}">
                <a16:creationId xmlns:a16="http://schemas.microsoft.com/office/drawing/2014/main" id="{3A1DEE97-3E67-495A-B73D-B77239261089}"/>
              </a:ext>
            </a:extLst>
          </p:cNvPr>
          <p:cNvSpPr txBox="1"/>
          <p:nvPr/>
        </p:nvSpPr>
        <p:spPr>
          <a:xfrm>
            <a:off x="1778279" y="4274898"/>
            <a:ext cx="8945337" cy="338554"/>
          </a:xfrm>
          <a:prstGeom prst="rect">
            <a:avLst/>
          </a:prstGeom>
          <a:noFill/>
        </p:spPr>
        <p:txBody>
          <a:bodyPr wrap="square" rtlCol="0">
            <a:spAutoFit/>
          </a:bodyPr>
          <a:lstStyle/>
          <a:p>
            <a:r>
              <a:rPr lang="en-US" sz="1600" b="0" i="0" dirty="0">
                <a:solidFill>
                  <a:srgbClr val="414141"/>
                </a:solidFill>
                <a:effectLst/>
                <a:latin typeface="raleway" pitchFamily="2" charset="0"/>
              </a:rPr>
              <a:t>Check required fields.</a:t>
            </a:r>
          </a:p>
        </p:txBody>
      </p:sp>
      <p:pic>
        <p:nvPicPr>
          <p:cNvPr id="10" name="Picture 9">
            <a:extLst>
              <a:ext uri="{FF2B5EF4-FFF2-40B4-BE49-F238E27FC236}">
                <a16:creationId xmlns:a16="http://schemas.microsoft.com/office/drawing/2014/main" id="{813A46E6-587F-47A1-984D-F4A00BDE3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600" y="4293186"/>
            <a:ext cx="326280" cy="338554"/>
          </a:xfrm>
          <a:prstGeom prst="rect">
            <a:avLst/>
          </a:prstGeom>
        </p:spPr>
      </p:pic>
      <p:sp>
        <p:nvSpPr>
          <p:cNvPr id="13" name="TextBox 12">
            <a:extLst>
              <a:ext uri="{FF2B5EF4-FFF2-40B4-BE49-F238E27FC236}">
                <a16:creationId xmlns:a16="http://schemas.microsoft.com/office/drawing/2014/main" id="{CD20D0F2-AEC3-447D-8D42-4E20A2A9D404}"/>
              </a:ext>
            </a:extLst>
          </p:cNvPr>
          <p:cNvSpPr txBox="1"/>
          <p:nvPr/>
        </p:nvSpPr>
        <p:spPr>
          <a:xfrm>
            <a:off x="1782636" y="2518082"/>
            <a:ext cx="8961598" cy="338554"/>
          </a:xfrm>
          <a:prstGeom prst="rect">
            <a:avLst/>
          </a:prstGeom>
          <a:noFill/>
        </p:spPr>
        <p:txBody>
          <a:bodyPr wrap="square" rtlCol="0">
            <a:spAutoFit/>
          </a:bodyPr>
          <a:lstStyle/>
          <a:p>
            <a:r>
              <a:rPr lang="en-US" sz="1600" b="0" i="0" dirty="0">
                <a:solidFill>
                  <a:srgbClr val="414141"/>
                </a:solidFill>
                <a:effectLst/>
                <a:latin typeface="raleway" pitchFamily="2" charset="0"/>
              </a:rPr>
              <a:t>Preventing XSS attacks.</a:t>
            </a:r>
          </a:p>
        </p:txBody>
      </p:sp>
      <p:pic>
        <p:nvPicPr>
          <p:cNvPr id="14" name="Picture 13">
            <a:extLst>
              <a:ext uri="{FF2B5EF4-FFF2-40B4-BE49-F238E27FC236}">
                <a16:creationId xmlns:a16="http://schemas.microsoft.com/office/drawing/2014/main" id="{8CD0D99A-C3CD-44FA-9D74-F7FB1D6D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195" y="2528426"/>
            <a:ext cx="326280" cy="338554"/>
          </a:xfrm>
          <a:prstGeom prst="rect">
            <a:avLst/>
          </a:prstGeom>
        </p:spPr>
      </p:pic>
    </p:spTree>
    <p:extLst>
      <p:ext uri="{BB962C8B-B14F-4D97-AF65-F5344CB8AC3E}">
        <p14:creationId xmlns:p14="http://schemas.microsoft.com/office/powerpoint/2010/main" val="259854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845FC-1BDB-4B0B-B4CA-DE40DF3B4746}"/>
              </a:ext>
            </a:extLst>
          </p:cNvPr>
          <p:cNvSpPr txBox="1"/>
          <p:nvPr/>
        </p:nvSpPr>
        <p:spPr>
          <a:xfrm>
            <a:off x="1288160" y="1111360"/>
            <a:ext cx="4639836"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Preventing XSS attack</a:t>
            </a:r>
          </a:p>
        </p:txBody>
      </p:sp>
      <p:sp>
        <p:nvSpPr>
          <p:cNvPr id="3" name="TextBox 2">
            <a:extLst>
              <a:ext uri="{FF2B5EF4-FFF2-40B4-BE49-F238E27FC236}">
                <a16:creationId xmlns:a16="http://schemas.microsoft.com/office/drawing/2014/main" id="{428FEE16-34E6-4AB1-B283-56297C2D1ABA}"/>
              </a:ext>
            </a:extLst>
          </p:cNvPr>
          <p:cNvSpPr txBox="1"/>
          <p:nvPr/>
        </p:nvSpPr>
        <p:spPr>
          <a:xfrm>
            <a:off x="1316736" y="1809177"/>
            <a:ext cx="9464040" cy="1077218"/>
          </a:xfrm>
          <a:prstGeom prst="rect">
            <a:avLst/>
          </a:prstGeom>
          <a:noFill/>
        </p:spPr>
        <p:txBody>
          <a:bodyPr wrap="square" rtlCol="0">
            <a:spAutoFit/>
          </a:bodyPr>
          <a:lstStyle/>
          <a:p>
            <a:pPr algn="l"/>
            <a:r>
              <a:rPr lang="en-US" sz="1600" b="0" i="0" dirty="0">
                <a:solidFill>
                  <a:srgbClr val="212529"/>
                </a:solidFill>
                <a:effectLst/>
                <a:latin typeface="raleway" pitchFamily="2" charset="0"/>
              </a:rPr>
              <a:t>To </a:t>
            </a:r>
            <a:r>
              <a:rPr lang="en-US" sz="1600" b="0" i="0" dirty="0" err="1">
                <a:solidFill>
                  <a:srgbClr val="212529"/>
                </a:solidFill>
                <a:effectLst/>
                <a:latin typeface="raleway" pitchFamily="2" charset="0"/>
              </a:rPr>
              <a:t>preevnt</a:t>
            </a:r>
            <a:r>
              <a:rPr lang="en-US" sz="1600" b="0" i="0" dirty="0">
                <a:solidFill>
                  <a:srgbClr val="212529"/>
                </a:solidFill>
                <a:effectLst/>
                <a:latin typeface="raleway" pitchFamily="2" charset="0"/>
              </a:rPr>
              <a:t> XSS attacks, we need to escape HTML. The built-in PHP function</a:t>
            </a:r>
            <a:r>
              <a:rPr lang="en-US" sz="1600" b="0" i="0" dirty="0">
                <a:solidFill>
                  <a:schemeClr val="accent2"/>
                </a:solidFill>
                <a:effectLst/>
                <a:latin typeface="raleway" pitchFamily="2" charset="0"/>
              </a:rPr>
              <a:t>, </a:t>
            </a:r>
            <a:r>
              <a:rPr lang="en-US" sz="1600" b="0" i="0" dirty="0" err="1">
                <a:solidFill>
                  <a:schemeClr val="accent2"/>
                </a:solidFill>
                <a:effectLst/>
                <a:latin typeface="raleway" pitchFamily="2" charset="0"/>
              </a:rPr>
              <a:t>htmlspecialchars</a:t>
            </a:r>
            <a:r>
              <a:rPr lang="en-US" sz="1600" b="0" i="0" dirty="0">
                <a:solidFill>
                  <a:schemeClr val="accent2"/>
                </a:solidFill>
                <a:effectLst/>
                <a:latin typeface="raleway" pitchFamily="2" charset="0"/>
              </a:rPr>
              <a:t>() </a:t>
            </a:r>
            <a:r>
              <a:rPr lang="en-US" sz="1600" b="0" i="0" dirty="0">
                <a:solidFill>
                  <a:srgbClr val="212529"/>
                </a:solidFill>
                <a:effectLst/>
                <a:latin typeface="raleway" pitchFamily="2" charset="0"/>
              </a:rPr>
              <a:t>does it easily.</a:t>
            </a:r>
          </a:p>
          <a:p>
            <a:pPr algn="l"/>
            <a:endParaRPr lang="en-US" sz="1600" b="0" i="0" dirty="0">
              <a:solidFill>
                <a:srgbClr val="212529"/>
              </a:solidFill>
              <a:effectLst/>
              <a:latin typeface="raleway" pitchFamily="2" charset="0"/>
            </a:endParaRPr>
          </a:p>
          <a:p>
            <a:pPr algn="l"/>
            <a:r>
              <a:rPr lang="en-US" sz="1600" b="0" i="0" dirty="0">
                <a:solidFill>
                  <a:schemeClr val="accent2"/>
                </a:solidFill>
                <a:effectLst/>
                <a:latin typeface="raleway" pitchFamily="2" charset="0"/>
              </a:rPr>
              <a:t>&lt;script&gt;alert('Hacked')&lt;/script&gt;</a:t>
            </a:r>
            <a:r>
              <a:rPr lang="en-US" sz="1600" b="0" i="0" dirty="0">
                <a:solidFill>
                  <a:srgbClr val="212529"/>
                </a:solidFill>
                <a:effectLst/>
                <a:latin typeface="raleway" pitchFamily="2" charset="0"/>
              </a:rPr>
              <a:t> will be converted to </a:t>
            </a:r>
            <a:r>
              <a:rPr lang="en-US" sz="1600" b="0" i="0" dirty="0">
                <a:solidFill>
                  <a:schemeClr val="accent2"/>
                </a:solidFill>
                <a:effectLst/>
                <a:latin typeface="raleway" pitchFamily="2" charset="0"/>
              </a:rPr>
              <a:t>&amp;</a:t>
            </a:r>
            <a:r>
              <a:rPr lang="en-US" sz="1600" b="0" i="0" dirty="0" err="1">
                <a:solidFill>
                  <a:schemeClr val="accent2"/>
                </a:solidFill>
                <a:effectLst/>
                <a:latin typeface="raleway" pitchFamily="2" charset="0"/>
              </a:rPr>
              <a:t>lt;script&amp;gt;alert</a:t>
            </a:r>
            <a:r>
              <a:rPr lang="en-US" sz="1600" b="0" i="0" dirty="0">
                <a:solidFill>
                  <a:schemeClr val="accent2"/>
                </a:solidFill>
                <a:effectLst/>
                <a:latin typeface="raleway" pitchFamily="2" charset="0"/>
              </a:rPr>
              <a:t>('Hacked')&amp;</a:t>
            </a:r>
            <a:r>
              <a:rPr lang="en-US" sz="1600" b="0" i="0" dirty="0" err="1">
                <a:solidFill>
                  <a:schemeClr val="accent2"/>
                </a:solidFill>
                <a:effectLst/>
                <a:latin typeface="raleway" pitchFamily="2" charset="0"/>
              </a:rPr>
              <a:t>lt</a:t>
            </a:r>
            <a:r>
              <a:rPr lang="en-US" sz="1600" b="0" i="0" dirty="0">
                <a:solidFill>
                  <a:schemeClr val="accent2"/>
                </a:solidFill>
                <a:effectLst/>
                <a:latin typeface="raleway" pitchFamily="2" charset="0"/>
              </a:rPr>
              <a:t>;/</a:t>
            </a:r>
            <a:r>
              <a:rPr lang="en-US" sz="1600" b="0" i="0" dirty="0" err="1">
                <a:solidFill>
                  <a:schemeClr val="accent2"/>
                </a:solidFill>
                <a:effectLst/>
                <a:latin typeface="raleway" pitchFamily="2" charset="0"/>
              </a:rPr>
              <a:t>script&amp;gt</a:t>
            </a:r>
            <a:r>
              <a:rPr lang="en-US" sz="1600" b="0" i="0" dirty="0">
                <a:solidFill>
                  <a:schemeClr val="accent2"/>
                </a:solidFill>
                <a:effectLst/>
                <a:latin typeface="raleway" pitchFamily="2" charset="0"/>
              </a:rPr>
              <a:t>;</a:t>
            </a:r>
          </a:p>
        </p:txBody>
      </p:sp>
      <p:sp>
        <p:nvSpPr>
          <p:cNvPr id="4" name="TextBox 3">
            <a:extLst>
              <a:ext uri="{FF2B5EF4-FFF2-40B4-BE49-F238E27FC236}">
                <a16:creationId xmlns:a16="http://schemas.microsoft.com/office/drawing/2014/main" id="{D29A32E6-AFE0-4536-A7B4-A2513A31B444}"/>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11</a:t>
            </a:r>
          </a:p>
        </p:txBody>
      </p:sp>
      <p:sp>
        <p:nvSpPr>
          <p:cNvPr id="6" name="Rectangle 5">
            <a:extLst>
              <a:ext uri="{FF2B5EF4-FFF2-40B4-BE49-F238E27FC236}">
                <a16:creationId xmlns:a16="http://schemas.microsoft.com/office/drawing/2014/main" id="{3C3ABFDF-C1B0-44EF-9C52-E82C0964D569}"/>
              </a:ext>
            </a:extLst>
          </p:cNvPr>
          <p:cNvSpPr/>
          <p:nvPr/>
        </p:nvSpPr>
        <p:spPr>
          <a:xfrm>
            <a:off x="1473344" y="3397270"/>
            <a:ext cx="8909304" cy="11486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&lt;?php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$string = </a:t>
            </a:r>
            <a:r>
              <a:rPr lang="en-US" sz="1400" b="0" i="0" dirty="0">
                <a:solidFill>
                  <a:srgbClr val="FF952B"/>
                </a:solidFill>
                <a:effectLst/>
                <a:latin typeface="Victor Mono" panose="00000509000000000000" pitchFamily="49" charset="0"/>
              </a:rPr>
              <a:t>'&lt;script&gt;alert("Hello")&lt;/script&gt;’</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htmlspecialchars</a:t>
            </a:r>
            <a:r>
              <a:rPr lang="en-US" sz="1400" b="0" i="0" dirty="0">
                <a:solidFill>
                  <a:srgbClr val="0F0F10"/>
                </a:solidFill>
                <a:effectLst/>
                <a:latin typeface="Victor Mono" panose="00000509000000000000" pitchFamily="49" charset="0"/>
              </a:rPr>
              <a:t>($string);</a:t>
            </a:r>
          </a:p>
          <a:p>
            <a:r>
              <a:rPr lang="en-US" sz="1400" dirty="0">
                <a:solidFill>
                  <a:srgbClr val="0F0F10"/>
                </a:solidFill>
                <a:latin typeface="Victor Mono" panose="00000509000000000000"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332653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08F65-9C6F-4ABE-8D21-513F479F4505}"/>
              </a:ext>
            </a:extLst>
          </p:cNvPr>
          <p:cNvSpPr txBox="1"/>
          <p:nvPr/>
        </p:nvSpPr>
        <p:spPr>
          <a:xfrm>
            <a:off x="1288160" y="1111360"/>
            <a:ext cx="5094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Validate the request method</a:t>
            </a:r>
          </a:p>
        </p:txBody>
      </p:sp>
      <p:sp>
        <p:nvSpPr>
          <p:cNvPr id="3" name="TextBox 2">
            <a:extLst>
              <a:ext uri="{FF2B5EF4-FFF2-40B4-BE49-F238E27FC236}">
                <a16:creationId xmlns:a16="http://schemas.microsoft.com/office/drawing/2014/main" id="{49AA5E90-F29A-4D7C-9ED0-8E32A03F0EFD}"/>
              </a:ext>
            </a:extLst>
          </p:cNvPr>
          <p:cNvSpPr txBox="1"/>
          <p:nvPr/>
        </p:nvSpPr>
        <p:spPr>
          <a:xfrm>
            <a:off x="1316736" y="1809177"/>
            <a:ext cx="9464040" cy="584775"/>
          </a:xfrm>
          <a:prstGeom prst="rect">
            <a:avLst/>
          </a:prstGeom>
          <a:noFill/>
        </p:spPr>
        <p:txBody>
          <a:bodyPr wrap="square" rtlCol="0">
            <a:spAutoFit/>
          </a:bodyPr>
          <a:lstStyle/>
          <a:p>
            <a:pPr algn="l"/>
            <a:r>
              <a:rPr lang="en-US" sz="1600" b="0" i="0" dirty="0">
                <a:solidFill>
                  <a:srgbClr val="212529"/>
                </a:solidFill>
                <a:effectLst/>
                <a:latin typeface="raleway" pitchFamily="2" charset="0"/>
              </a:rPr>
              <a:t>It is a good practice to validate the request method. If you are using POST method, you can add following code to the handler.</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077CBB64-9E3D-44F6-9BEA-AB288FDCE6C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12</a:t>
            </a:r>
          </a:p>
        </p:txBody>
      </p:sp>
      <p:sp>
        <p:nvSpPr>
          <p:cNvPr id="5" name="Rectangle 4">
            <a:extLst>
              <a:ext uri="{FF2B5EF4-FFF2-40B4-BE49-F238E27FC236}">
                <a16:creationId xmlns:a16="http://schemas.microsoft.com/office/drawing/2014/main" id="{176919C0-C7AA-4AE2-BEEF-0BC25845DB7D}"/>
              </a:ext>
            </a:extLst>
          </p:cNvPr>
          <p:cNvSpPr/>
          <p:nvPr/>
        </p:nvSpPr>
        <p:spPr>
          <a:xfrm>
            <a:off x="1409336" y="2738902"/>
            <a:ext cx="8909304" cy="2262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&lt;?php</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($_SERVER[</a:t>
            </a:r>
            <a:r>
              <a:rPr lang="en-US" sz="1400" b="0" i="0" dirty="0">
                <a:solidFill>
                  <a:srgbClr val="FF952B"/>
                </a:solidFill>
                <a:effectLst/>
                <a:latin typeface="Victor Mono" panose="00000509000000000000" pitchFamily="49" charset="0"/>
              </a:rPr>
              <a:t>'REQUEST_METHOD'</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'POST’</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 </a:t>
            </a:r>
            <a:r>
              <a:rPr lang="en-US" sz="1400" b="0" i="0" dirty="0">
                <a:solidFill>
                  <a:srgbClr val="6A737D"/>
                </a:solidFill>
                <a:effectLst/>
                <a:latin typeface="Victor Mono" panose="00000509000000000000" pitchFamily="49" charset="0"/>
              </a:rPr>
              <a:t>// nice request</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else</a:t>
            </a:r>
            <a:r>
              <a:rPr lang="en-US" sz="1400" b="0" i="0" dirty="0">
                <a:solidFill>
                  <a:srgbClr val="0F0F10"/>
                </a:solidFill>
                <a:effectLst/>
                <a:latin typeface="Victor Mono" panose="00000509000000000000" pitchFamily="49" charset="0"/>
              </a:rPr>
              <a:t> {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die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'Invalid Request’</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188203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4D3B55-394A-4DA6-B364-497BF75CF882}"/>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Remove unnecessary white spaces</a:t>
            </a:r>
          </a:p>
        </p:txBody>
      </p:sp>
      <p:sp>
        <p:nvSpPr>
          <p:cNvPr id="3" name="TextBox 2">
            <a:extLst>
              <a:ext uri="{FF2B5EF4-FFF2-40B4-BE49-F238E27FC236}">
                <a16:creationId xmlns:a16="http://schemas.microsoft.com/office/drawing/2014/main" id="{2B8FAE9F-92A7-4580-B6D0-159C1F29DFBA}"/>
              </a:ext>
            </a:extLst>
          </p:cNvPr>
          <p:cNvSpPr txBox="1"/>
          <p:nvPr/>
        </p:nvSpPr>
        <p:spPr>
          <a:xfrm>
            <a:off x="1316736" y="1809177"/>
            <a:ext cx="9464040" cy="584775"/>
          </a:xfrm>
          <a:prstGeom prst="rect">
            <a:avLst/>
          </a:prstGeom>
          <a:noFill/>
        </p:spPr>
        <p:txBody>
          <a:bodyPr wrap="square" rtlCol="0">
            <a:spAutoFit/>
          </a:bodyPr>
          <a:lstStyle/>
          <a:p>
            <a:pPr algn="l"/>
            <a:r>
              <a:rPr lang="en-US" sz="1600" b="0" i="0" dirty="0">
                <a:solidFill>
                  <a:srgbClr val="212529"/>
                </a:solidFill>
                <a:effectLst/>
                <a:latin typeface="raleway" pitchFamily="2" charset="0"/>
              </a:rPr>
              <a:t>White spaces in the beginning and ending are normally unnecessary. It is pretty simple to remove those spaces with PHP. Just send the string through </a:t>
            </a:r>
            <a:r>
              <a:rPr lang="en-US" sz="1600" b="0" i="0" dirty="0">
                <a:solidFill>
                  <a:schemeClr val="accent2"/>
                </a:solidFill>
                <a:effectLst/>
                <a:latin typeface="raleway" pitchFamily="2" charset="0"/>
              </a:rPr>
              <a:t>trim()</a:t>
            </a:r>
            <a:r>
              <a:rPr lang="en-US" sz="1600" b="0" i="0" dirty="0">
                <a:solidFill>
                  <a:srgbClr val="212529"/>
                </a:solidFill>
                <a:effectLst/>
                <a:latin typeface="raleway" pitchFamily="2" charset="0"/>
              </a:rPr>
              <a:t> function.</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C48499E8-3FF9-436E-ABA0-05D7E4D3DF62}"/>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13</a:t>
            </a:r>
          </a:p>
        </p:txBody>
      </p:sp>
      <p:sp>
        <p:nvSpPr>
          <p:cNvPr id="5" name="Rectangle 4">
            <a:extLst>
              <a:ext uri="{FF2B5EF4-FFF2-40B4-BE49-F238E27FC236}">
                <a16:creationId xmlns:a16="http://schemas.microsoft.com/office/drawing/2014/main" id="{BC8DB5F3-A325-49DA-979A-267203FFBEF1}"/>
              </a:ext>
            </a:extLst>
          </p:cNvPr>
          <p:cNvSpPr/>
          <p:nvPr/>
        </p:nvSpPr>
        <p:spPr>
          <a:xfrm>
            <a:off x="1409336" y="2738902"/>
            <a:ext cx="8909304" cy="2262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&lt;?php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$text = </a:t>
            </a:r>
            <a:r>
              <a:rPr lang="en-US" sz="1400" b="0" i="0" dirty="0">
                <a:solidFill>
                  <a:srgbClr val="FF952B"/>
                </a:solidFill>
                <a:effectLst/>
                <a:latin typeface="Victor Mono" panose="00000509000000000000" pitchFamily="49" charset="0"/>
              </a:rPr>
              <a:t>' Hello ‘</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$text; </a:t>
            </a:r>
            <a:r>
              <a:rPr lang="en-US" sz="1400" dirty="0">
                <a:solidFill>
                  <a:srgbClr val="0F0F10"/>
                </a:solidFill>
                <a:latin typeface="Victor Mono" panose="00000509000000000000" pitchFamily="49" charset="0"/>
              </a:rPr>
              <a:t>    </a:t>
            </a:r>
            <a:r>
              <a:rPr lang="en-US" sz="1400" b="0" i="0" dirty="0">
                <a:solidFill>
                  <a:srgbClr val="6A737D"/>
                </a:solidFill>
                <a:effectLst/>
                <a:latin typeface="Victor Mono" panose="00000509000000000000" pitchFamily="49" charset="0"/>
              </a:rPr>
              <a:t>// with white spaces</a:t>
            </a:r>
            <a:r>
              <a:rPr lang="en-US" sz="1400" b="0" i="0" dirty="0">
                <a:solidFill>
                  <a:srgbClr val="0F0F10"/>
                </a:solidFill>
                <a:effectLst/>
                <a:latin typeface="Victor Mono" panose="00000509000000000000" pitchFamily="49" charset="0"/>
              </a:rPr>
              <a:t> </a:t>
            </a:r>
          </a:p>
          <a:p>
            <a:endParaRPr lang="en-US" sz="1400" b="0" i="0" dirty="0">
              <a:solidFill>
                <a:srgbClr val="0F0F10"/>
              </a:solidFill>
              <a:effectLst/>
              <a:latin typeface="Victor Mono" panose="00000509000000000000" pitchFamily="49" charset="0"/>
            </a:endParaRP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a:t>
            </a:r>
            <a:r>
              <a:rPr lang="en-US" sz="1400" b="0" i="0" dirty="0">
                <a:solidFill>
                  <a:srgbClr val="FF952B"/>
                </a:solidFill>
                <a:effectLst/>
                <a:latin typeface="Victor Mono" panose="00000509000000000000" pitchFamily="49" charset="0"/>
              </a:rPr>
              <a:t>'&lt;</a:t>
            </a:r>
            <a:r>
              <a:rPr lang="en-US" sz="1400" b="0" i="0" dirty="0" err="1">
                <a:solidFill>
                  <a:srgbClr val="FF952B"/>
                </a:solidFill>
                <a:effectLst/>
                <a:latin typeface="Victor Mono" panose="00000509000000000000" pitchFamily="49" charset="0"/>
              </a:rPr>
              <a:t>br</a:t>
            </a:r>
            <a:r>
              <a:rPr lang="en-US" sz="1400" b="0" i="0" dirty="0">
                <a:solidFill>
                  <a:srgbClr val="FF952B"/>
                </a:solidFill>
                <a:effectLst/>
                <a:latin typeface="Victor Mono" panose="00000509000000000000" pitchFamily="49" charset="0"/>
              </a:rPr>
              <a:t>&gt;’</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trim($text); </a:t>
            </a:r>
            <a:r>
              <a:rPr lang="en-US" sz="1400" dirty="0">
                <a:solidFill>
                  <a:srgbClr val="0F0F10"/>
                </a:solidFill>
                <a:latin typeface="Victor Mono" panose="00000509000000000000" pitchFamily="49" charset="0"/>
              </a:rPr>
              <a:t>    </a:t>
            </a:r>
            <a:r>
              <a:rPr lang="en-US" sz="1400" b="0" i="0" dirty="0">
                <a:solidFill>
                  <a:srgbClr val="6A737D"/>
                </a:solidFill>
                <a:effectLst/>
                <a:latin typeface="Victor Mono" panose="00000509000000000000" pitchFamily="49" charset="0"/>
              </a:rPr>
              <a:t>// no white spaces</a:t>
            </a:r>
            <a:endParaRPr lang="en-US" sz="1400" dirty="0">
              <a:solidFill>
                <a:srgbClr val="0F0F10"/>
              </a:solidFill>
              <a:latin typeface="Victor Mono" panose="00000509000000000000" pitchFamily="49" charset="0"/>
            </a:endParaRPr>
          </a:p>
          <a:p>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231906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628BDF-4754-4C30-9540-594EC2C9C628}"/>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Required Inputs</a:t>
            </a:r>
          </a:p>
        </p:txBody>
      </p:sp>
      <p:sp>
        <p:nvSpPr>
          <p:cNvPr id="3" name="TextBox 2">
            <a:extLst>
              <a:ext uri="{FF2B5EF4-FFF2-40B4-BE49-F238E27FC236}">
                <a16:creationId xmlns:a16="http://schemas.microsoft.com/office/drawing/2014/main" id="{A2B5EDDF-B8AE-4F96-9EA6-9CAA5DBD3964}"/>
              </a:ext>
            </a:extLst>
          </p:cNvPr>
          <p:cNvSpPr txBox="1"/>
          <p:nvPr/>
        </p:nvSpPr>
        <p:spPr>
          <a:xfrm>
            <a:off x="1316736" y="1809177"/>
            <a:ext cx="9464040" cy="1077218"/>
          </a:xfrm>
          <a:prstGeom prst="rect">
            <a:avLst/>
          </a:prstGeom>
          <a:noFill/>
        </p:spPr>
        <p:txBody>
          <a:bodyPr wrap="square" rtlCol="0">
            <a:spAutoFit/>
          </a:bodyPr>
          <a:lstStyle/>
          <a:p>
            <a:pPr algn="l"/>
            <a:r>
              <a:rPr lang="en-US" sz="1600" b="0" i="0" dirty="0">
                <a:solidFill>
                  <a:srgbClr val="212529"/>
                </a:solidFill>
                <a:effectLst/>
                <a:latin typeface="raleway" pitchFamily="2" charset="0"/>
              </a:rPr>
              <a:t>So far, any input in our form was optional. But, when we create forms, we need to have required input fields. As an example, email field should not empty, otherwise it should show an error.</a:t>
            </a:r>
          </a:p>
          <a:p>
            <a:pPr algn="l"/>
            <a:endParaRPr lang="en-US" sz="1600" b="0" i="0" dirty="0">
              <a:solidFill>
                <a:srgbClr val="212529"/>
              </a:solidFill>
              <a:effectLst/>
              <a:latin typeface="raleway" pitchFamily="2" charset="0"/>
            </a:endParaRPr>
          </a:p>
          <a:p>
            <a:pPr algn="l"/>
            <a:r>
              <a:rPr lang="en-US" sz="1600" b="0" i="0" dirty="0">
                <a:solidFill>
                  <a:srgbClr val="212529"/>
                </a:solidFill>
                <a:effectLst/>
                <a:latin typeface="raleway" pitchFamily="2" charset="0"/>
              </a:rPr>
              <a:t>In PHP, we use </a:t>
            </a:r>
            <a:r>
              <a:rPr lang="en-US" sz="1600" b="0" i="0" dirty="0">
                <a:solidFill>
                  <a:schemeClr val="accent2"/>
                </a:solidFill>
                <a:effectLst/>
                <a:latin typeface="raleway" pitchFamily="2" charset="0"/>
              </a:rPr>
              <a:t>empty() </a:t>
            </a:r>
            <a:r>
              <a:rPr lang="en-US" sz="1600" b="0" i="0" dirty="0">
                <a:solidFill>
                  <a:srgbClr val="212529"/>
                </a:solidFill>
                <a:effectLst/>
                <a:latin typeface="raleway" pitchFamily="2" charset="0"/>
              </a:rPr>
              <a:t>function to check whether an input is empty or not</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C2984D73-0019-4E77-A797-07763237FA68}"/>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14</a:t>
            </a:r>
          </a:p>
        </p:txBody>
      </p:sp>
      <p:sp>
        <p:nvSpPr>
          <p:cNvPr id="5" name="Rectangle 4">
            <a:extLst>
              <a:ext uri="{FF2B5EF4-FFF2-40B4-BE49-F238E27FC236}">
                <a16:creationId xmlns:a16="http://schemas.microsoft.com/office/drawing/2014/main" id="{4E044807-646F-4D95-9612-4AAFA304D08F}"/>
              </a:ext>
            </a:extLst>
          </p:cNvPr>
          <p:cNvSpPr/>
          <p:nvPr/>
        </p:nvSpPr>
        <p:spPr>
          <a:xfrm>
            <a:off x="1409336" y="3054301"/>
            <a:ext cx="8909304" cy="2262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&lt;?php</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($_SERVER[</a:t>
            </a:r>
            <a:r>
              <a:rPr lang="en-US" sz="1400" b="0" i="0" dirty="0">
                <a:solidFill>
                  <a:srgbClr val="FF952B"/>
                </a:solidFill>
                <a:effectLst/>
                <a:latin typeface="Victor Mono" panose="00000509000000000000" pitchFamily="49" charset="0"/>
              </a:rPr>
              <a:t>'REQUEST_METHOD'</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'POST’</a:t>
            </a:r>
            <a:r>
              <a:rPr lang="en-US" sz="1400" b="0" i="0" dirty="0">
                <a:solidFill>
                  <a:srgbClr val="0F0F10"/>
                </a:solidFill>
                <a:effectLst/>
                <a:latin typeface="Victor Mono" panose="00000509000000000000" pitchFamily="49" charset="0"/>
              </a:rPr>
              <a:t>) {</a:t>
            </a:r>
          </a:p>
          <a:p>
            <a:r>
              <a:rPr lang="en-US" sz="1400" b="0" i="0" dirty="0">
                <a:solidFill>
                  <a:srgbClr val="0F0F10"/>
                </a:solidFill>
                <a:effectLst/>
                <a:latin typeface="Victor Mono" panose="00000509000000000000" pitchFamily="49" charset="0"/>
              </a:rPr>
              <a:t>        $name = $email = </a:t>
            </a:r>
            <a:r>
              <a:rPr lang="en-US" sz="1400" b="0" i="0" dirty="0">
                <a:solidFill>
                  <a:srgbClr val="FF952B"/>
                </a:solidFill>
                <a:effectLst/>
                <a:latin typeface="Victor Mono" panose="00000509000000000000" pitchFamily="49" charset="0"/>
              </a:rPr>
              <a:t>‘’</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p>
          <a:p>
            <a:r>
              <a:rPr lang="en-US" sz="1400" b="0" i="0" dirty="0">
                <a:solidFill>
                  <a:srgbClr val="0F0F10"/>
                </a:solidFill>
                <a:effectLst/>
                <a:latin typeface="Victor Mono" panose="00000509000000000000" pitchFamily="49" charset="0"/>
              </a:rPr>
              <a:t>        </a:t>
            </a:r>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a:solidFill>
                  <a:srgbClr val="D73A49"/>
                </a:solidFill>
                <a:effectLst/>
                <a:latin typeface="Victor Mono" panose="00000509000000000000" pitchFamily="49" charset="0"/>
              </a:rPr>
              <a:t>empty</a:t>
            </a:r>
            <a:r>
              <a:rPr lang="en-US" sz="1400" b="0" i="0" dirty="0">
                <a:solidFill>
                  <a:srgbClr val="0F0F10"/>
                </a:solidFill>
                <a:effectLst/>
                <a:latin typeface="Victor Mono" panose="00000509000000000000" pitchFamily="49" charset="0"/>
              </a:rPr>
              <a:t>($_POST[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 {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nameError</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'Name should be filled’</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else</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$name = trim(</a:t>
            </a:r>
            <a:r>
              <a:rPr lang="en-US" sz="1400" b="0" i="0" dirty="0" err="1">
                <a:solidFill>
                  <a:srgbClr val="0F0F10"/>
                </a:solidFill>
                <a:effectLst/>
                <a:latin typeface="Victor Mono" panose="00000509000000000000" pitchFamily="49" charset="0"/>
              </a:rPr>
              <a:t>htmlspecialchars</a:t>
            </a:r>
            <a:r>
              <a:rPr lang="en-US" sz="1400" b="0" i="0" dirty="0">
                <a:solidFill>
                  <a:srgbClr val="0F0F10"/>
                </a:solidFill>
                <a:effectLst/>
                <a:latin typeface="Victor Mono" panose="00000509000000000000" pitchFamily="49" charset="0"/>
              </a:rPr>
              <a:t>($_POST[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316979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A45211-509A-4734-8DD4-2D9C7B4FB6A4}"/>
              </a:ext>
            </a:extLst>
          </p:cNvPr>
          <p:cNvSpPr/>
          <p:nvPr/>
        </p:nvSpPr>
        <p:spPr>
          <a:xfrm>
            <a:off x="1641348" y="878029"/>
            <a:ext cx="8909304" cy="2262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D73A49"/>
                </a:solidFill>
                <a:effectLst/>
                <a:latin typeface="Victor Mono" panose="00000509000000000000" pitchFamily="49" charset="0"/>
              </a:rPr>
              <a:t>    if</a:t>
            </a:r>
            <a:r>
              <a:rPr lang="en-US" sz="1400" b="0" i="0" dirty="0">
                <a:solidFill>
                  <a:srgbClr val="0F0F10"/>
                </a:solidFill>
                <a:effectLst/>
                <a:latin typeface="Victor Mono" panose="00000509000000000000" pitchFamily="49" charset="0"/>
              </a:rPr>
              <a:t> (</a:t>
            </a:r>
            <a:r>
              <a:rPr lang="en-US" sz="1400" b="0" i="0" dirty="0">
                <a:solidFill>
                  <a:srgbClr val="D73A49"/>
                </a:solidFill>
                <a:effectLst/>
                <a:latin typeface="Victor Mono" panose="00000509000000000000" pitchFamily="49" charset="0"/>
              </a:rPr>
              <a:t>empty</a:t>
            </a:r>
            <a:r>
              <a:rPr lang="en-US" sz="1400" b="0" i="0" dirty="0">
                <a:solidFill>
                  <a:srgbClr val="0F0F10"/>
                </a:solidFill>
                <a:effectLst/>
                <a:latin typeface="Victor Mono" panose="00000509000000000000" pitchFamily="49" charset="0"/>
              </a:rPr>
              <a:t>($_POST[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 {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emailError</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'Please add your email’</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else</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$email = trim(</a:t>
            </a:r>
            <a:r>
              <a:rPr lang="en-US" sz="1400" b="0" i="0" dirty="0" err="1">
                <a:solidFill>
                  <a:srgbClr val="0F0F10"/>
                </a:solidFill>
                <a:effectLst/>
                <a:latin typeface="Victor Mono" panose="00000509000000000000" pitchFamily="49" charset="0"/>
              </a:rPr>
              <a:t>htmlspecialchars</a:t>
            </a:r>
            <a:r>
              <a:rPr lang="en-US" sz="1400" b="0" i="0" dirty="0">
                <a:solidFill>
                  <a:srgbClr val="0F0F10"/>
                </a:solidFill>
                <a:effectLst/>
                <a:latin typeface="Victor Mono" panose="00000509000000000000" pitchFamily="49" charset="0"/>
              </a:rPr>
              <a:t>($_POST[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 </a:t>
            </a:r>
          </a:p>
          <a:p>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3" name="Rectangle 2">
            <a:extLst>
              <a:ext uri="{FF2B5EF4-FFF2-40B4-BE49-F238E27FC236}">
                <a16:creationId xmlns:a16="http://schemas.microsoft.com/office/drawing/2014/main" id="{2F856095-7960-4BD0-9927-D600533A8221}"/>
              </a:ext>
            </a:extLst>
          </p:cNvPr>
          <p:cNvSpPr/>
          <p:nvPr/>
        </p:nvSpPr>
        <p:spPr>
          <a:xfrm>
            <a:off x="1641348" y="3255264"/>
            <a:ext cx="8909304" cy="2770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method</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"POST"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action</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Name: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span</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class</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"error"</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&lt;?php </a:t>
            </a:r>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err="1">
                <a:solidFill>
                  <a:srgbClr val="D73A49"/>
                </a:solidFill>
                <a:effectLst/>
                <a:latin typeface="Victor Mono" panose="00000509000000000000" pitchFamily="49" charset="0"/>
              </a:rPr>
              <a:t>isset</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nameError</a:t>
            </a:r>
            <a:r>
              <a:rPr lang="en-US" sz="1400" b="0" i="0" dirty="0">
                <a:solidFill>
                  <a:srgbClr val="0F0F10"/>
                </a:solidFill>
                <a:effectLst/>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nameError</a:t>
            </a:r>
            <a:r>
              <a:rPr lang="en-US" sz="1400" b="0" i="0" dirty="0">
                <a:solidFill>
                  <a:srgbClr val="0F0F10"/>
                </a:solidFill>
                <a:effectLst/>
                <a:latin typeface="Victor Mono" panose="00000509000000000000" pitchFamily="49" charset="0"/>
              </a:rPr>
              <a:t> ?&gt;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span</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p>
          <a:p>
            <a:r>
              <a:rPr lang="en-US" sz="1400" b="0" i="0" dirty="0">
                <a:solidFill>
                  <a:srgbClr val="0F0F10"/>
                </a:solidFill>
                <a:effectLst/>
                <a:latin typeface="Victor Mono" panose="00000509000000000000" pitchFamily="49" charset="0"/>
              </a:rPr>
              <a:t>   Email: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span</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class</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"error"</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&lt;?php </a:t>
            </a:r>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err="1">
                <a:solidFill>
                  <a:srgbClr val="D73A49"/>
                </a:solidFill>
                <a:effectLst/>
                <a:latin typeface="Victor Mono" panose="00000509000000000000" pitchFamily="49" charset="0"/>
              </a:rPr>
              <a:t>isset</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emailError</a:t>
            </a:r>
            <a:r>
              <a:rPr lang="en-US" sz="1400" b="0" i="0" dirty="0">
                <a:solidFill>
                  <a:srgbClr val="0F0F10"/>
                </a:solidFill>
                <a:effectLst/>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emailError</a:t>
            </a:r>
            <a:r>
              <a:rPr lang="en-US" sz="1400" b="0" i="0" dirty="0">
                <a:solidFill>
                  <a:srgbClr val="0F0F10"/>
                </a:solidFill>
                <a:effectLst/>
                <a:latin typeface="Victor Mono" panose="00000509000000000000" pitchFamily="49" charset="0"/>
              </a:rPr>
              <a:t> ?&gt;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span</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"submit"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"submit"</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4" name="TextBox 3">
            <a:extLst>
              <a:ext uri="{FF2B5EF4-FFF2-40B4-BE49-F238E27FC236}">
                <a16:creationId xmlns:a16="http://schemas.microsoft.com/office/drawing/2014/main" id="{67998FE6-F697-4579-B43D-46343A89F062}"/>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15</a:t>
            </a:r>
          </a:p>
        </p:txBody>
      </p:sp>
    </p:spTree>
    <p:extLst>
      <p:ext uri="{BB962C8B-B14F-4D97-AF65-F5344CB8AC3E}">
        <p14:creationId xmlns:p14="http://schemas.microsoft.com/office/powerpoint/2010/main" val="419306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B0D8B-B1AB-42DA-A3DF-E089C96A6C76}"/>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Advance Validation</a:t>
            </a:r>
          </a:p>
        </p:txBody>
      </p:sp>
      <p:sp>
        <p:nvSpPr>
          <p:cNvPr id="3" name="TextBox 2">
            <a:extLst>
              <a:ext uri="{FF2B5EF4-FFF2-40B4-BE49-F238E27FC236}">
                <a16:creationId xmlns:a16="http://schemas.microsoft.com/office/drawing/2014/main" id="{0E7CC70B-38EB-48A7-B051-CB1E9861E698}"/>
              </a:ext>
            </a:extLst>
          </p:cNvPr>
          <p:cNvSpPr txBox="1"/>
          <p:nvPr/>
        </p:nvSpPr>
        <p:spPr>
          <a:xfrm>
            <a:off x="1316736" y="1809177"/>
            <a:ext cx="9464040" cy="338554"/>
          </a:xfrm>
          <a:prstGeom prst="rect">
            <a:avLst/>
          </a:prstGeom>
          <a:noFill/>
        </p:spPr>
        <p:txBody>
          <a:bodyPr wrap="square" rtlCol="0">
            <a:spAutoFit/>
          </a:bodyPr>
          <a:lstStyle/>
          <a:p>
            <a:pPr algn="l"/>
            <a:r>
              <a:rPr lang="en-US" sz="1600" b="0" i="0" dirty="0">
                <a:solidFill>
                  <a:srgbClr val="212529"/>
                </a:solidFill>
                <a:effectLst/>
                <a:latin typeface="raleway" pitchFamily="2" charset="0"/>
              </a:rPr>
              <a:t>First, we make a function for primary validation</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B8870D6A-EC32-4E1B-BA57-1DAF8F721476}"/>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16</a:t>
            </a:r>
          </a:p>
        </p:txBody>
      </p:sp>
      <p:sp>
        <p:nvSpPr>
          <p:cNvPr id="5" name="Rectangle 4">
            <a:extLst>
              <a:ext uri="{FF2B5EF4-FFF2-40B4-BE49-F238E27FC236}">
                <a16:creationId xmlns:a16="http://schemas.microsoft.com/office/drawing/2014/main" id="{0B777146-50F2-4066-9C0D-8AB6EA61487B}"/>
              </a:ext>
            </a:extLst>
          </p:cNvPr>
          <p:cNvSpPr/>
          <p:nvPr/>
        </p:nvSpPr>
        <p:spPr>
          <a:xfrm>
            <a:off x="1391048" y="2368501"/>
            <a:ext cx="8909304" cy="2262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&lt;?php</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function</a:t>
            </a:r>
            <a:r>
              <a:rPr lang="en-US" sz="1400" b="0" i="0" dirty="0">
                <a:solidFill>
                  <a:srgbClr val="0F0F10"/>
                </a:solidFill>
                <a:effectLst/>
                <a:latin typeface="Victor Mono" panose="00000509000000000000" pitchFamily="49" charset="0"/>
              </a:rPr>
              <a:t> </a:t>
            </a:r>
            <a:r>
              <a:rPr lang="en-US" sz="1400" b="0" i="0" dirty="0">
                <a:solidFill>
                  <a:srgbClr val="005CC5"/>
                </a:solidFill>
                <a:effectLst/>
                <a:latin typeface="Victor Mono" panose="00000509000000000000" pitchFamily="49" charset="0"/>
              </a:rPr>
              <a:t>validate</a:t>
            </a:r>
            <a:r>
              <a:rPr lang="en-US" sz="1400" b="0" i="0" dirty="0">
                <a:solidFill>
                  <a:srgbClr val="6F42C1"/>
                </a:solidFill>
                <a:effectLst/>
                <a:latin typeface="Victor Mono" panose="00000509000000000000" pitchFamily="49" charset="0"/>
              </a:rPr>
              <a:t>($str)</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return</a:t>
            </a:r>
            <a:r>
              <a:rPr lang="en-US" sz="1400" b="0" i="0" dirty="0">
                <a:solidFill>
                  <a:srgbClr val="0F0F10"/>
                </a:solidFill>
                <a:effectLst/>
                <a:latin typeface="Victor Mono" panose="00000509000000000000" pitchFamily="49" charset="0"/>
              </a:rPr>
              <a:t> trim(</a:t>
            </a:r>
            <a:r>
              <a:rPr lang="en-US" sz="1400" b="0" i="0" dirty="0" err="1">
                <a:solidFill>
                  <a:srgbClr val="0F0F10"/>
                </a:solidFill>
                <a:effectLst/>
                <a:latin typeface="Victor Mono" panose="00000509000000000000" pitchFamily="49" charset="0"/>
              </a:rPr>
              <a:t>htmlspecialchars</a:t>
            </a:r>
            <a:r>
              <a:rPr lang="en-US" sz="1400" b="0" i="0" dirty="0">
                <a:solidFill>
                  <a:srgbClr val="0F0F10"/>
                </a:solidFill>
                <a:effectLst/>
                <a:latin typeface="Victor Mono" panose="00000509000000000000" pitchFamily="49" charset="0"/>
              </a:rPr>
              <a:t>($str));</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p>
          <a:p>
            <a:endParaRPr lang="en-US" sz="1400" dirty="0">
              <a:solidFill>
                <a:srgbClr val="0F0F10"/>
              </a:solidFill>
              <a:latin typeface="Victor Mono" panose="00000509000000000000" pitchFamily="49" charset="0"/>
            </a:endParaRPr>
          </a:p>
          <a:p>
            <a:r>
              <a:rPr lang="en-US" sz="1400" b="0" i="0" dirty="0">
                <a:solidFill>
                  <a:srgbClr val="0F0F10"/>
                </a:solidFill>
                <a:effectLst/>
                <a:latin typeface="Victor Mono" panose="00000509000000000000" pitchFamily="49" charset="0"/>
              </a:rPr>
              <a:t>   </a:t>
            </a:r>
            <a:r>
              <a:rPr lang="en-US" sz="1400" b="0" i="0" dirty="0">
                <a:solidFill>
                  <a:srgbClr val="6A737D"/>
                </a:solidFill>
                <a:effectLst/>
                <a:latin typeface="Victor Mono" panose="00000509000000000000" pitchFamily="49" charset="0"/>
              </a:rPr>
              <a:t>// calling validate function</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a:t>
            </a:r>
            <a:r>
              <a:rPr lang="en-US" sz="1400" b="0" i="0" dirty="0">
                <a:solidFill>
                  <a:srgbClr val="FF952B"/>
                </a:solidFill>
                <a:effectLst/>
                <a:latin typeface="Victor Mono" panose="00000509000000000000" pitchFamily="49" charset="0"/>
              </a:rPr>
              <a:t>'&lt;pre&gt;’</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validate(</a:t>
            </a:r>
            <a:r>
              <a:rPr lang="en-US" sz="1400" b="0" i="0" dirty="0">
                <a:solidFill>
                  <a:srgbClr val="FF952B"/>
                </a:solidFill>
                <a:effectLst/>
                <a:latin typeface="Victor Mono" panose="00000509000000000000" pitchFamily="49" charset="0"/>
              </a:rPr>
              <a:t>' &lt;script&gt; ‘</a:t>
            </a:r>
            <a:r>
              <a:rPr lang="en-US" sz="1400" b="0" i="0" dirty="0">
                <a:solidFill>
                  <a:srgbClr val="0F0F10"/>
                </a:solidFill>
                <a:effectLst/>
                <a:latin typeface="Victor Mono" panose="00000509000000000000" pitchFamily="49" charset="0"/>
              </a:rPr>
              <a:t>);</a:t>
            </a:r>
          </a:p>
          <a:p>
            <a:r>
              <a:rPr lang="en-US" sz="1400" dirty="0">
                <a:solidFill>
                  <a:srgbClr val="0F0F10"/>
                </a:solidFill>
                <a:latin typeface="Victor Mono" panose="00000509000000000000" pitchFamily="49" charset="0"/>
              </a:rPr>
              <a:t>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a:t>
            </a:r>
            <a:r>
              <a:rPr lang="en-US" sz="1400" b="0" i="0" dirty="0">
                <a:solidFill>
                  <a:srgbClr val="FF952B"/>
                </a:solidFill>
                <a:effectLst/>
                <a:latin typeface="Victor Mono" panose="00000509000000000000" pitchFamily="49" charset="0"/>
              </a:rPr>
              <a:t>'&lt;/pre&gt;'</a:t>
            </a:r>
            <a:r>
              <a:rPr lang="en-US" sz="1400" b="0" i="0" dirty="0">
                <a:solidFill>
                  <a:srgbClr val="0F0F10"/>
                </a:solidFill>
                <a:effectLst/>
                <a:latin typeface="Victor Mono" panose="00000509000000000000" pitchFamily="49" charset="0"/>
              </a:rPr>
              <a:t>; </a:t>
            </a:r>
            <a:br>
              <a:rPr lang="en-US" sz="1400" dirty="0">
                <a:latin typeface="Victor Mono" panose="00000509000000000000" pitchFamily="49" charset="0"/>
              </a:rPr>
            </a:br>
            <a:endParaRPr lang="en-US" sz="1400" dirty="0">
              <a:solidFill>
                <a:srgbClr val="7030A0"/>
              </a:solidFill>
              <a:latin typeface="Victor Mono" panose="00000509000000000000" pitchFamily="49" charset="0"/>
            </a:endParaRPr>
          </a:p>
        </p:txBody>
      </p:sp>
      <p:sp>
        <p:nvSpPr>
          <p:cNvPr id="6" name="TextBox 5">
            <a:extLst>
              <a:ext uri="{FF2B5EF4-FFF2-40B4-BE49-F238E27FC236}">
                <a16:creationId xmlns:a16="http://schemas.microsoft.com/office/drawing/2014/main" id="{7FE23E40-F34A-4514-9A3D-DD411D1D363F}"/>
              </a:ext>
            </a:extLst>
          </p:cNvPr>
          <p:cNvSpPr txBox="1"/>
          <p:nvPr/>
        </p:nvSpPr>
        <p:spPr>
          <a:xfrm>
            <a:off x="1363980" y="4852137"/>
            <a:ext cx="9464040" cy="338554"/>
          </a:xfrm>
          <a:prstGeom prst="rect">
            <a:avLst/>
          </a:prstGeom>
          <a:noFill/>
        </p:spPr>
        <p:txBody>
          <a:bodyPr wrap="square" rtlCol="0">
            <a:spAutoFit/>
          </a:bodyPr>
          <a:lstStyle/>
          <a:p>
            <a:pPr algn="l"/>
            <a:r>
              <a:rPr lang="en-US" sz="1600" b="0" i="0" dirty="0">
                <a:solidFill>
                  <a:srgbClr val="212529"/>
                </a:solidFill>
                <a:effectLst/>
                <a:latin typeface="raleway" pitchFamily="2" charset="0"/>
              </a:rPr>
              <a:t>Now we create another HTML form with some more fields.</a:t>
            </a:r>
            <a:endParaRPr lang="en-US" sz="1600" b="0" i="0" dirty="0">
              <a:solidFill>
                <a:schemeClr val="accent2"/>
              </a:solidFill>
              <a:effectLst/>
              <a:latin typeface="raleway" pitchFamily="2" charset="0"/>
            </a:endParaRPr>
          </a:p>
        </p:txBody>
      </p:sp>
    </p:spTree>
    <p:extLst>
      <p:ext uri="{BB962C8B-B14F-4D97-AF65-F5344CB8AC3E}">
        <p14:creationId xmlns:p14="http://schemas.microsoft.com/office/powerpoint/2010/main" val="75274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C70F0-7ABA-4528-824E-30EC9B4E8237}"/>
              </a:ext>
            </a:extLst>
          </p:cNvPr>
          <p:cNvSpPr/>
          <p:nvPr/>
        </p:nvSpPr>
        <p:spPr>
          <a:xfrm>
            <a:off x="1641348" y="1271016"/>
            <a:ext cx="8909304" cy="4480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method</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"POST"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action</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Name: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&gt; &lt;</a:t>
            </a:r>
            <a:r>
              <a:rPr lang="en-US" sz="1400" b="0" i="0" dirty="0" err="1">
                <a:solidFill>
                  <a:srgbClr val="D73A49"/>
                </a:solidFill>
                <a:effectLst/>
                <a:latin typeface="Victor Mono" panose="00000509000000000000" pitchFamily="49" charset="0"/>
              </a:rPr>
              <a:t>br</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Email: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&gt; &lt;</a:t>
            </a:r>
            <a:r>
              <a:rPr lang="en-US" sz="1400" b="0" i="0" dirty="0" err="1">
                <a:solidFill>
                  <a:srgbClr val="D73A49"/>
                </a:solidFill>
                <a:effectLst/>
                <a:latin typeface="Victor Mono" panose="00000509000000000000" pitchFamily="49" charset="0"/>
              </a:rPr>
              <a:t>br</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Password: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"password"</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"password"</a:t>
            </a:r>
            <a:r>
              <a:rPr lang="en-US" sz="1400" b="0" i="0" dirty="0">
                <a:solidFill>
                  <a:srgbClr val="0F0F10"/>
                </a:solidFill>
                <a:effectLst/>
                <a:latin typeface="Victor Mono" panose="00000509000000000000" pitchFamily="49" charset="0"/>
              </a:rPr>
              <a:t>&gt; &lt;</a:t>
            </a:r>
            <a:r>
              <a:rPr lang="en-US" sz="1400" b="0" i="0" dirty="0" err="1">
                <a:solidFill>
                  <a:srgbClr val="D73A49"/>
                </a:solidFill>
                <a:effectLst/>
                <a:latin typeface="Victor Mono" panose="00000509000000000000" pitchFamily="49" charset="0"/>
              </a:rPr>
              <a:t>br</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Website: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"website"</a:t>
            </a:r>
            <a:r>
              <a:rPr lang="en-US" sz="1400" b="0" i="0" dirty="0">
                <a:solidFill>
                  <a:srgbClr val="0F0F10"/>
                </a:solidFill>
                <a:effectLst/>
                <a:latin typeface="Victor Mono" panose="00000509000000000000" pitchFamily="49" charset="0"/>
              </a:rPr>
              <a:t>&gt; &lt;</a:t>
            </a:r>
            <a:r>
              <a:rPr lang="en-US" sz="1400" b="0" i="0" dirty="0" err="1">
                <a:solidFill>
                  <a:srgbClr val="D73A49"/>
                </a:solidFill>
                <a:effectLst/>
                <a:latin typeface="Victor Mono" panose="00000509000000000000" pitchFamily="49" charset="0"/>
              </a:rPr>
              <a:t>br</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Description: &lt;</a:t>
            </a:r>
            <a:r>
              <a:rPr lang="en-US" sz="1400" b="0" i="0" dirty="0" err="1">
                <a:solidFill>
                  <a:srgbClr val="D73A49"/>
                </a:solidFill>
                <a:effectLst/>
                <a:latin typeface="Victor Mono" panose="00000509000000000000" pitchFamily="49" charset="0"/>
              </a:rPr>
              <a:t>textarea</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"description"</a:t>
            </a:r>
            <a:r>
              <a:rPr lang="en-US" sz="1400" b="0" i="0" dirty="0">
                <a:solidFill>
                  <a:srgbClr val="0F0F10"/>
                </a:solidFill>
                <a:effectLst/>
                <a:latin typeface="Victor Mono" panose="00000509000000000000" pitchFamily="49" charset="0"/>
              </a:rPr>
              <a:t>&gt;&lt;/</a:t>
            </a:r>
            <a:r>
              <a:rPr lang="en-US" sz="1400" b="0" i="0" dirty="0" err="1">
                <a:solidFill>
                  <a:srgbClr val="D73A49"/>
                </a:solidFill>
                <a:effectLst/>
                <a:latin typeface="Victor Mono" panose="00000509000000000000" pitchFamily="49" charset="0"/>
              </a:rPr>
              <a:t>textarea</a:t>
            </a:r>
            <a:r>
              <a:rPr lang="en-US" sz="1400" b="0" i="0" dirty="0">
                <a:solidFill>
                  <a:srgbClr val="0F0F10"/>
                </a:solidFill>
                <a:effectLst/>
                <a:latin typeface="Victor Mono" panose="00000509000000000000" pitchFamily="49" charset="0"/>
              </a:rPr>
              <a:t>&gt; &lt;</a:t>
            </a:r>
            <a:r>
              <a:rPr lang="en-US" sz="1400" b="0" i="0" dirty="0" err="1">
                <a:solidFill>
                  <a:srgbClr val="D73A49"/>
                </a:solidFill>
                <a:effectLst/>
                <a:latin typeface="Victor Mono" panose="00000509000000000000" pitchFamily="49" charset="0"/>
              </a:rPr>
              <a:t>br</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Gender:</a:t>
            </a:r>
          </a:p>
          <a:p>
            <a:r>
              <a:rPr lang="en-US" sz="1400" b="0" i="0" dirty="0">
                <a:solidFill>
                  <a:srgbClr val="0F0F10"/>
                </a:solidFill>
                <a:effectLst/>
                <a:latin typeface="Victor Mono" panose="00000509000000000000" pitchFamily="49" charset="0"/>
              </a:rPr>
              <a:t>        Male&lt;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"radio"</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"gender"</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value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"male"</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        Female&lt;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"radio"</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"gender"</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value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"female"</a:t>
            </a:r>
            <a:r>
              <a:rPr lang="en-US" sz="1400" b="0" i="0" dirty="0">
                <a:solidFill>
                  <a:srgbClr val="0F0F10"/>
                </a:solidFill>
                <a:effectLst/>
                <a:latin typeface="Victor Mono" panose="00000509000000000000" pitchFamily="49" charset="0"/>
              </a:rPr>
              <a:t>&gt; &lt;</a:t>
            </a:r>
            <a:r>
              <a:rPr lang="en-US" sz="1400" b="0" i="0" dirty="0" err="1">
                <a:solidFill>
                  <a:srgbClr val="D73A49"/>
                </a:solidFill>
                <a:effectLst/>
                <a:latin typeface="Victor Mono" panose="00000509000000000000" pitchFamily="49" charset="0"/>
              </a:rPr>
              <a:t>br</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      Remember Me: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"checkbox"</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"remember"</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p>
          <a:p>
            <a:endParaRPr lang="en-US" sz="1400" dirty="0">
              <a:solidFill>
                <a:srgbClr val="7030A0"/>
              </a:solidFill>
              <a:latin typeface="Victor Mono" panose="00000509000000000000" pitchFamily="49" charset="0"/>
            </a:endParaRPr>
          </a:p>
        </p:txBody>
      </p:sp>
      <p:sp>
        <p:nvSpPr>
          <p:cNvPr id="3" name="TextBox 2">
            <a:extLst>
              <a:ext uri="{FF2B5EF4-FFF2-40B4-BE49-F238E27FC236}">
                <a16:creationId xmlns:a16="http://schemas.microsoft.com/office/drawing/2014/main" id="{E9D01C5E-36DF-4500-93CF-06E9433D16D4}"/>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17</a:t>
            </a:r>
          </a:p>
        </p:txBody>
      </p:sp>
    </p:spTree>
    <p:extLst>
      <p:ext uri="{BB962C8B-B14F-4D97-AF65-F5344CB8AC3E}">
        <p14:creationId xmlns:p14="http://schemas.microsoft.com/office/powerpoint/2010/main" val="112940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C84E2-450D-4C3B-8DDB-7FDFFFC3347B}"/>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Name Validation</a:t>
            </a:r>
          </a:p>
        </p:txBody>
      </p:sp>
      <p:sp>
        <p:nvSpPr>
          <p:cNvPr id="3" name="TextBox 2">
            <a:extLst>
              <a:ext uri="{FF2B5EF4-FFF2-40B4-BE49-F238E27FC236}">
                <a16:creationId xmlns:a16="http://schemas.microsoft.com/office/drawing/2014/main" id="{35727691-049F-4A20-B237-46C7F83AB142}"/>
              </a:ext>
            </a:extLst>
          </p:cNvPr>
          <p:cNvSpPr txBox="1"/>
          <p:nvPr/>
        </p:nvSpPr>
        <p:spPr>
          <a:xfrm>
            <a:off x="1316736" y="1809177"/>
            <a:ext cx="9464040" cy="830997"/>
          </a:xfrm>
          <a:prstGeom prst="rect">
            <a:avLst/>
          </a:prstGeom>
          <a:noFill/>
        </p:spPr>
        <p:txBody>
          <a:bodyPr wrap="square" rtlCol="0">
            <a:spAutoFit/>
          </a:bodyPr>
          <a:lstStyle/>
          <a:p>
            <a:pPr algn="l"/>
            <a:r>
              <a:rPr lang="en-US" sz="1600" b="0" i="0" dirty="0">
                <a:solidFill>
                  <a:srgbClr val="212529"/>
                </a:solidFill>
                <a:effectLst/>
                <a:latin typeface="raleway" pitchFamily="2" charset="0"/>
              </a:rPr>
              <a:t>This code will check whether the name only contains letters, numbers and white spaces. If it contains invalid characters, the error message will be stored in $</a:t>
            </a:r>
            <a:r>
              <a:rPr lang="en-US" sz="1600" b="0" i="0" dirty="0" err="1">
                <a:solidFill>
                  <a:srgbClr val="212529"/>
                </a:solidFill>
                <a:effectLst/>
                <a:latin typeface="raleway" pitchFamily="2" charset="0"/>
              </a:rPr>
              <a:t>nameError</a:t>
            </a:r>
            <a:r>
              <a:rPr lang="en-US" sz="1600" b="0" i="0" dirty="0">
                <a:solidFill>
                  <a:srgbClr val="212529"/>
                </a:solidFill>
                <a:effectLst/>
                <a:latin typeface="raleway" pitchFamily="2" charset="0"/>
              </a:rPr>
              <a:t> variable to show later in our form.</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DE4F709B-3047-4FAB-B4CC-D325B66D12ED}"/>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18</a:t>
            </a:r>
          </a:p>
        </p:txBody>
      </p:sp>
      <p:sp>
        <p:nvSpPr>
          <p:cNvPr id="5" name="Rectangle 4">
            <a:extLst>
              <a:ext uri="{FF2B5EF4-FFF2-40B4-BE49-F238E27FC236}">
                <a16:creationId xmlns:a16="http://schemas.microsoft.com/office/drawing/2014/main" id="{54AE54C1-4E1C-4F9C-AD2C-74E19B6DE786}"/>
              </a:ext>
            </a:extLst>
          </p:cNvPr>
          <p:cNvSpPr/>
          <p:nvPr/>
        </p:nvSpPr>
        <p:spPr>
          <a:xfrm>
            <a:off x="1338452" y="2836385"/>
            <a:ext cx="8909304" cy="1763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$name = validate($_POST[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p>
          <a:p>
            <a:endParaRPr lang="en-US" sz="1400" b="0" i="0" dirty="0">
              <a:solidFill>
                <a:srgbClr val="0F0F10"/>
              </a:solidFill>
              <a:effectLst/>
              <a:latin typeface="Victor Mono" panose="00000509000000000000" pitchFamily="49" charset="0"/>
            </a:endParaRPr>
          </a:p>
          <a:p>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preg_match</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'/^[a-zA-Z0-9\s]+$/'</a:t>
            </a:r>
            <a:r>
              <a:rPr lang="en-US" sz="1400" b="0" i="0" dirty="0">
                <a:solidFill>
                  <a:srgbClr val="0F0F10"/>
                </a:solidFill>
                <a:effectLst/>
                <a:latin typeface="Victor Mono" panose="00000509000000000000" pitchFamily="49" charset="0"/>
              </a:rPr>
              <a:t>, $name))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nameError</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'Name can only contain letters, numbers and white spaces’</a:t>
            </a:r>
            <a:r>
              <a:rPr lang="en-US" sz="1400" b="0" i="0" dirty="0">
                <a:solidFill>
                  <a:srgbClr val="0F0F10"/>
                </a:solidFill>
                <a:effectLst/>
                <a:latin typeface="Victor Mono" panose="00000509000000000000" pitchFamily="49" charset="0"/>
              </a:rPr>
              <a:t>;</a:t>
            </a:r>
          </a:p>
          <a:p>
            <a:r>
              <a:rPr lang="en-US" sz="1400" b="0" i="0" dirty="0">
                <a:solidFill>
                  <a:srgbClr val="0F0F10"/>
                </a:solidFill>
                <a:effectLst/>
                <a:latin typeface="Victor Mono" panose="00000509000000000000" pitchFamily="49" charset="0"/>
              </a:rPr>
              <a:t>}</a:t>
            </a:r>
          </a:p>
          <a:p>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206045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926C6-1AF0-4D36-BC85-98545567BE99}"/>
              </a:ext>
            </a:extLst>
          </p:cNvPr>
          <p:cNvSpPr txBox="1"/>
          <p:nvPr/>
        </p:nvSpPr>
        <p:spPr>
          <a:xfrm>
            <a:off x="1288160" y="1111360"/>
            <a:ext cx="4639836"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What is Forms?</a:t>
            </a:r>
          </a:p>
        </p:txBody>
      </p:sp>
      <p:sp>
        <p:nvSpPr>
          <p:cNvPr id="3" name="TextBox 2">
            <a:extLst>
              <a:ext uri="{FF2B5EF4-FFF2-40B4-BE49-F238E27FC236}">
                <a16:creationId xmlns:a16="http://schemas.microsoft.com/office/drawing/2014/main" id="{0DB48477-23AC-4DDF-B556-41A64FD1BF25}"/>
              </a:ext>
            </a:extLst>
          </p:cNvPr>
          <p:cNvSpPr txBox="1"/>
          <p:nvPr/>
        </p:nvSpPr>
        <p:spPr>
          <a:xfrm>
            <a:off x="1316736" y="1809177"/>
            <a:ext cx="9464040" cy="1815882"/>
          </a:xfrm>
          <a:prstGeom prst="rect">
            <a:avLst/>
          </a:prstGeom>
          <a:noFill/>
        </p:spPr>
        <p:txBody>
          <a:bodyPr wrap="square" rtlCol="0">
            <a:spAutoFit/>
          </a:bodyPr>
          <a:lstStyle/>
          <a:p>
            <a:r>
              <a:rPr lang="en-US" sz="1600" b="0" i="0" dirty="0">
                <a:solidFill>
                  <a:srgbClr val="414141"/>
                </a:solidFill>
                <a:effectLst/>
                <a:latin typeface="raleway" pitchFamily="2" charset="0"/>
              </a:rPr>
              <a:t>In HTML, we can create forms with inputs like </a:t>
            </a:r>
            <a:r>
              <a:rPr lang="en-US" sz="1600" b="0" i="0" dirty="0">
                <a:solidFill>
                  <a:schemeClr val="accent2"/>
                </a:solidFill>
                <a:effectLst/>
                <a:latin typeface="raleway" pitchFamily="2" charset="0"/>
              </a:rPr>
              <a:t>text fields</a:t>
            </a:r>
            <a:r>
              <a:rPr lang="en-US" sz="1600" b="0" i="0" dirty="0">
                <a:solidFill>
                  <a:srgbClr val="414141"/>
                </a:solidFill>
                <a:effectLst/>
                <a:latin typeface="raleway" pitchFamily="2" charset="0"/>
              </a:rPr>
              <a:t>, </a:t>
            </a:r>
            <a:r>
              <a:rPr lang="en-US" sz="1600" b="0" i="0" dirty="0">
                <a:solidFill>
                  <a:schemeClr val="accent2"/>
                </a:solidFill>
                <a:effectLst/>
                <a:latin typeface="raleway" pitchFamily="2" charset="0"/>
              </a:rPr>
              <a:t>text areas</a:t>
            </a:r>
            <a:r>
              <a:rPr lang="en-US" sz="1600" b="0" i="0" dirty="0">
                <a:solidFill>
                  <a:srgbClr val="414141"/>
                </a:solidFill>
                <a:effectLst/>
                <a:latin typeface="raleway" pitchFamily="2" charset="0"/>
              </a:rPr>
              <a:t>, </a:t>
            </a:r>
            <a:r>
              <a:rPr lang="en-US" sz="1600" b="0" i="0" dirty="0">
                <a:solidFill>
                  <a:schemeClr val="accent2"/>
                </a:solidFill>
                <a:effectLst/>
                <a:latin typeface="raleway" pitchFamily="2" charset="0"/>
              </a:rPr>
              <a:t>checkboxes</a:t>
            </a:r>
            <a:r>
              <a:rPr lang="en-US" sz="1600" b="0" i="0" dirty="0">
                <a:solidFill>
                  <a:srgbClr val="414141"/>
                </a:solidFill>
                <a:effectLst/>
                <a:latin typeface="raleway" pitchFamily="2" charset="0"/>
              </a:rPr>
              <a:t>, </a:t>
            </a:r>
            <a:r>
              <a:rPr lang="en-US" sz="1600" b="0" i="0" dirty="0">
                <a:solidFill>
                  <a:schemeClr val="accent2"/>
                </a:solidFill>
                <a:effectLst/>
                <a:latin typeface="raleway" pitchFamily="2" charset="0"/>
              </a:rPr>
              <a:t>radio buttons</a:t>
            </a:r>
            <a:r>
              <a:rPr lang="en-US" sz="1600" b="0" i="0" dirty="0">
                <a:solidFill>
                  <a:srgbClr val="414141"/>
                </a:solidFill>
                <a:effectLst/>
                <a:latin typeface="raleway" pitchFamily="2" charset="0"/>
              </a:rPr>
              <a:t>, etc. to get some data from the user. Then, we can submit the user input to the server and process them.</a:t>
            </a:r>
          </a:p>
          <a:p>
            <a:endParaRPr lang="en-US" sz="1600" b="0" i="0" dirty="0">
              <a:solidFill>
                <a:srgbClr val="414141"/>
              </a:solidFill>
              <a:effectLst/>
              <a:latin typeface="raleway" pitchFamily="2" charset="0"/>
            </a:endParaRPr>
          </a:p>
          <a:p>
            <a:r>
              <a:rPr lang="en-US" sz="1600" b="0" i="0" dirty="0">
                <a:solidFill>
                  <a:srgbClr val="414141"/>
                </a:solidFill>
                <a:effectLst/>
                <a:latin typeface="raleway" pitchFamily="2" charset="0"/>
              </a:rPr>
              <a:t>In web development, handling a HTML form is perhaps the most important process. Two steps are involved:</a:t>
            </a:r>
          </a:p>
          <a:p>
            <a:endParaRPr lang="en-US" sz="1600" b="0" i="0" dirty="0">
              <a:solidFill>
                <a:srgbClr val="414141"/>
              </a:solidFill>
              <a:effectLst/>
              <a:latin typeface="raleway" pitchFamily="2" charset="0"/>
            </a:endParaRPr>
          </a:p>
        </p:txBody>
      </p:sp>
      <p:sp>
        <p:nvSpPr>
          <p:cNvPr id="4" name="TextBox 3">
            <a:extLst>
              <a:ext uri="{FF2B5EF4-FFF2-40B4-BE49-F238E27FC236}">
                <a16:creationId xmlns:a16="http://schemas.microsoft.com/office/drawing/2014/main" id="{6287AEBB-2D20-4667-B193-D25A7F4C7CAC}"/>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01</a:t>
            </a:r>
          </a:p>
        </p:txBody>
      </p:sp>
      <p:sp>
        <p:nvSpPr>
          <p:cNvPr id="7" name="TextBox 6">
            <a:extLst>
              <a:ext uri="{FF2B5EF4-FFF2-40B4-BE49-F238E27FC236}">
                <a16:creationId xmlns:a16="http://schemas.microsoft.com/office/drawing/2014/main" id="{BA5B0DD5-C4D9-46AB-A7FD-4B05532BF35D}"/>
              </a:ext>
            </a:extLst>
          </p:cNvPr>
          <p:cNvSpPr txBox="1"/>
          <p:nvPr/>
        </p:nvSpPr>
        <p:spPr>
          <a:xfrm>
            <a:off x="1767396" y="3673274"/>
            <a:ext cx="8961598" cy="338554"/>
          </a:xfrm>
          <a:prstGeom prst="rect">
            <a:avLst/>
          </a:prstGeom>
          <a:noFill/>
        </p:spPr>
        <p:txBody>
          <a:bodyPr wrap="square" rtlCol="0">
            <a:spAutoFit/>
          </a:bodyPr>
          <a:lstStyle/>
          <a:p>
            <a:r>
              <a:rPr lang="en-US" sz="1600" b="0" i="0" dirty="0">
                <a:solidFill>
                  <a:srgbClr val="414141"/>
                </a:solidFill>
                <a:effectLst/>
                <a:latin typeface="raleway" pitchFamily="2" charset="0"/>
              </a:rPr>
              <a:t>Creating the HTML form</a:t>
            </a:r>
          </a:p>
        </p:txBody>
      </p:sp>
      <p:pic>
        <p:nvPicPr>
          <p:cNvPr id="8" name="Picture 7">
            <a:extLst>
              <a:ext uri="{FF2B5EF4-FFF2-40B4-BE49-F238E27FC236}">
                <a16:creationId xmlns:a16="http://schemas.microsoft.com/office/drawing/2014/main" id="{BE119991-C51D-4226-BD92-97EA8D785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955" y="3656186"/>
            <a:ext cx="326280" cy="292654"/>
          </a:xfrm>
          <a:prstGeom prst="rect">
            <a:avLst/>
          </a:prstGeom>
        </p:spPr>
      </p:pic>
      <p:sp>
        <p:nvSpPr>
          <p:cNvPr id="9" name="TextBox 8">
            <a:extLst>
              <a:ext uri="{FF2B5EF4-FFF2-40B4-BE49-F238E27FC236}">
                <a16:creationId xmlns:a16="http://schemas.microsoft.com/office/drawing/2014/main" id="{798FCE4E-BDB6-435A-9836-242FE4A5A8EE}"/>
              </a:ext>
            </a:extLst>
          </p:cNvPr>
          <p:cNvSpPr txBox="1"/>
          <p:nvPr/>
        </p:nvSpPr>
        <p:spPr>
          <a:xfrm>
            <a:off x="1778279" y="4244434"/>
            <a:ext cx="8945337" cy="338554"/>
          </a:xfrm>
          <a:prstGeom prst="rect">
            <a:avLst/>
          </a:prstGeom>
          <a:noFill/>
        </p:spPr>
        <p:txBody>
          <a:bodyPr wrap="square" rtlCol="0">
            <a:spAutoFit/>
          </a:bodyPr>
          <a:lstStyle/>
          <a:p>
            <a:r>
              <a:rPr lang="en-US" sz="1600" b="0" i="0" dirty="0">
                <a:solidFill>
                  <a:srgbClr val="414141"/>
                </a:solidFill>
                <a:effectLst/>
                <a:latin typeface="raleway" pitchFamily="2" charset="0"/>
              </a:rPr>
              <a:t>Creating the corresponding PHP script that will receive and process the form data</a:t>
            </a:r>
          </a:p>
        </p:txBody>
      </p:sp>
      <p:pic>
        <p:nvPicPr>
          <p:cNvPr id="10" name="Picture 9">
            <a:extLst>
              <a:ext uri="{FF2B5EF4-FFF2-40B4-BE49-F238E27FC236}">
                <a16:creationId xmlns:a16="http://schemas.microsoft.com/office/drawing/2014/main" id="{830E31B9-4944-4823-A0CA-46120754D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600" y="4244434"/>
            <a:ext cx="326280" cy="292654"/>
          </a:xfrm>
          <a:prstGeom prst="rect">
            <a:avLst/>
          </a:prstGeom>
        </p:spPr>
      </p:pic>
    </p:spTree>
    <p:extLst>
      <p:ext uri="{BB962C8B-B14F-4D97-AF65-F5344CB8AC3E}">
        <p14:creationId xmlns:p14="http://schemas.microsoft.com/office/powerpoint/2010/main" val="55073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97269-C121-405E-A344-6FB781555F65}"/>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Email Validation</a:t>
            </a:r>
          </a:p>
        </p:txBody>
      </p:sp>
      <p:sp>
        <p:nvSpPr>
          <p:cNvPr id="3" name="TextBox 2">
            <a:extLst>
              <a:ext uri="{FF2B5EF4-FFF2-40B4-BE49-F238E27FC236}">
                <a16:creationId xmlns:a16="http://schemas.microsoft.com/office/drawing/2014/main" id="{30A02F97-2C80-4FF8-A5BB-85F4F4B1B249}"/>
              </a:ext>
            </a:extLst>
          </p:cNvPr>
          <p:cNvSpPr txBox="1"/>
          <p:nvPr/>
        </p:nvSpPr>
        <p:spPr>
          <a:xfrm>
            <a:off x="1316736" y="1809177"/>
            <a:ext cx="9464040" cy="830997"/>
          </a:xfrm>
          <a:prstGeom prst="rect">
            <a:avLst/>
          </a:prstGeom>
          <a:noFill/>
        </p:spPr>
        <p:txBody>
          <a:bodyPr wrap="square" rtlCol="0">
            <a:spAutoFit/>
          </a:bodyPr>
          <a:lstStyle/>
          <a:p>
            <a:pPr algn="l"/>
            <a:r>
              <a:rPr lang="en-US" sz="1600" b="0" i="0" dirty="0">
                <a:solidFill>
                  <a:srgbClr val="212529"/>
                </a:solidFill>
                <a:effectLst/>
                <a:latin typeface="raleway" pitchFamily="2" charset="0"/>
              </a:rPr>
              <a:t>We use in-built function </a:t>
            </a:r>
            <a:r>
              <a:rPr lang="en-US" sz="1600" b="0" i="0" dirty="0" err="1">
                <a:solidFill>
                  <a:schemeClr val="accent2"/>
                </a:solidFill>
                <a:effectLst/>
                <a:latin typeface="raleway" pitchFamily="2" charset="0"/>
              </a:rPr>
              <a:t>filter_var</a:t>
            </a:r>
            <a:r>
              <a:rPr lang="en-US" sz="1600" b="0" i="0" dirty="0">
                <a:solidFill>
                  <a:schemeClr val="accent2"/>
                </a:solidFill>
                <a:effectLst/>
                <a:latin typeface="raleway" pitchFamily="2" charset="0"/>
              </a:rPr>
              <a:t>() </a:t>
            </a:r>
            <a:r>
              <a:rPr lang="en-US" sz="1600" b="0" i="0" dirty="0">
                <a:solidFill>
                  <a:srgbClr val="212529"/>
                </a:solidFill>
                <a:effectLst/>
                <a:latin typeface="raleway" pitchFamily="2" charset="0"/>
              </a:rPr>
              <a:t>with </a:t>
            </a:r>
            <a:r>
              <a:rPr lang="en-US" sz="1600" b="0" i="0" dirty="0">
                <a:solidFill>
                  <a:schemeClr val="accent2"/>
                </a:solidFill>
                <a:effectLst/>
                <a:latin typeface="raleway" pitchFamily="2" charset="0"/>
              </a:rPr>
              <a:t>FILTER_VALIDATE_EMAIL </a:t>
            </a:r>
            <a:r>
              <a:rPr lang="en-US" sz="1600" b="0" i="0" dirty="0">
                <a:solidFill>
                  <a:srgbClr val="212529"/>
                </a:solidFill>
                <a:effectLst/>
                <a:latin typeface="raleway" pitchFamily="2" charset="0"/>
              </a:rPr>
              <a:t>flag to validate emails. The </a:t>
            </a:r>
            <a:r>
              <a:rPr lang="en-US" sz="1600" b="0" i="0" dirty="0" err="1">
                <a:solidFill>
                  <a:schemeClr val="accent2"/>
                </a:solidFill>
                <a:effectLst/>
                <a:latin typeface="raleway" pitchFamily="2" charset="0"/>
              </a:rPr>
              <a:t>filter_var</a:t>
            </a:r>
            <a:r>
              <a:rPr lang="en-US" sz="1600" b="0" i="0" dirty="0">
                <a:solidFill>
                  <a:schemeClr val="accent2"/>
                </a:solidFill>
                <a:effectLst/>
                <a:latin typeface="raleway" pitchFamily="2" charset="0"/>
              </a:rPr>
              <a:t>() </a:t>
            </a:r>
            <a:r>
              <a:rPr lang="en-US" sz="1600" b="0" i="0" dirty="0">
                <a:solidFill>
                  <a:srgbClr val="212529"/>
                </a:solidFill>
                <a:effectLst/>
                <a:latin typeface="raleway" pitchFamily="2" charset="0"/>
              </a:rPr>
              <a:t>can be used for many purposes. To say that we are using it to validate an email, we have to set the second parameter (called as flag) to </a:t>
            </a:r>
            <a:r>
              <a:rPr lang="en-US" sz="1600" b="0" i="0" dirty="0">
                <a:solidFill>
                  <a:schemeClr val="accent2"/>
                </a:solidFill>
                <a:effectLst/>
                <a:latin typeface="raleway" pitchFamily="2" charset="0"/>
              </a:rPr>
              <a:t>FILTER_VALIDATE_EMAIL</a:t>
            </a:r>
            <a:r>
              <a:rPr lang="en-US" sz="1600" b="0" i="0" dirty="0">
                <a:solidFill>
                  <a:srgbClr val="212529"/>
                </a:solidFill>
                <a:effectLst/>
                <a:latin typeface="raleway" pitchFamily="2" charset="0"/>
              </a:rPr>
              <a:t>.</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542A1302-FC59-4FBF-B4AD-CDF31F4C3404}"/>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19</a:t>
            </a:r>
          </a:p>
        </p:txBody>
      </p:sp>
      <p:sp>
        <p:nvSpPr>
          <p:cNvPr id="5" name="Rectangle 4">
            <a:extLst>
              <a:ext uri="{FF2B5EF4-FFF2-40B4-BE49-F238E27FC236}">
                <a16:creationId xmlns:a16="http://schemas.microsoft.com/office/drawing/2014/main" id="{54BA3939-DC57-4AAF-B3AD-7C1EE2F15B0F}"/>
              </a:ext>
            </a:extLst>
          </p:cNvPr>
          <p:cNvSpPr/>
          <p:nvPr/>
        </p:nvSpPr>
        <p:spPr>
          <a:xfrm>
            <a:off x="1338452" y="2936969"/>
            <a:ext cx="8909304" cy="1763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$email = validate($_POST[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a:t>
            </a:r>
          </a:p>
          <a:p>
            <a:endParaRPr lang="en-US" sz="1400" dirty="0">
              <a:solidFill>
                <a:srgbClr val="0F0F10"/>
              </a:solidFill>
              <a:latin typeface="Victor Mono" panose="00000509000000000000" pitchFamily="49" charset="0"/>
            </a:endParaRPr>
          </a:p>
          <a:p>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filter_var</a:t>
            </a:r>
            <a:r>
              <a:rPr lang="en-US" sz="1400" b="0" i="0" dirty="0">
                <a:solidFill>
                  <a:srgbClr val="0F0F10"/>
                </a:solidFill>
                <a:effectLst/>
                <a:latin typeface="Victor Mono" panose="00000509000000000000" pitchFamily="49" charset="0"/>
              </a:rPr>
              <a:t>($email, FILTER_VALIDATE_EMAIL))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emailError</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'Invalid Email’</a:t>
            </a:r>
            <a:r>
              <a:rPr lang="en-US" sz="1400" b="0" i="0" dirty="0">
                <a:solidFill>
                  <a:srgbClr val="0F0F10"/>
                </a:solidFill>
                <a:effectLst/>
                <a:latin typeface="Victor Mono" panose="00000509000000000000" pitchFamily="49" charset="0"/>
              </a:rPr>
              <a:t>;</a:t>
            </a:r>
          </a:p>
          <a:p>
            <a:r>
              <a:rPr lang="en-US" sz="1400" b="0" i="0" dirty="0">
                <a:solidFill>
                  <a:srgbClr val="0F0F10"/>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1760872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0D874-C213-4AA3-9C63-42A2A8A17E25}"/>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Password Validation</a:t>
            </a:r>
          </a:p>
        </p:txBody>
      </p:sp>
      <p:sp>
        <p:nvSpPr>
          <p:cNvPr id="3" name="TextBox 2">
            <a:extLst>
              <a:ext uri="{FF2B5EF4-FFF2-40B4-BE49-F238E27FC236}">
                <a16:creationId xmlns:a16="http://schemas.microsoft.com/office/drawing/2014/main" id="{93DE8D88-7EA4-4E11-A499-27625CB0C574}"/>
              </a:ext>
            </a:extLst>
          </p:cNvPr>
          <p:cNvSpPr txBox="1"/>
          <p:nvPr/>
        </p:nvSpPr>
        <p:spPr>
          <a:xfrm>
            <a:off x="1316736" y="1809177"/>
            <a:ext cx="9464040" cy="338554"/>
          </a:xfrm>
          <a:prstGeom prst="rect">
            <a:avLst/>
          </a:prstGeom>
          <a:noFill/>
        </p:spPr>
        <p:txBody>
          <a:bodyPr wrap="square" rtlCol="0">
            <a:spAutoFit/>
          </a:bodyPr>
          <a:lstStyle/>
          <a:p>
            <a:pPr algn="l"/>
            <a:r>
              <a:rPr lang="en-US" sz="1600" b="0" i="0" dirty="0">
                <a:solidFill>
                  <a:srgbClr val="212529"/>
                </a:solidFill>
                <a:effectLst/>
                <a:latin typeface="raleway" pitchFamily="2" charset="0"/>
              </a:rPr>
              <a:t>We made a rule that password should be longer than </a:t>
            </a:r>
            <a:r>
              <a:rPr lang="en-US" sz="1600" b="1" i="0" dirty="0">
                <a:solidFill>
                  <a:srgbClr val="212529"/>
                </a:solidFill>
                <a:effectLst/>
                <a:latin typeface="raleway" pitchFamily="2" charset="0"/>
              </a:rPr>
              <a:t>6</a:t>
            </a:r>
            <a:r>
              <a:rPr lang="en-US" sz="1600" b="0" i="0" dirty="0">
                <a:solidFill>
                  <a:srgbClr val="212529"/>
                </a:solidFill>
                <a:effectLst/>
                <a:latin typeface="raleway" pitchFamily="2" charset="0"/>
              </a:rPr>
              <a:t> characters. We will validate it here.</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5BB44BB2-1EEE-43CC-86F5-33C8E5BB7136}"/>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20</a:t>
            </a:r>
          </a:p>
        </p:txBody>
      </p:sp>
      <p:sp>
        <p:nvSpPr>
          <p:cNvPr id="5" name="Rectangle 4">
            <a:extLst>
              <a:ext uri="{FF2B5EF4-FFF2-40B4-BE49-F238E27FC236}">
                <a16:creationId xmlns:a16="http://schemas.microsoft.com/office/drawing/2014/main" id="{5692D4DB-3E12-46F1-BBC0-786C28A1122C}"/>
              </a:ext>
            </a:extLst>
          </p:cNvPr>
          <p:cNvSpPr/>
          <p:nvPr/>
        </p:nvSpPr>
        <p:spPr>
          <a:xfrm>
            <a:off x="1377696" y="2547476"/>
            <a:ext cx="8909304" cy="1763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$password = validate($_POST[</a:t>
            </a:r>
            <a:r>
              <a:rPr lang="en-US" sz="1400" b="0" i="0" dirty="0">
                <a:solidFill>
                  <a:srgbClr val="FF952B"/>
                </a:solidFill>
                <a:effectLst/>
                <a:latin typeface="Victor Mono" panose="00000509000000000000" pitchFamily="49" charset="0"/>
              </a:rPr>
              <a:t>'password’</a:t>
            </a:r>
            <a:r>
              <a:rPr lang="en-US" sz="1400" b="0" i="0" dirty="0">
                <a:solidFill>
                  <a:srgbClr val="0F0F10"/>
                </a:solidFill>
                <a:effectLst/>
                <a:latin typeface="Victor Mono" panose="00000509000000000000" pitchFamily="49" charset="0"/>
              </a:rPr>
              <a:t>]);</a:t>
            </a:r>
          </a:p>
          <a:p>
            <a:endParaRPr lang="en-US" sz="1400" dirty="0">
              <a:solidFill>
                <a:srgbClr val="0F0F10"/>
              </a:solidFill>
              <a:latin typeface="Victor Mono" panose="00000509000000000000" pitchFamily="49" charset="0"/>
            </a:endParaRPr>
          </a:p>
          <a:p>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strlen</a:t>
            </a:r>
            <a:r>
              <a:rPr lang="en-US" sz="1400" b="0" i="0" dirty="0">
                <a:solidFill>
                  <a:srgbClr val="0F0F10"/>
                </a:solidFill>
                <a:effectLst/>
                <a:latin typeface="Victor Mono" panose="00000509000000000000" pitchFamily="49" charset="0"/>
              </a:rPr>
              <a:t>($password) &lt; </a:t>
            </a:r>
            <a:r>
              <a:rPr lang="en-US" sz="1400" b="0" i="0" dirty="0">
                <a:solidFill>
                  <a:srgbClr val="AB47BC"/>
                </a:solidFill>
                <a:effectLst/>
                <a:latin typeface="Victor Mono" panose="00000509000000000000" pitchFamily="49" charset="0"/>
              </a:rPr>
              <a:t>6</a:t>
            </a:r>
            <a:r>
              <a:rPr lang="en-US" sz="1400" b="0" i="0" dirty="0">
                <a:solidFill>
                  <a:srgbClr val="0F0F10"/>
                </a:solidFill>
                <a:effectLst/>
                <a:latin typeface="Victor Mono" panose="00000509000000000000" pitchFamily="49" charset="0"/>
              </a:rPr>
              <a: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passwordError</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'Please enter a long password’</a:t>
            </a:r>
            <a:r>
              <a:rPr lang="en-US" sz="1400" b="0" i="0" dirty="0">
                <a:solidFill>
                  <a:srgbClr val="0F0F10"/>
                </a:solidFill>
                <a:effectLst/>
                <a:latin typeface="Victor Mono" panose="00000509000000000000" pitchFamily="49" charset="0"/>
              </a:rPr>
              <a:t>;</a:t>
            </a:r>
          </a:p>
          <a:p>
            <a:r>
              <a:rPr lang="en-US" sz="1400" b="0" i="0" dirty="0">
                <a:solidFill>
                  <a:srgbClr val="0F0F10"/>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158476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504C4-4ED1-438C-B352-F7C8619883B8}"/>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URL ( website ) Validation</a:t>
            </a:r>
          </a:p>
        </p:txBody>
      </p:sp>
      <p:sp>
        <p:nvSpPr>
          <p:cNvPr id="3" name="TextBox 2">
            <a:extLst>
              <a:ext uri="{FF2B5EF4-FFF2-40B4-BE49-F238E27FC236}">
                <a16:creationId xmlns:a16="http://schemas.microsoft.com/office/drawing/2014/main" id="{E077F8B3-00C4-4911-A846-357B0D05D31B}"/>
              </a:ext>
            </a:extLst>
          </p:cNvPr>
          <p:cNvSpPr txBox="1"/>
          <p:nvPr/>
        </p:nvSpPr>
        <p:spPr>
          <a:xfrm>
            <a:off x="1316736" y="1809177"/>
            <a:ext cx="9464040" cy="338554"/>
          </a:xfrm>
          <a:prstGeom prst="rect">
            <a:avLst/>
          </a:prstGeom>
          <a:noFill/>
        </p:spPr>
        <p:txBody>
          <a:bodyPr wrap="square" rtlCol="0">
            <a:spAutoFit/>
          </a:bodyPr>
          <a:lstStyle/>
          <a:p>
            <a:pPr algn="l"/>
            <a:r>
              <a:rPr lang="en-US" sz="1600" b="0" i="0" dirty="0">
                <a:solidFill>
                  <a:srgbClr val="212529"/>
                </a:solidFill>
                <a:effectLst/>
                <a:latin typeface="raleway" pitchFamily="2" charset="0"/>
              </a:rPr>
              <a:t>Here we use </a:t>
            </a:r>
            <a:r>
              <a:rPr lang="en-US" sz="1600" b="0" i="0" dirty="0" err="1">
                <a:solidFill>
                  <a:schemeClr val="accent2"/>
                </a:solidFill>
                <a:effectLst/>
                <a:latin typeface="raleway" pitchFamily="2" charset="0"/>
              </a:rPr>
              <a:t>filter_var</a:t>
            </a:r>
            <a:r>
              <a:rPr lang="en-US" sz="1600" b="0" i="0" dirty="0">
                <a:solidFill>
                  <a:schemeClr val="accent2"/>
                </a:solidFill>
                <a:effectLst/>
                <a:latin typeface="raleway" pitchFamily="2" charset="0"/>
              </a:rPr>
              <a:t>() </a:t>
            </a:r>
            <a:r>
              <a:rPr lang="en-US" sz="1600" b="0" i="0" dirty="0">
                <a:solidFill>
                  <a:srgbClr val="212529"/>
                </a:solidFill>
                <a:effectLst/>
                <a:latin typeface="raleway" pitchFamily="2" charset="0"/>
              </a:rPr>
              <a:t>function with </a:t>
            </a:r>
            <a:r>
              <a:rPr lang="en-US" sz="1600" b="0" i="0" dirty="0">
                <a:solidFill>
                  <a:schemeClr val="accent2"/>
                </a:solidFill>
                <a:effectLst/>
                <a:latin typeface="raleway" pitchFamily="2" charset="0"/>
              </a:rPr>
              <a:t>FILTER_VALIDATE_URL </a:t>
            </a:r>
            <a:r>
              <a:rPr lang="en-US" sz="1600" b="0" i="0" dirty="0" err="1">
                <a:solidFill>
                  <a:srgbClr val="212529"/>
                </a:solidFill>
                <a:effectLst/>
                <a:latin typeface="raleway" pitchFamily="2" charset="0"/>
              </a:rPr>
              <a:t>flag.s</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3532BAE7-37ED-4B44-9560-C58ADE841C25}"/>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21</a:t>
            </a:r>
          </a:p>
        </p:txBody>
      </p:sp>
      <p:sp>
        <p:nvSpPr>
          <p:cNvPr id="5" name="Rectangle 4">
            <a:extLst>
              <a:ext uri="{FF2B5EF4-FFF2-40B4-BE49-F238E27FC236}">
                <a16:creationId xmlns:a16="http://schemas.microsoft.com/office/drawing/2014/main" id="{FC149119-1EF9-4D15-A50D-DE6885A7F167}"/>
              </a:ext>
            </a:extLst>
          </p:cNvPr>
          <p:cNvSpPr/>
          <p:nvPr/>
        </p:nvSpPr>
        <p:spPr>
          <a:xfrm>
            <a:off x="1377696" y="2547476"/>
            <a:ext cx="8909304" cy="1763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$website = validate($_POST[</a:t>
            </a:r>
            <a:r>
              <a:rPr lang="en-US" sz="1400" b="0" i="0" dirty="0">
                <a:solidFill>
                  <a:srgbClr val="FF952B"/>
                </a:solidFill>
                <a:effectLst/>
                <a:latin typeface="Victor Mono" panose="00000509000000000000" pitchFamily="49" charset="0"/>
              </a:rPr>
              <a:t>'website'</a:t>
            </a:r>
            <a:r>
              <a:rPr lang="en-US" sz="1400" b="0" i="0" dirty="0">
                <a:solidFill>
                  <a:srgbClr val="0F0F10"/>
                </a:solidFill>
                <a:effectLst/>
                <a:latin typeface="Victor Mono" panose="00000509000000000000" pitchFamily="49" charset="0"/>
              </a:rPr>
              <a:t>]); </a:t>
            </a:r>
          </a:p>
          <a:p>
            <a:endParaRPr lang="en-US" sz="1400" b="0" i="0" dirty="0">
              <a:solidFill>
                <a:srgbClr val="0F0F10"/>
              </a:solidFill>
              <a:effectLst/>
              <a:latin typeface="Victor Mono" panose="00000509000000000000" pitchFamily="49" charset="0"/>
            </a:endParaRPr>
          </a:p>
          <a:p>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a:t>
            </a:r>
            <a:r>
              <a:rPr lang="en-US" sz="1400" b="0" i="0" dirty="0" err="1">
                <a:solidFill>
                  <a:srgbClr val="0F0F10"/>
                </a:solidFill>
                <a:effectLst/>
                <a:latin typeface="Victor Mono" panose="00000509000000000000" pitchFamily="49" charset="0"/>
              </a:rPr>
              <a:t>filter_var</a:t>
            </a:r>
            <a:r>
              <a:rPr lang="en-US" sz="1400" b="0" i="0" dirty="0">
                <a:solidFill>
                  <a:srgbClr val="0F0F10"/>
                </a:solidFill>
                <a:effectLst/>
                <a:latin typeface="Victor Mono" panose="00000509000000000000" pitchFamily="49" charset="0"/>
              </a:rPr>
              <a:t>($website, FILTER_VALIDATE_URL))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a:t>
            </a:r>
            <a:r>
              <a:rPr lang="en-US" sz="1400" b="0" i="0" dirty="0" err="1">
                <a:solidFill>
                  <a:srgbClr val="0F0F10"/>
                </a:solidFill>
                <a:effectLst/>
                <a:latin typeface="Victor Mono" panose="00000509000000000000" pitchFamily="49" charset="0"/>
              </a:rPr>
              <a:t>websiteError</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'Invalid URL’</a:t>
            </a:r>
            <a:r>
              <a:rPr lang="en-US" sz="1400" b="0" i="0" dirty="0">
                <a:solidFill>
                  <a:srgbClr val="0F0F10"/>
                </a:solidFill>
                <a:effectLst/>
                <a:latin typeface="Victor Mono" panose="00000509000000000000" pitchFamily="49" charset="0"/>
              </a:rPr>
              <a:t>;</a:t>
            </a:r>
          </a:p>
          <a:p>
            <a:r>
              <a:rPr lang="en-US" sz="1400" b="0" i="0" dirty="0">
                <a:solidFill>
                  <a:srgbClr val="0F0F10"/>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156243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20B50A-9316-4334-B566-957446952A81}"/>
              </a:ext>
            </a:extLst>
          </p:cNvPr>
          <p:cNvSpPr txBox="1"/>
          <p:nvPr/>
        </p:nvSpPr>
        <p:spPr>
          <a:xfrm>
            <a:off x="1288160" y="1111360"/>
            <a:ext cx="612762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Checkbox </a:t>
            </a:r>
            <a:r>
              <a:rPr lang="en-US" dirty="0">
                <a:solidFill>
                  <a:srgbClr val="686BA6"/>
                </a:solidFill>
                <a:latin typeface="Impact" panose="020B0806030902050204" pitchFamily="34" charset="0"/>
              </a:rPr>
              <a:t>( remember me )</a:t>
            </a:r>
            <a:r>
              <a:rPr lang="en-US" sz="3200" dirty="0">
                <a:solidFill>
                  <a:srgbClr val="686BA6"/>
                </a:solidFill>
                <a:latin typeface="Impact" panose="020B0806030902050204" pitchFamily="34" charset="0"/>
              </a:rPr>
              <a:t> Validation</a:t>
            </a:r>
          </a:p>
        </p:txBody>
      </p:sp>
      <p:sp>
        <p:nvSpPr>
          <p:cNvPr id="3" name="TextBox 2">
            <a:extLst>
              <a:ext uri="{FF2B5EF4-FFF2-40B4-BE49-F238E27FC236}">
                <a16:creationId xmlns:a16="http://schemas.microsoft.com/office/drawing/2014/main" id="{AD04934F-6F99-42B1-871F-2F05659F0C3F}"/>
              </a:ext>
            </a:extLst>
          </p:cNvPr>
          <p:cNvSpPr txBox="1"/>
          <p:nvPr/>
        </p:nvSpPr>
        <p:spPr>
          <a:xfrm>
            <a:off x="1316736" y="1809177"/>
            <a:ext cx="9464040" cy="830997"/>
          </a:xfrm>
          <a:prstGeom prst="rect">
            <a:avLst/>
          </a:prstGeom>
          <a:noFill/>
        </p:spPr>
        <p:txBody>
          <a:bodyPr wrap="square" rtlCol="0">
            <a:spAutoFit/>
          </a:bodyPr>
          <a:lstStyle/>
          <a:p>
            <a:pPr algn="l"/>
            <a:r>
              <a:rPr lang="en-US" sz="1600" b="0" i="0" dirty="0">
                <a:solidFill>
                  <a:srgbClr val="212529"/>
                </a:solidFill>
                <a:effectLst/>
                <a:latin typeface="raleway" pitchFamily="2" charset="0"/>
              </a:rPr>
              <a:t>Most of browsers set value of check box to "on" if it is checked. We use </a:t>
            </a:r>
            <a:r>
              <a:rPr lang="en-US" sz="1600" b="0" i="0" dirty="0" err="1">
                <a:solidFill>
                  <a:schemeClr val="accent2"/>
                </a:solidFill>
                <a:effectLst/>
                <a:latin typeface="raleway" pitchFamily="2" charset="0"/>
              </a:rPr>
              <a:t>filter_var</a:t>
            </a:r>
            <a:r>
              <a:rPr lang="en-US" sz="1600" b="0" i="0" dirty="0">
                <a:solidFill>
                  <a:schemeClr val="accent2"/>
                </a:solidFill>
                <a:effectLst/>
                <a:latin typeface="raleway" pitchFamily="2" charset="0"/>
              </a:rPr>
              <a:t>()</a:t>
            </a:r>
            <a:r>
              <a:rPr lang="en-US" sz="1600" b="0" i="0" dirty="0">
                <a:solidFill>
                  <a:srgbClr val="212529"/>
                </a:solidFill>
                <a:effectLst/>
                <a:latin typeface="raleway" pitchFamily="2" charset="0"/>
              </a:rPr>
              <a:t> function with </a:t>
            </a:r>
            <a:r>
              <a:rPr lang="en-US" sz="1600" b="0" i="0" dirty="0">
                <a:solidFill>
                  <a:schemeClr val="accent2"/>
                </a:solidFill>
                <a:effectLst/>
                <a:latin typeface="raleway" pitchFamily="2" charset="0"/>
              </a:rPr>
              <a:t>FILTER_VALIDATE_BOOLEAN </a:t>
            </a:r>
            <a:r>
              <a:rPr lang="en-US" sz="1600" b="0" i="0" dirty="0">
                <a:solidFill>
                  <a:srgbClr val="212529"/>
                </a:solidFill>
                <a:effectLst/>
                <a:latin typeface="raleway" pitchFamily="2" charset="0"/>
              </a:rPr>
              <a:t>flag to convert it to </a:t>
            </a:r>
            <a:r>
              <a:rPr lang="en-US" sz="1600" b="0" i="0" dirty="0" err="1">
                <a:solidFill>
                  <a:srgbClr val="212529"/>
                </a:solidFill>
                <a:effectLst/>
                <a:latin typeface="raleway" pitchFamily="2" charset="0"/>
              </a:rPr>
              <a:t>boolean</a:t>
            </a:r>
            <a:r>
              <a:rPr lang="en-US" sz="1600" b="0" i="0" dirty="0">
                <a:solidFill>
                  <a:srgbClr val="212529"/>
                </a:solidFill>
                <a:effectLst/>
                <a:latin typeface="raleway" pitchFamily="2" charset="0"/>
              </a:rPr>
              <a:t>. This function will convert "on" to true, which makes later processes easy for us.</a:t>
            </a:r>
            <a:endParaRPr lang="en-US" sz="1600" b="0" i="0" dirty="0">
              <a:solidFill>
                <a:schemeClr val="accent2"/>
              </a:solidFill>
              <a:effectLst/>
              <a:latin typeface="raleway" pitchFamily="2" charset="0"/>
            </a:endParaRPr>
          </a:p>
        </p:txBody>
      </p:sp>
      <p:sp>
        <p:nvSpPr>
          <p:cNvPr id="4" name="TextBox 3">
            <a:extLst>
              <a:ext uri="{FF2B5EF4-FFF2-40B4-BE49-F238E27FC236}">
                <a16:creationId xmlns:a16="http://schemas.microsoft.com/office/drawing/2014/main" id="{5900F4D3-0C0A-4230-A274-4190AE51029B}"/>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22</a:t>
            </a:r>
          </a:p>
        </p:txBody>
      </p:sp>
      <p:sp>
        <p:nvSpPr>
          <p:cNvPr id="5" name="Rectangle 4">
            <a:extLst>
              <a:ext uri="{FF2B5EF4-FFF2-40B4-BE49-F238E27FC236}">
                <a16:creationId xmlns:a16="http://schemas.microsoft.com/office/drawing/2014/main" id="{7AED1E8A-2788-420C-B9CD-37A1E2AAF931}"/>
              </a:ext>
            </a:extLst>
          </p:cNvPr>
          <p:cNvSpPr/>
          <p:nvPr/>
        </p:nvSpPr>
        <p:spPr>
          <a:xfrm>
            <a:off x="1386840" y="2904092"/>
            <a:ext cx="8909304" cy="1763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$remember = validate($_POST[</a:t>
            </a:r>
            <a:r>
              <a:rPr lang="en-US" sz="1400" b="0" i="0" dirty="0">
                <a:solidFill>
                  <a:srgbClr val="FF952B"/>
                </a:solidFill>
                <a:effectLst/>
                <a:latin typeface="Victor Mono" panose="00000509000000000000" pitchFamily="49" charset="0"/>
              </a:rPr>
              <a:t>'remember’</a:t>
            </a:r>
            <a:r>
              <a:rPr lang="en-US" sz="1400" b="0" i="0" dirty="0">
                <a:solidFill>
                  <a:srgbClr val="0F0F10"/>
                </a:solidFill>
                <a:effectLst/>
                <a:latin typeface="Victor Mono" panose="00000509000000000000" pitchFamily="49" charset="0"/>
              </a:rPr>
              <a:t>]);</a:t>
            </a:r>
          </a:p>
          <a:p>
            <a:endParaRPr lang="en-US" sz="1400" dirty="0">
              <a:solidFill>
                <a:srgbClr val="0F0F10"/>
              </a:solidFill>
              <a:latin typeface="Victor Mono" panose="00000509000000000000" pitchFamily="49" charset="0"/>
            </a:endParaRPr>
          </a:p>
          <a:p>
            <a:r>
              <a:rPr lang="en-US" sz="1400" b="0" i="0" dirty="0">
                <a:solidFill>
                  <a:srgbClr val="0F0F10"/>
                </a:solidFill>
                <a:effectLst/>
                <a:latin typeface="Victor Mono" panose="00000509000000000000" pitchFamily="49" charset="0"/>
              </a:rPr>
              <a:t>$remember = </a:t>
            </a:r>
            <a:r>
              <a:rPr lang="en-US" sz="1400" b="0" i="0" dirty="0" err="1">
                <a:solidFill>
                  <a:srgbClr val="0F0F10"/>
                </a:solidFill>
                <a:effectLst/>
                <a:latin typeface="Victor Mono" panose="00000509000000000000" pitchFamily="49" charset="0"/>
              </a:rPr>
              <a:t>filter_var</a:t>
            </a:r>
            <a:r>
              <a:rPr lang="en-US" sz="1400" b="0" i="0" dirty="0">
                <a:solidFill>
                  <a:srgbClr val="0F0F10"/>
                </a:solidFill>
                <a:effectLst/>
                <a:latin typeface="Victor Mono" panose="00000509000000000000" pitchFamily="49" charset="0"/>
              </a:rPr>
              <a:t>($remember, FILTER_VALIDATE_BOOLEAN);</a:t>
            </a:r>
          </a:p>
          <a:p>
            <a:r>
              <a:rPr lang="en-US" sz="1400" b="0" i="0" dirty="0">
                <a:solidFill>
                  <a:srgbClr val="6A737D"/>
                </a:solidFill>
                <a:effectLst/>
                <a:latin typeface="Victor Mono" panose="00000509000000000000" pitchFamily="49" charset="0"/>
              </a:rPr>
              <a:t>// now $remember is a </a:t>
            </a:r>
            <a:r>
              <a:rPr lang="en-US" sz="1400" b="0" i="0" dirty="0" err="1">
                <a:solidFill>
                  <a:srgbClr val="6A737D"/>
                </a:solidFill>
                <a:effectLst/>
                <a:latin typeface="Victor Mono" panose="00000509000000000000" pitchFamily="49" charset="0"/>
              </a:rPr>
              <a:t>boolean</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805264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7A991C6-1E03-4641-B6ED-C422AF0F650F}"/>
              </a:ext>
            </a:extLst>
          </p:cNvPr>
          <p:cNvSpPr/>
          <p:nvPr/>
        </p:nvSpPr>
        <p:spPr>
          <a:xfrm>
            <a:off x="3076574" y="219074"/>
            <a:ext cx="6254496" cy="6257926"/>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CB4C3B24-16C9-405B-9295-C427D0030E2A}"/>
              </a:ext>
            </a:extLst>
          </p:cNvPr>
          <p:cNvSpPr/>
          <p:nvPr/>
        </p:nvSpPr>
        <p:spPr>
          <a:xfrm>
            <a:off x="3533774" y="677989"/>
            <a:ext cx="5340096" cy="5340096"/>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FE0B2C29-4763-4FA5-A6A4-CA500332BD2F}"/>
              </a:ext>
            </a:extLst>
          </p:cNvPr>
          <p:cNvSpPr/>
          <p:nvPr/>
        </p:nvSpPr>
        <p:spPr>
          <a:xfrm>
            <a:off x="4448174" y="1592389"/>
            <a:ext cx="3511296" cy="3511296"/>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AFA48C9-F5B5-44D7-B84B-131A438202D4}"/>
              </a:ext>
            </a:extLst>
          </p:cNvPr>
          <p:cNvSpPr txBox="1"/>
          <p:nvPr/>
        </p:nvSpPr>
        <p:spPr>
          <a:xfrm>
            <a:off x="5486636" y="2232540"/>
            <a:ext cx="1571625" cy="369332"/>
          </a:xfrm>
          <a:prstGeom prst="rect">
            <a:avLst/>
          </a:prstGeom>
          <a:noFill/>
        </p:spPr>
        <p:txBody>
          <a:bodyPr wrap="square" rtlCol="0">
            <a:spAutoFit/>
          </a:bodyPr>
          <a:lstStyle/>
          <a:p>
            <a:pPr algn="ctr"/>
            <a:r>
              <a:rPr lang="en-US" dirty="0">
                <a:solidFill>
                  <a:schemeClr val="tx1">
                    <a:lumMod val="95000"/>
                    <a:lumOff val="5000"/>
                  </a:schemeClr>
                </a:solidFill>
                <a:latin typeface="Quicksand" panose="00000500000000000000" pitchFamily="2" charset="0"/>
              </a:rPr>
              <a:t>THIS IS IT</a:t>
            </a:r>
          </a:p>
        </p:txBody>
      </p:sp>
      <p:sp>
        <p:nvSpPr>
          <p:cNvPr id="6" name="TextBox 5">
            <a:extLst>
              <a:ext uri="{FF2B5EF4-FFF2-40B4-BE49-F238E27FC236}">
                <a16:creationId xmlns:a16="http://schemas.microsoft.com/office/drawing/2014/main" id="{08A0C24B-AECC-40F6-A57F-C322172F1003}"/>
              </a:ext>
            </a:extLst>
          </p:cNvPr>
          <p:cNvSpPr txBox="1"/>
          <p:nvPr/>
        </p:nvSpPr>
        <p:spPr>
          <a:xfrm>
            <a:off x="4905849" y="2876121"/>
            <a:ext cx="2733201" cy="1754326"/>
          </a:xfrm>
          <a:prstGeom prst="rect">
            <a:avLst/>
          </a:prstGeom>
          <a:noFill/>
        </p:spPr>
        <p:txBody>
          <a:bodyPr wrap="square" rtlCol="0">
            <a:spAutoFit/>
          </a:bodyPr>
          <a:lstStyle/>
          <a:p>
            <a:pPr algn="ctr"/>
            <a:r>
              <a:rPr lang="en-US" sz="5400" dirty="0">
                <a:solidFill>
                  <a:srgbClr val="686BA6"/>
                </a:solidFill>
                <a:latin typeface="Impact" panose="020B0806030902050204" pitchFamily="34" charset="0"/>
              </a:rPr>
              <a:t>THANK YOU</a:t>
            </a:r>
          </a:p>
        </p:txBody>
      </p:sp>
    </p:spTree>
    <p:extLst>
      <p:ext uri="{BB962C8B-B14F-4D97-AF65-F5344CB8AC3E}">
        <p14:creationId xmlns:p14="http://schemas.microsoft.com/office/powerpoint/2010/main" val="56834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C6304-52BB-49BF-BF7C-96FE7B52A8CF}"/>
              </a:ext>
            </a:extLst>
          </p:cNvPr>
          <p:cNvSpPr txBox="1"/>
          <p:nvPr/>
        </p:nvSpPr>
        <p:spPr>
          <a:xfrm>
            <a:off x="1288160" y="1111360"/>
            <a:ext cx="4639836"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Forms HTTP methods</a:t>
            </a:r>
          </a:p>
        </p:txBody>
      </p:sp>
      <p:sp>
        <p:nvSpPr>
          <p:cNvPr id="3" name="TextBox 2">
            <a:extLst>
              <a:ext uri="{FF2B5EF4-FFF2-40B4-BE49-F238E27FC236}">
                <a16:creationId xmlns:a16="http://schemas.microsoft.com/office/drawing/2014/main" id="{2ACA488E-01F8-4A9A-BFA5-B26633B52AE2}"/>
              </a:ext>
            </a:extLst>
          </p:cNvPr>
          <p:cNvSpPr txBox="1"/>
          <p:nvPr/>
        </p:nvSpPr>
        <p:spPr>
          <a:xfrm>
            <a:off x="1316736" y="1809177"/>
            <a:ext cx="9464040" cy="1077218"/>
          </a:xfrm>
          <a:prstGeom prst="rect">
            <a:avLst/>
          </a:prstGeom>
          <a:noFill/>
        </p:spPr>
        <p:txBody>
          <a:bodyPr wrap="square" rtlCol="0">
            <a:spAutoFit/>
          </a:bodyPr>
          <a:lstStyle/>
          <a:p>
            <a:r>
              <a:rPr lang="en-US" sz="1600" b="0" i="0" dirty="0">
                <a:solidFill>
                  <a:srgbClr val="212529"/>
                </a:solidFill>
                <a:effectLst/>
                <a:latin typeface="raleway" pitchFamily="2" charset="0"/>
              </a:rPr>
              <a:t>You know, HTTP is a protocol, a set of rules, which makes data communication possible. This protocol defines some methods to indicate the action to be performed on the server. </a:t>
            </a:r>
          </a:p>
          <a:p>
            <a:endParaRPr lang="en-US" sz="1600" dirty="0">
              <a:solidFill>
                <a:srgbClr val="212529"/>
              </a:solidFill>
              <a:latin typeface="raleway" pitchFamily="2" charset="0"/>
            </a:endParaRPr>
          </a:p>
          <a:p>
            <a:r>
              <a:rPr lang="en-US" sz="1600" b="0" i="0" dirty="0">
                <a:solidFill>
                  <a:srgbClr val="212529"/>
                </a:solidFill>
                <a:effectLst/>
                <a:latin typeface="raleway" pitchFamily="2" charset="0"/>
              </a:rPr>
              <a:t>There are two main HTTP methods that we often use to create PHP forms.</a:t>
            </a:r>
            <a:endParaRPr lang="en-US" sz="1600" b="0" i="0" dirty="0">
              <a:solidFill>
                <a:srgbClr val="414141"/>
              </a:solidFill>
              <a:effectLst/>
              <a:latin typeface="raleway" pitchFamily="2" charset="0"/>
            </a:endParaRPr>
          </a:p>
        </p:txBody>
      </p:sp>
      <p:sp>
        <p:nvSpPr>
          <p:cNvPr id="4" name="TextBox 3">
            <a:extLst>
              <a:ext uri="{FF2B5EF4-FFF2-40B4-BE49-F238E27FC236}">
                <a16:creationId xmlns:a16="http://schemas.microsoft.com/office/drawing/2014/main" id="{EBBEDFC7-F4EE-4F65-91CB-3C77FE5D8A36}"/>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02</a:t>
            </a:r>
          </a:p>
        </p:txBody>
      </p:sp>
      <p:sp>
        <p:nvSpPr>
          <p:cNvPr id="5" name="TextBox 4">
            <a:extLst>
              <a:ext uri="{FF2B5EF4-FFF2-40B4-BE49-F238E27FC236}">
                <a16:creationId xmlns:a16="http://schemas.microsoft.com/office/drawing/2014/main" id="{D6A6D254-C9B8-4D93-BBA8-D637938DE7E9}"/>
              </a:ext>
            </a:extLst>
          </p:cNvPr>
          <p:cNvSpPr txBox="1"/>
          <p:nvPr/>
        </p:nvSpPr>
        <p:spPr>
          <a:xfrm>
            <a:off x="1767396" y="3252650"/>
            <a:ext cx="8961598" cy="338554"/>
          </a:xfrm>
          <a:prstGeom prst="rect">
            <a:avLst/>
          </a:prstGeom>
          <a:noFill/>
        </p:spPr>
        <p:txBody>
          <a:bodyPr wrap="square" rtlCol="0">
            <a:spAutoFit/>
          </a:bodyPr>
          <a:lstStyle/>
          <a:p>
            <a:r>
              <a:rPr lang="en-US" sz="1600" b="1" i="0" dirty="0">
                <a:solidFill>
                  <a:srgbClr val="414141"/>
                </a:solidFill>
                <a:effectLst/>
                <a:latin typeface="raleway" pitchFamily="2" charset="0"/>
              </a:rPr>
              <a:t>GET</a:t>
            </a:r>
          </a:p>
        </p:txBody>
      </p:sp>
      <p:pic>
        <p:nvPicPr>
          <p:cNvPr id="6" name="Picture 5">
            <a:extLst>
              <a:ext uri="{FF2B5EF4-FFF2-40B4-BE49-F238E27FC236}">
                <a16:creationId xmlns:a16="http://schemas.microsoft.com/office/drawing/2014/main" id="{5FCE803D-B69E-4FE8-98AB-6334C84C3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955" y="3235562"/>
            <a:ext cx="326280" cy="292654"/>
          </a:xfrm>
          <a:prstGeom prst="rect">
            <a:avLst/>
          </a:prstGeom>
        </p:spPr>
      </p:pic>
      <p:sp>
        <p:nvSpPr>
          <p:cNvPr id="7" name="TextBox 6">
            <a:extLst>
              <a:ext uri="{FF2B5EF4-FFF2-40B4-BE49-F238E27FC236}">
                <a16:creationId xmlns:a16="http://schemas.microsoft.com/office/drawing/2014/main" id="{D07349A9-380B-4386-B0F2-7F4C980A7D1A}"/>
              </a:ext>
            </a:extLst>
          </p:cNvPr>
          <p:cNvSpPr txBox="1"/>
          <p:nvPr/>
        </p:nvSpPr>
        <p:spPr>
          <a:xfrm>
            <a:off x="1778279" y="3823810"/>
            <a:ext cx="8945337" cy="338554"/>
          </a:xfrm>
          <a:prstGeom prst="rect">
            <a:avLst/>
          </a:prstGeom>
          <a:noFill/>
        </p:spPr>
        <p:txBody>
          <a:bodyPr wrap="square" rtlCol="0">
            <a:spAutoFit/>
          </a:bodyPr>
          <a:lstStyle/>
          <a:p>
            <a:r>
              <a:rPr lang="en-US" sz="1600" b="1" i="0" dirty="0">
                <a:solidFill>
                  <a:srgbClr val="414141"/>
                </a:solidFill>
                <a:effectLst/>
                <a:latin typeface="raleway" pitchFamily="2" charset="0"/>
              </a:rPr>
              <a:t>POST</a:t>
            </a:r>
          </a:p>
        </p:txBody>
      </p:sp>
      <p:pic>
        <p:nvPicPr>
          <p:cNvPr id="8" name="Picture 7">
            <a:extLst>
              <a:ext uri="{FF2B5EF4-FFF2-40B4-BE49-F238E27FC236}">
                <a16:creationId xmlns:a16="http://schemas.microsoft.com/office/drawing/2014/main" id="{F9236FAD-8C03-4C49-BE72-B98C6ADFF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600" y="3823810"/>
            <a:ext cx="326280" cy="292654"/>
          </a:xfrm>
          <a:prstGeom prst="rect">
            <a:avLst/>
          </a:prstGeom>
        </p:spPr>
      </p:pic>
      <p:sp>
        <p:nvSpPr>
          <p:cNvPr id="9" name="TextBox 8">
            <a:extLst>
              <a:ext uri="{FF2B5EF4-FFF2-40B4-BE49-F238E27FC236}">
                <a16:creationId xmlns:a16="http://schemas.microsoft.com/office/drawing/2014/main" id="{818D01CF-7ACC-4340-8A2E-BFC5DEF18DFF}"/>
              </a:ext>
            </a:extLst>
          </p:cNvPr>
          <p:cNvSpPr txBox="1"/>
          <p:nvPr/>
        </p:nvSpPr>
        <p:spPr>
          <a:xfrm>
            <a:off x="1281455" y="4488274"/>
            <a:ext cx="8945337" cy="584775"/>
          </a:xfrm>
          <a:prstGeom prst="rect">
            <a:avLst/>
          </a:prstGeom>
          <a:noFill/>
        </p:spPr>
        <p:txBody>
          <a:bodyPr wrap="square" rtlCol="0">
            <a:spAutoFit/>
          </a:bodyPr>
          <a:lstStyle/>
          <a:p>
            <a:r>
              <a:rPr lang="en-US" sz="1600" b="0" i="0" dirty="0">
                <a:solidFill>
                  <a:srgbClr val="212529"/>
                </a:solidFill>
                <a:effectLst/>
                <a:latin typeface="raleway" pitchFamily="2" charset="0"/>
              </a:rPr>
              <a:t>When you open a link in your browser, the browser uses the GET method by default. In both methods, data can be sent as key-value pairs.</a:t>
            </a:r>
            <a:endParaRPr lang="en-US" sz="1600" b="0" i="0" dirty="0">
              <a:solidFill>
                <a:srgbClr val="414141"/>
              </a:solidFill>
              <a:effectLst/>
              <a:latin typeface="raleway" pitchFamily="2" charset="0"/>
            </a:endParaRPr>
          </a:p>
        </p:txBody>
      </p:sp>
    </p:spTree>
    <p:extLst>
      <p:ext uri="{BB962C8B-B14F-4D97-AF65-F5344CB8AC3E}">
        <p14:creationId xmlns:p14="http://schemas.microsoft.com/office/powerpoint/2010/main" val="319068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7BF8E-253C-4801-801C-E83C2BC0AB13}"/>
              </a:ext>
            </a:extLst>
          </p:cNvPr>
          <p:cNvSpPr txBox="1"/>
          <p:nvPr/>
        </p:nvSpPr>
        <p:spPr>
          <a:xfrm>
            <a:off x="1355216" y="1147936"/>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Creating PHP forms</a:t>
            </a:r>
          </a:p>
        </p:txBody>
      </p:sp>
      <p:sp>
        <p:nvSpPr>
          <p:cNvPr id="3" name="TextBox 2">
            <a:extLst>
              <a:ext uri="{FF2B5EF4-FFF2-40B4-BE49-F238E27FC236}">
                <a16:creationId xmlns:a16="http://schemas.microsoft.com/office/drawing/2014/main" id="{DDEB4FA4-93BE-4B56-944D-017F437B4DB8}"/>
              </a:ext>
            </a:extLst>
          </p:cNvPr>
          <p:cNvSpPr txBox="1"/>
          <p:nvPr/>
        </p:nvSpPr>
        <p:spPr>
          <a:xfrm>
            <a:off x="1355216" y="1809177"/>
            <a:ext cx="4579240" cy="3785652"/>
          </a:xfrm>
          <a:prstGeom prst="rect">
            <a:avLst/>
          </a:prstGeom>
          <a:noFill/>
        </p:spPr>
        <p:txBody>
          <a:bodyPr wrap="square" rtlCol="0">
            <a:spAutoFit/>
          </a:bodyPr>
          <a:lstStyle/>
          <a:p>
            <a:pPr algn="just"/>
            <a:r>
              <a:rPr lang="en-US" sz="1600" b="0" i="0" dirty="0">
                <a:solidFill>
                  <a:srgbClr val="212529"/>
                </a:solidFill>
                <a:effectLst/>
                <a:latin typeface="raleway" pitchFamily="2" charset="0"/>
              </a:rPr>
              <a:t>When the user clicks the submit button after filling the form, data is sent to </a:t>
            </a:r>
            <a:r>
              <a:rPr lang="en-US" sz="1600" b="1" i="0" dirty="0" err="1">
                <a:solidFill>
                  <a:srgbClr val="212529"/>
                </a:solidFill>
                <a:effectLst/>
                <a:latin typeface="raleway" pitchFamily="2" charset="0"/>
              </a:rPr>
              <a:t>action.php</a:t>
            </a:r>
            <a:r>
              <a:rPr lang="en-US" sz="1600" b="0" i="0" dirty="0">
                <a:solidFill>
                  <a:srgbClr val="212529"/>
                </a:solidFill>
                <a:effectLst/>
                <a:latin typeface="raleway" pitchFamily="2" charset="0"/>
              </a:rPr>
              <a:t> using </a:t>
            </a:r>
            <a:r>
              <a:rPr lang="en-US" sz="1600" b="1" i="0" dirty="0">
                <a:solidFill>
                  <a:srgbClr val="212529"/>
                </a:solidFill>
                <a:effectLst/>
                <a:latin typeface="raleway" pitchFamily="2" charset="0"/>
              </a:rPr>
              <a:t>POST </a:t>
            </a:r>
            <a:r>
              <a:rPr lang="en-US" sz="1600" b="0" i="0" dirty="0">
                <a:solidFill>
                  <a:srgbClr val="212529"/>
                </a:solidFill>
                <a:effectLst/>
                <a:latin typeface="raleway" pitchFamily="2" charset="0"/>
              </a:rPr>
              <a:t>method. As we learned earlier, data is encoded as key-value pairs. The name of the input field remain as the key.</a:t>
            </a:r>
          </a:p>
          <a:p>
            <a:pPr algn="just"/>
            <a:endParaRPr lang="en-US" sz="1600" dirty="0">
              <a:solidFill>
                <a:srgbClr val="212529"/>
              </a:solidFill>
              <a:latin typeface="raleway" pitchFamily="2" charset="0"/>
            </a:endParaRPr>
          </a:p>
          <a:p>
            <a:pPr marL="285750" indent="-285750" algn="just">
              <a:buFont typeface="Courier New" panose="02070309020205020404" pitchFamily="49" charset="0"/>
              <a:buChar char="o"/>
            </a:pPr>
            <a:r>
              <a:rPr lang="en-US" sz="1600" b="0" i="0" dirty="0">
                <a:solidFill>
                  <a:schemeClr val="accent2"/>
                </a:solidFill>
                <a:effectLst/>
                <a:latin typeface="raleway" pitchFamily="2" charset="0"/>
              </a:rPr>
              <a:t>method="POST" </a:t>
            </a:r>
            <a:r>
              <a:rPr lang="en-US" sz="1600" b="0" i="0" dirty="0">
                <a:solidFill>
                  <a:srgbClr val="414141"/>
                </a:solidFill>
                <a:effectLst/>
                <a:latin typeface="raleway" pitchFamily="2" charset="0"/>
              </a:rPr>
              <a:t>- Defines the HTTP method to use.</a:t>
            </a:r>
          </a:p>
          <a:p>
            <a:pPr marL="285750" indent="-285750" algn="just">
              <a:buFont typeface="Courier New" panose="02070309020205020404" pitchFamily="49" charset="0"/>
              <a:buChar char="o"/>
            </a:pPr>
            <a:r>
              <a:rPr lang="en-US" sz="1600" b="0" i="0" dirty="0">
                <a:solidFill>
                  <a:schemeClr val="accent2"/>
                </a:solidFill>
                <a:effectLst/>
                <a:latin typeface="raleway" pitchFamily="2" charset="0"/>
              </a:rPr>
              <a:t>action="</a:t>
            </a:r>
            <a:r>
              <a:rPr lang="en-US" sz="1600" b="0" i="0" dirty="0" err="1">
                <a:solidFill>
                  <a:schemeClr val="accent2"/>
                </a:solidFill>
                <a:effectLst/>
                <a:latin typeface="raleway" pitchFamily="2" charset="0"/>
              </a:rPr>
              <a:t>action.php</a:t>
            </a:r>
            <a:r>
              <a:rPr lang="en-US" sz="1600" b="0" i="0" dirty="0">
                <a:solidFill>
                  <a:schemeClr val="accent2"/>
                </a:solidFill>
                <a:effectLst/>
                <a:latin typeface="raleway" pitchFamily="2" charset="0"/>
              </a:rPr>
              <a:t>" </a:t>
            </a:r>
            <a:r>
              <a:rPr lang="en-US" sz="1600" b="0" i="0" dirty="0">
                <a:solidFill>
                  <a:srgbClr val="414141"/>
                </a:solidFill>
                <a:effectLst/>
                <a:latin typeface="raleway" pitchFamily="2" charset="0"/>
              </a:rPr>
              <a:t>- Defines the URL to submit the form. Assuming this HTML page and </a:t>
            </a:r>
            <a:r>
              <a:rPr lang="en-US" sz="1600" i="0" dirty="0" err="1">
                <a:solidFill>
                  <a:srgbClr val="414141"/>
                </a:solidFill>
                <a:effectLst/>
                <a:latin typeface="raleway" pitchFamily="2" charset="0"/>
              </a:rPr>
              <a:t>action.php</a:t>
            </a:r>
            <a:r>
              <a:rPr lang="en-US" sz="1600" i="0" dirty="0">
                <a:solidFill>
                  <a:srgbClr val="414141"/>
                </a:solidFill>
                <a:effectLst/>
                <a:latin typeface="raleway" pitchFamily="2" charset="0"/>
              </a:rPr>
              <a:t> </a:t>
            </a:r>
            <a:r>
              <a:rPr lang="en-US" sz="1600" b="0" i="0" dirty="0">
                <a:solidFill>
                  <a:srgbClr val="414141"/>
                </a:solidFill>
                <a:effectLst/>
                <a:latin typeface="raleway" pitchFamily="2" charset="0"/>
              </a:rPr>
              <a:t>lives in the same </a:t>
            </a:r>
            <a:r>
              <a:rPr lang="en-US" sz="1600" b="0" i="0" dirty="0" err="1">
                <a:solidFill>
                  <a:srgbClr val="414141"/>
                </a:solidFill>
                <a:effectLst/>
                <a:latin typeface="raleway" pitchFamily="2" charset="0"/>
              </a:rPr>
              <a:t>directoy</a:t>
            </a:r>
            <a:r>
              <a:rPr lang="en-US" sz="1600" b="0" i="0" dirty="0">
                <a:solidFill>
                  <a:srgbClr val="414141"/>
                </a:solidFill>
                <a:effectLst/>
                <a:latin typeface="raleway" pitchFamily="2" charset="0"/>
              </a:rPr>
              <a:t>, we have used it as </a:t>
            </a:r>
            <a:r>
              <a:rPr lang="en-US" sz="1600" b="0" i="0" dirty="0" err="1">
                <a:solidFill>
                  <a:srgbClr val="414141"/>
                </a:solidFill>
                <a:effectLst/>
                <a:latin typeface="raleway" pitchFamily="2" charset="0"/>
              </a:rPr>
              <a:t>action.php</a:t>
            </a:r>
            <a:r>
              <a:rPr lang="en-US" sz="1600" b="0" i="0" dirty="0">
                <a:solidFill>
                  <a:srgbClr val="414141"/>
                </a:solidFill>
                <a:effectLst/>
                <a:latin typeface="raleway" pitchFamily="2" charset="0"/>
              </a:rPr>
              <a:t>.</a:t>
            </a:r>
            <a:endParaRPr lang="en-US" sz="1600" dirty="0">
              <a:solidFill>
                <a:srgbClr val="414141"/>
              </a:solidFill>
              <a:latin typeface="raleway" pitchFamily="2" charset="0"/>
            </a:endParaRPr>
          </a:p>
          <a:p>
            <a:pPr marL="285750" indent="-285750" algn="just">
              <a:buFont typeface="Courier New" panose="02070309020205020404" pitchFamily="49" charset="0"/>
              <a:buChar char="o"/>
            </a:pPr>
            <a:r>
              <a:rPr lang="en-US" sz="1600" b="0" i="0" dirty="0">
                <a:solidFill>
                  <a:schemeClr val="accent2"/>
                </a:solidFill>
                <a:effectLst/>
                <a:latin typeface="raleway" pitchFamily="2" charset="0"/>
              </a:rPr>
              <a:t>name="name" </a:t>
            </a:r>
            <a:r>
              <a:rPr lang="en-US" sz="1600" b="0" i="0" dirty="0">
                <a:solidFill>
                  <a:srgbClr val="414141"/>
                </a:solidFill>
                <a:effectLst/>
                <a:latin typeface="raleway" pitchFamily="2" charset="0"/>
              </a:rPr>
              <a:t>- Defines the name for the input, which is used as the key.</a:t>
            </a:r>
          </a:p>
        </p:txBody>
      </p:sp>
      <p:sp>
        <p:nvSpPr>
          <p:cNvPr id="4" name="Rectangle 3">
            <a:extLst>
              <a:ext uri="{FF2B5EF4-FFF2-40B4-BE49-F238E27FC236}">
                <a16:creationId xmlns:a16="http://schemas.microsoft.com/office/drawing/2014/main" id="{CDF0F570-75A7-49D2-B4BC-163A6C27E8C3}"/>
              </a:ext>
            </a:extLst>
          </p:cNvPr>
          <p:cNvSpPr/>
          <p:nvPr/>
        </p:nvSpPr>
        <p:spPr>
          <a:xfrm>
            <a:off x="6096000" y="1809177"/>
            <a:ext cx="4712208" cy="3768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 </a:t>
            </a:r>
          </a:p>
          <a:p>
            <a:endParaRPr lang="en-US" sz="1400" b="0" i="0" dirty="0">
              <a:solidFill>
                <a:srgbClr val="0F0F10"/>
              </a:solidFill>
              <a:effectLst/>
              <a:latin typeface="Victor Mono" panose="00000509000000000000" pitchFamily="49" charset="0"/>
            </a:endParaRP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&gt;PHP Forms&lt;/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a:t>
            </a:r>
          </a:p>
          <a:p>
            <a:endParaRPr lang="en-US" sz="1400" b="0" i="0" dirty="0">
              <a:solidFill>
                <a:srgbClr val="0F0F10"/>
              </a:solidFill>
              <a:effectLst/>
              <a:latin typeface="Victor Mono" panose="00000509000000000000" pitchFamily="49" charset="0"/>
            </a:endParaRP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method</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"POST“</a:t>
            </a:r>
            <a:r>
              <a:rPr lang="en-US" sz="1400" dirty="0">
                <a:solidFill>
                  <a:srgbClr val="0F0F10"/>
                </a:solidFill>
                <a:latin typeface="Victor Mono" panose="00000509000000000000" pitchFamily="49" charset="0"/>
              </a:rPr>
              <a:t> </a:t>
            </a:r>
            <a:r>
              <a:rPr lang="en-US" sz="1400" b="0" i="0" dirty="0">
                <a:solidFill>
                  <a:srgbClr val="4CAF50"/>
                </a:solidFill>
                <a:effectLst/>
                <a:latin typeface="Victor Mono" panose="00000509000000000000" pitchFamily="49" charset="0"/>
              </a:rPr>
              <a:t>action</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a:t>
            </a:r>
            <a:r>
              <a:rPr lang="en-US" sz="1400" b="0" i="0" dirty="0" err="1">
                <a:solidFill>
                  <a:srgbClr val="FF952B"/>
                </a:solidFill>
                <a:effectLst/>
                <a:latin typeface="Victor Mono" panose="00000509000000000000" pitchFamily="49" charset="0"/>
              </a:rPr>
              <a:t>action.php</a:t>
            </a:r>
            <a:r>
              <a:rPr lang="en-US" sz="1400" b="0" i="0" dirty="0">
                <a:solidFill>
                  <a:srgbClr val="FF952B"/>
                </a:solidFill>
                <a:effectLst/>
                <a:latin typeface="Victor Mono" panose="00000509000000000000" pitchFamily="49" charset="0"/>
              </a:rPr>
              <a:t>"</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Name: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Email: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"submit"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"submit"</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endParaRPr lang="en-US" sz="1400" b="0" i="0" dirty="0">
              <a:solidFill>
                <a:srgbClr val="0F0F10"/>
              </a:solidFill>
              <a:effectLst/>
              <a:latin typeface="Victor Mono" panose="00000509000000000000" pitchFamily="49" charset="0"/>
            </a:endParaRP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5" name="TextBox 4">
            <a:extLst>
              <a:ext uri="{FF2B5EF4-FFF2-40B4-BE49-F238E27FC236}">
                <a16:creationId xmlns:a16="http://schemas.microsoft.com/office/drawing/2014/main" id="{3FE2C237-3E4E-480A-8FFB-6707F89C94CB}"/>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03</a:t>
            </a:r>
          </a:p>
        </p:txBody>
      </p:sp>
    </p:spTree>
    <p:extLst>
      <p:ext uri="{BB962C8B-B14F-4D97-AF65-F5344CB8AC3E}">
        <p14:creationId xmlns:p14="http://schemas.microsoft.com/office/powerpoint/2010/main" val="268688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5A64B-1B2D-4422-BF86-FDFDCCF038BC}"/>
              </a:ext>
            </a:extLst>
          </p:cNvPr>
          <p:cNvSpPr txBox="1"/>
          <p:nvPr/>
        </p:nvSpPr>
        <p:spPr>
          <a:xfrm>
            <a:off x="1355216" y="1147936"/>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Creating PHP handlers</a:t>
            </a:r>
          </a:p>
        </p:txBody>
      </p:sp>
      <p:sp>
        <p:nvSpPr>
          <p:cNvPr id="3" name="TextBox 2">
            <a:extLst>
              <a:ext uri="{FF2B5EF4-FFF2-40B4-BE49-F238E27FC236}">
                <a16:creationId xmlns:a16="http://schemas.microsoft.com/office/drawing/2014/main" id="{9DDBED4F-6336-43B4-9CD4-964E2135DDEF}"/>
              </a:ext>
            </a:extLst>
          </p:cNvPr>
          <p:cNvSpPr txBox="1"/>
          <p:nvPr/>
        </p:nvSpPr>
        <p:spPr>
          <a:xfrm>
            <a:off x="1355216" y="1809177"/>
            <a:ext cx="4579240" cy="3785652"/>
          </a:xfrm>
          <a:prstGeom prst="rect">
            <a:avLst/>
          </a:prstGeom>
          <a:noFill/>
        </p:spPr>
        <p:txBody>
          <a:bodyPr wrap="square" rtlCol="0">
            <a:spAutoFit/>
          </a:bodyPr>
          <a:lstStyle/>
          <a:p>
            <a:pPr algn="just"/>
            <a:r>
              <a:rPr lang="en-US" sz="1600" b="0" i="0" dirty="0">
                <a:solidFill>
                  <a:srgbClr val="212529"/>
                </a:solidFill>
                <a:effectLst/>
                <a:latin typeface="raleway" pitchFamily="2" charset="0"/>
              </a:rPr>
              <a:t>When the form is submitted, the data is sent to a file which handles the data. Here we will create </a:t>
            </a:r>
            <a:r>
              <a:rPr lang="en-US" sz="1600" b="1" i="0" dirty="0" err="1">
                <a:solidFill>
                  <a:srgbClr val="212529"/>
                </a:solidFill>
                <a:effectLst/>
                <a:latin typeface="raleway" pitchFamily="2" charset="0"/>
              </a:rPr>
              <a:t>action.php</a:t>
            </a:r>
            <a:r>
              <a:rPr lang="en-US" sz="1600" b="0" i="0" dirty="0">
                <a:solidFill>
                  <a:srgbClr val="212529"/>
                </a:solidFill>
                <a:effectLst/>
                <a:latin typeface="raleway" pitchFamily="2" charset="0"/>
              </a:rPr>
              <a:t> file for that. Our PHP handler file will show a welcome message to the user using the data passed into the file..</a:t>
            </a:r>
          </a:p>
          <a:p>
            <a:pPr algn="just"/>
            <a:endParaRPr lang="en-US" sz="1600" dirty="0">
              <a:solidFill>
                <a:srgbClr val="212529"/>
              </a:solidFill>
              <a:latin typeface="raleway" pitchFamily="2" charset="0"/>
            </a:endParaRPr>
          </a:p>
          <a:p>
            <a:pPr marL="285750" indent="-285750" algn="just">
              <a:buFont typeface="Arial" panose="020B0604020202020204" pitchFamily="34" charset="0"/>
              <a:buChar char="•"/>
            </a:pPr>
            <a:r>
              <a:rPr lang="en-US" sz="1600" dirty="0">
                <a:solidFill>
                  <a:srgbClr val="212529"/>
                </a:solidFill>
                <a:latin typeface="raleway" pitchFamily="2" charset="0"/>
              </a:rPr>
              <a:t>In the POST method, data is saved in </a:t>
            </a:r>
            <a:r>
              <a:rPr lang="en-US" sz="1600" dirty="0">
                <a:solidFill>
                  <a:schemeClr val="accent2"/>
                </a:solidFill>
                <a:latin typeface="raleway" pitchFamily="2" charset="0"/>
              </a:rPr>
              <a:t>$_POST </a:t>
            </a:r>
            <a:r>
              <a:rPr lang="en-US" sz="1600" dirty="0" err="1">
                <a:solidFill>
                  <a:srgbClr val="212529"/>
                </a:solidFill>
                <a:latin typeface="raleway" pitchFamily="2" charset="0"/>
              </a:rPr>
              <a:t>superglobal</a:t>
            </a:r>
            <a:r>
              <a:rPr lang="en-US" sz="1600" dirty="0">
                <a:solidFill>
                  <a:srgbClr val="212529"/>
                </a:solidFill>
                <a:latin typeface="raleway" pitchFamily="2" charset="0"/>
              </a:rPr>
              <a:t>.</a:t>
            </a:r>
          </a:p>
          <a:p>
            <a:pPr marL="285750" indent="-285750" algn="just">
              <a:buFont typeface="Arial" panose="020B0604020202020204" pitchFamily="34" charset="0"/>
              <a:buChar char="•"/>
            </a:pPr>
            <a:endParaRPr lang="en-US" sz="1600" dirty="0">
              <a:solidFill>
                <a:srgbClr val="212529"/>
              </a:solidFill>
              <a:latin typeface="raleway" pitchFamily="2" charset="0"/>
            </a:endParaRPr>
          </a:p>
          <a:p>
            <a:pPr marL="285750" indent="-285750" algn="just">
              <a:buFont typeface="Arial" panose="020B0604020202020204" pitchFamily="34" charset="0"/>
              <a:buChar char="•"/>
            </a:pPr>
            <a:r>
              <a:rPr lang="en-US" sz="1600" dirty="0">
                <a:solidFill>
                  <a:srgbClr val="212529"/>
                </a:solidFill>
                <a:latin typeface="raleway" pitchFamily="2" charset="0"/>
              </a:rPr>
              <a:t>In the GET method, data is saved in </a:t>
            </a:r>
            <a:r>
              <a:rPr lang="en-US" sz="1600" dirty="0">
                <a:solidFill>
                  <a:schemeClr val="accent2"/>
                </a:solidFill>
                <a:latin typeface="raleway" pitchFamily="2" charset="0"/>
              </a:rPr>
              <a:t>$_GET </a:t>
            </a:r>
            <a:r>
              <a:rPr lang="en-US" sz="1600" dirty="0" err="1">
                <a:solidFill>
                  <a:srgbClr val="212529"/>
                </a:solidFill>
                <a:latin typeface="raleway" pitchFamily="2" charset="0"/>
              </a:rPr>
              <a:t>supergloabl</a:t>
            </a:r>
            <a:r>
              <a:rPr lang="en-US" sz="1600" dirty="0">
                <a:solidFill>
                  <a:srgbClr val="212529"/>
                </a:solidFill>
                <a:latin typeface="raleway" pitchFamily="2" charset="0"/>
              </a:rPr>
              <a:t>.</a:t>
            </a:r>
          </a:p>
          <a:p>
            <a:pPr marL="285750" indent="-285750" algn="just">
              <a:buFont typeface="Arial" panose="020B0604020202020204" pitchFamily="34" charset="0"/>
              <a:buChar char="•"/>
            </a:pPr>
            <a:endParaRPr lang="en-US" sz="1600" dirty="0">
              <a:solidFill>
                <a:srgbClr val="212529"/>
              </a:solidFill>
              <a:latin typeface="raleway" pitchFamily="2" charset="0"/>
            </a:endParaRPr>
          </a:p>
          <a:p>
            <a:pPr marL="285750" indent="-285750" algn="just">
              <a:buFont typeface="Arial" panose="020B0604020202020204" pitchFamily="34" charset="0"/>
              <a:buChar char="•"/>
            </a:pPr>
            <a:r>
              <a:rPr lang="en-US" sz="1600" dirty="0">
                <a:solidFill>
                  <a:srgbClr val="212529"/>
                </a:solidFill>
                <a:latin typeface="raleway" pitchFamily="2" charset="0"/>
              </a:rPr>
              <a:t>In both methods, you can access data with </a:t>
            </a:r>
            <a:r>
              <a:rPr lang="en-US" sz="1600" dirty="0">
                <a:solidFill>
                  <a:schemeClr val="accent2"/>
                </a:solidFill>
                <a:latin typeface="raleway" pitchFamily="2" charset="0"/>
              </a:rPr>
              <a:t>$_REQUEST</a:t>
            </a:r>
            <a:r>
              <a:rPr lang="en-US" sz="1600" dirty="0">
                <a:solidFill>
                  <a:srgbClr val="212529"/>
                </a:solidFill>
                <a:latin typeface="raleway" pitchFamily="2" charset="0"/>
              </a:rPr>
              <a:t>. But, it is recommended to use </a:t>
            </a:r>
            <a:r>
              <a:rPr lang="en-US" sz="1600" dirty="0">
                <a:solidFill>
                  <a:schemeClr val="accent2"/>
                </a:solidFill>
                <a:latin typeface="raleway" pitchFamily="2" charset="0"/>
              </a:rPr>
              <a:t>$_POST </a:t>
            </a:r>
            <a:r>
              <a:rPr lang="en-US" sz="1600" dirty="0">
                <a:solidFill>
                  <a:srgbClr val="212529"/>
                </a:solidFill>
                <a:latin typeface="raleway" pitchFamily="2" charset="0"/>
              </a:rPr>
              <a:t>or </a:t>
            </a:r>
            <a:r>
              <a:rPr lang="en-US" sz="1600" dirty="0">
                <a:solidFill>
                  <a:schemeClr val="accent2"/>
                </a:solidFill>
                <a:latin typeface="raleway" pitchFamily="2" charset="0"/>
              </a:rPr>
              <a:t>$_GET</a:t>
            </a:r>
            <a:r>
              <a:rPr lang="en-US" sz="1600" dirty="0">
                <a:solidFill>
                  <a:srgbClr val="212529"/>
                </a:solidFill>
                <a:latin typeface="raleway" pitchFamily="2" charset="0"/>
              </a:rPr>
              <a:t>.</a:t>
            </a:r>
          </a:p>
        </p:txBody>
      </p:sp>
      <p:sp>
        <p:nvSpPr>
          <p:cNvPr id="4" name="Rectangle 3">
            <a:extLst>
              <a:ext uri="{FF2B5EF4-FFF2-40B4-BE49-F238E27FC236}">
                <a16:creationId xmlns:a16="http://schemas.microsoft.com/office/drawing/2014/main" id="{5096B416-DE4F-401C-B135-5252AE1E0B25}"/>
              </a:ext>
            </a:extLst>
          </p:cNvPr>
          <p:cNvSpPr/>
          <p:nvPr/>
        </p:nvSpPr>
        <p:spPr>
          <a:xfrm>
            <a:off x="6096000" y="1809177"/>
            <a:ext cx="4712208" cy="3768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&lt;!DOCTYPE html&gt; </a:t>
            </a: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Welcome &lt;?php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a:t>
            </a:r>
          </a:p>
          <a:p>
            <a:endParaRPr lang="en-US" sz="1400" b="0" i="0" dirty="0">
              <a:solidFill>
                <a:srgbClr val="0F0F10"/>
              </a:solidFill>
              <a:effectLst/>
              <a:latin typeface="Victor Mono" panose="00000509000000000000" pitchFamily="49" charset="0"/>
            </a:endParaRP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&gt;Hello &lt;?php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 ?&gt;,&lt;/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$_POST[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 ?&gt; is your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email.&lt;/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endParaRPr lang="en-US" sz="1400" b="0" i="0" dirty="0">
              <a:solidFill>
                <a:srgbClr val="0F0F10"/>
              </a:solidFill>
              <a:effectLst/>
              <a:latin typeface="Victor Mono" panose="00000509000000000000" pitchFamily="49" charset="0"/>
            </a:endParaRP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5" name="TextBox 4">
            <a:extLst>
              <a:ext uri="{FF2B5EF4-FFF2-40B4-BE49-F238E27FC236}">
                <a16:creationId xmlns:a16="http://schemas.microsoft.com/office/drawing/2014/main" id="{0E1F042A-D6B7-4F4D-8390-5E82C9C03224}"/>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04</a:t>
            </a:r>
          </a:p>
        </p:txBody>
      </p:sp>
    </p:spTree>
    <p:extLst>
      <p:ext uri="{BB962C8B-B14F-4D97-AF65-F5344CB8AC3E}">
        <p14:creationId xmlns:p14="http://schemas.microsoft.com/office/powerpoint/2010/main" val="240095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36547-F815-4959-BB14-F93E9D428A0F}"/>
              </a:ext>
            </a:extLst>
          </p:cNvPr>
          <p:cNvSpPr txBox="1"/>
          <p:nvPr/>
        </p:nvSpPr>
        <p:spPr>
          <a:xfrm>
            <a:off x="1355216" y="1147936"/>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Using GET methods</a:t>
            </a:r>
          </a:p>
        </p:txBody>
      </p:sp>
      <p:sp>
        <p:nvSpPr>
          <p:cNvPr id="3" name="TextBox 2">
            <a:extLst>
              <a:ext uri="{FF2B5EF4-FFF2-40B4-BE49-F238E27FC236}">
                <a16:creationId xmlns:a16="http://schemas.microsoft.com/office/drawing/2014/main" id="{B3F08802-78E0-4584-BE1B-29523AC89B50}"/>
              </a:ext>
            </a:extLst>
          </p:cNvPr>
          <p:cNvSpPr txBox="1"/>
          <p:nvPr/>
        </p:nvSpPr>
        <p:spPr>
          <a:xfrm>
            <a:off x="1355216" y="1836609"/>
            <a:ext cx="4560952" cy="2062103"/>
          </a:xfrm>
          <a:prstGeom prst="rect">
            <a:avLst/>
          </a:prstGeom>
          <a:noFill/>
        </p:spPr>
        <p:txBody>
          <a:bodyPr wrap="square" rtlCol="0">
            <a:spAutoFit/>
          </a:bodyPr>
          <a:lstStyle/>
          <a:p>
            <a:pPr algn="just"/>
            <a:r>
              <a:rPr lang="en-US" sz="1600" b="0" i="0" dirty="0">
                <a:solidFill>
                  <a:srgbClr val="212529"/>
                </a:solidFill>
                <a:effectLst/>
                <a:latin typeface="raleway" pitchFamily="2" charset="0"/>
              </a:rPr>
              <a:t>Get method can be used in the same way. There is only two differences.</a:t>
            </a:r>
          </a:p>
          <a:p>
            <a:pPr algn="just"/>
            <a:endParaRPr lang="en-US" sz="1600" b="0" i="0" dirty="0">
              <a:solidFill>
                <a:srgbClr val="212529"/>
              </a:solidFill>
              <a:effectLst/>
              <a:latin typeface="raleway" pitchFamily="2" charset="0"/>
            </a:endParaRPr>
          </a:p>
          <a:p>
            <a:pPr marL="285750" indent="-285750" algn="just">
              <a:buFont typeface="Arial" panose="020B0604020202020204" pitchFamily="34" charset="0"/>
              <a:buChar char="•"/>
            </a:pPr>
            <a:r>
              <a:rPr lang="en-US" sz="1600" b="0" i="0" dirty="0">
                <a:solidFill>
                  <a:srgbClr val="212529"/>
                </a:solidFill>
                <a:effectLst/>
                <a:latin typeface="raleway" pitchFamily="2" charset="0"/>
              </a:rPr>
              <a:t>The method attribute of &lt;form&gt; element is set to "</a:t>
            </a:r>
            <a:r>
              <a:rPr lang="en-US" sz="1600" b="0" i="0" dirty="0">
                <a:solidFill>
                  <a:schemeClr val="accent2"/>
                </a:solidFill>
                <a:effectLst/>
                <a:latin typeface="raleway" pitchFamily="2" charset="0"/>
              </a:rPr>
              <a:t>GET</a:t>
            </a:r>
            <a:r>
              <a:rPr lang="en-US" sz="1600" b="0" i="0" dirty="0">
                <a:solidFill>
                  <a:srgbClr val="212529"/>
                </a:solidFill>
                <a:effectLst/>
                <a:latin typeface="raleway" pitchFamily="2" charset="0"/>
              </a:rPr>
              <a:t>".</a:t>
            </a:r>
          </a:p>
          <a:p>
            <a:pPr algn="just"/>
            <a:endParaRPr lang="en-US" sz="1600" b="0" i="0" dirty="0">
              <a:solidFill>
                <a:srgbClr val="212529"/>
              </a:solidFill>
              <a:effectLst/>
              <a:latin typeface="raleway" pitchFamily="2" charset="0"/>
            </a:endParaRPr>
          </a:p>
          <a:p>
            <a:pPr marL="285750" indent="-285750" algn="just">
              <a:buFont typeface="Arial" panose="020B0604020202020204" pitchFamily="34" charset="0"/>
              <a:buChar char="•"/>
            </a:pPr>
            <a:r>
              <a:rPr lang="en-US" sz="1600" b="0" i="0" dirty="0">
                <a:solidFill>
                  <a:srgbClr val="212529"/>
                </a:solidFill>
                <a:effectLst/>
                <a:latin typeface="raleway" pitchFamily="2" charset="0"/>
              </a:rPr>
              <a:t>We use </a:t>
            </a:r>
            <a:r>
              <a:rPr lang="en-US" sz="1600" b="0" i="0" dirty="0">
                <a:solidFill>
                  <a:schemeClr val="accent2"/>
                </a:solidFill>
                <a:effectLst/>
                <a:latin typeface="raleway" pitchFamily="2" charset="0"/>
              </a:rPr>
              <a:t>$_GET</a:t>
            </a:r>
            <a:r>
              <a:rPr lang="en-US" sz="1600" b="0" i="0" dirty="0">
                <a:solidFill>
                  <a:srgbClr val="212529"/>
                </a:solidFill>
                <a:effectLst/>
                <a:latin typeface="raleway" pitchFamily="2" charset="0"/>
              </a:rPr>
              <a:t> instead of </a:t>
            </a:r>
            <a:r>
              <a:rPr lang="en-US" sz="1600" b="0" i="0" dirty="0">
                <a:solidFill>
                  <a:schemeClr val="accent2"/>
                </a:solidFill>
                <a:effectLst/>
                <a:latin typeface="raleway" pitchFamily="2" charset="0"/>
              </a:rPr>
              <a:t>$_POST</a:t>
            </a:r>
            <a:r>
              <a:rPr lang="en-US" sz="1600" b="0" i="0" dirty="0">
                <a:solidFill>
                  <a:srgbClr val="212529"/>
                </a:solidFill>
                <a:effectLst/>
                <a:latin typeface="raleway" pitchFamily="2" charset="0"/>
              </a:rPr>
              <a:t> in the handler.</a:t>
            </a:r>
            <a:endParaRPr lang="en-US" sz="1600" b="0" i="0" dirty="0">
              <a:solidFill>
                <a:srgbClr val="414141"/>
              </a:solidFill>
              <a:effectLst/>
              <a:latin typeface="raleway" pitchFamily="2" charset="0"/>
            </a:endParaRPr>
          </a:p>
        </p:txBody>
      </p:sp>
      <p:sp>
        <p:nvSpPr>
          <p:cNvPr id="4" name="Rectangle 3">
            <a:extLst>
              <a:ext uri="{FF2B5EF4-FFF2-40B4-BE49-F238E27FC236}">
                <a16:creationId xmlns:a16="http://schemas.microsoft.com/office/drawing/2014/main" id="{89E68FD4-EC5D-45D5-9651-12D58426A5AB}"/>
              </a:ext>
            </a:extLst>
          </p:cNvPr>
          <p:cNvSpPr/>
          <p:nvPr/>
        </p:nvSpPr>
        <p:spPr>
          <a:xfrm>
            <a:off x="6096000" y="1809177"/>
            <a:ext cx="4712208" cy="12357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0" i="0" dirty="0">
              <a:solidFill>
                <a:srgbClr val="0F0F10"/>
              </a:solidFill>
              <a:effectLst/>
              <a:latin typeface="Victor Mono" panose="00000509000000000000" pitchFamily="49" charset="0"/>
            </a:endParaRP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method</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“GET“</a:t>
            </a:r>
            <a:r>
              <a:rPr lang="en-US" sz="1400" dirty="0">
                <a:solidFill>
                  <a:srgbClr val="0F0F10"/>
                </a:solidFill>
                <a:latin typeface="Victor Mono" panose="00000509000000000000" pitchFamily="49" charset="0"/>
              </a:rPr>
              <a:t> </a:t>
            </a:r>
            <a:r>
              <a:rPr lang="en-US" sz="1400" b="0" i="0" dirty="0">
                <a:solidFill>
                  <a:srgbClr val="4CAF50"/>
                </a:solidFill>
                <a:effectLst/>
                <a:latin typeface="Victor Mono" panose="00000509000000000000" pitchFamily="49" charset="0"/>
              </a:rPr>
              <a:t>action</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a:t>
            </a:r>
            <a:r>
              <a:rPr lang="en-US" sz="1400" b="0" i="0" dirty="0" err="1">
                <a:solidFill>
                  <a:srgbClr val="FF952B"/>
                </a:solidFill>
                <a:effectLst/>
                <a:latin typeface="Victor Mono" panose="00000509000000000000" pitchFamily="49" charset="0"/>
              </a:rPr>
              <a:t>action.php</a:t>
            </a:r>
            <a:r>
              <a:rPr lang="en-US" sz="1400" b="0" i="0" dirty="0">
                <a:solidFill>
                  <a:srgbClr val="FF952B"/>
                </a:solidFill>
                <a:effectLst/>
                <a:latin typeface="Victor Mono" panose="00000509000000000000" pitchFamily="49" charset="0"/>
              </a:rPr>
              <a:t>"</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   . . . . . </a:t>
            </a:r>
          </a:p>
          <a:p>
            <a:r>
              <a:rPr lang="en-US" sz="1400" dirty="0">
                <a:solidFill>
                  <a:srgbClr val="0F0F10"/>
                </a:solidFill>
                <a:latin typeface="Victor Mono" panose="00000509000000000000" pitchFamily="49" charset="0"/>
              </a:rPr>
              <a:t>   . . . . . </a:t>
            </a:r>
            <a:endParaRPr lang="en-US" sz="1400" b="0" i="0" dirty="0">
              <a:solidFill>
                <a:srgbClr val="0F0F10"/>
              </a:solidFill>
              <a:effectLst/>
              <a:latin typeface="Victor Mono" panose="00000509000000000000" pitchFamily="49" charset="0"/>
            </a:endParaRPr>
          </a:p>
          <a:p>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&gt;</a:t>
            </a:r>
          </a:p>
        </p:txBody>
      </p:sp>
      <p:sp>
        <p:nvSpPr>
          <p:cNvPr id="5" name="TextBox 4">
            <a:extLst>
              <a:ext uri="{FF2B5EF4-FFF2-40B4-BE49-F238E27FC236}">
                <a16:creationId xmlns:a16="http://schemas.microsoft.com/office/drawing/2014/main" id="{32262EC6-0749-43F2-9CE4-E0D91792E75B}"/>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05</a:t>
            </a:r>
          </a:p>
        </p:txBody>
      </p:sp>
      <p:sp>
        <p:nvSpPr>
          <p:cNvPr id="6" name="Oval 5">
            <a:extLst>
              <a:ext uri="{FF2B5EF4-FFF2-40B4-BE49-F238E27FC236}">
                <a16:creationId xmlns:a16="http://schemas.microsoft.com/office/drawing/2014/main" id="{3122174C-95DF-4713-A8C8-4F680C9CB6F3}"/>
              </a:ext>
            </a:extLst>
          </p:cNvPr>
          <p:cNvSpPr/>
          <p:nvPr/>
        </p:nvSpPr>
        <p:spPr>
          <a:xfrm>
            <a:off x="6693408" y="1938528"/>
            <a:ext cx="1316736" cy="53949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E2D3A68-D2F0-4AF4-AC94-A0FF57FBB9EE}"/>
              </a:ext>
            </a:extLst>
          </p:cNvPr>
          <p:cNvSpPr/>
          <p:nvPr/>
        </p:nvSpPr>
        <p:spPr>
          <a:xfrm>
            <a:off x="6096000" y="3174303"/>
            <a:ext cx="4712208" cy="26961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  . . . . . . . . </a:t>
            </a:r>
          </a:p>
          <a:p>
            <a:r>
              <a:rPr lang="en-US" sz="1400" b="0" i="0" dirty="0">
                <a:solidFill>
                  <a:srgbClr val="0F0F10"/>
                </a:solidFill>
                <a:effectLst/>
                <a:latin typeface="Victor Mono" panose="00000509000000000000" pitchFamily="49" charset="0"/>
              </a:rPr>
              <a:t>  . . . . . . . . </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Welcome &lt;?php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$_GET[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 . . . . . . . </a:t>
            </a:r>
          </a:p>
          <a:p>
            <a:r>
              <a:rPr lang="en-US" sz="1400" b="0" i="0" dirty="0">
                <a:solidFill>
                  <a:srgbClr val="0F0F10"/>
                </a:solidFill>
                <a:effectLst/>
                <a:latin typeface="Victor Mono" panose="00000509000000000000" pitchFamily="49" charset="0"/>
              </a:rPr>
              <a:t>  . . . . . . . . </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&gt;Hello &lt;?php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 GET[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 ?&gt;,&lt;/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  &lt;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 GET[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 ?&gt; is your   </a:t>
            </a:r>
          </a:p>
          <a:p>
            <a:r>
              <a:rPr lang="en-US" sz="1400" dirty="0">
                <a:solidFill>
                  <a:srgbClr val="0F0F10"/>
                </a:solidFill>
                <a:latin typeface="Victor Mono" panose="00000509000000000000" pitchFamily="49" charset="0"/>
              </a:rPr>
              <a:t>  </a:t>
            </a:r>
            <a:r>
              <a:rPr lang="en-US" sz="1400" b="0" i="0" dirty="0">
                <a:solidFill>
                  <a:srgbClr val="0F0F10"/>
                </a:solidFill>
                <a:effectLst/>
                <a:latin typeface="Victor Mono" panose="00000509000000000000" pitchFamily="49" charset="0"/>
              </a:rPr>
              <a:t>email.&lt;/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  . . . . . . . . </a:t>
            </a:r>
          </a:p>
          <a:p>
            <a:endParaRPr lang="en-US" sz="1400" b="0" i="0" dirty="0">
              <a:solidFill>
                <a:srgbClr val="0F0F10"/>
              </a:solidFill>
              <a:effectLst/>
              <a:latin typeface="Victor Mono" panose="00000509000000000000" pitchFamily="49" charset="0"/>
            </a:endParaRPr>
          </a:p>
        </p:txBody>
      </p:sp>
      <p:sp>
        <p:nvSpPr>
          <p:cNvPr id="8" name="Oval 7">
            <a:extLst>
              <a:ext uri="{FF2B5EF4-FFF2-40B4-BE49-F238E27FC236}">
                <a16:creationId xmlns:a16="http://schemas.microsoft.com/office/drawing/2014/main" id="{AE31B14E-E9E8-4EE1-9A8E-E92BF246BCE1}"/>
              </a:ext>
            </a:extLst>
          </p:cNvPr>
          <p:cNvSpPr/>
          <p:nvPr/>
        </p:nvSpPr>
        <p:spPr>
          <a:xfrm>
            <a:off x="8360664" y="3709416"/>
            <a:ext cx="585216" cy="53949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F939D2E-8376-4DE1-B968-3A83D696077B}"/>
              </a:ext>
            </a:extLst>
          </p:cNvPr>
          <p:cNvSpPr/>
          <p:nvPr/>
        </p:nvSpPr>
        <p:spPr>
          <a:xfrm>
            <a:off x="8257032" y="4556760"/>
            <a:ext cx="688848" cy="53949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F59F339-90F3-46F6-89A6-3A629A327452}"/>
              </a:ext>
            </a:extLst>
          </p:cNvPr>
          <p:cNvSpPr/>
          <p:nvPr/>
        </p:nvSpPr>
        <p:spPr>
          <a:xfrm>
            <a:off x="7708392" y="4804026"/>
            <a:ext cx="688848" cy="53949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41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2FC8B-DA7D-4D34-BE56-307712D74C85}"/>
              </a:ext>
            </a:extLst>
          </p:cNvPr>
          <p:cNvSpPr txBox="1"/>
          <p:nvPr/>
        </p:nvSpPr>
        <p:spPr>
          <a:xfrm>
            <a:off x="1355216" y="1147936"/>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All in one file</a:t>
            </a:r>
          </a:p>
        </p:txBody>
      </p:sp>
      <p:sp>
        <p:nvSpPr>
          <p:cNvPr id="3" name="TextBox 2">
            <a:extLst>
              <a:ext uri="{FF2B5EF4-FFF2-40B4-BE49-F238E27FC236}">
                <a16:creationId xmlns:a16="http://schemas.microsoft.com/office/drawing/2014/main" id="{47B1DD28-B5FA-4B05-86F9-C4143C14E37B}"/>
              </a:ext>
            </a:extLst>
          </p:cNvPr>
          <p:cNvSpPr txBox="1"/>
          <p:nvPr/>
        </p:nvSpPr>
        <p:spPr>
          <a:xfrm>
            <a:off x="1355216" y="1836609"/>
            <a:ext cx="9416416" cy="584775"/>
          </a:xfrm>
          <a:prstGeom prst="rect">
            <a:avLst/>
          </a:prstGeom>
          <a:noFill/>
        </p:spPr>
        <p:txBody>
          <a:bodyPr wrap="square" rtlCol="0">
            <a:spAutoFit/>
          </a:bodyPr>
          <a:lstStyle/>
          <a:p>
            <a:pPr algn="just"/>
            <a:r>
              <a:rPr lang="en-US" sz="1600" b="0" i="0" dirty="0">
                <a:solidFill>
                  <a:srgbClr val="212529"/>
                </a:solidFill>
                <a:effectLst/>
                <a:latin typeface="raleway" pitchFamily="2" charset="0"/>
              </a:rPr>
              <a:t>You can set the same file to show the html form as well as to handle the request. Setting </a:t>
            </a:r>
            <a:r>
              <a:rPr lang="en-US" sz="1600" b="0" i="0" dirty="0">
                <a:solidFill>
                  <a:schemeClr val="accent2"/>
                </a:solidFill>
                <a:effectLst/>
                <a:latin typeface="raleway" pitchFamily="2" charset="0"/>
              </a:rPr>
              <a:t>action</a:t>
            </a:r>
            <a:r>
              <a:rPr lang="en-US" sz="1600" b="0" i="0" dirty="0">
                <a:solidFill>
                  <a:srgbClr val="212529"/>
                </a:solidFill>
                <a:effectLst/>
                <a:latin typeface="raleway" pitchFamily="2" charset="0"/>
              </a:rPr>
              <a:t> attribute to no value will make the browser submit the form to the same page.</a:t>
            </a:r>
          </a:p>
        </p:txBody>
      </p:sp>
      <p:sp>
        <p:nvSpPr>
          <p:cNvPr id="5" name="TextBox 4">
            <a:extLst>
              <a:ext uri="{FF2B5EF4-FFF2-40B4-BE49-F238E27FC236}">
                <a16:creationId xmlns:a16="http://schemas.microsoft.com/office/drawing/2014/main" id="{078C4767-EEDA-4238-82C8-9632517C916B}"/>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06</a:t>
            </a:r>
          </a:p>
        </p:txBody>
      </p:sp>
      <p:sp>
        <p:nvSpPr>
          <p:cNvPr id="11" name="Rectangle 10">
            <a:extLst>
              <a:ext uri="{FF2B5EF4-FFF2-40B4-BE49-F238E27FC236}">
                <a16:creationId xmlns:a16="http://schemas.microsoft.com/office/drawing/2014/main" id="{5A404840-02AA-4DDF-9606-C73036815A02}"/>
              </a:ext>
            </a:extLst>
          </p:cNvPr>
          <p:cNvSpPr/>
          <p:nvPr/>
        </p:nvSpPr>
        <p:spPr>
          <a:xfrm>
            <a:off x="1450848" y="2631755"/>
            <a:ext cx="8909304" cy="32021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1. &lt;!DOCTYPE html&gt;</a:t>
            </a:r>
          </a:p>
          <a:p>
            <a:r>
              <a:rPr lang="en-US" sz="1400" b="0" i="0" dirty="0">
                <a:solidFill>
                  <a:srgbClr val="0F0F10"/>
                </a:solidFill>
                <a:effectLst/>
                <a:latin typeface="Victor Mono" panose="00000509000000000000" pitchFamily="49" charset="0"/>
              </a:rPr>
              <a:t>2. &lt;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3.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4.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&gt;Form&lt;/</a:t>
            </a:r>
            <a:r>
              <a:rPr lang="en-US" sz="1400" b="0" i="0" dirty="0">
                <a:solidFill>
                  <a:srgbClr val="D73A49"/>
                </a:solidFill>
                <a:effectLst/>
                <a:latin typeface="Victor Mono" panose="00000509000000000000" pitchFamily="49" charset="0"/>
              </a:rPr>
              <a:t>title</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5.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head</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6.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7.    </a:t>
            </a:r>
            <a:r>
              <a:rPr lang="en-US" sz="1400" b="0" i="0" dirty="0">
                <a:solidFill>
                  <a:srgbClr val="0F0F10"/>
                </a:solidFill>
                <a:effectLst/>
                <a:latin typeface="Victor Mono" panose="00000509000000000000" pitchFamily="49" charset="0"/>
              </a:rPr>
              <a:t>&lt;?php</a:t>
            </a:r>
          </a:p>
          <a:p>
            <a:r>
              <a:rPr lang="en-US" sz="1400" dirty="0">
                <a:solidFill>
                  <a:srgbClr val="0F0F10"/>
                </a:solidFill>
                <a:latin typeface="Victor Mono" panose="00000509000000000000" pitchFamily="49" charset="0"/>
              </a:rPr>
              <a:t>8.      </a:t>
            </a:r>
            <a:r>
              <a:rPr lang="en-US" sz="1400" b="0" i="0" dirty="0">
                <a:solidFill>
                  <a:srgbClr val="D73A49"/>
                </a:solidFill>
                <a:effectLst/>
                <a:latin typeface="Victor Mono" panose="00000509000000000000" pitchFamily="49" charset="0"/>
              </a:rPr>
              <a:t>if</a:t>
            </a:r>
            <a:r>
              <a:rPr lang="en-US" sz="1400" b="0" i="0" dirty="0">
                <a:solidFill>
                  <a:srgbClr val="0F0F10"/>
                </a:solidFill>
                <a:effectLst/>
                <a:latin typeface="Victor Mono" panose="00000509000000000000" pitchFamily="49" charset="0"/>
              </a:rPr>
              <a:t> ($_SERVER[</a:t>
            </a:r>
            <a:r>
              <a:rPr lang="en-US" sz="1400" b="0" i="0" dirty="0">
                <a:solidFill>
                  <a:srgbClr val="FF952B"/>
                </a:solidFill>
                <a:effectLst/>
                <a:latin typeface="Victor Mono" panose="00000509000000000000" pitchFamily="49" charset="0"/>
              </a:rPr>
              <a:t>'REQUEST_METHOD'</a:t>
            </a:r>
            <a:r>
              <a:rPr lang="en-US" sz="1400" b="0" i="0" dirty="0">
                <a:solidFill>
                  <a:srgbClr val="0F0F10"/>
                </a:solidFill>
                <a:effectLst/>
                <a:latin typeface="Victor Mono" panose="00000509000000000000" pitchFamily="49" charset="0"/>
              </a:rPr>
              <a:t>] === </a:t>
            </a:r>
            <a:r>
              <a:rPr lang="en-US" sz="1400" b="0" i="0" dirty="0">
                <a:solidFill>
                  <a:srgbClr val="FF952B"/>
                </a:solidFill>
                <a:effectLst/>
                <a:latin typeface="Victor Mono" panose="00000509000000000000" pitchFamily="49" charset="0"/>
              </a:rPr>
              <a:t>'POST'</a:t>
            </a:r>
            <a:r>
              <a:rPr lang="en-US" sz="1400" b="0" i="0" dirty="0">
                <a:solidFill>
                  <a:srgbClr val="0F0F10"/>
                </a:solidFill>
                <a:effectLst/>
                <a:latin typeface="Victor Mono" panose="00000509000000000000" pitchFamily="49" charset="0"/>
              </a:rPr>
              <a:t>) : </a:t>
            </a:r>
          </a:p>
          <a:p>
            <a:r>
              <a:rPr lang="en-US" sz="1400" dirty="0">
                <a:solidFill>
                  <a:srgbClr val="0F0F10"/>
                </a:solidFill>
                <a:latin typeface="Victor Mono" panose="00000509000000000000" pitchFamily="49" charset="0"/>
              </a:rPr>
              <a:t>9.    </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10.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&gt;Hello &lt;?php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$_POST[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 ?&gt;,&lt;/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11.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&gt;&lt;?php </a:t>
            </a:r>
            <a:r>
              <a:rPr lang="en-US" sz="1400" b="0" i="0" dirty="0">
                <a:solidFill>
                  <a:srgbClr val="D73A49"/>
                </a:solidFill>
                <a:effectLst/>
                <a:latin typeface="Victor Mono" panose="00000509000000000000" pitchFamily="49" charset="0"/>
              </a:rPr>
              <a:t>echo</a:t>
            </a:r>
            <a:r>
              <a:rPr lang="en-US" sz="1400" b="0" i="0" dirty="0">
                <a:solidFill>
                  <a:srgbClr val="0F0F10"/>
                </a:solidFill>
                <a:effectLst/>
                <a:latin typeface="Victor Mono" panose="00000509000000000000" pitchFamily="49" charset="0"/>
              </a:rPr>
              <a:t> $_POST[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 ?&gt; is your email.&lt;/</a:t>
            </a:r>
            <a:r>
              <a:rPr lang="en-US" sz="1400" b="0" i="0" dirty="0">
                <a:solidFill>
                  <a:srgbClr val="D73A49"/>
                </a:solidFill>
                <a:effectLst/>
                <a:latin typeface="Victor Mono" panose="00000509000000000000" pitchFamily="49" charset="0"/>
              </a:rPr>
              <a:t>p</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12.   </a:t>
            </a:r>
            <a:r>
              <a:rPr lang="en-US" sz="1400" b="0" i="0" dirty="0">
                <a:solidFill>
                  <a:srgbClr val="0F0F10"/>
                </a:solidFill>
                <a:effectLst/>
                <a:latin typeface="Victor Mono" panose="00000509000000000000" pitchFamily="49" charset="0"/>
              </a:rPr>
              <a:t>&lt;?php </a:t>
            </a:r>
          </a:p>
          <a:p>
            <a:r>
              <a:rPr lang="en-US" sz="1400" dirty="0">
                <a:solidFill>
                  <a:srgbClr val="0F0F10"/>
                </a:solidFill>
                <a:latin typeface="Victor Mono" panose="00000509000000000000" pitchFamily="49" charset="0"/>
              </a:rPr>
              <a:t>13.     </a:t>
            </a:r>
            <a:r>
              <a:rPr lang="en-US" sz="1400" b="0" i="0" dirty="0">
                <a:solidFill>
                  <a:srgbClr val="D73A49"/>
                </a:solidFill>
                <a:effectLst/>
                <a:latin typeface="Victor Mono" panose="00000509000000000000" pitchFamily="49" charset="0"/>
              </a:rPr>
              <a:t>else</a:t>
            </a:r>
            <a:r>
              <a:rPr lang="en-US" sz="1400" b="0" i="0" dirty="0">
                <a:solidFill>
                  <a:srgbClr val="0F0F10"/>
                </a:solidFill>
                <a:effectLst/>
                <a:latin typeface="Victor Mono" panose="00000509000000000000" pitchFamily="49" charset="0"/>
              </a:rPr>
              <a:t> : </a:t>
            </a:r>
          </a:p>
          <a:p>
            <a:r>
              <a:rPr lang="en-US" sz="1400" dirty="0">
                <a:solidFill>
                  <a:srgbClr val="0F0F10"/>
                </a:solidFill>
                <a:latin typeface="Victor Mono" panose="00000509000000000000" pitchFamily="49" charset="0"/>
              </a:rPr>
              <a:t>14.   </a:t>
            </a:r>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417824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4D48C-EE54-4132-A431-38DABA20E771}"/>
              </a:ext>
            </a:extLst>
          </p:cNvPr>
          <p:cNvSpPr/>
          <p:nvPr/>
        </p:nvSpPr>
        <p:spPr>
          <a:xfrm>
            <a:off x="1450848" y="1159571"/>
            <a:ext cx="8909304" cy="28180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0F0F10"/>
                </a:solidFill>
                <a:effectLst/>
                <a:latin typeface="Victor Mono" panose="00000509000000000000" pitchFamily="49" charset="0"/>
              </a:rPr>
              <a:t>15.</a:t>
            </a:r>
          </a:p>
          <a:p>
            <a:r>
              <a:rPr lang="en-US" sz="1400" dirty="0">
                <a:solidFill>
                  <a:srgbClr val="0F0F10"/>
                </a:solidFill>
                <a:latin typeface="Victor Mono" panose="00000509000000000000" pitchFamily="49" charset="0"/>
              </a:rPr>
              <a:t>16.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method</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"POST"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action</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17.     </a:t>
            </a:r>
            <a:r>
              <a:rPr lang="en-US" sz="1400" b="0" i="0" dirty="0">
                <a:solidFill>
                  <a:srgbClr val="0F0F10"/>
                </a:solidFill>
                <a:effectLst/>
                <a:latin typeface="Victor Mono" panose="00000509000000000000" pitchFamily="49" charset="0"/>
              </a:rPr>
              <a:t>Name: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18.     </a:t>
            </a:r>
            <a:r>
              <a:rPr lang="en-US" sz="1400" b="0" i="0" dirty="0">
                <a:solidFill>
                  <a:srgbClr val="0F0F10"/>
                </a:solidFill>
                <a:effectLst/>
                <a:latin typeface="Victor Mono" panose="00000509000000000000" pitchFamily="49" charset="0"/>
              </a:rPr>
              <a:t>Email: &lt;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"text"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"email"</a:t>
            </a:r>
            <a:r>
              <a:rPr lang="en-US" sz="1400" b="0" i="0" dirty="0">
                <a:solidFill>
                  <a:srgbClr val="0F0F10"/>
                </a:solidFill>
                <a:effectLst/>
                <a:latin typeface="Victor Mono" panose="00000509000000000000" pitchFamily="49" charset="0"/>
              </a:rPr>
              <a:t>&gt; </a:t>
            </a:r>
          </a:p>
          <a:p>
            <a:r>
              <a:rPr lang="en-US" sz="1400" dirty="0">
                <a:solidFill>
                  <a:srgbClr val="0F0F10"/>
                </a:solidFill>
                <a:latin typeface="Victor Mono" panose="00000509000000000000" pitchFamily="49" charset="0"/>
              </a:rPr>
              <a:t>19.     </a:t>
            </a:r>
            <a:r>
              <a:rPr lang="en-US" sz="1400" b="0" i="0" dirty="0">
                <a:solidFill>
                  <a:srgbClr val="0F0F10"/>
                </a:solidFill>
                <a:effectLst/>
                <a:latin typeface="Victor Mono" panose="00000509000000000000" pitchFamily="49" charset="0"/>
              </a:rPr>
              <a:t>&lt;</a:t>
            </a:r>
            <a:r>
              <a:rPr lang="en-US" sz="1400" b="0" i="0" dirty="0">
                <a:solidFill>
                  <a:srgbClr val="D73A49"/>
                </a:solidFill>
                <a:effectLst/>
                <a:latin typeface="Victor Mono" panose="00000509000000000000" pitchFamily="49" charset="0"/>
              </a:rPr>
              <a:t>input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type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"submit"</a:t>
            </a:r>
            <a:r>
              <a:rPr lang="en-US" sz="1400" b="0" i="0" dirty="0">
                <a:solidFill>
                  <a:srgbClr val="0F0F10"/>
                </a:solidFill>
                <a:effectLst/>
                <a:latin typeface="Victor Mono" panose="00000509000000000000" pitchFamily="49" charset="0"/>
              </a:rPr>
              <a:t> </a:t>
            </a:r>
            <a:r>
              <a:rPr lang="en-US" sz="1400" b="0" i="0" dirty="0">
                <a:solidFill>
                  <a:srgbClr val="4CAF50"/>
                </a:solidFill>
                <a:effectLst/>
                <a:latin typeface="Victor Mono" panose="00000509000000000000" pitchFamily="49" charset="0"/>
              </a:rPr>
              <a:t>name</a:t>
            </a:r>
            <a:r>
              <a:rPr lang="en-US" sz="1400" b="0" i="0" dirty="0">
                <a:solidFill>
                  <a:srgbClr val="0F0F10"/>
                </a:solidFill>
                <a:effectLst/>
                <a:latin typeface="Victor Mono" panose="00000509000000000000" pitchFamily="49" charset="0"/>
              </a:rPr>
              <a:t>=</a:t>
            </a:r>
            <a:r>
              <a:rPr lang="en-US" sz="1400" b="0" i="0" dirty="0">
                <a:solidFill>
                  <a:srgbClr val="FF952B"/>
                </a:solidFill>
                <a:effectLst/>
                <a:latin typeface="Victor Mono" panose="00000509000000000000" pitchFamily="49" charset="0"/>
              </a:rPr>
              <a:t>"submit"</a:t>
            </a:r>
            <a:r>
              <a:rPr lang="en-US" sz="1400" b="0" i="0" dirty="0">
                <a:solidFill>
                  <a:srgbClr val="0F0F10"/>
                </a:solidFill>
                <a:effectLst/>
                <a:latin typeface="Victor Mono" panose="00000509000000000000" pitchFamily="49" charset="0"/>
              </a:rPr>
              <a:t>&gt; </a:t>
            </a:r>
          </a:p>
          <a:p>
            <a:r>
              <a:rPr lang="en-US" sz="1400" b="0" i="0" dirty="0">
                <a:solidFill>
                  <a:srgbClr val="0F0F10"/>
                </a:solidFill>
                <a:effectLst/>
                <a:latin typeface="Victor Mono" panose="00000509000000000000" pitchFamily="49" charset="0"/>
              </a:rPr>
              <a:t>20. &lt;/</a:t>
            </a:r>
            <a:r>
              <a:rPr lang="en-US" sz="1400" b="0" i="0" dirty="0">
                <a:solidFill>
                  <a:srgbClr val="D73A49"/>
                </a:solidFill>
                <a:effectLst/>
                <a:latin typeface="Victor Mono" panose="00000509000000000000" pitchFamily="49" charset="0"/>
              </a:rPr>
              <a:t>form</a:t>
            </a:r>
            <a:r>
              <a:rPr lang="en-US" sz="1400" b="0" i="0" dirty="0">
                <a:solidFill>
                  <a:srgbClr val="0F0F10"/>
                </a:solidFill>
                <a:effectLst/>
                <a:latin typeface="Victor Mono" panose="00000509000000000000" pitchFamily="49" charset="0"/>
              </a:rPr>
              <a:t>&gt;</a:t>
            </a:r>
          </a:p>
          <a:p>
            <a:r>
              <a:rPr lang="en-US" sz="1400" dirty="0">
                <a:solidFill>
                  <a:srgbClr val="0F0F10"/>
                </a:solidFill>
                <a:latin typeface="Victor Mono" panose="00000509000000000000" pitchFamily="49" charset="0"/>
              </a:rPr>
              <a:t>21.</a:t>
            </a:r>
          </a:p>
          <a:p>
            <a:r>
              <a:rPr lang="en-US" sz="1400" b="0" i="0" dirty="0">
                <a:solidFill>
                  <a:srgbClr val="0F0F10"/>
                </a:solidFill>
                <a:effectLst/>
                <a:latin typeface="Victor Mono" panose="00000509000000000000" pitchFamily="49" charset="0"/>
              </a:rPr>
              <a:t>22.  &lt;?php</a:t>
            </a:r>
          </a:p>
          <a:p>
            <a:r>
              <a:rPr lang="en-US" sz="1400" dirty="0">
                <a:solidFill>
                  <a:srgbClr val="0F0F10"/>
                </a:solidFill>
                <a:latin typeface="Victor Mono" panose="00000509000000000000" pitchFamily="49" charset="0"/>
              </a:rPr>
              <a:t>23.    </a:t>
            </a:r>
            <a:r>
              <a:rPr lang="en-US" sz="1400" b="0" i="0" dirty="0">
                <a:solidFill>
                  <a:srgbClr val="D73A49"/>
                </a:solidFill>
                <a:effectLst/>
                <a:latin typeface="Victor Mono" panose="00000509000000000000" pitchFamily="49" charset="0"/>
              </a:rPr>
              <a:t>endif</a:t>
            </a:r>
            <a:r>
              <a:rPr lang="en-US" sz="1400" b="0" i="0" dirty="0">
                <a:solidFill>
                  <a:srgbClr val="0F0F10"/>
                </a:solidFill>
                <a:effectLst/>
                <a:latin typeface="Victor Mono" panose="00000509000000000000" pitchFamily="49" charset="0"/>
              </a:rPr>
              <a:t>; </a:t>
            </a:r>
          </a:p>
          <a:p>
            <a:r>
              <a:rPr lang="en-US" sz="1400" b="0" i="0" dirty="0">
                <a:solidFill>
                  <a:srgbClr val="0F0F10"/>
                </a:solidFill>
                <a:effectLst/>
                <a:latin typeface="Victor Mono" panose="00000509000000000000" pitchFamily="49" charset="0"/>
              </a:rPr>
              <a:t>24.  ?&gt;</a:t>
            </a:r>
          </a:p>
          <a:p>
            <a:r>
              <a:rPr lang="en-US" sz="1400" b="0" i="0" dirty="0">
                <a:solidFill>
                  <a:srgbClr val="0F0F10"/>
                </a:solidFill>
                <a:effectLst/>
                <a:latin typeface="Victor Mono" panose="00000509000000000000" pitchFamily="49" charset="0"/>
              </a:rPr>
              <a:t>25.  &lt;/</a:t>
            </a:r>
            <a:r>
              <a:rPr lang="en-US" sz="1400" b="0" i="0" dirty="0">
                <a:solidFill>
                  <a:srgbClr val="D73A49"/>
                </a:solidFill>
                <a:effectLst/>
                <a:latin typeface="Victor Mono" panose="00000509000000000000" pitchFamily="49" charset="0"/>
              </a:rPr>
              <a:t>body</a:t>
            </a:r>
            <a:r>
              <a:rPr lang="en-US" sz="1400" b="0" i="0" dirty="0">
                <a:solidFill>
                  <a:srgbClr val="0F0F10"/>
                </a:solidFill>
                <a:effectLst/>
                <a:latin typeface="Victor Mono" panose="00000509000000000000" pitchFamily="49" charset="0"/>
              </a:rPr>
              <a:t>&gt;</a:t>
            </a:r>
          </a:p>
          <a:p>
            <a:r>
              <a:rPr lang="en-US" sz="1400" b="0" i="0" dirty="0">
                <a:solidFill>
                  <a:srgbClr val="0F0F10"/>
                </a:solidFill>
                <a:effectLst/>
                <a:latin typeface="Victor Mono" panose="00000509000000000000" pitchFamily="49" charset="0"/>
              </a:rPr>
              <a:t>26. &lt;/</a:t>
            </a:r>
            <a:r>
              <a:rPr lang="en-US" sz="1400" b="0" i="0" dirty="0">
                <a:solidFill>
                  <a:srgbClr val="D73A49"/>
                </a:solidFill>
                <a:effectLst/>
                <a:latin typeface="Victor Mono" panose="00000509000000000000" pitchFamily="49" charset="0"/>
              </a:rPr>
              <a:t>html</a:t>
            </a:r>
            <a:r>
              <a:rPr lang="en-US" sz="1400" b="0" i="0" dirty="0">
                <a:solidFill>
                  <a:srgbClr val="0F0F1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3" name="TextBox 2">
            <a:extLst>
              <a:ext uri="{FF2B5EF4-FFF2-40B4-BE49-F238E27FC236}">
                <a16:creationId xmlns:a16="http://schemas.microsoft.com/office/drawing/2014/main" id="{047F8142-BE00-43A0-81CB-382CD7A1BFB2}"/>
              </a:ext>
            </a:extLst>
          </p:cNvPr>
          <p:cNvSpPr txBox="1"/>
          <p:nvPr/>
        </p:nvSpPr>
        <p:spPr>
          <a:xfrm>
            <a:off x="1344168" y="4214049"/>
            <a:ext cx="9015984" cy="584775"/>
          </a:xfrm>
          <a:prstGeom prst="rect">
            <a:avLst/>
          </a:prstGeom>
          <a:noFill/>
        </p:spPr>
        <p:txBody>
          <a:bodyPr wrap="square" rtlCol="0">
            <a:spAutoFit/>
          </a:bodyPr>
          <a:lstStyle/>
          <a:p>
            <a:pPr algn="just"/>
            <a:r>
              <a:rPr lang="en-US" sz="1600" b="0" i="0" dirty="0">
                <a:solidFill>
                  <a:srgbClr val="333333"/>
                </a:solidFill>
                <a:effectLst/>
                <a:latin typeface="raleway" pitchFamily="2" charset="0"/>
              </a:rPr>
              <a:t>💡</a:t>
            </a:r>
            <a:r>
              <a:rPr lang="en-US" sz="1600" b="1" dirty="0">
                <a:latin typeface="raleway" pitchFamily="2" charset="0"/>
              </a:rPr>
              <a:t>Tip</a:t>
            </a:r>
            <a:r>
              <a:rPr lang="en-US" sz="1600" b="0" i="0" dirty="0">
                <a:effectLst/>
                <a:latin typeface="raleway" pitchFamily="2" charset="0"/>
              </a:rPr>
              <a:t> - </a:t>
            </a:r>
            <a:r>
              <a:rPr lang="en-US" sz="1600" b="0" i="0" dirty="0">
                <a:solidFill>
                  <a:srgbClr val="212529"/>
                </a:solidFill>
                <a:effectLst/>
                <a:latin typeface="raleway" pitchFamily="2" charset="0"/>
              </a:rPr>
              <a:t>Security is the most important part in forms! So, we have to ensure the security issue through </a:t>
            </a:r>
            <a:r>
              <a:rPr lang="en-US" sz="1600" b="0" i="0" dirty="0">
                <a:solidFill>
                  <a:schemeClr val="accent2"/>
                </a:solidFill>
                <a:effectLst/>
                <a:latin typeface="raleway" pitchFamily="2" charset="0"/>
              </a:rPr>
              <a:t>form validation</a:t>
            </a:r>
            <a:r>
              <a:rPr lang="en-US" sz="1600" b="0" i="0" dirty="0">
                <a:solidFill>
                  <a:srgbClr val="212529"/>
                </a:solidFill>
                <a:effectLst/>
                <a:latin typeface="raleway" pitchFamily="2" charset="0"/>
              </a:rPr>
              <a:t>.</a:t>
            </a:r>
            <a:endParaRPr lang="en-US" sz="1600" b="0" i="0" dirty="0">
              <a:effectLst/>
              <a:latin typeface="raleway" pitchFamily="2" charset="0"/>
            </a:endParaRPr>
          </a:p>
        </p:txBody>
      </p:sp>
      <p:sp>
        <p:nvSpPr>
          <p:cNvPr id="4" name="TextBox 3">
            <a:extLst>
              <a:ext uri="{FF2B5EF4-FFF2-40B4-BE49-F238E27FC236}">
                <a16:creationId xmlns:a16="http://schemas.microsoft.com/office/drawing/2014/main" id="{05CF8B45-2FC2-4BBB-A1A0-0892D0B44512}"/>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07</a:t>
            </a:r>
          </a:p>
        </p:txBody>
      </p:sp>
    </p:spTree>
    <p:extLst>
      <p:ext uri="{BB962C8B-B14F-4D97-AF65-F5344CB8AC3E}">
        <p14:creationId xmlns:p14="http://schemas.microsoft.com/office/powerpoint/2010/main" val="52534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341D4-9271-4DAB-8A5F-CDC557E25E03}"/>
              </a:ext>
            </a:extLst>
          </p:cNvPr>
          <p:cNvSpPr txBox="1"/>
          <p:nvPr/>
        </p:nvSpPr>
        <p:spPr>
          <a:xfrm>
            <a:off x="1288160" y="1111360"/>
            <a:ext cx="4639836"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What is form validation?</a:t>
            </a:r>
          </a:p>
        </p:txBody>
      </p:sp>
      <p:sp>
        <p:nvSpPr>
          <p:cNvPr id="3" name="TextBox 2">
            <a:extLst>
              <a:ext uri="{FF2B5EF4-FFF2-40B4-BE49-F238E27FC236}">
                <a16:creationId xmlns:a16="http://schemas.microsoft.com/office/drawing/2014/main" id="{903A4024-79AB-4F0D-B5AA-D95E5B3D555B}"/>
              </a:ext>
            </a:extLst>
          </p:cNvPr>
          <p:cNvSpPr txBox="1"/>
          <p:nvPr/>
        </p:nvSpPr>
        <p:spPr>
          <a:xfrm>
            <a:off x="1316736" y="1809177"/>
            <a:ext cx="9464040" cy="3077766"/>
          </a:xfrm>
          <a:prstGeom prst="rect">
            <a:avLst/>
          </a:prstGeom>
          <a:noFill/>
        </p:spPr>
        <p:txBody>
          <a:bodyPr wrap="square" rtlCol="0">
            <a:spAutoFit/>
          </a:bodyPr>
          <a:lstStyle/>
          <a:p>
            <a:pPr algn="l"/>
            <a:r>
              <a:rPr lang="en-US" sz="1600" b="0" i="0" dirty="0">
                <a:solidFill>
                  <a:srgbClr val="212529"/>
                </a:solidFill>
                <a:effectLst/>
                <a:latin typeface="raleway" pitchFamily="2" charset="0"/>
              </a:rPr>
              <a:t>To ensure the correctness of the data, a proper validation should be done. As an example, let's assume that you have a input field to get the age of the user. If a user types a string like "hello" there and submits and you save that value without any validation, your database will have saved invalid data which can break your website system.</a:t>
            </a:r>
          </a:p>
          <a:p>
            <a:pPr algn="l"/>
            <a:endParaRPr lang="en-US" sz="1600" b="0" i="0" dirty="0">
              <a:solidFill>
                <a:srgbClr val="212529"/>
              </a:solidFill>
              <a:effectLst/>
              <a:latin typeface="raleway" pitchFamily="2" charset="0"/>
            </a:endParaRPr>
          </a:p>
          <a:p>
            <a:pPr algn="l"/>
            <a:r>
              <a:rPr lang="en-US" sz="1600" b="0" i="0" dirty="0">
                <a:solidFill>
                  <a:srgbClr val="212529"/>
                </a:solidFill>
                <a:effectLst/>
                <a:latin typeface="raleway" pitchFamily="2" charset="0"/>
              </a:rPr>
              <a:t>In the same way, hackers can use your forms to attack your website.</a:t>
            </a:r>
          </a:p>
          <a:p>
            <a:pPr algn="l"/>
            <a:endParaRPr lang="en-US" sz="1600" dirty="0">
              <a:solidFill>
                <a:srgbClr val="212529"/>
              </a:solidFill>
              <a:latin typeface="raleway" pitchFamily="2" charset="0"/>
            </a:endParaRPr>
          </a:p>
          <a:p>
            <a:pPr algn="l"/>
            <a:endParaRPr lang="en-US" sz="1600" dirty="0">
              <a:solidFill>
                <a:srgbClr val="212529"/>
              </a:solidFill>
              <a:latin typeface="raleway" pitchFamily="2" charset="0"/>
            </a:endParaRPr>
          </a:p>
          <a:p>
            <a:pPr algn="l"/>
            <a:endParaRPr lang="en-US" sz="1600" dirty="0">
              <a:solidFill>
                <a:srgbClr val="212529"/>
              </a:solidFill>
              <a:latin typeface="raleway" pitchFamily="2" charset="0"/>
            </a:endParaRPr>
          </a:p>
          <a:p>
            <a:pPr algn="l"/>
            <a:r>
              <a:rPr lang="en-US" b="1" i="0" dirty="0">
                <a:solidFill>
                  <a:srgbClr val="212529"/>
                </a:solidFill>
                <a:effectLst/>
                <a:latin typeface="raleway" pitchFamily="2" charset="0"/>
              </a:rPr>
              <a:t>Why validation? </a:t>
            </a:r>
            <a:r>
              <a:rPr lang="en-US" b="0" i="0" dirty="0">
                <a:solidFill>
                  <a:srgbClr val="333333"/>
                </a:solidFill>
                <a:effectLst/>
                <a:latin typeface="Segoe UI Emoji" panose="020B0502040204020203" pitchFamily="34" charset="0"/>
              </a:rPr>
              <a:t>🤔</a:t>
            </a:r>
            <a:endParaRPr lang="en-US" b="1" i="0" dirty="0">
              <a:solidFill>
                <a:srgbClr val="212529"/>
              </a:solidFill>
              <a:effectLst/>
              <a:latin typeface="raleway" pitchFamily="2" charset="0"/>
            </a:endParaRPr>
          </a:p>
          <a:p>
            <a:pPr algn="l"/>
            <a:r>
              <a:rPr lang="en-US" sz="1600" b="0" i="0" dirty="0">
                <a:solidFill>
                  <a:srgbClr val="212529"/>
                </a:solidFill>
                <a:effectLst/>
                <a:latin typeface="raleway" pitchFamily="2" charset="0"/>
              </a:rPr>
              <a:t>To protect data from hackers and spammers a secure validation must be done. You should validate </a:t>
            </a:r>
            <a:r>
              <a:rPr lang="en-US" sz="1600" i="0" dirty="0">
                <a:solidFill>
                  <a:srgbClr val="212529"/>
                </a:solidFill>
                <a:effectLst/>
                <a:latin typeface="raleway" pitchFamily="2" charset="0"/>
              </a:rPr>
              <a:t>every user input </a:t>
            </a:r>
            <a:r>
              <a:rPr lang="en-US" sz="1600" b="0" i="0" dirty="0">
                <a:solidFill>
                  <a:srgbClr val="212529"/>
                </a:solidFill>
                <a:effectLst/>
                <a:latin typeface="raleway" pitchFamily="2" charset="0"/>
              </a:rPr>
              <a:t>before processing.</a:t>
            </a:r>
          </a:p>
        </p:txBody>
      </p:sp>
      <p:sp>
        <p:nvSpPr>
          <p:cNvPr id="4" name="TextBox 3">
            <a:extLst>
              <a:ext uri="{FF2B5EF4-FFF2-40B4-BE49-F238E27FC236}">
                <a16:creationId xmlns:a16="http://schemas.microsoft.com/office/drawing/2014/main" id="{F1C7BC05-D700-43E7-ADED-353EF6E1F193}"/>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08</a:t>
            </a:r>
          </a:p>
        </p:txBody>
      </p:sp>
    </p:spTree>
    <p:extLst>
      <p:ext uri="{BB962C8B-B14F-4D97-AF65-F5344CB8AC3E}">
        <p14:creationId xmlns:p14="http://schemas.microsoft.com/office/powerpoint/2010/main" val="121601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2342</Words>
  <Application>Microsoft Office PowerPoint</Application>
  <PresentationFormat>Widescreen</PresentationFormat>
  <Paragraphs>283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Courier New</vt:lpstr>
      <vt:lpstr>Impact</vt:lpstr>
      <vt:lpstr>Quicksand</vt:lpstr>
      <vt:lpstr>raleway</vt:lpstr>
      <vt:lpstr>Segoe UI Emoji</vt:lpstr>
      <vt:lpstr>Victor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Mizanur Rahman</dc:creator>
  <cp:lastModifiedBy>Mizanur Rahman</cp:lastModifiedBy>
  <cp:revision>140</cp:revision>
  <dcterms:created xsi:type="dcterms:W3CDTF">2022-03-04T06:17:07Z</dcterms:created>
  <dcterms:modified xsi:type="dcterms:W3CDTF">2022-03-06T06:13:08Z</dcterms:modified>
</cp:coreProperties>
</file>