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64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DE32C-FDB7-4494-A629-E1C28E1E50A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26580-DB06-4D33-8199-B7B48D95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4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26580-DB06-4D33-8199-B7B48D95A8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7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22D4-1D78-4508-B0BA-6FB096563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29789-AA8D-43A7-85BD-940D12122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56F69-7703-4FA0-82EA-1827BE4B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308-74B1-4842-AA42-53D0AA47002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E614-A9EB-44D8-A134-CB43081D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80B52-E3B0-4BE7-9A39-67913D38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76E0-0C16-470F-9C24-AFD0E47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8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3478-D609-4933-8A16-77A5BA46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86C73-3F1F-4A9D-B2EB-F012767A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150F-711E-472F-A2CF-11E0FCEB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308-74B1-4842-AA42-53D0AA47002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D16AB-1894-4183-8F00-0664D52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E8B2A-B0F8-49A6-9A9B-4A4B7ECB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76E0-0C16-470F-9C24-AFD0E47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C0B3E-71AD-4FB9-87D7-C69FF4F83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64E7C-64FE-4701-8C09-88B401CBD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B8AAD-B3BA-4634-93A1-A35A4ED3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308-74B1-4842-AA42-53D0AA47002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8A20B-0DF2-40D0-8D5B-3F97DD33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A60A5-07FD-4484-A865-B32AF2B0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76E0-0C16-470F-9C24-AFD0E47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2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DFBA-5044-4670-93B9-30608E2F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99D1-09CF-465E-A3E2-19E09E69F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04DB-4860-4F73-81C8-D1FA535A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308-74B1-4842-AA42-53D0AA47002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27FF1-F4C3-4464-A351-C2DCC1A6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B9F2-0FFD-4E26-B013-D60F6DA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76E0-0C16-470F-9C24-AFD0E47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336B-DFA9-4977-B738-46867B66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CCCE5-70BD-49B5-9922-9026697E4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9A69D-54D6-4144-8278-6EAF596B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308-74B1-4842-AA42-53D0AA47002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B2086-F354-4C47-B537-7CAB20F7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A068E-3909-40C4-B428-70CAD593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76E0-0C16-470F-9C24-AFD0E47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4625-ED82-4610-B6A4-783B788B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BCE90-7C03-4B66-9DE1-16F531EEC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3EE2C-0324-4CB2-9E45-349F91DE0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35BA3-D465-404D-875E-193AFE30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308-74B1-4842-AA42-53D0AA47002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E73C1-1630-4651-9A89-D6DC3677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3408D-8623-4FD2-A613-52AEB9A2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76E0-0C16-470F-9C24-AFD0E47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E154-1450-43D8-B525-5B6A79B3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B81D5-2E99-4346-B5CD-BD5399DBB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5402E-1A54-48A1-AA7F-EB042005C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491EA-3DF7-4104-BF3F-DB9A65A07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F2439-9CB8-423C-8681-1D4953E78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71D17-2B98-40F3-AC2F-985CE6B2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308-74B1-4842-AA42-53D0AA47002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0B211-9146-4BE8-949E-855AE25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6664D-9AEB-4B19-A561-F34CA661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76E0-0C16-470F-9C24-AFD0E47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6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0F7C-2F07-4FA5-86DD-9E0158CF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B1D08-B5F1-48DD-9E5C-7419D58E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308-74B1-4842-AA42-53D0AA47002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9592E-12C3-4409-BE37-81A11F91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96695-155A-4A2F-9229-865F09F8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76E0-0C16-470F-9C24-AFD0E47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DCC93-5AD3-4C62-A039-7DB16B95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308-74B1-4842-AA42-53D0AA47002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ADDE3-7B08-4836-9D75-063C7525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4FB46-E8C7-4D4D-BB7B-F75E0195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76E0-0C16-470F-9C24-AFD0E47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1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C58-15D2-4155-BB69-DDA8F38B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FC4FE-4EC5-4FE3-8400-A9B36A43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BEC55-C4CC-458A-9F04-FBCC16D20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D26EE-715F-4789-A008-3C5DC316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308-74B1-4842-AA42-53D0AA47002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97F41-7015-4FB1-9AD0-B2588760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54281-0FC6-4A74-A957-C54A6682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76E0-0C16-470F-9C24-AFD0E47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3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8CE9-2EE2-4C1C-9DEE-16AB59CE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022AC-5215-4104-B9D1-6180336F0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9831-34D6-47E4-A474-A8F2AAD3B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9F3ED-B08A-4CE9-AFCA-E7612BEC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308-74B1-4842-AA42-53D0AA47002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4FAA2-D3AC-461E-BEA1-8FE73AD5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7AC78-144D-4563-BB51-50624C6E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76E0-0C16-470F-9C24-AFD0E47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2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387B8F-B16E-4A04-91BD-8C72237E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E30E1-31E5-432B-A245-7519536D9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D9E10-4CD5-49B3-9708-64346C990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D5308-74B1-4842-AA42-53D0AA47002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02356-BC95-4AAA-9A86-05CD7E49C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EB078-07CE-4C01-939E-DFA1E55E5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76E0-0C16-470F-9C24-AFD0E47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1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F3FF9-C9B9-4196-B303-E74F7E13BE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3A4CC"/>
          </a:solidFill>
          <a:ln>
            <a:solidFill>
              <a:srgbClr val="83A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3A4C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DA5DF-EDA6-427C-9017-6B705EFFD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64" y="3649971"/>
            <a:ext cx="4352136" cy="3265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EC71AB-6F79-41F3-8FF9-FE56376D849A}"/>
              </a:ext>
            </a:extLst>
          </p:cNvPr>
          <p:cNvSpPr txBox="1"/>
          <p:nvPr/>
        </p:nvSpPr>
        <p:spPr>
          <a:xfrm>
            <a:off x="1682496" y="1287547"/>
            <a:ext cx="3794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C973"/>
                </a:solidFill>
                <a:latin typeface="Impact" panose="020B0806030902050204" pitchFamily="34" charset="0"/>
              </a:rPr>
              <a:t>MySQL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2A4F1-84F3-413C-A9B7-735268F4BBEF}"/>
              </a:ext>
            </a:extLst>
          </p:cNvPr>
          <p:cNvSpPr txBox="1"/>
          <p:nvPr/>
        </p:nvSpPr>
        <p:spPr>
          <a:xfrm>
            <a:off x="1693752" y="2439694"/>
            <a:ext cx="5217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Data types &amp;</a:t>
            </a:r>
          </a:p>
          <a:p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Constraints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41AA9-571A-4C05-A8F7-8703D6F73D8A}"/>
              </a:ext>
            </a:extLst>
          </p:cNvPr>
          <p:cNvSpPr txBox="1"/>
          <p:nvPr/>
        </p:nvSpPr>
        <p:spPr>
          <a:xfrm>
            <a:off x="1705709" y="5662246"/>
            <a:ext cx="2901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35B6B"/>
                </a:solidFill>
                <a:latin typeface="raleway" pitchFamily="2" charset="0"/>
              </a:rPr>
              <a:t>@By </a:t>
            </a:r>
            <a:r>
              <a:rPr lang="en-US" sz="1400" b="1" dirty="0">
                <a:solidFill>
                  <a:srgbClr val="535B6B"/>
                </a:solidFill>
                <a:latin typeface="raleway" pitchFamily="2" charset="0"/>
              </a:rPr>
              <a:t>Mizanur Rahman</a:t>
            </a:r>
          </a:p>
        </p:txBody>
      </p:sp>
    </p:spTree>
    <p:extLst>
      <p:ext uri="{BB962C8B-B14F-4D97-AF65-F5344CB8AC3E}">
        <p14:creationId xmlns:p14="http://schemas.microsoft.com/office/powerpoint/2010/main" val="170946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CD4BE2-85A4-458D-A469-E4B9A585D95E}"/>
              </a:ext>
            </a:extLst>
          </p:cNvPr>
          <p:cNvSpPr txBox="1"/>
          <p:nvPr/>
        </p:nvSpPr>
        <p:spPr>
          <a:xfrm>
            <a:off x="1690496" y="1111360"/>
            <a:ext cx="4801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EA1BF"/>
                </a:solidFill>
                <a:latin typeface="Impact" panose="020B0806030902050204" pitchFamily="34" charset="0"/>
              </a:rPr>
              <a:t>Alter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0B767-ED70-4439-860C-3B1C9D06C9CD}"/>
              </a:ext>
            </a:extLst>
          </p:cNvPr>
          <p:cNvSpPr txBox="1"/>
          <p:nvPr/>
        </p:nvSpPr>
        <p:spPr>
          <a:xfrm>
            <a:off x="1715368" y="1800191"/>
            <a:ext cx="875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</a:t>
            </a:r>
            <a:r>
              <a:rPr lang="en-US" sz="1600" dirty="0">
                <a:solidFill>
                  <a:srgbClr val="7EA1BF"/>
                </a:solidFill>
                <a:latin typeface="raleway" pitchFamily="2" charset="0"/>
              </a:rPr>
              <a:t>DROP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 TABLE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statement is </a:t>
            </a:r>
            <a:r>
              <a:rPr lang="en-US" sz="1600" dirty="0">
                <a:solidFill>
                  <a:srgbClr val="000000"/>
                </a:solidFill>
                <a:latin typeface="raleway" pitchFamily="2" charset="0"/>
              </a:rPr>
              <a:t>used to add, delete or modify columns in an existing table.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It </a:t>
            </a:r>
            <a:r>
              <a:rPr lang="en-US" sz="1600" dirty="0">
                <a:solidFill>
                  <a:srgbClr val="000000"/>
                </a:solidFill>
                <a:latin typeface="raleway" pitchFamily="2" charset="0"/>
              </a:rPr>
              <a:t>is also used to add and drop various </a:t>
            </a:r>
            <a:r>
              <a:rPr lang="en-US" sz="1600" dirty="0">
                <a:solidFill>
                  <a:srgbClr val="7EA1BF"/>
                </a:solidFill>
                <a:latin typeface="raleway" pitchFamily="2" charset="0"/>
              </a:rPr>
              <a:t>constraints</a:t>
            </a:r>
            <a:r>
              <a:rPr lang="en-US" sz="1600" dirty="0">
                <a:solidFill>
                  <a:srgbClr val="000000"/>
                </a:solidFill>
                <a:latin typeface="raleway" pitchFamily="2" charset="0"/>
              </a:rPr>
              <a:t> on an existing tables.</a:t>
            </a:r>
            <a:endParaRPr lang="en-US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C4919-7AB9-47BD-AE38-F674181FF342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09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9DE1FD-B0E2-48CC-8BF5-1A9C7C1634CC}"/>
              </a:ext>
            </a:extLst>
          </p:cNvPr>
          <p:cNvSpPr/>
          <p:nvPr/>
        </p:nvSpPr>
        <p:spPr>
          <a:xfrm>
            <a:off x="1825096" y="2505458"/>
            <a:ext cx="8647190" cy="3449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Victor Mono" panose="00000509000000000000" pitchFamily="49" charset="0"/>
              </a:rPr>
              <a:t>    /*Add column*/</a:t>
            </a:r>
          </a:p>
          <a:p>
            <a:r>
              <a:rPr lang="en-US" sz="1400" b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ALTER TABLE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table_name</a:t>
            </a:r>
            <a:endParaRPr lang="en-US" sz="1400" b="0" dirty="0">
              <a:solidFill>
                <a:srgbClr val="000000"/>
              </a:solidFill>
              <a:effectLst/>
              <a:latin typeface="Victor Mono" panose="00000509000000000000" pitchFamily="49" charset="0"/>
            </a:endParaRPr>
          </a:p>
          <a:p>
            <a:r>
              <a:rPr lang="en-US" sz="1400" b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ADD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column_name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datatype;</a:t>
            </a:r>
          </a:p>
          <a:p>
            <a:r>
              <a:rPr lang="en-US" sz="1400" i="1" dirty="0">
                <a:solidFill>
                  <a:srgbClr val="000000"/>
                </a:solidFill>
                <a:latin typeface="Victor Mono" panose="00000509000000000000" pitchFamily="49" charset="0"/>
              </a:rPr>
              <a:t>    </a:t>
            </a:r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ALTER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Customers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ADD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Email varchar(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255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Victor Mono" panose="00000509000000000000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Victor Mono" panose="00000509000000000000" pitchFamily="49" charset="0"/>
            </a:endParaRPr>
          </a:p>
          <a:p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Victor Mono" panose="00000509000000000000" pitchFamily="49" charset="0"/>
              </a:rPr>
              <a:t>    /*Delete column*/</a:t>
            </a:r>
          </a:p>
          <a:p>
            <a:r>
              <a:rPr lang="en-US" sz="1400" b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ALTER TABLE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table_name</a:t>
            </a:r>
            <a:endParaRPr lang="en-US" sz="1400" b="0" dirty="0">
              <a:solidFill>
                <a:srgbClr val="000000"/>
              </a:solidFill>
              <a:effectLst/>
              <a:latin typeface="Victor Mono" panose="00000509000000000000" pitchFamily="49" charset="0"/>
            </a:endParaRPr>
          </a:p>
          <a:p>
            <a:r>
              <a:rPr lang="en-US" sz="1400" b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DROP COLUMN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column_name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;</a:t>
            </a:r>
          </a:p>
          <a:p>
            <a:endParaRPr lang="en-US" sz="1400" i="1" dirty="0">
              <a:solidFill>
                <a:srgbClr val="000000"/>
              </a:solidFill>
              <a:latin typeface="Victor Mono" panose="00000509000000000000" pitchFamily="49" charset="0"/>
            </a:endParaRPr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ALTER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Customers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DROP COLUMN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Email;</a:t>
            </a:r>
            <a:endParaRPr lang="en-US" sz="1400" dirty="0">
              <a:solidFill>
                <a:srgbClr val="000000"/>
              </a:solidFill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1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B1401-CEF6-4129-BA34-E6694D24E9C0}"/>
              </a:ext>
            </a:extLst>
          </p:cNvPr>
          <p:cNvSpPr/>
          <p:nvPr/>
        </p:nvSpPr>
        <p:spPr>
          <a:xfrm>
            <a:off x="1825096" y="1205575"/>
            <a:ext cx="8647190" cy="2039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Victor Mono" panose="00000509000000000000" pitchFamily="49" charset="0"/>
              </a:rPr>
              <a:t>    /*Add column*/</a:t>
            </a:r>
          </a:p>
          <a:p>
            <a:r>
              <a:rPr lang="en-US" sz="1400" b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ALTER TABLE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table_name</a:t>
            </a:r>
            <a:endParaRPr lang="en-US" sz="1400" b="0" dirty="0">
              <a:solidFill>
                <a:srgbClr val="000000"/>
              </a:solidFill>
              <a:effectLst/>
              <a:latin typeface="Victor Mono" panose="00000509000000000000" pitchFamily="49" charset="0"/>
            </a:endParaRPr>
          </a:p>
          <a:p>
            <a:r>
              <a:rPr lang="en-US" sz="1400" b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MODIFY COLUMN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column_name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datatype;</a:t>
            </a:r>
          </a:p>
          <a:p>
            <a:endParaRPr lang="en-US" sz="1400" i="1" dirty="0">
              <a:solidFill>
                <a:srgbClr val="000000"/>
              </a:solidFill>
              <a:latin typeface="Victor Mono" panose="00000509000000000000" pitchFamily="49" charset="0"/>
            </a:endParaRPr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ALTER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Customers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MODIFY COLUMN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City varchar(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200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21FA2-F863-477A-8453-70FB04E288FA}"/>
              </a:ext>
            </a:extLst>
          </p:cNvPr>
          <p:cNvSpPr txBox="1"/>
          <p:nvPr/>
        </p:nvSpPr>
        <p:spPr>
          <a:xfrm>
            <a:off x="1715368" y="3431767"/>
            <a:ext cx="8756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As mention to </a:t>
            </a:r>
            <a:r>
              <a:rPr lang="en-US" sz="1600" dirty="0">
                <a:solidFill>
                  <a:srgbClr val="000000"/>
                </a:solidFill>
                <a:latin typeface="raleway" pitchFamily="2" charset="0"/>
              </a:rPr>
              <a:t>add and drop various </a:t>
            </a:r>
            <a:r>
              <a:rPr lang="en-US" sz="1600" dirty="0">
                <a:solidFill>
                  <a:srgbClr val="7EA1BF"/>
                </a:solidFill>
                <a:latin typeface="raleway" pitchFamily="2" charset="0"/>
              </a:rPr>
              <a:t>constraints</a:t>
            </a:r>
            <a:r>
              <a:rPr lang="en-US" sz="1600" dirty="0">
                <a:solidFill>
                  <a:srgbClr val="000000"/>
                </a:solidFill>
                <a:latin typeface="raleway" pitchFamily="2" charset="0"/>
              </a:rPr>
              <a:t> on an existing tables we also use this statement. 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raleway" pitchFamily="2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raleway" pitchFamily="2" charset="0"/>
              </a:rPr>
              <a:t>But what is the </a:t>
            </a:r>
            <a:r>
              <a:rPr lang="en-US" sz="1600" dirty="0">
                <a:solidFill>
                  <a:srgbClr val="7EA1BF"/>
                </a:solidFill>
                <a:latin typeface="raleway" pitchFamily="2" charset="0"/>
              </a:rPr>
              <a:t>constraints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🤔 </a:t>
            </a:r>
            <a:r>
              <a:rPr lang="en-US" sz="1600" dirty="0">
                <a:solidFill>
                  <a:srgbClr val="000000"/>
                </a:solidFill>
                <a:latin typeface="raleway" pitchFamily="2" charset="0"/>
              </a:rPr>
              <a:t>?</a:t>
            </a:r>
            <a:endParaRPr lang="en-US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CA8CA-93F7-491D-A50E-4957F4110FA6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3787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048C7B-499F-466D-B9A7-2B96B6BDA828}"/>
              </a:ext>
            </a:extLst>
          </p:cNvPr>
          <p:cNvSpPr txBox="1"/>
          <p:nvPr/>
        </p:nvSpPr>
        <p:spPr>
          <a:xfrm>
            <a:off x="1690496" y="1111360"/>
            <a:ext cx="4801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EA1BF"/>
                </a:solidFill>
                <a:latin typeface="Impact" panose="020B0806030902050204" pitchFamily="34" charset="0"/>
              </a:rPr>
              <a:t>MySQL Constraints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B011B-B316-4452-A1A3-B789C5E0F5E5}"/>
              </a:ext>
            </a:extLst>
          </p:cNvPr>
          <p:cNvSpPr txBox="1"/>
          <p:nvPr/>
        </p:nvSpPr>
        <p:spPr>
          <a:xfrm>
            <a:off x="1715368" y="1800191"/>
            <a:ext cx="4380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MySQL constraints are used to specify rules for data in a table.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Constraints can be specified when the table is created with the </a:t>
            </a:r>
            <a:r>
              <a:rPr lang="en-US" sz="16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aleway" pitchFamily="2" charset="0"/>
              </a:rPr>
              <a:t>CREATE TABLE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statement, or after the table is created with the </a:t>
            </a:r>
            <a:r>
              <a:rPr lang="en-US" sz="16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aleway" pitchFamily="2" charset="0"/>
              </a:rPr>
              <a:t>ALTER TABLE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statement.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Constraints can be column level or table level. Column level constraints apply to a column, and table level constraints apply to the whole table.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B5B00-DA46-48C4-8CFE-57CF42BEF600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DDD48-0B90-4C18-8962-AE8ABE9595AB}"/>
              </a:ext>
            </a:extLst>
          </p:cNvPr>
          <p:cNvSpPr/>
          <p:nvPr/>
        </p:nvSpPr>
        <p:spPr>
          <a:xfrm>
            <a:off x="6642847" y="1800191"/>
            <a:ext cx="3587392" cy="3515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CREATE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table_name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(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column1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datatype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Victor Mono" panose="00000509000000000000" pitchFamily="49" charset="0"/>
              </a:rPr>
              <a:t>constraint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column2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datatype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Victor Mono" panose="00000509000000000000" pitchFamily="49" charset="0"/>
              </a:rPr>
              <a:t>constraint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column3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datatype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Victor Mono" panose="00000509000000000000" pitchFamily="49" charset="0"/>
              </a:rPr>
              <a:t>constraint</a:t>
            </a:r>
            <a:r>
              <a:rPr lang="en-US" sz="140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....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Victor Mono" panose="00000509000000000000" pitchFamily="49" charset="0"/>
            </a:endParaRPr>
          </a:p>
          <a:p>
            <a:r>
              <a:rPr lang="en-US" sz="1400" b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ALTER TABLE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table_name</a:t>
            </a:r>
            <a:endParaRPr lang="en-US" sz="1400" b="0" dirty="0">
              <a:solidFill>
                <a:srgbClr val="000000"/>
              </a:solidFill>
              <a:effectLst/>
              <a:latin typeface="Victor Mono" panose="00000509000000000000" pitchFamily="49" charset="0"/>
            </a:endParaRPr>
          </a:p>
          <a:p>
            <a:r>
              <a:rPr lang="en-US" sz="1400" b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ADD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Victor Mono" panose="00000509000000000000" pitchFamily="49" charset="0"/>
              </a:rPr>
              <a:t>constraint</a:t>
            </a:r>
            <a:r>
              <a:rPr lang="en-US" sz="1400" dirty="0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400" dirty="0">
              <a:solidFill>
                <a:schemeClr val="tx1"/>
              </a:solidFill>
              <a:latin typeface="Victor Mono" panose="00000509000000000000" pitchFamily="49" charset="0"/>
            </a:endParaRPr>
          </a:p>
          <a:p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32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DC83D2-597E-4657-BA7E-7E87C27B88C1}"/>
              </a:ext>
            </a:extLst>
          </p:cNvPr>
          <p:cNvSpPr txBox="1"/>
          <p:nvPr/>
        </p:nvSpPr>
        <p:spPr>
          <a:xfrm>
            <a:off x="1690496" y="1111360"/>
            <a:ext cx="5391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EA1BF"/>
                </a:solidFill>
                <a:latin typeface="Impact" panose="020B0806030902050204" pitchFamily="34" charset="0"/>
              </a:rPr>
              <a:t>Commonly used Constraints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C8F66-05DB-4CBA-B404-71060DDB9C35}"/>
              </a:ext>
            </a:extLst>
          </p:cNvPr>
          <p:cNvSpPr txBox="1"/>
          <p:nvPr/>
        </p:nvSpPr>
        <p:spPr>
          <a:xfrm>
            <a:off x="1715368" y="1800191"/>
            <a:ext cx="8746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following constraints are commonly used in SQL: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27363-3543-4CF1-B591-C32191648F5C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F0950-6148-4404-87B5-F2CB43478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16" y="2455540"/>
            <a:ext cx="409005" cy="409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A53905-0420-428A-9D5E-90DA8CE0B50C}"/>
              </a:ext>
            </a:extLst>
          </p:cNvPr>
          <p:cNvSpPr txBox="1"/>
          <p:nvPr/>
        </p:nvSpPr>
        <p:spPr>
          <a:xfrm>
            <a:off x="2231925" y="2475271"/>
            <a:ext cx="710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NOT NULL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raleway" pitchFamily="2" charset="0"/>
              </a:rPr>
              <a:t>(Ensures that a column cannot have a NULL value)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CE781-CEB1-4B2F-94CA-67717303F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39" y="3060330"/>
            <a:ext cx="409005" cy="4090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B24C5A-9C9B-45D8-9286-71810BBB88FC}"/>
              </a:ext>
            </a:extLst>
          </p:cNvPr>
          <p:cNvSpPr txBox="1"/>
          <p:nvPr/>
        </p:nvSpPr>
        <p:spPr>
          <a:xfrm>
            <a:off x="2239947" y="3080061"/>
            <a:ext cx="710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UNIQUE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raleway" pitchFamily="2" charset="0"/>
              </a:rPr>
              <a:t>(Ensures that all values in a column are different)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6C5358-2ECF-419C-B49F-1EE46465A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86" y="3665121"/>
            <a:ext cx="409005" cy="4090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08F77E-AF3B-4A7C-BE8B-F164D3D6C5B9}"/>
              </a:ext>
            </a:extLst>
          </p:cNvPr>
          <p:cNvSpPr txBox="1"/>
          <p:nvPr/>
        </p:nvSpPr>
        <p:spPr>
          <a:xfrm>
            <a:off x="2257595" y="3684852"/>
            <a:ext cx="7809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PRIMARY KEY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raleway" pitchFamily="2" charset="0"/>
              </a:rPr>
              <a:t>(A combination of NOT NLL and UNIQUE, that uniquely identify each row)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BD2751-8717-4985-8271-BDFABC0CF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68" y="4290436"/>
            <a:ext cx="409005" cy="4090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7AEC39-B1EC-4BD5-AA9C-BF1DC17795CF}"/>
              </a:ext>
            </a:extLst>
          </p:cNvPr>
          <p:cNvSpPr txBox="1"/>
          <p:nvPr/>
        </p:nvSpPr>
        <p:spPr>
          <a:xfrm>
            <a:off x="2228877" y="4310167"/>
            <a:ext cx="679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FOREIGN KEY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raleway" pitchFamily="2" charset="0"/>
              </a:rPr>
              <a:t>(Prevents actions that would destroy links between tables)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96BFBD-E6BD-44C8-95FC-55CDB7E47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99" y="4917970"/>
            <a:ext cx="409005" cy="4090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63C9B3-0C94-418D-94DE-A3FB2FD9CEAA}"/>
              </a:ext>
            </a:extLst>
          </p:cNvPr>
          <p:cNvSpPr txBox="1"/>
          <p:nvPr/>
        </p:nvSpPr>
        <p:spPr>
          <a:xfrm>
            <a:off x="2246808" y="4937701"/>
            <a:ext cx="679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DEFAULT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raleway" pitchFamily="2" charset="0"/>
              </a:rPr>
              <a:t>(Sets a default value for a column if no values is specified)</a:t>
            </a:r>
          </a:p>
        </p:txBody>
      </p:sp>
    </p:spTree>
    <p:extLst>
      <p:ext uri="{BB962C8B-B14F-4D97-AF65-F5344CB8AC3E}">
        <p14:creationId xmlns:p14="http://schemas.microsoft.com/office/powerpoint/2010/main" val="679124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3BFBA0-4E0F-46EC-A0AD-C1EC024CE46B}"/>
              </a:ext>
            </a:extLst>
          </p:cNvPr>
          <p:cNvSpPr txBox="1"/>
          <p:nvPr/>
        </p:nvSpPr>
        <p:spPr>
          <a:xfrm>
            <a:off x="1690496" y="1111360"/>
            <a:ext cx="4801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EA1BF"/>
                </a:solidFill>
                <a:latin typeface="Impact" panose="020B0806030902050204" pitchFamily="34" charset="0"/>
              </a:rPr>
              <a:t>NOT NULL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0F8EF-509C-449D-9AAE-30AA04F9044F}"/>
              </a:ext>
            </a:extLst>
          </p:cNvPr>
          <p:cNvSpPr txBox="1"/>
          <p:nvPr/>
        </p:nvSpPr>
        <p:spPr>
          <a:xfrm>
            <a:off x="1715368" y="1800191"/>
            <a:ext cx="87569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By default, a column can hold NULL values.</a:t>
            </a: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NOT NULL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constraint enforces a column to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NOT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accept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NULL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values.</a:t>
            </a: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This enforces a field to always contain a value, which means that you cannot insert a new record, or update a record without adding a value to this field.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9BCF3-CD52-461D-AFA3-2FD8A7C81296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53477-0AD5-402A-9DF7-057F6941CF32}"/>
              </a:ext>
            </a:extLst>
          </p:cNvPr>
          <p:cNvSpPr/>
          <p:nvPr/>
        </p:nvSpPr>
        <p:spPr>
          <a:xfrm>
            <a:off x="1776372" y="3659572"/>
            <a:ext cx="8647190" cy="1865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CREATE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Users (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    ID int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NOT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NULL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LastName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varchar(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255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NOT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NULL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    FirstName varchar(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255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NOT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NULL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Age int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7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C671D5-7F3F-4074-A9D8-59029EBA5ED4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A97868-9266-4A97-81F8-D076BE14F451}"/>
              </a:ext>
            </a:extLst>
          </p:cNvPr>
          <p:cNvSpPr txBox="1"/>
          <p:nvPr/>
        </p:nvSpPr>
        <p:spPr>
          <a:xfrm>
            <a:off x="1715368" y="1307130"/>
            <a:ext cx="87569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following SQL ensures that the "ID", "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LastName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", and "FirstName" columns will NOT accept NULL values when the “</a:t>
            </a:r>
            <a:r>
              <a:rPr lang="en-US" sz="1600" dirty="0">
                <a:solidFill>
                  <a:srgbClr val="000000"/>
                </a:solidFill>
                <a:latin typeface="raleway" pitchFamily="2" charset="0"/>
              </a:rPr>
              <a:t>Users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" table is created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raleway" pitchFamily="2" charset="0"/>
            </a:endParaRP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To create a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NOT NULL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constraint on the "Age" column when the “Users" table is already created, use the following SQL: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B553F4-A4E8-4411-9841-0D18E24FB4A5}"/>
              </a:ext>
            </a:extLst>
          </p:cNvPr>
          <p:cNvSpPr/>
          <p:nvPr/>
        </p:nvSpPr>
        <p:spPr>
          <a:xfrm>
            <a:off x="1776372" y="3300984"/>
            <a:ext cx="8647190" cy="1136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ALTER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Victor Mono" panose="00000509000000000000" pitchFamily="49" charset="0"/>
              </a:rPr>
              <a:t>Users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MODIFY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Age int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NOT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NULL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4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40495-A3EA-4E70-A76A-6C75E3DCA737}"/>
              </a:ext>
            </a:extLst>
          </p:cNvPr>
          <p:cNvSpPr txBox="1"/>
          <p:nvPr/>
        </p:nvSpPr>
        <p:spPr>
          <a:xfrm>
            <a:off x="1690496" y="1111360"/>
            <a:ext cx="4801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EA1BF"/>
                </a:solidFill>
                <a:latin typeface="Impact" panose="020B0806030902050204" pitchFamily="34" charset="0"/>
              </a:rPr>
              <a:t>UNIQUE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17620-BACA-489D-A018-9767D71813E7}"/>
              </a:ext>
            </a:extLst>
          </p:cNvPr>
          <p:cNvSpPr txBox="1"/>
          <p:nvPr/>
        </p:nvSpPr>
        <p:spPr>
          <a:xfrm>
            <a:off x="1715368" y="1800191"/>
            <a:ext cx="87569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UNIQUE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constraint ensures that all values in a column are different.</a:t>
            </a: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Both the UNIQUE and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PRIMARY KEY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constraints provide a guarantee for uniqueness for a column or set of columns. A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PRIMARY KEY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constraint automatically has a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UNIQUE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constraint. 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However, you can have many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UNIQUE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constraints per table, but only one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PRIMARY KEY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constraint per table.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81404-D70E-4F84-B821-E068D17427D6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15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B5D0C2-8204-45D6-BFE8-D05C8772D839}"/>
              </a:ext>
            </a:extLst>
          </p:cNvPr>
          <p:cNvSpPr/>
          <p:nvPr/>
        </p:nvSpPr>
        <p:spPr>
          <a:xfrm>
            <a:off x="1825096" y="4051219"/>
            <a:ext cx="8647190" cy="1865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CD"/>
                </a:solidFill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CREATE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Users (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ID int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NOT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NULL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LastName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varchar(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255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NOT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NULL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FirstName varchar(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255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Age int,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UNIQUE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(ID)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2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B4B63B-F788-4775-B0B2-D76BFF095081}"/>
              </a:ext>
            </a:extLst>
          </p:cNvPr>
          <p:cNvSpPr txBox="1"/>
          <p:nvPr/>
        </p:nvSpPr>
        <p:spPr>
          <a:xfrm>
            <a:off x="1715368" y="1280238"/>
            <a:ext cx="875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To name a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UNIQUE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constraint, and to define a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UNIQUE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constraint on multiple columns, use the following SQL syntax: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48633-E403-47B8-8BD0-B24D9DD241B5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1EA18-B494-44E8-8FD7-AD175E216FAA}"/>
              </a:ext>
            </a:extLst>
          </p:cNvPr>
          <p:cNvSpPr/>
          <p:nvPr/>
        </p:nvSpPr>
        <p:spPr>
          <a:xfrm>
            <a:off x="1825096" y="2132769"/>
            <a:ext cx="8647190" cy="2026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CREATE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Users (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    ID int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NOT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NULL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LastName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varchar(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255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NOT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NULL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FirstName varchar(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255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Age int,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CONSTRAINT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UK_</a:t>
            </a:r>
            <a:r>
              <a:rPr lang="en-US" sz="1400" dirty="0" err="1">
                <a:solidFill>
                  <a:srgbClr val="000000"/>
                </a:solidFill>
                <a:latin typeface="Victor Mono" panose="00000509000000000000" pitchFamily="49" charset="0"/>
              </a:rPr>
              <a:t>Users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UNIQUE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ID,LastName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BCBF2B-E370-45BA-8A65-126A00B6D5C4}"/>
              </a:ext>
            </a:extLst>
          </p:cNvPr>
          <p:cNvSpPr/>
          <p:nvPr/>
        </p:nvSpPr>
        <p:spPr>
          <a:xfrm>
            <a:off x="1834062" y="4382913"/>
            <a:ext cx="8647190" cy="8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ALTER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Users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ADD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CONSTRAINT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UK_</a:t>
            </a:r>
            <a:r>
              <a:rPr lang="en-US" sz="1400" dirty="0" err="1">
                <a:solidFill>
                  <a:srgbClr val="000000"/>
                </a:solidFill>
                <a:latin typeface="Victor Mono" panose="00000509000000000000" pitchFamily="49" charset="0"/>
              </a:rPr>
              <a:t>Users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UNIQUE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ID,LastName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40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14C07-4C80-4635-BB8D-C8C06EB6C15A}"/>
              </a:ext>
            </a:extLst>
          </p:cNvPr>
          <p:cNvSpPr txBox="1"/>
          <p:nvPr/>
        </p:nvSpPr>
        <p:spPr>
          <a:xfrm>
            <a:off x="1715368" y="1280238"/>
            <a:ext cx="8756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To drop a UNIQUE constraint, use the following SQL: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C42D61-60ED-4E2B-B4C1-742BCE7F6E2A}"/>
              </a:ext>
            </a:extLst>
          </p:cNvPr>
          <p:cNvSpPr/>
          <p:nvPr/>
        </p:nvSpPr>
        <p:spPr>
          <a:xfrm>
            <a:off x="1825096" y="1854862"/>
            <a:ext cx="8647190" cy="906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ALTER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Users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DROP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INDEX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UK_</a:t>
            </a:r>
            <a:r>
              <a:rPr lang="en-US" sz="1400" dirty="0" err="1">
                <a:solidFill>
                  <a:srgbClr val="000000"/>
                </a:solidFill>
                <a:latin typeface="Victor Mono" panose="00000509000000000000" pitchFamily="49" charset="0"/>
              </a:rPr>
              <a:t>Users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FA65E-2F6B-485C-94E8-BA572C151F8A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731922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968F3B-F0C3-4540-9682-208DB3A8DF20}"/>
              </a:ext>
            </a:extLst>
          </p:cNvPr>
          <p:cNvSpPr txBox="1"/>
          <p:nvPr/>
        </p:nvSpPr>
        <p:spPr>
          <a:xfrm>
            <a:off x="1690496" y="1111360"/>
            <a:ext cx="4801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EA1BF"/>
                </a:solidFill>
                <a:latin typeface="Impact" panose="020B0806030902050204" pitchFamily="34" charset="0"/>
              </a:rPr>
              <a:t>PRIMARY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B6010-7068-4265-BA81-7C3FDE99A1E9}"/>
              </a:ext>
            </a:extLst>
          </p:cNvPr>
          <p:cNvSpPr txBox="1"/>
          <p:nvPr/>
        </p:nvSpPr>
        <p:spPr>
          <a:xfrm>
            <a:off x="1715368" y="1800191"/>
            <a:ext cx="87569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</a:t>
            </a:r>
            <a:r>
              <a:rPr lang="en-US" sz="16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aleway" pitchFamily="2" charset="0"/>
              </a:rPr>
              <a:t>PRIMARY KEY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constraint uniquely identifies each record in a table.</a:t>
            </a: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Primary keys must contain </a:t>
            </a:r>
            <a:r>
              <a:rPr lang="en-US" sz="16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aleway" pitchFamily="2" charset="0"/>
              </a:rPr>
              <a:t>UNIQUE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values, and cannot contain </a:t>
            </a:r>
            <a:r>
              <a:rPr lang="en-US" sz="16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aleway" pitchFamily="2" charset="0"/>
              </a:rPr>
              <a:t>NULL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values.</a:t>
            </a: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 table can have only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ONE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primary key; and in the table, this primary key can consist of single or multiple columns (fields).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C0F27-1071-40D6-844E-6677EE661D8B}"/>
              </a:ext>
            </a:extLst>
          </p:cNvPr>
          <p:cNvSpPr/>
          <p:nvPr/>
        </p:nvSpPr>
        <p:spPr>
          <a:xfrm>
            <a:off x="1825096" y="3638840"/>
            <a:ext cx="8647190" cy="1865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CREATE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Users (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    ID int,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LastName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varchar(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255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NOT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NULL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FirstName varchar(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255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NOT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NULL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Age int,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PRIMARY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KEY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(ID)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EB8B9-E2F4-4E4E-8174-EF7FD4E41D9A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13377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B3F804-3BBB-42A7-973F-114D83081D8E}"/>
              </a:ext>
            </a:extLst>
          </p:cNvPr>
          <p:cNvSpPr txBox="1"/>
          <p:nvPr/>
        </p:nvSpPr>
        <p:spPr>
          <a:xfrm>
            <a:off x="1690496" y="1111360"/>
            <a:ext cx="4161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EA1BF"/>
                </a:solidFill>
                <a:latin typeface="Impact" panose="020B0806030902050204" pitchFamily="34" charset="0"/>
              </a:rPr>
              <a:t>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4AF92-7BA2-43BF-81BC-14B7BAAAE552}"/>
              </a:ext>
            </a:extLst>
          </p:cNvPr>
          <p:cNvSpPr txBox="1"/>
          <p:nvPr/>
        </p:nvSpPr>
        <p:spPr>
          <a:xfrm>
            <a:off x="1715368" y="1800191"/>
            <a:ext cx="45795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MySQL is the most popular Open Source Relational SQL database management system. </a:t>
            </a:r>
          </a:p>
          <a:p>
            <a:endParaRPr lang="en-US" sz="1600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MySQL is one of the best RDBMS being used for developing web-based software applications.</a:t>
            </a:r>
            <a:endParaRPr lang="en-US" sz="1600" b="0" i="0" dirty="0">
              <a:effectLst/>
              <a:latin typeface="raleway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4C505-58E6-4559-A9CB-09AE3548B8A3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2B3D2E-8B95-4A18-A8E5-7C5918BE0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636" y="2127451"/>
            <a:ext cx="5312745" cy="354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82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C06A8-EFB2-40B3-99CA-967F2C1BE1AB}"/>
              </a:ext>
            </a:extLst>
          </p:cNvPr>
          <p:cNvSpPr txBox="1"/>
          <p:nvPr/>
        </p:nvSpPr>
        <p:spPr>
          <a:xfrm>
            <a:off x="1715368" y="1280238"/>
            <a:ext cx="875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To allow naming of a </a:t>
            </a:r>
            <a:r>
              <a:rPr lang="en-US" sz="16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aleway" pitchFamily="2" charset="0"/>
              </a:rPr>
              <a:t>PRIMARY KEY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constraint, and for defining a </a:t>
            </a:r>
            <a:r>
              <a:rPr lang="en-US" sz="16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aleway" pitchFamily="2" charset="0"/>
              </a:rPr>
              <a:t>PRIMARY KEY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constraint on multiple columns, use the following SQL syntax: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EA752E-EDF2-4BBD-92BA-1D3F82818FC7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6AD79-2B38-44C8-A284-5F30C027373C}"/>
              </a:ext>
            </a:extLst>
          </p:cNvPr>
          <p:cNvSpPr/>
          <p:nvPr/>
        </p:nvSpPr>
        <p:spPr>
          <a:xfrm>
            <a:off x="1825096" y="2132769"/>
            <a:ext cx="8647190" cy="2026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CREATE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Users (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    ID int,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       FirstName varchar(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255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LastName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varchar(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255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NOT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NULL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Age int,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    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CONSTRAINT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PK_</a:t>
            </a:r>
            <a:r>
              <a:rPr lang="en-US" sz="1400" dirty="0" err="1">
                <a:solidFill>
                  <a:srgbClr val="000000"/>
                </a:solidFill>
                <a:latin typeface="Victor Mono" panose="00000509000000000000" pitchFamily="49" charset="0"/>
              </a:rPr>
              <a:t>Users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PRIMARY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KEY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(ID, FirstName)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A657CA-8C32-4E0E-922C-EA3CF026D7EE}"/>
              </a:ext>
            </a:extLst>
          </p:cNvPr>
          <p:cNvSpPr/>
          <p:nvPr/>
        </p:nvSpPr>
        <p:spPr>
          <a:xfrm>
            <a:off x="1834062" y="4382913"/>
            <a:ext cx="8647190" cy="8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Victor Mono" panose="00000509000000000000" pitchFamily="49" charset="0"/>
              </a:rPr>
              <a:t>/*Add primary key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Victor Mono" panose="00000509000000000000" pitchFamily="49" charset="0"/>
              </a:rPr>
              <a:t>i</a:t>
            </a:r>
            <a:r>
              <a:rPr lang="en-US" sz="14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Victor Mono" panose="00000509000000000000" pitchFamily="49" charset="0"/>
              </a:rPr>
              <a:t>n already created table*/ </a:t>
            </a:r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ALTER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Users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ADD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PRIMARY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KEY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(ID);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42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F7BD88-11B8-40F4-98F5-E750A4FB51D6}"/>
              </a:ext>
            </a:extLst>
          </p:cNvPr>
          <p:cNvSpPr/>
          <p:nvPr/>
        </p:nvSpPr>
        <p:spPr>
          <a:xfrm>
            <a:off x="1834062" y="1406629"/>
            <a:ext cx="8647190" cy="1211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Victor Mono" panose="00000509000000000000" pitchFamily="49" charset="0"/>
              </a:rPr>
              <a:t>/*Add multiple primary key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Victor Mono" panose="00000509000000000000" pitchFamily="49" charset="0"/>
              </a:rPr>
              <a:t>i</a:t>
            </a:r>
            <a:r>
              <a:rPr lang="en-US" sz="14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Victor Mono" panose="00000509000000000000" pitchFamily="49" charset="0"/>
              </a:rPr>
              <a:t>n already created table*/ </a:t>
            </a:r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ALTER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Users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ADD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CONSTRAINT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PK_Users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PRIMARY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KEY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(ID, </a:t>
            </a:r>
            <a:r>
              <a:rPr lang="en-US" sz="1400" dirty="0">
                <a:solidFill>
                  <a:srgbClr val="000000"/>
                </a:solidFill>
                <a:latin typeface="Victor Mono" panose="00000509000000000000" pitchFamily="49" charset="0"/>
              </a:rPr>
              <a:t>First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Name);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65E56-67E8-49F9-BAAD-7377765E8311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B9AFB-8DDF-4714-ACD9-3F527349CD66}"/>
              </a:ext>
            </a:extLst>
          </p:cNvPr>
          <p:cNvSpPr txBox="1"/>
          <p:nvPr/>
        </p:nvSpPr>
        <p:spPr>
          <a:xfrm>
            <a:off x="1715368" y="2795275"/>
            <a:ext cx="8756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📃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Note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- If you use </a:t>
            </a:r>
            <a:r>
              <a:rPr lang="en-US" sz="160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aleway" pitchFamily="2" charset="0"/>
              </a:rPr>
              <a:t>ALTER TABLE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to add a primary key, the primary key column(s) must have been declared to not contain </a:t>
            </a:r>
            <a:r>
              <a:rPr lang="en-US" sz="16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aleway" pitchFamily="2" charset="0"/>
              </a:rPr>
              <a:t>NULL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values (when the table was first created).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raleway" pitchFamily="2" charset="0"/>
            </a:endParaRP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To drop a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PRIMARY KEY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constraint, use the following SQL: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6C713E-545D-4458-8122-2C1C6C13708A}"/>
              </a:ext>
            </a:extLst>
          </p:cNvPr>
          <p:cNvSpPr/>
          <p:nvPr/>
        </p:nvSpPr>
        <p:spPr>
          <a:xfrm>
            <a:off x="1834062" y="4199549"/>
            <a:ext cx="8647190" cy="1211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Victor Mono" panose="00000509000000000000" pitchFamily="49" charset="0"/>
              </a:rPr>
              <a:t>/*Add multiple primary key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Victor Mono" panose="00000509000000000000" pitchFamily="49" charset="0"/>
              </a:rPr>
              <a:t>i</a:t>
            </a:r>
            <a:r>
              <a:rPr lang="en-US" sz="14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Victor Mono" panose="00000509000000000000" pitchFamily="49" charset="0"/>
              </a:rPr>
              <a:t>n already created table*/ </a:t>
            </a:r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ALTER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Users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DROP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PRIMARY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KEY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053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48A536-3743-4FA7-BB36-F51635387316}"/>
              </a:ext>
            </a:extLst>
          </p:cNvPr>
          <p:cNvSpPr txBox="1"/>
          <p:nvPr/>
        </p:nvSpPr>
        <p:spPr>
          <a:xfrm>
            <a:off x="1690496" y="1111360"/>
            <a:ext cx="4801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EA1BF"/>
                </a:solidFill>
                <a:latin typeface="Impact" panose="020B0806030902050204" pitchFamily="34" charset="0"/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62D64-7B3F-40B1-841F-00D445007FE2}"/>
              </a:ext>
            </a:extLst>
          </p:cNvPr>
          <p:cNvSpPr txBox="1"/>
          <p:nvPr/>
        </p:nvSpPr>
        <p:spPr>
          <a:xfrm>
            <a:off x="1715366" y="1800191"/>
            <a:ext cx="87569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FOREIGN KEY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is a field (or collection of fields) in one table, that refers to the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PRIMARY KEY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in another table.</a:t>
            </a: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table with the foreign key is called the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child table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, and the table with the primary key is called the referenced or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parent table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.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raleway" pitchFamily="2" charset="0"/>
            </a:endParaRPr>
          </a:p>
          <a:p>
            <a:pPr algn="just"/>
            <a:r>
              <a:rPr lang="en-US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Parent Table (Users)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84372-28F7-46FF-A9BF-308CA0EECDA6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21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045080B-BDD9-4479-B4F1-01D9B98D7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104629"/>
              </p:ext>
            </p:extLst>
          </p:nvPr>
        </p:nvGraphicFramePr>
        <p:xfrm>
          <a:off x="1829868" y="3720129"/>
          <a:ext cx="86424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604">
                  <a:extLst>
                    <a:ext uri="{9D8B030D-6E8A-4147-A177-3AD203B41FA5}">
                      <a16:colId xmlns:a16="http://schemas.microsoft.com/office/drawing/2014/main" val="3394234173"/>
                    </a:ext>
                  </a:extLst>
                </a:gridCol>
                <a:gridCol w="2160604">
                  <a:extLst>
                    <a:ext uri="{9D8B030D-6E8A-4147-A177-3AD203B41FA5}">
                      <a16:colId xmlns:a16="http://schemas.microsoft.com/office/drawing/2014/main" val="2385984547"/>
                    </a:ext>
                  </a:extLst>
                </a:gridCol>
                <a:gridCol w="2160604">
                  <a:extLst>
                    <a:ext uri="{9D8B030D-6E8A-4147-A177-3AD203B41FA5}">
                      <a16:colId xmlns:a16="http://schemas.microsoft.com/office/drawing/2014/main" val="2777481641"/>
                    </a:ext>
                  </a:extLst>
                </a:gridCol>
                <a:gridCol w="2160604">
                  <a:extLst>
                    <a:ext uri="{9D8B030D-6E8A-4147-A177-3AD203B41FA5}">
                      <a16:colId xmlns:a16="http://schemas.microsoft.com/office/drawing/2014/main" val="3351350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aleway" pitchFamily="2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aleway" pitchFamily="2" charset="0"/>
                        </a:rPr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raleway" pitchFamily="2" charset="0"/>
                        </a:rPr>
                        <a:t>LastName</a:t>
                      </a:r>
                      <a:endParaRPr lang="en-US" sz="1600" b="1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aleway" pitchFamily="2" charset="0"/>
                        </a:rP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23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Mizanur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Rahman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21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Barik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raleway" pitchFamily="2" charset="0"/>
                        </a:rPr>
                        <a:t>Sadik</a:t>
                      </a:r>
                      <a:endParaRPr lang="en-US" sz="1600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72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Mehedi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5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648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2DFE08-3E1A-41AB-BBBA-640B7A628697}"/>
              </a:ext>
            </a:extLst>
          </p:cNvPr>
          <p:cNvSpPr txBox="1"/>
          <p:nvPr/>
        </p:nvSpPr>
        <p:spPr>
          <a:xfrm>
            <a:off x="1715368" y="1352135"/>
            <a:ext cx="8756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Child Table (Orders)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17820C79-EE44-4BA0-BA23-2D604C3F0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42315"/>
              </p:ext>
            </p:extLst>
          </p:nvPr>
        </p:nvGraphicFramePr>
        <p:xfrm>
          <a:off x="1829868" y="1818177"/>
          <a:ext cx="864241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806">
                  <a:extLst>
                    <a:ext uri="{9D8B030D-6E8A-4147-A177-3AD203B41FA5}">
                      <a16:colId xmlns:a16="http://schemas.microsoft.com/office/drawing/2014/main" val="3394234173"/>
                    </a:ext>
                  </a:extLst>
                </a:gridCol>
                <a:gridCol w="2880806">
                  <a:extLst>
                    <a:ext uri="{9D8B030D-6E8A-4147-A177-3AD203B41FA5}">
                      <a16:colId xmlns:a16="http://schemas.microsoft.com/office/drawing/2014/main" val="2385984547"/>
                    </a:ext>
                  </a:extLst>
                </a:gridCol>
                <a:gridCol w="2880806">
                  <a:extLst>
                    <a:ext uri="{9D8B030D-6E8A-4147-A177-3AD203B41FA5}">
                      <a16:colId xmlns:a16="http://schemas.microsoft.com/office/drawing/2014/main" val="2777481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aleway" pitchFamily="2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raleway" pitchFamily="2" charset="0"/>
                        </a:rPr>
                        <a:t>OrderID</a:t>
                      </a:r>
                      <a:endParaRPr lang="en-US" sz="1600" b="1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raleway" pitchFamily="2" charset="0"/>
                        </a:rPr>
                        <a:t>UserID</a:t>
                      </a:r>
                      <a:endParaRPr lang="en-US" sz="1600" b="1" dirty="0"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23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214566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21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314566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72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414766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52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C0B014-F48A-4799-B7AC-FCD48704DEC5}"/>
              </a:ext>
            </a:extLst>
          </p:cNvPr>
          <p:cNvSpPr txBox="1"/>
          <p:nvPr/>
        </p:nvSpPr>
        <p:spPr>
          <a:xfrm>
            <a:off x="1715366" y="3500975"/>
            <a:ext cx="87569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Notice that the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UserID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column in the Child table points to the ID column in the Parent table.</a:t>
            </a: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ID column in the Parent table is the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PRIMARY KEY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in the Parent table.</a:t>
            </a: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ID column in the Child table is a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FOREIGN KEY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in the Child table.</a:t>
            </a: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FOREIGN KEY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constraint prevents invalid data from being inserted into the foreign key column, because it has to be one of the values contained in the parent table.</a:t>
            </a:r>
            <a:endParaRPr lang="en-US" sz="1600" b="1" i="0" dirty="0">
              <a:solidFill>
                <a:srgbClr val="000000"/>
              </a:solidFill>
              <a:effectLst/>
              <a:latin typeface="raleway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D4839-524A-4022-80AD-1482B2DEDCAE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548619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EA8E60-04C5-4946-99BB-0DB978EA31FA}"/>
              </a:ext>
            </a:extLst>
          </p:cNvPr>
          <p:cNvSpPr txBox="1"/>
          <p:nvPr/>
        </p:nvSpPr>
        <p:spPr>
          <a:xfrm>
            <a:off x="1715368" y="1280238"/>
            <a:ext cx="8756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following SQL creates a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FOREIGN KEY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on the ID column when the Child table is created:</a:t>
            </a:r>
          </a:p>
          <a:p>
            <a:endParaRPr lang="en-US" sz="1600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en-US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MySQL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BCCC45-DFD4-4164-A94A-CE18580A403C}"/>
              </a:ext>
            </a:extLst>
          </p:cNvPr>
          <p:cNvSpPr/>
          <p:nvPr/>
        </p:nvSpPr>
        <p:spPr>
          <a:xfrm>
            <a:off x="1825096" y="2535105"/>
            <a:ext cx="8647190" cy="2026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CREATE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Orders (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ID int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NOT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NULL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OrderNumber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int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NOT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NULL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UserID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int,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PRIMARY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KEY</a:t>
            </a:r>
            <a:r>
              <a:rPr lang="en-US" sz="1400" b="0" i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(ID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FOREIGN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KEY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UserID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REFERENCES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Users(ID)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6F841-4692-48CE-A86F-1D948CFBEE8D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729224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17C6F6-ADED-40DB-ACE7-83FFDCAECDC9}"/>
              </a:ext>
            </a:extLst>
          </p:cNvPr>
          <p:cNvSpPr txBox="1"/>
          <p:nvPr/>
        </p:nvSpPr>
        <p:spPr>
          <a:xfrm>
            <a:off x="1715368" y="1280238"/>
            <a:ext cx="8756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SQL Server / Oracle / MS Access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B6C9AA-B982-4E61-825C-1849CC3EA44F}"/>
              </a:ext>
            </a:extLst>
          </p:cNvPr>
          <p:cNvSpPr/>
          <p:nvPr/>
        </p:nvSpPr>
        <p:spPr>
          <a:xfrm>
            <a:off x="1825096" y="1849305"/>
            <a:ext cx="8647190" cy="2026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CREATE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Orders (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ID int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NOT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NULL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PRIMARY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KEY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OrderNumber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int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NOT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NULL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UserID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int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FOREIGN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KEY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REFERENCES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Users(ID)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8B808-A400-4655-8B38-6EC2F78474C2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352785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86CAA-BA9A-4422-B7B0-EEF721CEF87E}"/>
              </a:ext>
            </a:extLst>
          </p:cNvPr>
          <p:cNvSpPr txBox="1"/>
          <p:nvPr/>
        </p:nvSpPr>
        <p:spPr>
          <a:xfrm>
            <a:off x="1715368" y="1569231"/>
            <a:ext cx="875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000000"/>
                </a:solidFill>
                <a:effectLst/>
                <a:latin typeface="raleway" pitchFamily="2" charset="0"/>
              </a:rPr>
              <a:t>To allow naming of a </a:t>
            </a:r>
            <a:r>
              <a:rPr lang="en-US" sz="1600" i="0" dirty="0">
                <a:solidFill>
                  <a:srgbClr val="7EA1BF"/>
                </a:solidFill>
                <a:effectLst/>
                <a:latin typeface="raleway" pitchFamily="2" charset="0"/>
              </a:rPr>
              <a:t>FOREIGN KEY </a:t>
            </a:r>
            <a:r>
              <a:rPr lang="en-US" sz="1600" i="0" dirty="0">
                <a:solidFill>
                  <a:srgbClr val="000000"/>
                </a:solidFill>
                <a:effectLst/>
                <a:latin typeface="raleway" pitchFamily="2" charset="0"/>
              </a:rPr>
              <a:t>constraint, and for defining a </a:t>
            </a:r>
            <a:r>
              <a:rPr lang="en-US" sz="1600" i="0" dirty="0">
                <a:solidFill>
                  <a:srgbClr val="7EA1BF"/>
                </a:solidFill>
                <a:effectLst/>
                <a:latin typeface="raleway" pitchFamily="2" charset="0"/>
              </a:rPr>
              <a:t>FOREIGN KEY </a:t>
            </a:r>
            <a:r>
              <a:rPr lang="en-US" sz="1600" i="0" dirty="0">
                <a:solidFill>
                  <a:srgbClr val="000000"/>
                </a:solidFill>
                <a:effectLst/>
                <a:latin typeface="raleway" pitchFamily="2" charset="0"/>
              </a:rPr>
              <a:t>constraint on multiple columns, use the following SQL syntax: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ACBCDD-8644-461E-9EEF-1224C76424C9}"/>
              </a:ext>
            </a:extLst>
          </p:cNvPr>
          <p:cNvSpPr/>
          <p:nvPr/>
        </p:nvSpPr>
        <p:spPr>
          <a:xfrm>
            <a:off x="1825096" y="2480241"/>
            <a:ext cx="8647190" cy="2585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CREATE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Orders (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OrderID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int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NOT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NULL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OrderNumber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int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NOT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NULL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PersonID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int,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PRIMARY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KEY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OrderID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CONSTRAINT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FK_</a:t>
            </a:r>
            <a:r>
              <a:rPr lang="en-US" sz="1400" dirty="0" err="1">
                <a:solidFill>
                  <a:srgbClr val="000000"/>
                </a:solidFill>
                <a:latin typeface="Victor Mono" panose="00000509000000000000" pitchFamily="49" charset="0"/>
              </a:rPr>
              <a:t>User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Order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FOREIGN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KEY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UserID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REFERENCES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Users(ID)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01B76-E704-4A88-8E5C-AE5D56C093C5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553238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F9FE50-A807-4444-952E-6B7EB05827F4}"/>
              </a:ext>
            </a:extLst>
          </p:cNvPr>
          <p:cNvSpPr txBox="1"/>
          <p:nvPr/>
        </p:nvSpPr>
        <p:spPr>
          <a:xfrm>
            <a:off x="1715368" y="1569231"/>
            <a:ext cx="875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000000"/>
                </a:solidFill>
                <a:effectLst/>
                <a:latin typeface="raleway" pitchFamily="2" charset="0"/>
              </a:rPr>
              <a:t>To create a </a:t>
            </a:r>
            <a:r>
              <a:rPr lang="en-US" sz="1600" i="0" dirty="0">
                <a:solidFill>
                  <a:srgbClr val="7EA1BF"/>
                </a:solidFill>
                <a:effectLst/>
                <a:latin typeface="raleway" pitchFamily="2" charset="0"/>
              </a:rPr>
              <a:t>FOREIGN KEY </a:t>
            </a:r>
            <a:r>
              <a:rPr lang="en-US" sz="1600" i="0" dirty="0">
                <a:solidFill>
                  <a:srgbClr val="000000"/>
                </a:solidFill>
                <a:effectLst/>
                <a:latin typeface="raleway" pitchFamily="2" charset="0"/>
              </a:rPr>
              <a:t>constraint on the “ID" column when the "Orders" table is already created, use the following SQL: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5EFD57-CF25-4D90-A2C8-4E085C09CF66}"/>
              </a:ext>
            </a:extLst>
          </p:cNvPr>
          <p:cNvSpPr/>
          <p:nvPr/>
        </p:nvSpPr>
        <p:spPr>
          <a:xfrm>
            <a:off x="1825096" y="2279073"/>
            <a:ext cx="8647190" cy="948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ALTER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Orders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ADD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FOREIGN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KEY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UserID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REFERENCES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Users(ID);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52390-06A4-45E6-97F5-849FE412EB0A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340EF-55A0-4DF8-95FB-775FC52E980D}"/>
              </a:ext>
            </a:extLst>
          </p:cNvPr>
          <p:cNvSpPr txBox="1"/>
          <p:nvPr/>
        </p:nvSpPr>
        <p:spPr>
          <a:xfrm>
            <a:off x="1712320" y="3577863"/>
            <a:ext cx="875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000000"/>
                </a:solidFill>
                <a:effectLst/>
                <a:latin typeface="raleway" pitchFamily="2" charset="0"/>
              </a:rPr>
              <a:t>To allow naming of a </a:t>
            </a:r>
            <a:r>
              <a:rPr lang="en-US" sz="1600" i="0" dirty="0">
                <a:solidFill>
                  <a:srgbClr val="7EA1BF"/>
                </a:solidFill>
                <a:effectLst/>
                <a:latin typeface="raleway" pitchFamily="2" charset="0"/>
              </a:rPr>
              <a:t>FOREIGN KEY </a:t>
            </a:r>
            <a:r>
              <a:rPr lang="en-US" sz="1600" i="0" dirty="0">
                <a:solidFill>
                  <a:srgbClr val="000000"/>
                </a:solidFill>
                <a:effectLst/>
                <a:latin typeface="raleway" pitchFamily="2" charset="0"/>
              </a:rPr>
              <a:t>constraint, and for defining a </a:t>
            </a:r>
            <a:r>
              <a:rPr lang="en-US" sz="1600" i="0" dirty="0">
                <a:solidFill>
                  <a:srgbClr val="7EA1BF"/>
                </a:solidFill>
                <a:effectLst/>
                <a:latin typeface="raleway" pitchFamily="2" charset="0"/>
              </a:rPr>
              <a:t>FOREIGN KEY </a:t>
            </a:r>
            <a:r>
              <a:rPr lang="en-US" sz="1600" i="0" dirty="0">
                <a:solidFill>
                  <a:srgbClr val="000000"/>
                </a:solidFill>
                <a:effectLst/>
                <a:latin typeface="raleway" pitchFamily="2" charset="0"/>
              </a:rPr>
              <a:t>constraint on multiple columns, use the following SQL syntax: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92FDA-EA78-436E-9727-E6CB0373CB1B}"/>
              </a:ext>
            </a:extLst>
          </p:cNvPr>
          <p:cNvSpPr/>
          <p:nvPr/>
        </p:nvSpPr>
        <p:spPr>
          <a:xfrm>
            <a:off x="1822048" y="4287705"/>
            <a:ext cx="8647190" cy="1152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ALTER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Orders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ADD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CONSTRAINT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FK_</a:t>
            </a:r>
            <a:r>
              <a:rPr lang="en-US" sz="1400" dirty="0" err="1">
                <a:solidFill>
                  <a:srgbClr val="000000"/>
                </a:solidFill>
                <a:latin typeface="Victor Mono" panose="00000509000000000000" pitchFamily="49" charset="0"/>
              </a:rPr>
              <a:t>User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Order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FOREIGN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KEY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UserID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REFERENCES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Users(ID);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48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0F5332-A36F-47AC-AF89-D606B73E529D}"/>
              </a:ext>
            </a:extLst>
          </p:cNvPr>
          <p:cNvSpPr txBox="1"/>
          <p:nvPr/>
        </p:nvSpPr>
        <p:spPr>
          <a:xfrm>
            <a:off x="1715368" y="1569231"/>
            <a:ext cx="8756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000000"/>
                </a:solidFill>
                <a:effectLst/>
                <a:latin typeface="raleway" pitchFamily="2" charset="0"/>
              </a:rPr>
              <a:t>To drop a </a:t>
            </a:r>
            <a:r>
              <a:rPr lang="en-US" sz="1600" i="0" dirty="0">
                <a:solidFill>
                  <a:srgbClr val="7EA1BF"/>
                </a:solidFill>
                <a:effectLst/>
                <a:latin typeface="raleway" pitchFamily="2" charset="0"/>
              </a:rPr>
              <a:t>FOREIGN KEY </a:t>
            </a:r>
            <a:r>
              <a:rPr lang="en-US" sz="1600" i="0" dirty="0">
                <a:solidFill>
                  <a:srgbClr val="000000"/>
                </a:solidFill>
                <a:effectLst/>
                <a:latin typeface="raleway" pitchFamily="2" charset="0"/>
              </a:rPr>
              <a:t>constraint, use the following SQL: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AE1A1-7721-461C-8145-8A56886E6E81}"/>
              </a:ext>
            </a:extLst>
          </p:cNvPr>
          <p:cNvSpPr/>
          <p:nvPr/>
        </p:nvSpPr>
        <p:spPr>
          <a:xfrm>
            <a:off x="1825096" y="2096193"/>
            <a:ext cx="8647190" cy="948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ALTER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Orders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DROP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FOREIGN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KEY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FK_</a:t>
            </a:r>
            <a:r>
              <a:rPr lang="en-US" sz="1400" dirty="0" err="1">
                <a:solidFill>
                  <a:srgbClr val="000000"/>
                </a:solidFill>
                <a:latin typeface="Victor Mono" panose="00000509000000000000" pitchFamily="49" charset="0"/>
              </a:rPr>
              <a:t>User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Order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99A18-3C84-4BFB-A626-AA67749805C4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911020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487657A-22B6-4DE1-9880-CEF61CF3B3CA}"/>
              </a:ext>
            </a:extLst>
          </p:cNvPr>
          <p:cNvSpPr/>
          <p:nvPr/>
        </p:nvSpPr>
        <p:spPr>
          <a:xfrm>
            <a:off x="3076574" y="219074"/>
            <a:ext cx="6254496" cy="6257926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BB9786-42BF-4FDE-813B-CF8874A6AABA}"/>
              </a:ext>
            </a:extLst>
          </p:cNvPr>
          <p:cNvSpPr/>
          <p:nvPr/>
        </p:nvSpPr>
        <p:spPr>
          <a:xfrm>
            <a:off x="3533774" y="677989"/>
            <a:ext cx="5340096" cy="5340096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A0B5F2-01D5-421C-AC7E-765F576C5553}"/>
              </a:ext>
            </a:extLst>
          </p:cNvPr>
          <p:cNvSpPr/>
          <p:nvPr/>
        </p:nvSpPr>
        <p:spPr>
          <a:xfrm>
            <a:off x="4448174" y="1592389"/>
            <a:ext cx="3511296" cy="3511296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25D58-941B-48AC-9028-69DA6EEB418D}"/>
              </a:ext>
            </a:extLst>
          </p:cNvPr>
          <p:cNvSpPr txBox="1"/>
          <p:nvPr/>
        </p:nvSpPr>
        <p:spPr>
          <a:xfrm>
            <a:off x="5486636" y="223254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Quicksand" panose="00000500000000000000" pitchFamily="2" charset="0"/>
              </a:rPr>
              <a:t>THIS IS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82743-B16D-4E3A-9972-85B2D7B9FD56}"/>
              </a:ext>
            </a:extLst>
          </p:cNvPr>
          <p:cNvSpPr txBox="1"/>
          <p:nvPr/>
        </p:nvSpPr>
        <p:spPr>
          <a:xfrm>
            <a:off x="4905849" y="2876121"/>
            <a:ext cx="2733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83A4CC"/>
                </a:solidFill>
                <a:latin typeface="Impact" panose="020B080603090205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57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223-B66C-44AD-A889-499FA32EC1B2}"/>
              </a:ext>
            </a:extLst>
          </p:cNvPr>
          <p:cNvSpPr txBox="1"/>
          <p:nvPr/>
        </p:nvSpPr>
        <p:spPr>
          <a:xfrm>
            <a:off x="1690496" y="1111360"/>
            <a:ext cx="4161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EA1BF"/>
                </a:solidFill>
                <a:latin typeface="Impact" panose="020B0806030902050204" pitchFamily="34" charset="0"/>
              </a:rPr>
              <a:t>MySQL Data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A0B71-5A0F-49B4-AA65-4A3539E30FA6}"/>
              </a:ext>
            </a:extLst>
          </p:cNvPr>
          <p:cNvSpPr txBox="1"/>
          <p:nvPr/>
        </p:nvSpPr>
        <p:spPr>
          <a:xfrm>
            <a:off x="1715368" y="1800191"/>
            <a:ext cx="8756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MySQL uses many different data types broken into three categories −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652BC-3AFB-45E7-8904-73DFAC5A534E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C5202-0431-40FE-AD42-747447CCF26B}"/>
              </a:ext>
            </a:extLst>
          </p:cNvPr>
          <p:cNvSpPr txBox="1"/>
          <p:nvPr/>
        </p:nvSpPr>
        <p:spPr>
          <a:xfrm>
            <a:off x="1782743" y="4423201"/>
            <a:ext cx="875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333333"/>
                </a:solidFill>
                <a:effectLst/>
                <a:latin typeface="raleway" pitchFamily="2" charset="0"/>
              </a:rPr>
              <a:t>💡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TIPS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- Properly defining the fields in a table is important to the overall optimization of your database. You should use only the type and size of field you really need to use.</a:t>
            </a:r>
            <a:endParaRPr lang="en-US" sz="1600" b="0" i="0" dirty="0">
              <a:effectLst/>
              <a:latin typeface="raleway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5F76-9075-48D7-A2CF-013E7C431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16" y="2404800"/>
            <a:ext cx="409005" cy="4090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4389B-2FCC-4004-AA34-5F8946E69486}"/>
              </a:ext>
            </a:extLst>
          </p:cNvPr>
          <p:cNvSpPr txBox="1"/>
          <p:nvPr/>
        </p:nvSpPr>
        <p:spPr>
          <a:xfrm>
            <a:off x="2231926" y="2424531"/>
            <a:ext cx="1185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Numeric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8D890F-0E41-4446-91C9-37A011E27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39" y="3009590"/>
            <a:ext cx="409005" cy="4090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9BE8E0-D7AC-4B2E-AD2F-5703F8582C4B}"/>
              </a:ext>
            </a:extLst>
          </p:cNvPr>
          <p:cNvSpPr txBox="1"/>
          <p:nvPr/>
        </p:nvSpPr>
        <p:spPr>
          <a:xfrm>
            <a:off x="2239949" y="3029321"/>
            <a:ext cx="2245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  <a:latin typeface="raleway" pitchFamily="2" charset="0"/>
              </a:rPr>
              <a:t>Date and Time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BC33E2-1337-46F7-A1B9-2D0D43E4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86" y="3614381"/>
            <a:ext cx="409005" cy="4090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858CF2-933F-4394-BC41-41E0A937EF1A}"/>
              </a:ext>
            </a:extLst>
          </p:cNvPr>
          <p:cNvSpPr txBox="1"/>
          <p:nvPr/>
        </p:nvSpPr>
        <p:spPr>
          <a:xfrm>
            <a:off x="2257596" y="3634112"/>
            <a:ext cx="2245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  <a:latin typeface="raleway" pitchFamily="2" charset="0"/>
              </a:rPr>
              <a:t>String Type</a:t>
            </a:r>
          </a:p>
        </p:txBody>
      </p:sp>
    </p:spTree>
    <p:extLst>
      <p:ext uri="{BB962C8B-B14F-4D97-AF65-F5344CB8AC3E}">
        <p14:creationId xmlns:p14="http://schemas.microsoft.com/office/powerpoint/2010/main" val="15122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A00B94-A981-4F8C-B0E7-7DB0C2D9C5A8}"/>
              </a:ext>
            </a:extLst>
          </p:cNvPr>
          <p:cNvSpPr txBox="1"/>
          <p:nvPr/>
        </p:nvSpPr>
        <p:spPr>
          <a:xfrm>
            <a:off x="1690496" y="1111360"/>
            <a:ext cx="4161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EA1BF"/>
                </a:solidFill>
                <a:latin typeface="Impact" panose="020B0806030902050204" pitchFamily="34" charset="0"/>
              </a:rPr>
              <a:t>Numeric Data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50DAB-04D8-488F-AAB4-8C47911F8234}"/>
              </a:ext>
            </a:extLst>
          </p:cNvPr>
          <p:cNvSpPr txBox="1"/>
          <p:nvPr/>
        </p:nvSpPr>
        <p:spPr>
          <a:xfrm>
            <a:off x="1715368" y="1800191"/>
            <a:ext cx="8756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MySQL uses all the standard ANSI SQL numeric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27C64-FB1C-4431-8360-B1B36883EE8A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66CDD-FBFF-48F2-8A5C-7794E5E7F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16" y="2404800"/>
            <a:ext cx="409005" cy="409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853B82-E031-4D48-AFBD-D2651DF47BEA}"/>
              </a:ext>
            </a:extLst>
          </p:cNvPr>
          <p:cNvSpPr txBox="1"/>
          <p:nvPr/>
        </p:nvSpPr>
        <p:spPr>
          <a:xfrm>
            <a:off x="2231926" y="2424531"/>
            <a:ext cx="3044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INT (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raleway" pitchFamily="2" charset="0"/>
              </a:rPr>
              <a:t>-2147483648 to 2147483647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75EF48-77BD-4E51-AB25-1AC7C4522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39" y="3009590"/>
            <a:ext cx="409005" cy="4090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69A995-34EC-42B4-A4B7-C5BD52BDFBEC}"/>
              </a:ext>
            </a:extLst>
          </p:cNvPr>
          <p:cNvSpPr txBox="1"/>
          <p:nvPr/>
        </p:nvSpPr>
        <p:spPr>
          <a:xfrm>
            <a:off x="2239948" y="3029321"/>
            <a:ext cx="3429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TINYINT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raleway" pitchFamily="2" charset="0"/>
              </a:rPr>
              <a:t>(-128 to 127 )</a:t>
            </a: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69661-A005-42C8-ACAF-59A4FD8D1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86" y="3614381"/>
            <a:ext cx="409005" cy="4090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E6E2AA-7583-4233-A0FE-E72169F47782}"/>
              </a:ext>
            </a:extLst>
          </p:cNvPr>
          <p:cNvSpPr txBox="1"/>
          <p:nvPr/>
        </p:nvSpPr>
        <p:spPr>
          <a:xfrm>
            <a:off x="2257596" y="3634112"/>
            <a:ext cx="3018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raleway" pitchFamily="2" charset="0"/>
              </a:rPr>
              <a:t>SMALLINT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raleway" pitchFamily="2" charset="0"/>
              </a:rPr>
              <a:t>(-32768 to 32767 )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94152F-873D-4F28-8BD9-E82304027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68" y="4239696"/>
            <a:ext cx="409005" cy="4090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4FC0D8-2CFF-4A45-B1E6-AAAACBA23A4C}"/>
              </a:ext>
            </a:extLst>
          </p:cNvPr>
          <p:cNvSpPr txBox="1"/>
          <p:nvPr/>
        </p:nvSpPr>
        <p:spPr>
          <a:xfrm>
            <a:off x="2228878" y="4259427"/>
            <a:ext cx="317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MEDIUMIN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raleway" pitchFamily="2" charset="0"/>
              </a:rPr>
              <a:t>(-8388608 to 8388607 )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DB094E-045E-4B4F-A8FD-E3DFD909C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2424531"/>
            <a:ext cx="409005" cy="4090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2C2743-9446-4400-BEDE-51094076B572}"/>
              </a:ext>
            </a:extLst>
          </p:cNvPr>
          <p:cNvSpPr txBox="1"/>
          <p:nvPr/>
        </p:nvSpPr>
        <p:spPr>
          <a:xfrm>
            <a:off x="6274070" y="2444262"/>
            <a:ext cx="456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BIGINT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raleway" pitchFamily="2" charset="0"/>
              </a:rPr>
              <a:t>(9223372036854775808 to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9223372036854775807)</a:t>
            </a:r>
            <a:endParaRPr lang="en-US" sz="12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F7B986-EE5A-47D4-928A-25FE73E9E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07" y="3029322"/>
            <a:ext cx="409005" cy="4090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DB855F-E82A-4C0C-B51F-87059D0BC4CF}"/>
              </a:ext>
            </a:extLst>
          </p:cNvPr>
          <p:cNvSpPr txBox="1"/>
          <p:nvPr/>
        </p:nvSpPr>
        <p:spPr>
          <a:xfrm>
            <a:off x="6291716" y="3049053"/>
            <a:ext cx="4297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  <a:latin typeface="raleway" pitchFamily="2" charset="0"/>
              </a:rPr>
              <a:t>FLOAT </a:t>
            </a:r>
            <a:r>
              <a:rPr lang="en-US" sz="1200" b="0" i="0" dirty="0">
                <a:effectLst/>
                <a:latin typeface="raleway" pitchFamily="2" charset="0"/>
              </a:rPr>
              <a:t>(can take 24 place after decimal point)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CECFDF-809A-440F-8018-FC11DE008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59" y="3620634"/>
            <a:ext cx="409005" cy="4090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149B58B-CA41-442F-8689-69355015B469}"/>
              </a:ext>
            </a:extLst>
          </p:cNvPr>
          <p:cNvSpPr txBox="1"/>
          <p:nvPr/>
        </p:nvSpPr>
        <p:spPr>
          <a:xfrm>
            <a:off x="6288668" y="3640365"/>
            <a:ext cx="4561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raleway" pitchFamily="2" charset="0"/>
              </a:rPr>
              <a:t>DOUBLE </a:t>
            </a:r>
            <a:r>
              <a:rPr lang="en-US" sz="1200" b="0" i="0" dirty="0">
                <a:effectLst/>
                <a:latin typeface="raleway" pitchFamily="2" charset="0"/>
              </a:rPr>
              <a:t>(can take 53 place after decimal point)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71A122-CC54-40F4-98FD-B82047FC8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59" y="4242426"/>
            <a:ext cx="409005" cy="4090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98679F-7F64-46D7-9212-B6467F59744E}"/>
              </a:ext>
            </a:extLst>
          </p:cNvPr>
          <p:cNvSpPr txBox="1"/>
          <p:nvPr/>
        </p:nvSpPr>
        <p:spPr>
          <a:xfrm>
            <a:off x="6288669" y="4262157"/>
            <a:ext cx="2245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  <a:latin typeface="raleway" pitchFamily="2" charset="0"/>
              </a:rPr>
              <a:t>DECIMAL</a:t>
            </a:r>
          </a:p>
        </p:txBody>
      </p:sp>
    </p:spTree>
    <p:extLst>
      <p:ext uri="{BB962C8B-B14F-4D97-AF65-F5344CB8AC3E}">
        <p14:creationId xmlns:p14="http://schemas.microsoft.com/office/powerpoint/2010/main" val="95359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A87E5-0F35-4533-8E48-AAB0454B188C}"/>
              </a:ext>
            </a:extLst>
          </p:cNvPr>
          <p:cNvSpPr txBox="1"/>
          <p:nvPr/>
        </p:nvSpPr>
        <p:spPr>
          <a:xfrm>
            <a:off x="1690496" y="1111360"/>
            <a:ext cx="4161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EA1BF"/>
                </a:solidFill>
                <a:latin typeface="Impact" panose="020B0806030902050204" pitchFamily="34" charset="0"/>
              </a:rPr>
              <a:t>String Data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0C3E2-9BCA-4C63-896C-B2027D34E87B}"/>
              </a:ext>
            </a:extLst>
          </p:cNvPr>
          <p:cNvSpPr txBox="1"/>
          <p:nvPr/>
        </p:nvSpPr>
        <p:spPr>
          <a:xfrm>
            <a:off x="1715368" y="1800191"/>
            <a:ext cx="875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Although the numeric and date types are fun, most data you'll store will be in a string format. This list describes the common string datatypes in MySQL.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4DBA9-0D7B-4C37-9B44-C3CCBFD13F49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F27D5-C4C1-4D9C-A9DB-C6630AC0A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16" y="2706552"/>
            <a:ext cx="409005" cy="409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BEB57-27ED-4BA5-97E2-537E611C2FC7}"/>
              </a:ext>
            </a:extLst>
          </p:cNvPr>
          <p:cNvSpPr txBox="1"/>
          <p:nvPr/>
        </p:nvSpPr>
        <p:spPr>
          <a:xfrm>
            <a:off x="2231926" y="2726283"/>
            <a:ext cx="327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itchFamily="2" charset="0"/>
              </a:rPr>
              <a:t>CHAR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(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raleway" pitchFamily="2" charset="0"/>
              </a:rPr>
              <a:t>1 to 255 characters – fixed length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13BA5-B981-4062-8823-B6A6B32C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39" y="3311342"/>
            <a:ext cx="409005" cy="409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700015-DF2B-4CD9-9FAB-89859575DE7F}"/>
              </a:ext>
            </a:extLst>
          </p:cNvPr>
          <p:cNvSpPr txBox="1"/>
          <p:nvPr/>
        </p:nvSpPr>
        <p:spPr>
          <a:xfrm>
            <a:off x="2239948" y="3331073"/>
            <a:ext cx="3856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VARCHAR (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raleway" pitchFamily="2" charset="0"/>
              </a:rPr>
              <a:t>1 to 255 characters – variable length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126124-0541-4026-B536-592A2F772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86" y="3916133"/>
            <a:ext cx="409005" cy="4090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BFA70C-D603-4BD9-98C5-D6E7D0F34400}"/>
              </a:ext>
            </a:extLst>
          </p:cNvPr>
          <p:cNvSpPr txBox="1"/>
          <p:nvPr/>
        </p:nvSpPr>
        <p:spPr>
          <a:xfrm>
            <a:off x="2257596" y="3935864"/>
            <a:ext cx="369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raleway" pitchFamily="2" charset="0"/>
              </a:rPr>
              <a:t>BLOB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raleway" pitchFamily="2" charset="0"/>
              </a:rPr>
              <a:t>(used for binary data – 65535 characters)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4C1C30-0492-47D5-80D5-82B724B17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68" y="4541448"/>
            <a:ext cx="409005" cy="4090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968E0F-573F-4FB5-B0B4-960B6A846E0D}"/>
              </a:ext>
            </a:extLst>
          </p:cNvPr>
          <p:cNvSpPr txBox="1"/>
          <p:nvPr/>
        </p:nvSpPr>
        <p:spPr>
          <a:xfrm>
            <a:off x="2228878" y="4561179"/>
            <a:ext cx="317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TINYBLOB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raleway" pitchFamily="2" charset="0"/>
              </a:rPr>
              <a:t>(255 characters)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A10E1C-80B5-456E-B285-462CBF0A9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424" y="2726283"/>
            <a:ext cx="409005" cy="4090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FD3FB8-CE83-4AE1-94E6-6E63647351BE}"/>
              </a:ext>
            </a:extLst>
          </p:cNvPr>
          <p:cNvSpPr txBox="1"/>
          <p:nvPr/>
        </p:nvSpPr>
        <p:spPr>
          <a:xfrm>
            <a:off x="7029334" y="2746014"/>
            <a:ext cx="456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MEDIUMBLOB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raleway" pitchFamily="2" charset="0"/>
              </a:rPr>
              <a:t>(16777215 characters)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91CAD4-D0CF-4D12-A34F-E2785FF03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071" y="3331074"/>
            <a:ext cx="409005" cy="4090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97AEF8-1420-45CE-8562-D1A4EC67999A}"/>
              </a:ext>
            </a:extLst>
          </p:cNvPr>
          <p:cNvSpPr txBox="1"/>
          <p:nvPr/>
        </p:nvSpPr>
        <p:spPr>
          <a:xfrm>
            <a:off x="7046980" y="3350805"/>
            <a:ext cx="4297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  <a:latin typeface="raleway" pitchFamily="2" charset="0"/>
              </a:rPr>
              <a:t>LONGBLOB </a:t>
            </a:r>
            <a:r>
              <a:rPr lang="en-US" sz="1200" b="0" i="0" dirty="0">
                <a:effectLst/>
                <a:latin typeface="raleway" pitchFamily="2" charset="0"/>
              </a:rPr>
              <a:t>(4294967295 characters)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21F6FD-E851-4824-B1A3-7AE260E68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23" y="3922386"/>
            <a:ext cx="409005" cy="4090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5B8235-CDEC-4F95-BABE-5266B8195585}"/>
              </a:ext>
            </a:extLst>
          </p:cNvPr>
          <p:cNvSpPr txBox="1"/>
          <p:nvPr/>
        </p:nvSpPr>
        <p:spPr>
          <a:xfrm>
            <a:off x="7043932" y="3942117"/>
            <a:ext cx="4561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raleway" pitchFamily="2" charset="0"/>
              </a:rPr>
              <a:t>ENUM </a:t>
            </a:r>
            <a:r>
              <a:rPr lang="en-US" sz="1200" b="0" i="0" dirty="0">
                <a:effectLst/>
                <a:latin typeface="raleway" pitchFamily="2" charset="0"/>
              </a:rPr>
              <a:t>(predefined values)</a:t>
            </a:r>
          </a:p>
        </p:txBody>
      </p:sp>
    </p:spTree>
    <p:extLst>
      <p:ext uri="{BB962C8B-B14F-4D97-AF65-F5344CB8AC3E}">
        <p14:creationId xmlns:p14="http://schemas.microsoft.com/office/powerpoint/2010/main" val="50364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8C3B95-A781-4FA2-AFEC-389E39246076}"/>
              </a:ext>
            </a:extLst>
          </p:cNvPr>
          <p:cNvSpPr txBox="1"/>
          <p:nvPr/>
        </p:nvSpPr>
        <p:spPr>
          <a:xfrm>
            <a:off x="1690496" y="1111360"/>
            <a:ext cx="4801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EA1BF"/>
                </a:solidFill>
                <a:latin typeface="Impact" panose="020B0806030902050204" pitchFamily="34" charset="0"/>
              </a:rPr>
              <a:t>Create &amp; DROP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CC5897-51FD-46C3-8060-8DA2D39A697B}"/>
              </a:ext>
            </a:extLst>
          </p:cNvPr>
          <p:cNvSpPr txBox="1"/>
          <p:nvPr/>
        </p:nvSpPr>
        <p:spPr>
          <a:xfrm>
            <a:off x="1715368" y="1800191"/>
            <a:ext cx="8756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CREATE DATABASE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command is </a:t>
            </a:r>
            <a:r>
              <a:rPr lang="en-US" sz="1600" dirty="0">
                <a:solidFill>
                  <a:srgbClr val="000000"/>
                </a:solidFill>
                <a:latin typeface="raleway" pitchFamily="2" charset="0"/>
              </a:rPr>
              <a:t>used to create a new database</a:t>
            </a:r>
            <a:endParaRPr lang="en-US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5192D-A902-4F68-A0FA-3429DA3AA864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FAC582-D6E2-47A8-AB01-9AFCA2F363B6}"/>
              </a:ext>
            </a:extLst>
          </p:cNvPr>
          <p:cNvSpPr/>
          <p:nvPr/>
        </p:nvSpPr>
        <p:spPr>
          <a:xfrm>
            <a:off x="1825096" y="2412239"/>
            <a:ext cx="8647190" cy="641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70C0"/>
                </a:solidFill>
                <a:effectLst/>
                <a:latin typeface="Victor Mono" panose="00000509000000000000" pitchFamily="49" charset="0"/>
              </a:rPr>
              <a:t>    CREATE DATABASE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database_name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97617E-7DC4-4942-A2E4-13F252354B53}"/>
              </a:ext>
            </a:extLst>
          </p:cNvPr>
          <p:cNvSpPr txBox="1"/>
          <p:nvPr/>
        </p:nvSpPr>
        <p:spPr>
          <a:xfrm>
            <a:off x="1721464" y="3452207"/>
            <a:ext cx="8756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DROP DATABASE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command is </a:t>
            </a:r>
            <a:r>
              <a:rPr lang="en-US" sz="1600" dirty="0">
                <a:solidFill>
                  <a:srgbClr val="000000"/>
                </a:solidFill>
                <a:latin typeface="raleway" pitchFamily="2" charset="0"/>
              </a:rPr>
              <a:t>used to drop an existing database</a:t>
            </a:r>
            <a:endParaRPr lang="en-US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84F003-7525-4DE1-B52E-BB8A538C6823}"/>
              </a:ext>
            </a:extLst>
          </p:cNvPr>
          <p:cNvSpPr/>
          <p:nvPr/>
        </p:nvSpPr>
        <p:spPr>
          <a:xfrm>
            <a:off x="1831192" y="4064255"/>
            <a:ext cx="8647190" cy="641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70C0"/>
                </a:solidFill>
                <a:effectLst/>
                <a:latin typeface="Victor Mono" panose="00000509000000000000" pitchFamily="49" charset="0"/>
              </a:rPr>
              <a:t>    DROP DATABASE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database_name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AA284-A8DD-414A-911B-37400EB958D7}"/>
              </a:ext>
            </a:extLst>
          </p:cNvPr>
          <p:cNvSpPr txBox="1"/>
          <p:nvPr/>
        </p:nvSpPr>
        <p:spPr>
          <a:xfrm>
            <a:off x="1718416" y="5040215"/>
            <a:ext cx="875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⚠️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WARNING: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 Be careful before dropping a database. Deleting a database will result in loss of complete information stored in the database!</a:t>
            </a:r>
          </a:p>
        </p:txBody>
      </p:sp>
    </p:spTree>
    <p:extLst>
      <p:ext uri="{BB962C8B-B14F-4D97-AF65-F5344CB8AC3E}">
        <p14:creationId xmlns:p14="http://schemas.microsoft.com/office/powerpoint/2010/main" val="204677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B9A73D-E22C-457C-9FBE-585FF80000FE}"/>
              </a:ext>
            </a:extLst>
          </p:cNvPr>
          <p:cNvSpPr txBox="1"/>
          <p:nvPr/>
        </p:nvSpPr>
        <p:spPr>
          <a:xfrm>
            <a:off x="1690496" y="1111360"/>
            <a:ext cx="4801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EA1BF"/>
                </a:solidFill>
                <a:latin typeface="Impact" panose="020B0806030902050204" pitchFamily="34" charset="0"/>
              </a:rPr>
              <a:t>Create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61138-DC6C-4BBB-9864-22A474F06C29}"/>
              </a:ext>
            </a:extLst>
          </p:cNvPr>
          <p:cNvSpPr txBox="1"/>
          <p:nvPr/>
        </p:nvSpPr>
        <p:spPr>
          <a:xfrm>
            <a:off x="1715368" y="1800191"/>
            <a:ext cx="8756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CREATE TABLE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command is </a:t>
            </a:r>
            <a:r>
              <a:rPr lang="en-US" sz="1600" dirty="0">
                <a:solidFill>
                  <a:srgbClr val="000000"/>
                </a:solidFill>
                <a:latin typeface="raleway" pitchFamily="2" charset="0"/>
              </a:rPr>
              <a:t>used to create a new table in a database.</a:t>
            </a:r>
            <a:endParaRPr lang="en-US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D74BC-BF08-4F11-AC99-6216CA2407BA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844B6-CB0F-4720-9B04-4213D1A145D7}"/>
              </a:ext>
            </a:extLst>
          </p:cNvPr>
          <p:cNvSpPr/>
          <p:nvPr/>
        </p:nvSpPr>
        <p:spPr>
          <a:xfrm>
            <a:off x="1825096" y="2386585"/>
            <a:ext cx="8647190" cy="1865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CREATE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table_name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(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column1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datatype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column2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datatype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column3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datatype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 ....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69A51-A70E-41D4-992B-A62090430011}"/>
              </a:ext>
            </a:extLst>
          </p:cNvPr>
          <p:cNvSpPr txBox="1"/>
          <p:nvPr/>
        </p:nvSpPr>
        <p:spPr>
          <a:xfrm>
            <a:off x="1721464" y="4567775"/>
            <a:ext cx="875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column parameters specify the names of the columns of the table. The datatype parameter specifies the type of data the column can hold (e.g. varchar, integer, date, etc.).</a:t>
            </a:r>
          </a:p>
        </p:txBody>
      </p:sp>
    </p:spTree>
    <p:extLst>
      <p:ext uri="{BB962C8B-B14F-4D97-AF65-F5344CB8AC3E}">
        <p14:creationId xmlns:p14="http://schemas.microsoft.com/office/powerpoint/2010/main" val="303209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944FA5-8645-40D0-93DF-3F2CFB608F26}"/>
              </a:ext>
            </a:extLst>
          </p:cNvPr>
          <p:cNvSpPr/>
          <p:nvPr/>
        </p:nvSpPr>
        <p:spPr>
          <a:xfrm>
            <a:off x="1831192" y="1229615"/>
            <a:ext cx="8647190" cy="1834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    CREATE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Persons (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PersonID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int,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LastName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 varchar(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255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FirstName varchar(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255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Address varchar(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255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),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   City varchar(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255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A3C76-4422-4DA1-8FB2-3FAD10BF8D7A}"/>
              </a:ext>
            </a:extLst>
          </p:cNvPr>
          <p:cNvSpPr txBox="1"/>
          <p:nvPr/>
        </p:nvSpPr>
        <p:spPr>
          <a:xfrm>
            <a:off x="1721464" y="3196175"/>
            <a:ext cx="8756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PersonID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column is of type int and will hold an integer. The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LastName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, FirstName, Address, and City columns are of type varchar and will hold characters, and the maximum length for these fields is 255 characters.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raleway" pitchFamily="2" charset="0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This will create a empty table like this 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955039A-E3C7-476C-87AB-F28738B97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49459"/>
              </p:ext>
            </p:extLst>
          </p:nvPr>
        </p:nvGraphicFramePr>
        <p:xfrm>
          <a:off x="1839976" y="4651586"/>
          <a:ext cx="86384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681">
                  <a:extLst>
                    <a:ext uri="{9D8B030D-6E8A-4147-A177-3AD203B41FA5}">
                      <a16:colId xmlns:a16="http://schemas.microsoft.com/office/drawing/2014/main" val="3967817531"/>
                    </a:ext>
                  </a:extLst>
                </a:gridCol>
                <a:gridCol w="1727681">
                  <a:extLst>
                    <a:ext uri="{9D8B030D-6E8A-4147-A177-3AD203B41FA5}">
                      <a16:colId xmlns:a16="http://schemas.microsoft.com/office/drawing/2014/main" val="2669563194"/>
                    </a:ext>
                  </a:extLst>
                </a:gridCol>
                <a:gridCol w="1727681">
                  <a:extLst>
                    <a:ext uri="{9D8B030D-6E8A-4147-A177-3AD203B41FA5}">
                      <a16:colId xmlns:a16="http://schemas.microsoft.com/office/drawing/2014/main" val="3361039402"/>
                    </a:ext>
                  </a:extLst>
                </a:gridCol>
                <a:gridCol w="1727681">
                  <a:extLst>
                    <a:ext uri="{9D8B030D-6E8A-4147-A177-3AD203B41FA5}">
                      <a16:colId xmlns:a16="http://schemas.microsoft.com/office/drawing/2014/main" val="3245338157"/>
                    </a:ext>
                  </a:extLst>
                </a:gridCol>
                <a:gridCol w="1727681">
                  <a:extLst>
                    <a:ext uri="{9D8B030D-6E8A-4147-A177-3AD203B41FA5}">
                      <a16:colId xmlns:a16="http://schemas.microsoft.com/office/drawing/2014/main" val="1471482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raleway" pitchFamily="2" charset="0"/>
                        </a:rPr>
                        <a:t>LastName</a:t>
                      </a:r>
                      <a:endParaRPr lang="en-US" sz="1600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0"/>
                        </a:rPr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4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206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29A94D-D307-49BB-BA89-818F79790D22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06910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E25E1-DBF9-4743-BE4B-98C10E6A6D34}"/>
              </a:ext>
            </a:extLst>
          </p:cNvPr>
          <p:cNvSpPr txBox="1"/>
          <p:nvPr/>
        </p:nvSpPr>
        <p:spPr>
          <a:xfrm>
            <a:off x="1690496" y="1111360"/>
            <a:ext cx="4801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EA1BF"/>
                </a:solidFill>
                <a:latin typeface="Impact" panose="020B0806030902050204" pitchFamily="34" charset="0"/>
              </a:rPr>
              <a:t>Drop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02D0B8-6D0C-401F-82CE-B3A1A898CDE8}"/>
              </a:ext>
            </a:extLst>
          </p:cNvPr>
          <p:cNvSpPr txBox="1"/>
          <p:nvPr/>
        </p:nvSpPr>
        <p:spPr>
          <a:xfrm>
            <a:off x="1715368" y="1800191"/>
            <a:ext cx="8756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</a:t>
            </a:r>
            <a:r>
              <a:rPr lang="en-US" sz="1600" dirty="0">
                <a:solidFill>
                  <a:srgbClr val="7EA1BF"/>
                </a:solidFill>
                <a:latin typeface="raleway" pitchFamily="2" charset="0"/>
              </a:rPr>
              <a:t>DROP</a:t>
            </a:r>
            <a:r>
              <a:rPr lang="en-US" sz="1600" b="0" i="0" dirty="0">
                <a:solidFill>
                  <a:srgbClr val="7EA1BF"/>
                </a:solidFill>
                <a:effectLst/>
                <a:latin typeface="raleway" pitchFamily="2" charset="0"/>
              </a:rPr>
              <a:t> TABLE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command is </a:t>
            </a:r>
            <a:r>
              <a:rPr lang="en-US" sz="1600" dirty="0">
                <a:solidFill>
                  <a:srgbClr val="000000"/>
                </a:solidFill>
                <a:latin typeface="raleway" pitchFamily="2" charset="0"/>
              </a:rPr>
              <a:t>used to drop or delete existing table in database.</a:t>
            </a:r>
            <a:endParaRPr lang="en-US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9DBC7-F47B-43AF-9B42-3E2D5A49BDE9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A4CC"/>
                </a:solidFill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93BCB-6486-4DA5-8E74-E258735234F9}"/>
              </a:ext>
            </a:extLst>
          </p:cNvPr>
          <p:cNvSpPr/>
          <p:nvPr/>
        </p:nvSpPr>
        <p:spPr>
          <a:xfrm>
            <a:off x="1825096" y="2386585"/>
            <a:ext cx="8647190" cy="7680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CD"/>
                </a:solidFill>
                <a:latin typeface="Victor Mono" panose="00000509000000000000" pitchFamily="49" charset="0"/>
              </a:rPr>
              <a:t>    </a:t>
            </a:r>
            <a:r>
              <a:rPr lang="en-US" sz="1400" b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DROP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TABLE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table_name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;</a:t>
            </a:r>
            <a:endParaRPr lang="en-US" sz="1400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1B61B-3645-4AC2-975B-0817BA2473E4}"/>
              </a:ext>
            </a:extLst>
          </p:cNvPr>
          <p:cNvSpPr txBox="1"/>
          <p:nvPr/>
        </p:nvSpPr>
        <p:spPr>
          <a:xfrm>
            <a:off x="1718416" y="3421727"/>
            <a:ext cx="875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⚠️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WARNING: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 Be careful before dropping a table. Deleting a table in database will result in loss of complete information of table that is stored in the database!</a:t>
            </a:r>
          </a:p>
        </p:txBody>
      </p:sp>
    </p:spTree>
    <p:extLst>
      <p:ext uri="{BB962C8B-B14F-4D97-AF65-F5344CB8AC3E}">
        <p14:creationId xmlns:p14="http://schemas.microsoft.com/office/powerpoint/2010/main" val="186100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2055</Words>
  <Application>Microsoft Office PowerPoint</Application>
  <PresentationFormat>Widescreen</PresentationFormat>
  <Paragraphs>226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Impact</vt:lpstr>
      <vt:lpstr>Quicksand</vt:lpstr>
      <vt:lpstr>raleway</vt:lpstr>
      <vt:lpstr>Segoe UI Emoji</vt:lpstr>
      <vt:lpstr>Victor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Mizanur Rahman</dc:creator>
  <cp:lastModifiedBy>Mizanur Rahman</cp:lastModifiedBy>
  <cp:revision>163</cp:revision>
  <dcterms:created xsi:type="dcterms:W3CDTF">2022-03-12T08:18:34Z</dcterms:created>
  <dcterms:modified xsi:type="dcterms:W3CDTF">2022-03-13T05:52:54Z</dcterms:modified>
</cp:coreProperties>
</file>