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BA6"/>
    <a:srgbClr val="F7F7F7"/>
    <a:srgbClr val="E6E6E6"/>
    <a:srgbClr val="BABAD8"/>
    <a:srgbClr val="F0F0F0"/>
    <a:srgbClr val="000000"/>
    <a:srgbClr val="F29D52"/>
    <a:srgbClr val="FBBB7A"/>
    <a:srgbClr val="FAFAFA"/>
    <a:srgbClr val="909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00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4AA50-6B9E-4AD1-AD49-048306A9A72D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1D114-7FF4-4B44-B5A3-85C2AE0A26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4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1D114-7FF4-4B44-B5A3-85C2AE0A269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1D114-7FF4-4B44-B5A3-85C2AE0A26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9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4F58-E3C4-4DD0-98DE-29A3F47C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1148A-E52F-402E-8469-31606D49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6C4A-40F1-4F90-A50D-410B6399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9219-533E-4955-8C9F-DA4F3085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2CE0-AB7A-47B1-A0C4-9BEE5011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8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8DD8-023C-4C1E-BAB8-09BB95C9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9FC3-96FC-4B2E-BD03-E4FC744D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5E32-F040-47FB-91F8-AB339C97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0D8D-074D-47DF-8813-59042197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4BAB-A27C-4741-9FEE-98056B4B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7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D09B2-1B6D-426B-AB32-3DEE7CC9D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E700-504B-4694-873D-9643D784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82DC-0A19-4D70-AF91-EFFF17C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5C74-BF0E-41CC-855C-5DE408E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4ABA5-1D4D-4712-AC34-412324E2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DAB9-2BDD-42FF-B77D-9B6D134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A2B9-F68F-4192-92CF-FEABB32D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51D4-9CA1-4A57-A55F-6DCCCAAC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2D2B-0FAA-408E-9870-308D26E0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4BFD-3DCC-48C6-976D-5913E39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B07F-5E03-4E75-BD3C-0E993184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8CB0-B50C-4014-96EB-F18CED8E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D467-68E9-4235-B4BB-A3281EE6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CD1D-C578-4595-B652-1A747C24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5171-05EF-4E13-9199-AFDABE96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8E95-96E0-44AB-9FAD-E4847DCB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3EF9-ADF7-4C57-AB58-78B314C01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FC8C-B58A-4DD3-A93C-0CDC3DF0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F7D2-7803-479A-BFA3-31C715CA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4AAE-57A1-409F-B146-DB491294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8B38-C74A-49B8-B353-F06F17C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281-5482-4374-9032-078CC815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254E0-D827-49ED-970D-3145939F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C6438-1A46-4F23-930B-75050B4D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A89E-D37A-494F-B507-FCF9EF0D7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7BAE9-26EF-475C-8E5F-D361E1C7C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99EEF-DBC9-458C-8A23-B5BA9402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8FD41-E839-4A77-8EA5-D060D937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969D2-F31F-4B0D-B07E-F65C08B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5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7E8F-BF78-42DA-ACB6-7C0C8CC6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90A4A-4010-4E7F-B1A9-6DC5557E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38873-5774-4B2E-B877-2F51D940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7AC57-13D6-42C8-BF85-403C25A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D31F2-F8E9-4AC4-B3D5-C190801C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F12A-FAF4-498E-9BB8-2A5E0F69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A1B6-13FA-4DCC-80C5-AD0D69E7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92F7-825A-4A2E-A935-D1FE6CCE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0C15-DC63-4344-9E5A-2AC23FC1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5C97-339B-4BA6-ADD1-125A3A52B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EE0E5-A274-4845-8963-BABB0942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C7F5-9E00-436B-8333-C69DF5CC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A6310-A43E-4DDC-9446-2679DF0E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F7D9-B0A0-4484-9497-80036D59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5F3FA-DD50-4698-B09A-012B60B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6D8A-8A9A-4EF0-B30C-6439242D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999D0-0F8C-413A-9D43-F01A9DBE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13B67-15A9-4252-8042-1166AE1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76AB6-98F0-46CF-8554-5FA2F743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3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74757-225F-42BD-85A0-3D7CC7F0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62EF-C998-4ED6-A76C-50BD7264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4CD1-1684-4236-AFEA-96BD7DA43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864B-7DAA-43D6-945A-B3F0D32B0D47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FB08-7846-44F1-B7F0-E37E56B40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0261-2548-446B-82F6-BD93DEF84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654C-306C-459B-A8D9-F668A025AE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4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3783C5-7819-4B1B-A5C4-1FA6D94B8FA7}"/>
              </a:ext>
            </a:extLst>
          </p:cNvPr>
          <p:cNvSpPr/>
          <p:nvPr/>
        </p:nvSpPr>
        <p:spPr>
          <a:xfrm>
            <a:off x="0" y="10585"/>
            <a:ext cx="12192000" cy="6858000"/>
          </a:xfrm>
          <a:prstGeom prst="rect">
            <a:avLst/>
          </a:prstGeom>
          <a:solidFill>
            <a:srgbClr val="909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5B642-8767-48B2-84E7-4C407C38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32" y="2660904"/>
            <a:ext cx="5839968" cy="41970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58ADDA-78C5-43A6-9615-7A6A386E2799}"/>
              </a:ext>
            </a:extLst>
          </p:cNvPr>
          <p:cNvSpPr txBox="1"/>
          <p:nvPr/>
        </p:nvSpPr>
        <p:spPr>
          <a:xfrm>
            <a:off x="1558773" y="1631643"/>
            <a:ext cx="41072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686BA6"/>
                </a:solidFill>
                <a:latin typeface="Impact" panose="020B0806030902050204" pitchFamily="34" charset="0"/>
                <a:ea typeface="Microsoft JhengHei" panose="020B0604030504040204" pitchFamily="34" charset="-120"/>
              </a:rPr>
              <a:t>PHP</a:t>
            </a:r>
            <a:endParaRPr 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Introduction to Backend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1B6A2-7D5F-4605-8520-BCE8CB406801}"/>
              </a:ext>
            </a:extLst>
          </p:cNvPr>
          <p:cNvSpPr txBox="1"/>
          <p:nvPr/>
        </p:nvSpPr>
        <p:spPr>
          <a:xfrm>
            <a:off x="1673788" y="6166953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BB7A"/>
                </a:solidFill>
                <a:latin typeface="raleway" pitchFamily="2" charset="0"/>
              </a:rPr>
              <a:t>@ </a:t>
            </a:r>
            <a:r>
              <a:rPr lang="en-US" sz="1400" dirty="0">
                <a:solidFill>
                  <a:srgbClr val="FBBB7A"/>
                </a:solidFill>
                <a:latin typeface="raleway" pitchFamily="2" charset="0"/>
              </a:rPr>
              <a:t>Md. Mizanur Rahman</a:t>
            </a:r>
          </a:p>
        </p:txBody>
      </p:sp>
    </p:spTree>
    <p:extLst>
      <p:ext uri="{BB962C8B-B14F-4D97-AF65-F5344CB8AC3E}">
        <p14:creationId xmlns:p14="http://schemas.microsoft.com/office/powerpoint/2010/main" val="341760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F666B-E4CE-415E-8825-F42E8CBDBCC6}"/>
              </a:ext>
            </a:extLst>
          </p:cNvPr>
          <p:cNvSpPr txBox="1"/>
          <p:nvPr/>
        </p:nvSpPr>
        <p:spPr>
          <a:xfrm>
            <a:off x="1690496" y="1102876"/>
            <a:ext cx="411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First PHP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355F4-1EBB-4F65-A386-DAD3E06ABFE6}"/>
              </a:ext>
            </a:extLst>
          </p:cNvPr>
          <p:cNvSpPr txBox="1"/>
          <p:nvPr/>
        </p:nvSpPr>
        <p:spPr>
          <a:xfrm>
            <a:off x="11272837" y="602087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62554-06D9-4482-BFD9-F3192FF90B43}"/>
              </a:ext>
            </a:extLst>
          </p:cNvPr>
          <p:cNvSpPr txBox="1"/>
          <p:nvPr/>
        </p:nvSpPr>
        <p:spPr>
          <a:xfrm>
            <a:off x="1680972" y="1908810"/>
            <a:ext cx="865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Just to give you a little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excitement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about PHP, I'm going to give you a small conventional PHP Hello World program,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12DF2D6-A806-4F79-9234-0C7B2620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89" y="2971018"/>
            <a:ext cx="8550021" cy="2784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Quicksa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Quicksand" panose="000005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&lt;html&gt;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88"/>
                </a:solidFill>
                <a:latin typeface="raleway" pitchFamily="2" charset="0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&lt;head&gt;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           &lt;title&gt;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Hello World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&lt;/title&gt;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       &lt;/head&gt;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       &lt;body&gt;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raleway" pitchFamily="2" charset="0"/>
              </a:rPr>
              <a:t>           &lt;?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php echo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raleway" pitchFamily="2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raleway" pitchFamily="2" charset="0"/>
              </a:rPr>
              <a:t>; ?&gt;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       &lt;/body&gt;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raleway" pitchFamily="2" charset="0"/>
              </a:rPr>
              <a:t>    &lt;/html&gt;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9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1333DD4-2671-4AA6-984A-82C62F658334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ECAB6C-B50A-406B-9ADE-17E56732ABFB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1122C5-26BC-4B67-9439-BC50ABFBC182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EA00-7C18-465B-9316-98DBB3F49609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F0E4B-81A8-496B-9343-76E4A59072DC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6BA6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95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CAEBA-88BC-4EDA-A8AC-BBE05A9582BB}"/>
              </a:ext>
            </a:extLst>
          </p:cNvPr>
          <p:cNvSpPr txBox="1"/>
          <p:nvPr/>
        </p:nvSpPr>
        <p:spPr>
          <a:xfrm>
            <a:off x="1902769" y="2490804"/>
            <a:ext cx="182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Frontend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512C1-0525-46E1-BD30-A69E24E2A822}"/>
              </a:ext>
            </a:extLst>
          </p:cNvPr>
          <p:cNvSpPr txBox="1"/>
          <p:nvPr/>
        </p:nvSpPr>
        <p:spPr>
          <a:xfrm>
            <a:off x="1902768" y="3185076"/>
            <a:ext cx="3553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raleway" pitchFamily="2" charset="0"/>
              </a:rPr>
              <a:t>Front end development is programming which focuses on the visual elements of a website or app that a user will interact with (</a:t>
            </a:r>
            <a:r>
              <a:rPr lang="en-US" sz="1600" i="0" dirty="0">
                <a:solidFill>
                  <a:srgbClr val="F29D52"/>
                </a:solidFill>
                <a:effectLst/>
                <a:latin typeface="raleway" pitchFamily="2" charset="0"/>
              </a:rPr>
              <a:t>the</a:t>
            </a:r>
            <a:r>
              <a:rPr lang="en-US" sz="1600" i="0" dirty="0">
                <a:effectLst/>
                <a:latin typeface="raleway" pitchFamily="2" charset="0"/>
              </a:rPr>
              <a:t> </a:t>
            </a:r>
            <a:r>
              <a:rPr lang="en-US" sz="1600" i="0" dirty="0">
                <a:solidFill>
                  <a:srgbClr val="F29D52"/>
                </a:solidFill>
                <a:effectLst/>
                <a:latin typeface="raleway" pitchFamily="2" charset="0"/>
              </a:rPr>
              <a:t>client side</a:t>
            </a:r>
            <a:r>
              <a:rPr lang="en-US" sz="1600" i="0" dirty="0">
                <a:effectLst/>
                <a:latin typeface="raleway" pitchFamily="2" charset="0"/>
              </a:rPr>
              <a:t>)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DF3EB-AA91-4B6E-84B0-31CD78FDB85B}"/>
              </a:ext>
            </a:extLst>
          </p:cNvPr>
          <p:cNvSpPr txBox="1"/>
          <p:nvPr/>
        </p:nvSpPr>
        <p:spPr>
          <a:xfrm>
            <a:off x="6651661" y="2490804"/>
            <a:ext cx="219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3186D-9BA1-4F6C-A4C1-0C3F0571D2A3}"/>
              </a:ext>
            </a:extLst>
          </p:cNvPr>
          <p:cNvSpPr txBox="1"/>
          <p:nvPr/>
        </p:nvSpPr>
        <p:spPr>
          <a:xfrm>
            <a:off x="6586347" y="3181712"/>
            <a:ext cx="3553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71717"/>
                </a:solidFill>
                <a:effectLst/>
                <a:latin typeface="raleway" pitchFamily="2" charset="0"/>
              </a:rPr>
              <a:t>Backend Development is the term for the behind-the-scenes activities that happens when you do anything on a web application (</a:t>
            </a:r>
            <a:r>
              <a:rPr lang="en-US" sz="1600" b="0" i="0" dirty="0">
                <a:solidFill>
                  <a:srgbClr val="F29D52"/>
                </a:solidFill>
                <a:effectLst/>
                <a:latin typeface="raleway" pitchFamily="2" charset="0"/>
              </a:rPr>
              <a:t>the server side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raleway" pitchFamily="2" charset="0"/>
              </a:rPr>
              <a:t>).</a:t>
            </a:r>
            <a:endParaRPr lang="en-US" sz="1600" dirty="0">
              <a:latin typeface="raleway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582F2F-B8E3-42CB-A758-2550D7AC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2767" y="1115453"/>
            <a:ext cx="954732" cy="954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718660-EAA8-41AE-8973-8D4306C4D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6347" y="1115453"/>
            <a:ext cx="954732" cy="9547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1E486F-B9AD-44EA-8FFA-FACF190531B6}"/>
              </a:ext>
            </a:extLst>
          </p:cNvPr>
          <p:cNvSpPr txBox="1"/>
          <p:nvPr/>
        </p:nvSpPr>
        <p:spPr>
          <a:xfrm>
            <a:off x="11272837" y="602087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7439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3D6EBB-DBB3-4CB7-9892-77FF82BCB5B5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Backend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1F87C-F934-48AA-9316-5B16C24FECB9}"/>
              </a:ext>
            </a:extLst>
          </p:cNvPr>
          <p:cNvSpPr txBox="1"/>
          <p:nvPr/>
        </p:nvSpPr>
        <p:spPr>
          <a:xfrm>
            <a:off x="1690499" y="1937193"/>
            <a:ext cx="44055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raleway" pitchFamily="2" charset="0"/>
              </a:rPr>
              <a:t>Backend is the </a:t>
            </a:r>
            <a:r>
              <a:rPr lang="en-US" sz="1600" b="0" i="0" dirty="0">
                <a:solidFill>
                  <a:srgbClr val="F29D52"/>
                </a:solidFill>
                <a:effectLst/>
                <a:latin typeface="raleway" pitchFamily="2" charset="0"/>
              </a:rPr>
              <a:t>server-side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raleway" pitchFamily="2" charset="0"/>
              </a:rPr>
              <a:t> of the website. </a:t>
            </a:r>
          </a:p>
          <a:p>
            <a:pPr algn="just"/>
            <a:endParaRPr lang="en-US" sz="1600" dirty="0">
              <a:solidFill>
                <a:schemeClr val="bg2">
                  <a:lumMod val="25000"/>
                </a:schemeClr>
              </a:solidFill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raleway" pitchFamily="2" charset="0"/>
              </a:rPr>
              <a:t>It is the portion of software that does not come in direct contact with the users. It stores and arranges data, and also makes sure everything on the client-side of the website works fine. </a:t>
            </a:r>
          </a:p>
          <a:p>
            <a:pPr algn="just"/>
            <a:endParaRPr lang="en-US" sz="1600" dirty="0">
              <a:solidFill>
                <a:schemeClr val="bg2">
                  <a:lumMod val="25000"/>
                </a:schemeClr>
              </a:solidFill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raleway" pitchFamily="2" charset="0"/>
              </a:rPr>
              <a:t>The parts and characteristics developed by backend designers are indirectly accessed by users through a front-end application.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ralew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51C59-2089-4944-A29D-FBB1B93B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84" y="1737794"/>
            <a:ext cx="3935514" cy="295334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ECB0FCD-281F-49C5-A37D-1AB8A86B97AF}"/>
              </a:ext>
            </a:extLst>
          </p:cNvPr>
          <p:cNvSpPr/>
          <p:nvPr/>
        </p:nvSpPr>
        <p:spPr>
          <a:xfrm>
            <a:off x="6800850" y="1420586"/>
            <a:ext cx="3862526" cy="3755571"/>
          </a:xfrm>
          <a:prstGeom prst="ellipse">
            <a:avLst/>
          </a:prstGeom>
          <a:noFill/>
          <a:ln>
            <a:solidFill>
              <a:srgbClr val="BABAD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AF128-E6BD-4782-B89B-106A2BEEC207}"/>
              </a:ext>
            </a:extLst>
          </p:cNvPr>
          <p:cNvSpPr txBox="1"/>
          <p:nvPr/>
        </p:nvSpPr>
        <p:spPr>
          <a:xfrm>
            <a:off x="11272837" y="602087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951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BA488-0A86-4C02-B82D-A9A22780AF37}"/>
              </a:ext>
            </a:extLst>
          </p:cNvPr>
          <p:cNvSpPr txBox="1"/>
          <p:nvPr/>
        </p:nvSpPr>
        <p:spPr>
          <a:xfrm>
            <a:off x="1690496" y="1074784"/>
            <a:ext cx="463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Client/Server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FBF8E-59AC-4E8F-89B7-0CFC99A35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48" y="2603317"/>
            <a:ext cx="2304369" cy="172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CF381-8A57-4012-B004-98D41300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13" y="2691838"/>
            <a:ext cx="2172148" cy="163005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C345FEA-168B-4E6F-A233-2AD658728DDF}"/>
              </a:ext>
            </a:extLst>
          </p:cNvPr>
          <p:cNvSpPr/>
          <p:nvPr/>
        </p:nvSpPr>
        <p:spPr>
          <a:xfrm>
            <a:off x="8787330" y="3156764"/>
            <a:ext cx="221282" cy="20751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3C9E8-C0F2-4D00-8C7F-6D3138BF1BD4}"/>
              </a:ext>
            </a:extLst>
          </p:cNvPr>
          <p:cNvSpPr/>
          <p:nvPr/>
        </p:nvSpPr>
        <p:spPr>
          <a:xfrm>
            <a:off x="8813090" y="3180257"/>
            <a:ext cx="169956" cy="160524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F5AE8-F48B-449A-88C6-E5A877ED27BB}"/>
              </a:ext>
            </a:extLst>
          </p:cNvPr>
          <p:cNvSpPr txBox="1"/>
          <p:nvPr/>
        </p:nvSpPr>
        <p:spPr>
          <a:xfrm>
            <a:off x="7970671" y="3092183"/>
            <a:ext cx="8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aleway" pitchFamily="2" charset="0"/>
              </a:rPr>
              <a:t>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AD35E3-6829-4F24-8D9C-8F14D0C3C06E}"/>
              </a:ext>
            </a:extLst>
          </p:cNvPr>
          <p:cNvSpPr/>
          <p:nvPr/>
        </p:nvSpPr>
        <p:spPr>
          <a:xfrm>
            <a:off x="8265600" y="3590476"/>
            <a:ext cx="221282" cy="20751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95B6AA-D750-49C8-BE28-56FAB92EFE28}"/>
              </a:ext>
            </a:extLst>
          </p:cNvPr>
          <p:cNvSpPr/>
          <p:nvPr/>
        </p:nvSpPr>
        <p:spPr>
          <a:xfrm>
            <a:off x="8290597" y="3616517"/>
            <a:ext cx="169956" cy="160524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855A1-2674-4B58-AD18-1CCBEA89A327}"/>
              </a:ext>
            </a:extLst>
          </p:cNvPr>
          <p:cNvSpPr txBox="1"/>
          <p:nvPr/>
        </p:nvSpPr>
        <p:spPr>
          <a:xfrm>
            <a:off x="8492978" y="3543160"/>
            <a:ext cx="9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aleway" pitchFamily="2" charset="0"/>
              </a:rPr>
              <a:t>Response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6AA71FA2-A710-4B54-A634-9FA880865942}"/>
              </a:ext>
            </a:extLst>
          </p:cNvPr>
          <p:cNvSpPr/>
          <p:nvPr/>
        </p:nvSpPr>
        <p:spPr>
          <a:xfrm rot="16200000">
            <a:off x="10058431" y="3688355"/>
            <a:ext cx="276999" cy="1286308"/>
          </a:xfrm>
          <a:prstGeom prst="leftBrac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86FA9-2FBF-4775-BB88-416009FA6845}"/>
              </a:ext>
            </a:extLst>
          </p:cNvPr>
          <p:cNvSpPr txBox="1"/>
          <p:nvPr/>
        </p:nvSpPr>
        <p:spPr>
          <a:xfrm>
            <a:off x="6327321" y="4473441"/>
            <a:ext cx="128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itchFamily="2" charset="0"/>
              </a:rPr>
              <a:t>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19A646-0F05-4DD5-85DF-946807518B93}"/>
              </a:ext>
            </a:extLst>
          </p:cNvPr>
          <p:cNvSpPr txBox="1"/>
          <p:nvPr/>
        </p:nvSpPr>
        <p:spPr>
          <a:xfrm>
            <a:off x="9553779" y="4470009"/>
            <a:ext cx="128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itchFamily="2" charset="0"/>
              </a:rPr>
              <a:t>Server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6EF94-B451-4F77-8F29-D8C9B4D35E72}"/>
              </a:ext>
            </a:extLst>
          </p:cNvPr>
          <p:cNvCxnSpPr>
            <a:cxnSpLocks/>
          </p:cNvCxnSpPr>
          <p:nvPr/>
        </p:nvCxnSpPr>
        <p:spPr>
          <a:xfrm>
            <a:off x="7613627" y="3429000"/>
            <a:ext cx="1940149" cy="0"/>
          </a:xfrm>
          <a:prstGeom prst="lin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365B3A-2663-42E0-B700-64CD76FEAF54}"/>
              </a:ext>
            </a:extLst>
          </p:cNvPr>
          <p:cNvCxnSpPr>
            <a:stCxn id="11" idx="6"/>
          </p:cNvCxnSpPr>
          <p:nvPr/>
        </p:nvCxnSpPr>
        <p:spPr>
          <a:xfrm flipV="1">
            <a:off x="9008612" y="3251508"/>
            <a:ext cx="365760" cy="0"/>
          </a:xfrm>
          <a:prstGeom prst="straightConnector1">
            <a:avLst/>
          </a:prstGeom>
          <a:ln w="12700">
            <a:solidFill>
              <a:srgbClr val="686B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0BDB9-4BDF-4DEE-9B27-2C919D8165D6}"/>
              </a:ext>
            </a:extLst>
          </p:cNvPr>
          <p:cNvCxnSpPr>
            <a:cxnSpLocks/>
          </p:cNvCxnSpPr>
          <p:nvPr/>
        </p:nvCxnSpPr>
        <p:spPr>
          <a:xfrm flipH="1" flipV="1">
            <a:off x="7970671" y="3703834"/>
            <a:ext cx="319926" cy="0"/>
          </a:xfrm>
          <a:prstGeom prst="straightConnector1">
            <a:avLst/>
          </a:prstGeom>
          <a:ln w="12700">
            <a:solidFill>
              <a:srgbClr val="686B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8A3FEC68-19D7-43B8-9131-02BC0B1AF528}"/>
              </a:ext>
            </a:extLst>
          </p:cNvPr>
          <p:cNvSpPr/>
          <p:nvPr/>
        </p:nvSpPr>
        <p:spPr>
          <a:xfrm rot="16200000">
            <a:off x="6831973" y="3684137"/>
            <a:ext cx="276999" cy="1286308"/>
          </a:xfrm>
          <a:prstGeom prst="leftBrac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A9A53-4C1D-4B41-A9F7-63B43448A0AC}"/>
              </a:ext>
            </a:extLst>
          </p:cNvPr>
          <p:cNvSpPr txBox="1"/>
          <p:nvPr/>
        </p:nvSpPr>
        <p:spPr>
          <a:xfrm>
            <a:off x="1690499" y="1937193"/>
            <a:ext cx="44055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raleway" pitchFamily="2" charset="0"/>
              </a:rPr>
              <a:t>Client/server architecture is a computing model in which multiple components work in strictly defined roles to communicate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  <a:latin typeface="raleway" pitchFamily="2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In this architecture, clients are request to server for some services.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  <a:latin typeface="raleway" pitchFamily="2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And Server gives the service that a client want.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  <a:latin typeface="raleway" pitchFamily="2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Many clients can communicate with a single server. Clients and server are connected and communicated with each other through communication protocols.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94CE21-29F3-4E0D-AE55-1AD0FF801FFF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974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527DF-0CB8-4785-8FBE-B5226A22E46C}"/>
              </a:ext>
            </a:extLst>
          </p:cNvPr>
          <p:cNvSpPr txBox="1"/>
          <p:nvPr/>
        </p:nvSpPr>
        <p:spPr>
          <a:xfrm>
            <a:off x="1678773" y="1074784"/>
            <a:ext cx="399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Backend Languages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23AE28C-71D8-4CBD-B0CB-73B0793033DB}"/>
              </a:ext>
            </a:extLst>
          </p:cNvPr>
          <p:cNvSpPr/>
          <p:nvPr/>
        </p:nvSpPr>
        <p:spPr>
          <a:xfrm>
            <a:off x="7093681" y="2552696"/>
            <a:ext cx="2062042" cy="1729156"/>
          </a:xfrm>
          <a:prstGeom prst="hexagon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F18F414-1A93-4DB7-9463-F877805946C9}"/>
              </a:ext>
            </a:extLst>
          </p:cNvPr>
          <p:cNvSpPr/>
          <p:nvPr/>
        </p:nvSpPr>
        <p:spPr>
          <a:xfrm>
            <a:off x="5683179" y="1500553"/>
            <a:ext cx="4663344" cy="3856893"/>
          </a:xfrm>
          <a:prstGeom prst="hexagon">
            <a:avLst/>
          </a:prstGeom>
          <a:noFill/>
          <a:ln>
            <a:solidFill>
              <a:srgbClr val="686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593EB9-E987-48B7-B9EC-461247A11677}"/>
              </a:ext>
            </a:extLst>
          </p:cNvPr>
          <p:cNvSpPr/>
          <p:nvPr/>
        </p:nvSpPr>
        <p:spPr>
          <a:xfrm>
            <a:off x="6211188" y="1084381"/>
            <a:ext cx="1013137" cy="10257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686BA6"/>
            </a:solidFill>
          </a:ln>
          <a:effectLst>
            <a:glow rad="101600">
              <a:srgbClr val="E6E6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8D7515-BD63-4288-8B7B-71F08669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48" y="1417176"/>
            <a:ext cx="631735" cy="34128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261B496-E7B5-476A-BF8A-B8D9E0EE6115}"/>
              </a:ext>
            </a:extLst>
          </p:cNvPr>
          <p:cNvSpPr/>
          <p:nvPr/>
        </p:nvSpPr>
        <p:spPr>
          <a:xfrm>
            <a:off x="5237957" y="2916115"/>
            <a:ext cx="1013137" cy="10257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E6E6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17B32-3B4C-45A2-A3B8-FB0866298280}"/>
              </a:ext>
            </a:extLst>
          </p:cNvPr>
          <p:cNvSpPr/>
          <p:nvPr/>
        </p:nvSpPr>
        <p:spPr>
          <a:xfrm>
            <a:off x="6206234" y="4774225"/>
            <a:ext cx="1013137" cy="10257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E6E6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01A2D3-2248-4F04-810D-DDC2A5513CC7}"/>
              </a:ext>
            </a:extLst>
          </p:cNvPr>
          <p:cNvSpPr/>
          <p:nvPr/>
        </p:nvSpPr>
        <p:spPr>
          <a:xfrm>
            <a:off x="8765471" y="1057194"/>
            <a:ext cx="1013137" cy="10257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E6E6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D1E3AF-5BD5-48E5-9245-4615C3B6DA7E}"/>
              </a:ext>
            </a:extLst>
          </p:cNvPr>
          <p:cNvSpPr/>
          <p:nvPr/>
        </p:nvSpPr>
        <p:spPr>
          <a:xfrm>
            <a:off x="8765470" y="4869475"/>
            <a:ext cx="1013137" cy="10257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E6E6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46A5FE-8153-4BB0-9535-B56F5AD533C6}"/>
              </a:ext>
            </a:extLst>
          </p:cNvPr>
          <p:cNvSpPr/>
          <p:nvPr/>
        </p:nvSpPr>
        <p:spPr>
          <a:xfrm>
            <a:off x="9720426" y="2904390"/>
            <a:ext cx="1013137" cy="10257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E6E6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FC9BD46F-A087-4E1A-ABE4-563AB87C5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5616" y="1142550"/>
            <a:ext cx="391461" cy="71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ADEE3D-D2B3-4354-9D65-34354AE0D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95" y="3203656"/>
            <a:ext cx="453943" cy="4539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81C5B4-5315-4CB2-B4E1-4582C8B40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9" y="5049715"/>
            <a:ext cx="499821" cy="4998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2FCB78-0447-4DDD-93F5-B19CA4DE7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48" y="3198139"/>
            <a:ext cx="424291" cy="4242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AB50F2-7433-4F45-B38D-29D224BF3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05" y="5118589"/>
            <a:ext cx="791307" cy="5275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882F69-C1D8-4587-BAEA-8A4A9C158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6" y="2547049"/>
            <a:ext cx="292654" cy="2926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B8AAE4-9D37-4811-BE5D-DF2C3452A6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8" y="3098031"/>
            <a:ext cx="292654" cy="2926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6D7129-AE09-436E-81B4-1E1A744B60B5}"/>
              </a:ext>
            </a:extLst>
          </p:cNvPr>
          <p:cNvSpPr txBox="1"/>
          <p:nvPr/>
        </p:nvSpPr>
        <p:spPr>
          <a:xfrm>
            <a:off x="1994875" y="2507382"/>
            <a:ext cx="2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PHP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259ED-FB67-498F-AF4C-4FAD1461BEA4}"/>
              </a:ext>
            </a:extLst>
          </p:cNvPr>
          <p:cNvSpPr txBox="1"/>
          <p:nvPr/>
        </p:nvSpPr>
        <p:spPr>
          <a:xfrm>
            <a:off x="1994877" y="3046641"/>
            <a:ext cx="2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itchFamily="2" charset="0"/>
              </a:rPr>
              <a:t>Javascript</a:t>
            </a:r>
            <a:endParaRPr lang="en-US" dirty="0">
              <a:latin typeface="raleway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A3A9616-C03D-42B0-8485-3CE9951596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7" y="3637289"/>
            <a:ext cx="292654" cy="2926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C38C965-0292-43E2-9F1C-D085D85100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8" y="4188271"/>
            <a:ext cx="292654" cy="29265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C9C8B10-BC29-44ED-B978-E35508CAAE6B}"/>
              </a:ext>
            </a:extLst>
          </p:cNvPr>
          <p:cNvSpPr txBox="1"/>
          <p:nvPr/>
        </p:nvSpPr>
        <p:spPr>
          <a:xfrm>
            <a:off x="1994876" y="3597622"/>
            <a:ext cx="2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Python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F97686-2C63-4009-92F4-B33658B4AF9F}"/>
              </a:ext>
            </a:extLst>
          </p:cNvPr>
          <p:cNvSpPr txBox="1"/>
          <p:nvPr/>
        </p:nvSpPr>
        <p:spPr>
          <a:xfrm>
            <a:off x="1994877" y="4136881"/>
            <a:ext cx="2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Go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18637A1-C0F5-42EC-BDD6-F0909E622C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7" y="4786151"/>
            <a:ext cx="292654" cy="2926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DB64F8D-2639-4505-9B45-B39BE2B2EF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8" y="5337133"/>
            <a:ext cx="292654" cy="29265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152EF06-1ABC-48A3-B8D1-14A0071E1395}"/>
              </a:ext>
            </a:extLst>
          </p:cNvPr>
          <p:cNvSpPr txBox="1"/>
          <p:nvPr/>
        </p:nvSpPr>
        <p:spPr>
          <a:xfrm>
            <a:off x="1994876" y="4746484"/>
            <a:ext cx="2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Ruby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5C38D-59DF-476C-A0BA-8F6630EBEB23}"/>
              </a:ext>
            </a:extLst>
          </p:cNvPr>
          <p:cNvSpPr txBox="1"/>
          <p:nvPr/>
        </p:nvSpPr>
        <p:spPr>
          <a:xfrm>
            <a:off x="1994877" y="5285743"/>
            <a:ext cx="24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9B405-1F8C-4DF1-AA63-7E3C81D6FA4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0810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38C4E-D403-431B-8AB8-D119089BCFBC}"/>
              </a:ext>
            </a:extLst>
          </p:cNvPr>
          <p:cNvSpPr txBox="1"/>
          <p:nvPr/>
        </p:nvSpPr>
        <p:spPr>
          <a:xfrm>
            <a:off x="1690497" y="1074784"/>
            <a:ext cx="244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PHP?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551C7-12FD-43B8-B41D-A705A0D54B2C}"/>
              </a:ext>
            </a:extLst>
          </p:cNvPr>
          <p:cNvSpPr txBox="1"/>
          <p:nvPr/>
        </p:nvSpPr>
        <p:spPr>
          <a:xfrm>
            <a:off x="1690497" y="1937193"/>
            <a:ext cx="8517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The </a:t>
            </a:r>
            <a:r>
              <a:rPr lang="en-US" sz="1600" i="0" dirty="0">
                <a:effectLst/>
                <a:latin typeface="raleway" pitchFamily="2" charset="0"/>
              </a:rPr>
              <a:t>PHP</a:t>
            </a:r>
            <a:r>
              <a:rPr lang="en-US" sz="1600" b="0" i="0" dirty="0">
                <a:effectLst/>
                <a:latin typeface="raleway" pitchFamily="2" charset="0"/>
              </a:rPr>
              <a:t> is a programming language that allows web developers to create dynamic content that interacts with databases.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29ABC-1385-4031-A031-2873102FED39}"/>
              </a:ext>
            </a:extLst>
          </p:cNvPr>
          <p:cNvSpPr txBox="1"/>
          <p:nvPr/>
        </p:nvSpPr>
        <p:spPr>
          <a:xfrm>
            <a:off x="11272837" y="606899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076345-0101-441F-936B-C544C9973CDD}"/>
              </a:ext>
            </a:extLst>
          </p:cNvPr>
          <p:cNvSpPr txBox="1"/>
          <p:nvPr/>
        </p:nvSpPr>
        <p:spPr>
          <a:xfrm>
            <a:off x="2089830" y="2887599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PHP – Hypertext Preprocessor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38C117-9179-4A85-A25B-94BE7B3F8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8" y="2890013"/>
            <a:ext cx="292654" cy="2926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F5ECA2-F7DB-4B23-B536-F3A5916302DA}"/>
              </a:ext>
            </a:extLst>
          </p:cNvPr>
          <p:cNvSpPr txBox="1"/>
          <p:nvPr/>
        </p:nvSpPr>
        <p:spPr>
          <a:xfrm>
            <a:off x="2079996" y="3342343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Open source general purpose scripting language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5BEF31-2BCF-4A08-9B96-ECC97A42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38" y="3371839"/>
            <a:ext cx="292654" cy="2926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522690-9A2A-4C8E-8612-9FA4DF743F04}"/>
              </a:ext>
            </a:extLst>
          </p:cNvPr>
          <p:cNvSpPr txBox="1"/>
          <p:nvPr/>
        </p:nvSpPr>
        <p:spPr>
          <a:xfrm>
            <a:off x="2087376" y="3792164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Server side language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725FF71-1A4F-4FCF-9594-3AF5E361A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8" y="3821660"/>
            <a:ext cx="292654" cy="2926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25B885F-2CB1-4542-9778-1ED7DA001F9D}"/>
              </a:ext>
            </a:extLst>
          </p:cNvPr>
          <p:cNvSpPr txBox="1"/>
          <p:nvPr/>
        </p:nvSpPr>
        <p:spPr>
          <a:xfrm>
            <a:off x="2102120" y="4264113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Best suited for web development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8FBEC1A-86F3-48B5-B92E-554286B3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62" y="4286235"/>
            <a:ext cx="292654" cy="292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54FAAD-9523-471E-A826-DA6D1072A510}"/>
              </a:ext>
            </a:extLst>
          </p:cNvPr>
          <p:cNvSpPr txBox="1"/>
          <p:nvPr/>
        </p:nvSpPr>
        <p:spPr>
          <a:xfrm>
            <a:off x="2092286" y="4718857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Can be embedded into HTML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DA2EE1-A92B-4B36-9F3B-D026A2AB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28" y="4748353"/>
            <a:ext cx="292654" cy="2926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C281F5-5D7D-4EDD-86D2-C0F06C503953}"/>
              </a:ext>
            </a:extLst>
          </p:cNvPr>
          <p:cNvSpPr txBox="1"/>
          <p:nvPr/>
        </p:nvSpPr>
        <p:spPr>
          <a:xfrm>
            <a:off x="2099666" y="5168678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Interpreted language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CCC3BC-BA7B-4EE2-8EE3-8162F33DA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08" y="5198174"/>
            <a:ext cx="292654" cy="2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7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B8A7F-F1BE-4EA5-9580-939E443A2548}"/>
              </a:ext>
            </a:extLst>
          </p:cNvPr>
          <p:cNvSpPr txBox="1"/>
          <p:nvPr/>
        </p:nvSpPr>
        <p:spPr>
          <a:xfrm>
            <a:off x="2089830" y="2159097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It is 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F7CEC-C6DB-4C54-819A-7C152DD9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2176296"/>
            <a:ext cx="292654" cy="292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F445F-81C5-4634-AF14-3D2A8042DB13}"/>
              </a:ext>
            </a:extLst>
          </p:cNvPr>
          <p:cNvSpPr txBox="1"/>
          <p:nvPr/>
        </p:nvSpPr>
        <p:spPr>
          <a:xfrm>
            <a:off x="2079996" y="2613841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It is still very popular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487D9-5053-40D6-8BC0-1BF60C69A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38" y="2638414"/>
            <a:ext cx="292654" cy="29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FE4E4-E5AD-49E5-B360-6D8ACC38CF60}"/>
              </a:ext>
            </a:extLst>
          </p:cNvPr>
          <p:cNvSpPr txBox="1"/>
          <p:nvPr/>
        </p:nvSpPr>
        <p:spPr>
          <a:xfrm>
            <a:off x="2087376" y="3063662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Huge &amp; active community to support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EC36D-5255-4018-BE88-B4303433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8" y="3088235"/>
            <a:ext cx="292654" cy="29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C95BC-F923-4187-848D-620BC45A2D46}"/>
              </a:ext>
            </a:extLst>
          </p:cNvPr>
          <p:cNvSpPr txBox="1"/>
          <p:nvPr/>
        </p:nvSpPr>
        <p:spPr>
          <a:xfrm>
            <a:off x="2102120" y="3535611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PHP CMS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( Wordpress, Magento, Drupal 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E2D63-9355-49FF-91CA-C12B46B8C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62" y="3552810"/>
            <a:ext cx="292654" cy="292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96C38-8132-4804-8640-2F51303F04BD}"/>
              </a:ext>
            </a:extLst>
          </p:cNvPr>
          <p:cNvSpPr txBox="1"/>
          <p:nvPr/>
        </p:nvSpPr>
        <p:spPr>
          <a:xfrm>
            <a:off x="2092286" y="3985432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PHP Framework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( Laravel, Symfony, Yii2 )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FDF5C-34E1-4CD3-A7F7-7F9DE5D6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28" y="4014928"/>
            <a:ext cx="292654" cy="292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5606CF-035E-4300-B90C-DF89515BAC17}"/>
              </a:ext>
            </a:extLst>
          </p:cNvPr>
          <p:cNvSpPr txBox="1"/>
          <p:nvPr/>
        </p:nvSpPr>
        <p:spPr>
          <a:xfrm>
            <a:off x="2099666" y="4435253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High Demand of job market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FE40B0-F8CD-4B7A-B67F-EF60808C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08" y="4464749"/>
            <a:ext cx="292654" cy="292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5F372F-7F52-4719-B4DB-D2DD65FE27FD}"/>
              </a:ext>
            </a:extLst>
          </p:cNvPr>
          <p:cNvSpPr txBox="1"/>
          <p:nvPr/>
        </p:nvSpPr>
        <p:spPr>
          <a:xfrm>
            <a:off x="1690497" y="1102876"/>
            <a:ext cx="244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Why PHP?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431A2-1160-4D68-AF4A-8BF85E004B06}"/>
              </a:ext>
            </a:extLst>
          </p:cNvPr>
          <p:cNvSpPr txBox="1"/>
          <p:nvPr/>
        </p:nvSpPr>
        <p:spPr>
          <a:xfrm>
            <a:off x="11272837" y="602087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345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C08E8-F7F1-4560-B923-AF121DDD397F}"/>
              </a:ext>
            </a:extLst>
          </p:cNvPr>
          <p:cNvSpPr txBox="1"/>
          <p:nvPr/>
        </p:nvSpPr>
        <p:spPr>
          <a:xfrm>
            <a:off x="2089830" y="2154174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PHP performs system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08CBA-1443-49AD-8DCC-7E3974AB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2176296"/>
            <a:ext cx="292654" cy="292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B6255-A73B-447F-A4FA-FC1131C518AA}"/>
              </a:ext>
            </a:extLst>
          </p:cNvPr>
          <p:cNvSpPr txBox="1"/>
          <p:nvPr/>
        </p:nvSpPr>
        <p:spPr>
          <a:xfrm>
            <a:off x="2079996" y="2608918"/>
            <a:ext cx="8395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PHP can handle forms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i.e. gather data from files, save data to a file, through email you can send data, return data to the user.</a:t>
            </a:r>
            <a:endParaRPr lang="en-US" sz="1600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6371E-C9E7-41B8-9222-33D594AF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38" y="2638414"/>
            <a:ext cx="292654" cy="292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A7F50-5460-4D38-9B88-EA62832A9774}"/>
              </a:ext>
            </a:extLst>
          </p:cNvPr>
          <p:cNvSpPr txBox="1"/>
          <p:nvPr/>
        </p:nvSpPr>
        <p:spPr>
          <a:xfrm>
            <a:off x="2087376" y="3334964"/>
            <a:ext cx="8475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You add, delete, modify elements within your database through PHP.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06FB1-7BCD-49BF-AF03-D7081106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8" y="3364460"/>
            <a:ext cx="292654" cy="29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E85C6-8CFF-4950-AC63-98D4C2505BD9}"/>
              </a:ext>
            </a:extLst>
          </p:cNvPr>
          <p:cNvSpPr txBox="1"/>
          <p:nvPr/>
        </p:nvSpPr>
        <p:spPr>
          <a:xfrm>
            <a:off x="2102120" y="3787863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Access cookies variables and set cookies.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FD277-A74E-4167-B1FC-029D94DE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62" y="3809985"/>
            <a:ext cx="292654" cy="29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0E6B1-5FFE-4D4D-A524-78D3493A5E85}"/>
              </a:ext>
            </a:extLst>
          </p:cNvPr>
          <p:cNvSpPr txBox="1"/>
          <p:nvPr/>
        </p:nvSpPr>
        <p:spPr>
          <a:xfrm>
            <a:off x="2092286" y="4242607"/>
            <a:ext cx="809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Using PHP, you can restrict users to access some pages of your website.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4EEC9-16E3-4402-948E-D1BCD42A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28" y="4272103"/>
            <a:ext cx="292654" cy="292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9EFEF4-CD94-4984-AE99-49C706169F8B}"/>
              </a:ext>
            </a:extLst>
          </p:cNvPr>
          <p:cNvSpPr txBox="1"/>
          <p:nvPr/>
        </p:nvSpPr>
        <p:spPr>
          <a:xfrm>
            <a:off x="2099666" y="4692428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It can encrypt data.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5E44FD-B6BF-4B4E-9D2E-A144138D1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08" y="4721924"/>
            <a:ext cx="292654" cy="292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D43851-94B8-46F5-BD4B-A4C1E5685ECD}"/>
              </a:ext>
            </a:extLst>
          </p:cNvPr>
          <p:cNvSpPr txBox="1"/>
          <p:nvPr/>
        </p:nvSpPr>
        <p:spPr>
          <a:xfrm>
            <a:off x="1690496" y="1102876"/>
            <a:ext cx="3891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Applications of PHP?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9DF3D-B2E2-49E1-8A84-CA1482EEF337}"/>
              </a:ext>
            </a:extLst>
          </p:cNvPr>
          <p:cNvSpPr txBox="1"/>
          <p:nvPr/>
        </p:nvSpPr>
        <p:spPr>
          <a:xfrm>
            <a:off x="11272837" y="602087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28965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31B53-4AAD-49D2-8360-57706E0C1847}"/>
              </a:ext>
            </a:extLst>
          </p:cNvPr>
          <p:cNvSpPr txBox="1"/>
          <p:nvPr/>
        </p:nvSpPr>
        <p:spPr>
          <a:xfrm>
            <a:off x="2089830" y="2154174"/>
            <a:ext cx="616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XAMPP / WAMP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4022D-B995-44DE-BDA0-4E84852AB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2176296"/>
            <a:ext cx="292654" cy="292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0FF91-946A-4C70-845D-A59345A9272D}"/>
              </a:ext>
            </a:extLst>
          </p:cNvPr>
          <p:cNvSpPr txBox="1"/>
          <p:nvPr/>
        </p:nvSpPr>
        <p:spPr>
          <a:xfrm>
            <a:off x="2079996" y="3894793"/>
            <a:ext cx="839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Code editor – Vscode, PhpStorm, Sublime Text, Atom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70768-F567-4CA3-A39E-F0436873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38" y="3924289"/>
            <a:ext cx="292654" cy="292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D186CA-EFCF-47A9-B5EE-E7AC0A38DBC9}"/>
              </a:ext>
            </a:extLst>
          </p:cNvPr>
          <p:cNvSpPr txBox="1"/>
          <p:nvPr/>
        </p:nvSpPr>
        <p:spPr>
          <a:xfrm>
            <a:off x="1690496" y="1102876"/>
            <a:ext cx="411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we need to code?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513AB-7291-4D23-9AEA-99ADE86777AB}"/>
              </a:ext>
            </a:extLst>
          </p:cNvPr>
          <p:cNvSpPr txBox="1"/>
          <p:nvPr/>
        </p:nvSpPr>
        <p:spPr>
          <a:xfrm>
            <a:off x="11272837" y="602087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631761-E395-4D20-A910-6AE057E84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6" y="2753060"/>
            <a:ext cx="768966" cy="779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E4902F-049B-4692-A1CD-D468E2C1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26" y="2753059"/>
            <a:ext cx="828484" cy="822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C316DC-AAAC-4949-A53A-FDD59B6B0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13" y="4624761"/>
            <a:ext cx="768966" cy="7689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0A53B-2A85-40DB-B001-564129041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49" y="4624761"/>
            <a:ext cx="822961" cy="82296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A66A579-2A00-496D-ADD2-7ED32A0C1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4580" y="4678755"/>
            <a:ext cx="769275" cy="7689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35AD05-C5B5-4879-9375-B33A59B673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25" y="4678755"/>
            <a:ext cx="82296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486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Quicksand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54</cp:revision>
  <dcterms:created xsi:type="dcterms:W3CDTF">2022-02-18T15:05:58Z</dcterms:created>
  <dcterms:modified xsi:type="dcterms:W3CDTF">2022-02-20T10:16:50Z</dcterms:modified>
</cp:coreProperties>
</file>