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59"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3A4CC"/>
    <a:srgbClr val="FFC973"/>
    <a:srgbClr val="535B6B"/>
    <a:srgbClr val="7EA1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5" d="100"/>
          <a:sy n="85" d="100"/>
        </p:scale>
        <p:origin x="932" y="19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F8A00-8B48-422C-8591-A52A185146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ED11B55-E354-415F-BA99-F22EA986FE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A695AA-E6C7-4F4E-B032-B058AC183F4F}"/>
              </a:ext>
            </a:extLst>
          </p:cNvPr>
          <p:cNvSpPr>
            <a:spLocks noGrp="1"/>
          </p:cNvSpPr>
          <p:nvPr>
            <p:ph type="dt" sz="half" idx="10"/>
          </p:nvPr>
        </p:nvSpPr>
        <p:spPr/>
        <p:txBody>
          <a:bodyPr/>
          <a:lstStyle/>
          <a:p>
            <a:fld id="{E9C48223-09CC-4F4F-9C17-E4E921DFC6AD}" type="datetimeFigureOut">
              <a:rPr lang="en-US" smtClean="0"/>
              <a:t>3/9/2022</a:t>
            </a:fld>
            <a:endParaRPr lang="en-US"/>
          </a:p>
        </p:txBody>
      </p:sp>
      <p:sp>
        <p:nvSpPr>
          <p:cNvPr id="5" name="Footer Placeholder 4">
            <a:extLst>
              <a:ext uri="{FF2B5EF4-FFF2-40B4-BE49-F238E27FC236}">
                <a16:creationId xmlns:a16="http://schemas.microsoft.com/office/drawing/2014/main" id="{85C8A0F4-8C91-4815-8E60-47ED9FC64A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C93D40-7E45-47DD-8597-AE300E059549}"/>
              </a:ext>
            </a:extLst>
          </p:cNvPr>
          <p:cNvSpPr>
            <a:spLocks noGrp="1"/>
          </p:cNvSpPr>
          <p:nvPr>
            <p:ph type="sldNum" sz="quarter" idx="12"/>
          </p:nvPr>
        </p:nvSpPr>
        <p:spPr/>
        <p:txBody>
          <a:bodyPr/>
          <a:lstStyle/>
          <a:p>
            <a:fld id="{D11455CC-4DFC-4A04-8C8B-29624F8F5C29}" type="slidenum">
              <a:rPr lang="en-US" smtClean="0"/>
              <a:t>‹#›</a:t>
            </a:fld>
            <a:endParaRPr lang="en-US"/>
          </a:p>
        </p:txBody>
      </p:sp>
    </p:spTree>
    <p:extLst>
      <p:ext uri="{BB962C8B-B14F-4D97-AF65-F5344CB8AC3E}">
        <p14:creationId xmlns:p14="http://schemas.microsoft.com/office/powerpoint/2010/main" val="1522056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E8844-3AFD-4181-BDAA-F23866ACD9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CABB43B-AED1-434A-83FA-2533808E16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46B60E-4D53-4410-B7BE-40BCEBD70C43}"/>
              </a:ext>
            </a:extLst>
          </p:cNvPr>
          <p:cNvSpPr>
            <a:spLocks noGrp="1"/>
          </p:cNvSpPr>
          <p:nvPr>
            <p:ph type="dt" sz="half" idx="10"/>
          </p:nvPr>
        </p:nvSpPr>
        <p:spPr/>
        <p:txBody>
          <a:bodyPr/>
          <a:lstStyle/>
          <a:p>
            <a:fld id="{E9C48223-09CC-4F4F-9C17-E4E921DFC6AD}" type="datetimeFigureOut">
              <a:rPr lang="en-US" smtClean="0"/>
              <a:t>3/9/2022</a:t>
            </a:fld>
            <a:endParaRPr lang="en-US"/>
          </a:p>
        </p:txBody>
      </p:sp>
      <p:sp>
        <p:nvSpPr>
          <p:cNvPr id="5" name="Footer Placeholder 4">
            <a:extLst>
              <a:ext uri="{FF2B5EF4-FFF2-40B4-BE49-F238E27FC236}">
                <a16:creationId xmlns:a16="http://schemas.microsoft.com/office/drawing/2014/main" id="{C707E314-C794-4722-A8F1-60AD69C4B5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F9DFE7-0D08-4EA0-9E07-A277FC57DAC5}"/>
              </a:ext>
            </a:extLst>
          </p:cNvPr>
          <p:cNvSpPr>
            <a:spLocks noGrp="1"/>
          </p:cNvSpPr>
          <p:nvPr>
            <p:ph type="sldNum" sz="quarter" idx="12"/>
          </p:nvPr>
        </p:nvSpPr>
        <p:spPr/>
        <p:txBody>
          <a:bodyPr/>
          <a:lstStyle/>
          <a:p>
            <a:fld id="{D11455CC-4DFC-4A04-8C8B-29624F8F5C29}" type="slidenum">
              <a:rPr lang="en-US" smtClean="0"/>
              <a:t>‹#›</a:t>
            </a:fld>
            <a:endParaRPr lang="en-US"/>
          </a:p>
        </p:txBody>
      </p:sp>
    </p:spTree>
    <p:extLst>
      <p:ext uri="{BB962C8B-B14F-4D97-AF65-F5344CB8AC3E}">
        <p14:creationId xmlns:p14="http://schemas.microsoft.com/office/powerpoint/2010/main" val="496378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2F448F-1741-4C13-A5A3-8C7386424C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65914F6-E7F7-402C-AEFE-4DD78B84CC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48173-C618-4FBF-B4D7-EA1377D92E11}"/>
              </a:ext>
            </a:extLst>
          </p:cNvPr>
          <p:cNvSpPr>
            <a:spLocks noGrp="1"/>
          </p:cNvSpPr>
          <p:nvPr>
            <p:ph type="dt" sz="half" idx="10"/>
          </p:nvPr>
        </p:nvSpPr>
        <p:spPr/>
        <p:txBody>
          <a:bodyPr/>
          <a:lstStyle/>
          <a:p>
            <a:fld id="{E9C48223-09CC-4F4F-9C17-E4E921DFC6AD}" type="datetimeFigureOut">
              <a:rPr lang="en-US" smtClean="0"/>
              <a:t>3/9/2022</a:t>
            </a:fld>
            <a:endParaRPr lang="en-US"/>
          </a:p>
        </p:txBody>
      </p:sp>
      <p:sp>
        <p:nvSpPr>
          <p:cNvPr id="5" name="Footer Placeholder 4">
            <a:extLst>
              <a:ext uri="{FF2B5EF4-FFF2-40B4-BE49-F238E27FC236}">
                <a16:creationId xmlns:a16="http://schemas.microsoft.com/office/drawing/2014/main" id="{5B5B0E2B-FAA5-4D92-A3BE-2B377C3A14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5DCA0D-B26F-4820-B7F7-0F097AA1A2D8}"/>
              </a:ext>
            </a:extLst>
          </p:cNvPr>
          <p:cNvSpPr>
            <a:spLocks noGrp="1"/>
          </p:cNvSpPr>
          <p:nvPr>
            <p:ph type="sldNum" sz="quarter" idx="12"/>
          </p:nvPr>
        </p:nvSpPr>
        <p:spPr/>
        <p:txBody>
          <a:bodyPr/>
          <a:lstStyle/>
          <a:p>
            <a:fld id="{D11455CC-4DFC-4A04-8C8B-29624F8F5C29}" type="slidenum">
              <a:rPr lang="en-US" smtClean="0"/>
              <a:t>‹#›</a:t>
            </a:fld>
            <a:endParaRPr lang="en-US"/>
          </a:p>
        </p:txBody>
      </p:sp>
    </p:spTree>
    <p:extLst>
      <p:ext uri="{BB962C8B-B14F-4D97-AF65-F5344CB8AC3E}">
        <p14:creationId xmlns:p14="http://schemas.microsoft.com/office/powerpoint/2010/main" val="2898042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7BAB5-4413-474A-BF20-84536E8575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791B3B-B72C-442F-B25C-1C8C8F69FE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0D6853-4B13-45B7-AE7A-70609F94F9F5}"/>
              </a:ext>
            </a:extLst>
          </p:cNvPr>
          <p:cNvSpPr>
            <a:spLocks noGrp="1"/>
          </p:cNvSpPr>
          <p:nvPr>
            <p:ph type="dt" sz="half" idx="10"/>
          </p:nvPr>
        </p:nvSpPr>
        <p:spPr/>
        <p:txBody>
          <a:bodyPr/>
          <a:lstStyle/>
          <a:p>
            <a:fld id="{E9C48223-09CC-4F4F-9C17-E4E921DFC6AD}" type="datetimeFigureOut">
              <a:rPr lang="en-US" smtClean="0"/>
              <a:t>3/9/2022</a:t>
            </a:fld>
            <a:endParaRPr lang="en-US"/>
          </a:p>
        </p:txBody>
      </p:sp>
      <p:sp>
        <p:nvSpPr>
          <p:cNvPr id="5" name="Footer Placeholder 4">
            <a:extLst>
              <a:ext uri="{FF2B5EF4-FFF2-40B4-BE49-F238E27FC236}">
                <a16:creationId xmlns:a16="http://schemas.microsoft.com/office/drawing/2014/main" id="{522D8E58-A091-4879-8ADB-755C58B990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C50358-0D32-4574-AFEA-AF6605970BA0}"/>
              </a:ext>
            </a:extLst>
          </p:cNvPr>
          <p:cNvSpPr>
            <a:spLocks noGrp="1"/>
          </p:cNvSpPr>
          <p:nvPr>
            <p:ph type="sldNum" sz="quarter" idx="12"/>
          </p:nvPr>
        </p:nvSpPr>
        <p:spPr/>
        <p:txBody>
          <a:bodyPr/>
          <a:lstStyle/>
          <a:p>
            <a:fld id="{D11455CC-4DFC-4A04-8C8B-29624F8F5C29}" type="slidenum">
              <a:rPr lang="en-US" smtClean="0"/>
              <a:t>‹#›</a:t>
            </a:fld>
            <a:endParaRPr lang="en-US"/>
          </a:p>
        </p:txBody>
      </p:sp>
    </p:spTree>
    <p:extLst>
      <p:ext uri="{BB962C8B-B14F-4D97-AF65-F5344CB8AC3E}">
        <p14:creationId xmlns:p14="http://schemas.microsoft.com/office/powerpoint/2010/main" val="168218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26AC3-983B-4377-8D59-0DDA626629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4974CC9-7CBE-49C9-B780-137C434EE2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84CBDB-C4DC-4B21-9BD7-EE5E40DE0ED3}"/>
              </a:ext>
            </a:extLst>
          </p:cNvPr>
          <p:cNvSpPr>
            <a:spLocks noGrp="1"/>
          </p:cNvSpPr>
          <p:nvPr>
            <p:ph type="dt" sz="half" idx="10"/>
          </p:nvPr>
        </p:nvSpPr>
        <p:spPr/>
        <p:txBody>
          <a:bodyPr/>
          <a:lstStyle/>
          <a:p>
            <a:fld id="{E9C48223-09CC-4F4F-9C17-E4E921DFC6AD}" type="datetimeFigureOut">
              <a:rPr lang="en-US" smtClean="0"/>
              <a:t>3/9/2022</a:t>
            </a:fld>
            <a:endParaRPr lang="en-US"/>
          </a:p>
        </p:txBody>
      </p:sp>
      <p:sp>
        <p:nvSpPr>
          <p:cNvPr id="5" name="Footer Placeholder 4">
            <a:extLst>
              <a:ext uri="{FF2B5EF4-FFF2-40B4-BE49-F238E27FC236}">
                <a16:creationId xmlns:a16="http://schemas.microsoft.com/office/drawing/2014/main" id="{09F8EA88-AB3C-4E85-868A-218C9A2466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7D9856-58FA-4ED2-B1AA-9C534830E47D}"/>
              </a:ext>
            </a:extLst>
          </p:cNvPr>
          <p:cNvSpPr>
            <a:spLocks noGrp="1"/>
          </p:cNvSpPr>
          <p:nvPr>
            <p:ph type="sldNum" sz="quarter" idx="12"/>
          </p:nvPr>
        </p:nvSpPr>
        <p:spPr/>
        <p:txBody>
          <a:bodyPr/>
          <a:lstStyle/>
          <a:p>
            <a:fld id="{D11455CC-4DFC-4A04-8C8B-29624F8F5C29}" type="slidenum">
              <a:rPr lang="en-US" smtClean="0"/>
              <a:t>‹#›</a:t>
            </a:fld>
            <a:endParaRPr lang="en-US"/>
          </a:p>
        </p:txBody>
      </p:sp>
    </p:spTree>
    <p:extLst>
      <p:ext uri="{BB962C8B-B14F-4D97-AF65-F5344CB8AC3E}">
        <p14:creationId xmlns:p14="http://schemas.microsoft.com/office/powerpoint/2010/main" val="4033744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B54A6-BFBC-4F53-AF3C-F34DA0BA41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D800F0-1A4C-4F80-9574-7422542E50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F666E2E-C793-4E35-8FDC-0395CF8D220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FFE8E9-E119-4628-9635-C2AC22139C73}"/>
              </a:ext>
            </a:extLst>
          </p:cNvPr>
          <p:cNvSpPr>
            <a:spLocks noGrp="1"/>
          </p:cNvSpPr>
          <p:nvPr>
            <p:ph type="dt" sz="half" idx="10"/>
          </p:nvPr>
        </p:nvSpPr>
        <p:spPr/>
        <p:txBody>
          <a:bodyPr/>
          <a:lstStyle/>
          <a:p>
            <a:fld id="{E9C48223-09CC-4F4F-9C17-E4E921DFC6AD}" type="datetimeFigureOut">
              <a:rPr lang="en-US" smtClean="0"/>
              <a:t>3/9/2022</a:t>
            </a:fld>
            <a:endParaRPr lang="en-US"/>
          </a:p>
        </p:txBody>
      </p:sp>
      <p:sp>
        <p:nvSpPr>
          <p:cNvPr id="6" name="Footer Placeholder 5">
            <a:extLst>
              <a:ext uri="{FF2B5EF4-FFF2-40B4-BE49-F238E27FC236}">
                <a16:creationId xmlns:a16="http://schemas.microsoft.com/office/drawing/2014/main" id="{AE7B2ABE-5EFC-453E-8453-BCA1F3218C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FDEEFA-EE72-46E0-8AA7-786CF4E68A19}"/>
              </a:ext>
            </a:extLst>
          </p:cNvPr>
          <p:cNvSpPr>
            <a:spLocks noGrp="1"/>
          </p:cNvSpPr>
          <p:nvPr>
            <p:ph type="sldNum" sz="quarter" idx="12"/>
          </p:nvPr>
        </p:nvSpPr>
        <p:spPr/>
        <p:txBody>
          <a:bodyPr/>
          <a:lstStyle/>
          <a:p>
            <a:fld id="{D11455CC-4DFC-4A04-8C8B-29624F8F5C29}" type="slidenum">
              <a:rPr lang="en-US" smtClean="0"/>
              <a:t>‹#›</a:t>
            </a:fld>
            <a:endParaRPr lang="en-US"/>
          </a:p>
        </p:txBody>
      </p:sp>
    </p:spTree>
    <p:extLst>
      <p:ext uri="{BB962C8B-B14F-4D97-AF65-F5344CB8AC3E}">
        <p14:creationId xmlns:p14="http://schemas.microsoft.com/office/powerpoint/2010/main" val="1063931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C8D9C-1B33-4D14-A29E-BD3E811722C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623FDC-6F06-4D8C-8630-1EA8B56262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B9E808-7326-4F02-ABCE-5D5B188ECD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53FA07-C833-430C-955E-60B53C6885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B77116-34FC-4EB2-8872-0AC4CF1878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82684C-4C1E-4CEF-AA95-0DFBC467A8B7}"/>
              </a:ext>
            </a:extLst>
          </p:cNvPr>
          <p:cNvSpPr>
            <a:spLocks noGrp="1"/>
          </p:cNvSpPr>
          <p:nvPr>
            <p:ph type="dt" sz="half" idx="10"/>
          </p:nvPr>
        </p:nvSpPr>
        <p:spPr/>
        <p:txBody>
          <a:bodyPr/>
          <a:lstStyle/>
          <a:p>
            <a:fld id="{E9C48223-09CC-4F4F-9C17-E4E921DFC6AD}" type="datetimeFigureOut">
              <a:rPr lang="en-US" smtClean="0"/>
              <a:t>3/9/2022</a:t>
            </a:fld>
            <a:endParaRPr lang="en-US"/>
          </a:p>
        </p:txBody>
      </p:sp>
      <p:sp>
        <p:nvSpPr>
          <p:cNvPr id="8" name="Footer Placeholder 7">
            <a:extLst>
              <a:ext uri="{FF2B5EF4-FFF2-40B4-BE49-F238E27FC236}">
                <a16:creationId xmlns:a16="http://schemas.microsoft.com/office/drawing/2014/main" id="{73DB2815-0303-4157-BBB6-CEBBC0C6C4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3809E64-0F5D-460E-B410-F786DC5C2B89}"/>
              </a:ext>
            </a:extLst>
          </p:cNvPr>
          <p:cNvSpPr>
            <a:spLocks noGrp="1"/>
          </p:cNvSpPr>
          <p:nvPr>
            <p:ph type="sldNum" sz="quarter" idx="12"/>
          </p:nvPr>
        </p:nvSpPr>
        <p:spPr/>
        <p:txBody>
          <a:bodyPr/>
          <a:lstStyle/>
          <a:p>
            <a:fld id="{D11455CC-4DFC-4A04-8C8B-29624F8F5C29}" type="slidenum">
              <a:rPr lang="en-US" smtClean="0"/>
              <a:t>‹#›</a:t>
            </a:fld>
            <a:endParaRPr lang="en-US"/>
          </a:p>
        </p:txBody>
      </p:sp>
    </p:spTree>
    <p:extLst>
      <p:ext uri="{BB962C8B-B14F-4D97-AF65-F5344CB8AC3E}">
        <p14:creationId xmlns:p14="http://schemas.microsoft.com/office/powerpoint/2010/main" val="435197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8A462-14D2-47C0-B9F4-A5868A6C0B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70606BF-6EC6-4C4A-86B6-AEFD4CF9A550}"/>
              </a:ext>
            </a:extLst>
          </p:cNvPr>
          <p:cNvSpPr>
            <a:spLocks noGrp="1"/>
          </p:cNvSpPr>
          <p:nvPr>
            <p:ph type="dt" sz="half" idx="10"/>
          </p:nvPr>
        </p:nvSpPr>
        <p:spPr/>
        <p:txBody>
          <a:bodyPr/>
          <a:lstStyle/>
          <a:p>
            <a:fld id="{E9C48223-09CC-4F4F-9C17-E4E921DFC6AD}" type="datetimeFigureOut">
              <a:rPr lang="en-US" smtClean="0"/>
              <a:t>3/9/2022</a:t>
            </a:fld>
            <a:endParaRPr lang="en-US"/>
          </a:p>
        </p:txBody>
      </p:sp>
      <p:sp>
        <p:nvSpPr>
          <p:cNvPr id="4" name="Footer Placeholder 3">
            <a:extLst>
              <a:ext uri="{FF2B5EF4-FFF2-40B4-BE49-F238E27FC236}">
                <a16:creationId xmlns:a16="http://schemas.microsoft.com/office/drawing/2014/main" id="{6128133E-168B-42E2-B710-7B0E54B0FD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268096-7B61-424C-AAC8-C67119681C9F}"/>
              </a:ext>
            </a:extLst>
          </p:cNvPr>
          <p:cNvSpPr>
            <a:spLocks noGrp="1"/>
          </p:cNvSpPr>
          <p:nvPr>
            <p:ph type="sldNum" sz="quarter" idx="12"/>
          </p:nvPr>
        </p:nvSpPr>
        <p:spPr/>
        <p:txBody>
          <a:bodyPr/>
          <a:lstStyle/>
          <a:p>
            <a:fld id="{D11455CC-4DFC-4A04-8C8B-29624F8F5C29}" type="slidenum">
              <a:rPr lang="en-US" smtClean="0"/>
              <a:t>‹#›</a:t>
            </a:fld>
            <a:endParaRPr lang="en-US"/>
          </a:p>
        </p:txBody>
      </p:sp>
    </p:spTree>
    <p:extLst>
      <p:ext uri="{BB962C8B-B14F-4D97-AF65-F5344CB8AC3E}">
        <p14:creationId xmlns:p14="http://schemas.microsoft.com/office/powerpoint/2010/main" val="3035472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FAB71B-6C1B-40E5-BD6A-2C56685BDCCF}"/>
              </a:ext>
            </a:extLst>
          </p:cNvPr>
          <p:cNvSpPr>
            <a:spLocks noGrp="1"/>
          </p:cNvSpPr>
          <p:nvPr>
            <p:ph type="dt" sz="half" idx="10"/>
          </p:nvPr>
        </p:nvSpPr>
        <p:spPr/>
        <p:txBody>
          <a:bodyPr/>
          <a:lstStyle/>
          <a:p>
            <a:fld id="{E9C48223-09CC-4F4F-9C17-E4E921DFC6AD}" type="datetimeFigureOut">
              <a:rPr lang="en-US" smtClean="0"/>
              <a:t>3/9/2022</a:t>
            </a:fld>
            <a:endParaRPr lang="en-US"/>
          </a:p>
        </p:txBody>
      </p:sp>
      <p:sp>
        <p:nvSpPr>
          <p:cNvPr id="3" name="Footer Placeholder 2">
            <a:extLst>
              <a:ext uri="{FF2B5EF4-FFF2-40B4-BE49-F238E27FC236}">
                <a16:creationId xmlns:a16="http://schemas.microsoft.com/office/drawing/2014/main" id="{643E3596-DBD0-48BD-95A2-8DFD35D29B5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5119E7-CE35-4270-BBAD-208FD1F35F71}"/>
              </a:ext>
            </a:extLst>
          </p:cNvPr>
          <p:cNvSpPr>
            <a:spLocks noGrp="1"/>
          </p:cNvSpPr>
          <p:nvPr>
            <p:ph type="sldNum" sz="quarter" idx="12"/>
          </p:nvPr>
        </p:nvSpPr>
        <p:spPr/>
        <p:txBody>
          <a:bodyPr/>
          <a:lstStyle/>
          <a:p>
            <a:fld id="{D11455CC-4DFC-4A04-8C8B-29624F8F5C29}" type="slidenum">
              <a:rPr lang="en-US" smtClean="0"/>
              <a:t>‹#›</a:t>
            </a:fld>
            <a:endParaRPr lang="en-US"/>
          </a:p>
        </p:txBody>
      </p:sp>
    </p:spTree>
    <p:extLst>
      <p:ext uri="{BB962C8B-B14F-4D97-AF65-F5344CB8AC3E}">
        <p14:creationId xmlns:p14="http://schemas.microsoft.com/office/powerpoint/2010/main" val="2912254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AA019-9DA9-4604-A67C-877AB70845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3D72CB5-923B-4D44-AFD4-E820CEEC24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BB94EC-14E6-43E9-AE99-941EEF6245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52EB61-280F-4513-87F4-30BB6E8A895B}"/>
              </a:ext>
            </a:extLst>
          </p:cNvPr>
          <p:cNvSpPr>
            <a:spLocks noGrp="1"/>
          </p:cNvSpPr>
          <p:nvPr>
            <p:ph type="dt" sz="half" idx="10"/>
          </p:nvPr>
        </p:nvSpPr>
        <p:spPr/>
        <p:txBody>
          <a:bodyPr/>
          <a:lstStyle/>
          <a:p>
            <a:fld id="{E9C48223-09CC-4F4F-9C17-E4E921DFC6AD}" type="datetimeFigureOut">
              <a:rPr lang="en-US" smtClean="0"/>
              <a:t>3/9/2022</a:t>
            </a:fld>
            <a:endParaRPr lang="en-US"/>
          </a:p>
        </p:txBody>
      </p:sp>
      <p:sp>
        <p:nvSpPr>
          <p:cNvPr id="6" name="Footer Placeholder 5">
            <a:extLst>
              <a:ext uri="{FF2B5EF4-FFF2-40B4-BE49-F238E27FC236}">
                <a16:creationId xmlns:a16="http://schemas.microsoft.com/office/drawing/2014/main" id="{D79695F5-F5AB-48D9-9455-04982A518B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CE1F65-6038-49A9-B05B-F0204932BEC8}"/>
              </a:ext>
            </a:extLst>
          </p:cNvPr>
          <p:cNvSpPr>
            <a:spLocks noGrp="1"/>
          </p:cNvSpPr>
          <p:nvPr>
            <p:ph type="sldNum" sz="quarter" idx="12"/>
          </p:nvPr>
        </p:nvSpPr>
        <p:spPr/>
        <p:txBody>
          <a:bodyPr/>
          <a:lstStyle/>
          <a:p>
            <a:fld id="{D11455CC-4DFC-4A04-8C8B-29624F8F5C29}" type="slidenum">
              <a:rPr lang="en-US" smtClean="0"/>
              <a:t>‹#›</a:t>
            </a:fld>
            <a:endParaRPr lang="en-US"/>
          </a:p>
        </p:txBody>
      </p:sp>
    </p:spTree>
    <p:extLst>
      <p:ext uri="{BB962C8B-B14F-4D97-AF65-F5344CB8AC3E}">
        <p14:creationId xmlns:p14="http://schemas.microsoft.com/office/powerpoint/2010/main" val="3515514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A4B02-3BBD-41E1-A85C-CFFF6A0B3A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9131595-5538-4C83-B0C3-B90ABF878E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20FC40-6F43-423D-BDED-1BE54A6E62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EE3376-25EF-4C47-A007-0D91A1CA8723}"/>
              </a:ext>
            </a:extLst>
          </p:cNvPr>
          <p:cNvSpPr>
            <a:spLocks noGrp="1"/>
          </p:cNvSpPr>
          <p:nvPr>
            <p:ph type="dt" sz="half" idx="10"/>
          </p:nvPr>
        </p:nvSpPr>
        <p:spPr/>
        <p:txBody>
          <a:bodyPr/>
          <a:lstStyle/>
          <a:p>
            <a:fld id="{E9C48223-09CC-4F4F-9C17-E4E921DFC6AD}" type="datetimeFigureOut">
              <a:rPr lang="en-US" smtClean="0"/>
              <a:t>3/9/2022</a:t>
            </a:fld>
            <a:endParaRPr lang="en-US"/>
          </a:p>
        </p:txBody>
      </p:sp>
      <p:sp>
        <p:nvSpPr>
          <p:cNvPr id="6" name="Footer Placeholder 5">
            <a:extLst>
              <a:ext uri="{FF2B5EF4-FFF2-40B4-BE49-F238E27FC236}">
                <a16:creationId xmlns:a16="http://schemas.microsoft.com/office/drawing/2014/main" id="{71DB7927-31E4-46CF-AA01-9A7CE4DA58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1F19CF-C0E0-4C16-A2A5-96C352F32EDD}"/>
              </a:ext>
            </a:extLst>
          </p:cNvPr>
          <p:cNvSpPr>
            <a:spLocks noGrp="1"/>
          </p:cNvSpPr>
          <p:nvPr>
            <p:ph type="sldNum" sz="quarter" idx="12"/>
          </p:nvPr>
        </p:nvSpPr>
        <p:spPr/>
        <p:txBody>
          <a:bodyPr/>
          <a:lstStyle/>
          <a:p>
            <a:fld id="{D11455CC-4DFC-4A04-8C8B-29624F8F5C29}" type="slidenum">
              <a:rPr lang="en-US" smtClean="0"/>
              <a:t>‹#›</a:t>
            </a:fld>
            <a:endParaRPr lang="en-US"/>
          </a:p>
        </p:txBody>
      </p:sp>
    </p:spTree>
    <p:extLst>
      <p:ext uri="{BB962C8B-B14F-4D97-AF65-F5344CB8AC3E}">
        <p14:creationId xmlns:p14="http://schemas.microsoft.com/office/powerpoint/2010/main" val="2745811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B9779-371D-4AE3-89AD-113FAF63CE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C32416-997D-4882-B888-3515AA57E9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27CB60-FFBC-45E9-B4C1-BFB1D94B0A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C48223-09CC-4F4F-9C17-E4E921DFC6AD}" type="datetimeFigureOut">
              <a:rPr lang="en-US" smtClean="0"/>
              <a:t>3/9/2022</a:t>
            </a:fld>
            <a:endParaRPr lang="en-US"/>
          </a:p>
        </p:txBody>
      </p:sp>
      <p:sp>
        <p:nvSpPr>
          <p:cNvPr id="5" name="Footer Placeholder 4">
            <a:extLst>
              <a:ext uri="{FF2B5EF4-FFF2-40B4-BE49-F238E27FC236}">
                <a16:creationId xmlns:a16="http://schemas.microsoft.com/office/drawing/2014/main" id="{8ED38F96-2938-4CD2-8332-86002BDF61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1A0BA8-988F-4298-9FB3-6DCAB96F0F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1455CC-4DFC-4A04-8C8B-29624F8F5C29}" type="slidenum">
              <a:rPr lang="en-US" smtClean="0"/>
              <a:t>‹#›</a:t>
            </a:fld>
            <a:endParaRPr lang="en-US"/>
          </a:p>
        </p:txBody>
      </p:sp>
    </p:spTree>
    <p:extLst>
      <p:ext uri="{BB962C8B-B14F-4D97-AF65-F5344CB8AC3E}">
        <p14:creationId xmlns:p14="http://schemas.microsoft.com/office/powerpoint/2010/main" val="1578813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7FDA24C-41C2-41CE-9664-16CC3213A582}"/>
              </a:ext>
            </a:extLst>
          </p:cNvPr>
          <p:cNvSpPr/>
          <p:nvPr/>
        </p:nvSpPr>
        <p:spPr>
          <a:xfrm>
            <a:off x="0" y="0"/>
            <a:ext cx="12192000" cy="6858000"/>
          </a:xfrm>
          <a:prstGeom prst="rect">
            <a:avLst/>
          </a:prstGeom>
          <a:solidFill>
            <a:srgbClr val="83A4CC"/>
          </a:solidFill>
          <a:ln>
            <a:solidFill>
              <a:srgbClr val="83A4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3A4CC"/>
              </a:solidFill>
            </a:endParaRPr>
          </a:p>
        </p:txBody>
      </p:sp>
      <p:pic>
        <p:nvPicPr>
          <p:cNvPr id="6" name="Picture 5">
            <a:extLst>
              <a:ext uri="{FF2B5EF4-FFF2-40B4-BE49-F238E27FC236}">
                <a16:creationId xmlns:a16="http://schemas.microsoft.com/office/drawing/2014/main" id="{BEACAC03-CFCE-43CA-A4F0-C9412BF9C5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3064" y="3601845"/>
            <a:ext cx="4352136" cy="3265987"/>
          </a:xfrm>
          <a:prstGeom prst="rect">
            <a:avLst/>
          </a:prstGeom>
        </p:spPr>
      </p:pic>
      <p:sp>
        <p:nvSpPr>
          <p:cNvPr id="7" name="TextBox 6">
            <a:extLst>
              <a:ext uri="{FF2B5EF4-FFF2-40B4-BE49-F238E27FC236}">
                <a16:creationId xmlns:a16="http://schemas.microsoft.com/office/drawing/2014/main" id="{8D447540-4EB4-42F7-92ED-70156442BA17}"/>
              </a:ext>
            </a:extLst>
          </p:cNvPr>
          <p:cNvSpPr txBox="1"/>
          <p:nvPr/>
        </p:nvSpPr>
        <p:spPr>
          <a:xfrm>
            <a:off x="1682496" y="1287547"/>
            <a:ext cx="3794760" cy="1200329"/>
          </a:xfrm>
          <a:prstGeom prst="rect">
            <a:avLst/>
          </a:prstGeom>
          <a:noFill/>
        </p:spPr>
        <p:txBody>
          <a:bodyPr wrap="square" rtlCol="0">
            <a:spAutoFit/>
          </a:bodyPr>
          <a:lstStyle/>
          <a:p>
            <a:r>
              <a:rPr lang="en-US" sz="7200" b="1" dirty="0">
                <a:solidFill>
                  <a:srgbClr val="FFC973"/>
                </a:solidFill>
                <a:latin typeface="Impact" panose="020B0806030902050204" pitchFamily="34" charset="0"/>
              </a:rPr>
              <a:t>MySQL</a:t>
            </a:r>
          </a:p>
        </p:txBody>
      </p:sp>
      <p:sp>
        <p:nvSpPr>
          <p:cNvPr id="8" name="TextBox 7">
            <a:extLst>
              <a:ext uri="{FF2B5EF4-FFF2-40B4-BE49-F238E27FC236}">
                <a16:creationId xmlns:a16="http://schemas.microsoft.com/office/drawing/2014/main" id="{0ED8A3ED-C467-4D84-9FC9-CA1589A7E8FA}"/>
              </a:ext>
            </a:extLst>
          </p:cNvPr>
          <p:cNvSpPr txBox="1"/>
          <p:nvPr/>
        </p:nvSpPr>
        <p:spPr>
          <a:xfrm>
            <a:off x="1693752" y="2439694"/>
            <a:ext cx="5217004" cy="1569660"/>
          </a:xfrm>
          <a:prstGeom prst="rect">
            <a:avLst/>
          </a:prstGeom>
          <a:noFill/>
        </p:spPr>
        <p:txBody>
          <a:bodyPr wrap="square" rtlCol="0">
            <a:spAutoFit/>
          </a:bodyPr>
          <a:lstStyle/>
          <a:p>
            <a:r>
              <a:rPr lang="en-US" sz="4800" dirty="0">
                <a:solidFill>
                  <a:schemeClr val="bg1"/>
                </a:solidFill>
                <a:latin typeface="Impact" panose="020B0806030902050204" pitchFamily="34" charset="0"/>
              </a:rPr>
              <a:t>Introduction to Database</a:t>
            </a:r>
          </a:p>
        </p:txBody>
      </p:sp>
      <p:sp>
        <p:nvSpPr>
          <p:cNvPr id="9" name="TextBox 8">
            <a:extLst>
              <a:ext uri="{FF2B5EF4-FFF2-40B4-BE49-F238E27FC236}">
                <a16:creationId xmlns:a16="http://schemas.microsoft.com/office/drawing/2014/main" id="{499A7978-43F8-400A-AE39-F24FEFB04910}"/>
              </a:ext>
            </a:extLst>
          </p:cNvPr>
          <p:cNvSpPr txBox="1"/>
          <p:nvPr/>
        </p:nvSpPr>
        <p:spPr>
          <a:xfrm>
            <a:off x="1705709" y="5662246"/>
            <a:ext cx="2901461" cy="307777"/>
          </a:xfrm>
          <a:prstGeom prst="rect">
            <a:avLst/>
          </a:prstGeom>
          <a:noFill/>
        </p:spPr>
        <p:txBody>
          <a:bodyPr wrap="square" rtlCol="0">
            <a:spAutoFit/>
          </a:bodyPr>
          <a:lstStyle/>
          <a:p>
            <a:r>
              <a:rPr lang="en-US" sz="1400" dirty="0">
                <a:solidFill>
                  <a:srgbClr val="535B6B"/>
                </a:solidFill>
                <a:latin typeface="raleway" pitchFamily="2" charset="0"/>
              </a:rPr>
              <a:t>@By </a:t>
            </a:r>
            <a:r>
              <a:rPr lang="en-US" sz="1400" b="1" dirty="0">
                <a:solidFill>
                  <a:srgbClr val="535B6B"/>
                </a:solidFill>
                <a:latin typeface="raleway" pitchFamily="2" charset="0"/>
              </a:rPr>
              <a:t>Mizanur Rahman</a:t>
            </a:r>
          </a:p>
        </p:txBody>
      </p:sp>
    </p:spTree>
    <p:extLst>
      <p:ext uri="{BB962C8B-B14F-4D97-AF65-F5344CB8AC3E}">
        <p14:creationId xmlns:p14="http://schemas.microsoft.com/office/powerpoint/2010/main" val="3365406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8A327E-0D64-4EA9-9E97-C8F5009526FE}"/>
              </a:ext>
            </a:extLst>
          </p:cNvPr>
          <p:cNvSpPr txBox="1"/>
          <p:nvPr/>
        </p:nvSpPr>
        <p:spPr>
          <a:xfrm>
            <a:off x="1690496" y="1111360"/>
            <a:ext cx="4161664" cy="584775"/>
          </a:xfrm>
          <a:prstGeom prst="rect">
            <a:avLst/>
          </a:prstGeom>
          <a:noFill/>
        </p:spPr>
        <p:txBody>
          <a:bodyPr wrap="square" rtlCol="0">
            <a:spAutoFit/>
          </a:bodyPr>
          <a:lstStyle/>
          <a:p>
            <a:r>
              <a:rPr lang="en-US" sz="3200" dirty="0">
                <a:solidFill>
                  <a:srgbClr val="7EA1BF"/>
                </a:solidFill>
                <a:latin typeface="Impact" panose="020B0806030902050204" pitchFamily="34" charset="0"/>
              </a:rPr>
              <a:t>What is Database?</a:t>
            </a:r>
          </a:p>
        </p:txBody>
      </p:sp>
      <p:sp>
        <p:nvSpPr>
          <p:cNvPr id="3" name="TextBox 2">
            <a:extLst>
              <a:ext uri="{FF2B5EF4-FFF2-40B4-BE49-F238E27FC236}">
                <a16:creationId xmlns:a16="http://schemas.microsoft.com/office/drawing/2014/main" id="{40B78C04-01D6-4086-A4FF-20C03F4AC61F}"/>
              </a:ext>
            </a:extLst>
          </p:cNvPr>
          <p:cNvSpPr txBox="1"/>
          <p:nvPr/>
        </p:nvSpPr>
        <p:spPr>
          <a:xfrm>
            <a:off x="1715368" y="1800191"/>
            <a:ext cx="5380376" cy="3785652"/>
          </a:xfrm>
          <a:prstGeom prst="rect">
            <a:avLst/>
          </a:prstGeom>
          <a:noFill/>
        </p:spPr>
        <p:txBody>
          <a:bodyPr wrap="square" rtlCol="0">
            <a:spAutoFit/>
          </a:bodyPr>
          <a:lstStyle/>
          <a:p>
            <a:r>
              <a:rPr lang="en-US" sz="1600" b="0" i="0" dirty="0">
                <a:effectLst/>
                <a:latin typeface="raleway" pitchFamily="2" charset="0"/>
              </a:rPr>
              <a:t>A database is an organized collection of structured information, or data, typically stored electronically in a computer system.</a:t>
            </a:r>
          </a:p>
          <a:p>
            <a:endParaRPr lang="en-US" sz="1600" dirty="0">
              <a:latin typeface="raleway" pitchFamily="2" charset="0"/>
            </a:endParaRPr>
          </a:p>
          <a:p>
            <a:pPr algn="just"/>
            <a:r>
              <a:rPr lang="en-US" sz="1600" b="0" i="0" dirty="0">
                <a:solidFill>
                  <a:srgbClr val="000000"/>
                </a:solidFill>
                <a:effectLst/>
                <a:latin typeface="raleway" pitchFamily="2" charset="0"/>
              </a:rPr>
              <a:t>Other kinds of data stores can also be used, such as files on the file system or large hash tables in memory but data fetching and writing would not be so fast and easy with those type of systems. </a:t>
            </a:r>
          </a:p>
          <a:p>
            <a:pPr algn="just"/>
            <a:endParaRPr lang="en-US" sz="1600" b="0" i="0" dirty="0">
              <a:solidFill>
                <a:srgbClr val="000000"/>
              </a:solidFill>
              <a:effectLst/>
              <a:latin typeface="raleway" pitchFamily="2" charset="0"/>
            </a:endParaRPr>
          </a:p>
          <a:p>
            <a:pPr algn="just"/>
            <a:r>
              <a:rPr lang="en-US" sz="1600" b="0" i="0" dirty="0">
                <a:solidFill>
                  <a:srgbClr val="000000"/>
                </a:solidFill>
                <a:effectLst/>
                <a:latin typeface="raleway" pitchFamily="2" charset="0"/>
              </a:rPr>
              <a:t>Nowadays, we use </a:t>
            </a:r>
            <a:r>
              <a:rPr lang="en-US" sz="1600" b="0" i="0" dirty="0">
                <a:solidFill>
                  <a:srgbClr val="83A4CC"/>
                </a:solidFill>
                <a:effectLst/>
                <a:latin typeface="raleway" pitchFamily="2" charset="0"/>
              </a:rPr>
              <a:t>relational database management systems (RDBMS) </a:t>
            </a:r>
            <a:r>
              <a:rPr lang="en-US" sz="1600" b="0" i="0" dirty="0">
                <a:solidFill>
                  <a:srgbClr val="000000"/>
                </a:solidFill>
                <a:effectLst/>
                <a:latin typeface="raleway" pitchFamily="2" charset="0"/>
              </a:rPr>
              <a:t>to store and manage huge volume of data. This is called relational database because all the data is stored into different tables and relations are established</a:t>
            </a:r>
          </a:p>
          <a:p>
            <a:endParaRPr lang="en-US" sz="1600" b="0" i="0" dirty="0">
              <a:effectLst/>
              <a:latin typeface="raleway" pitchFamily="2" charset="0"/>
            </a:endParaRPr>
          </a:p>
        </p:txBody>
      </p:sp>
      <p:sp>
        <p:nvSpPr>
          <p:cNvPr id="4" name="TextBox 3">
            <a:extLst>
              <a:ext uri="{FF2B5EF4-FFF2-40B4-BE49-F238E27FC236}">
                <a16:creationId xmlns:a16="http://schemas.microsoft.com/office/drawing/2014/main" id="{C6E178D0-5B11-43EB-A751-B986FB47B9D6}"/>
              </a:ext>
            </a:extLst>
          </p:cNvPr>
          <p:cNvSpPr txBox="1"/>
          <p:nvPr/>
        </p:nvSpPr>
        <p:spPr>
          <a:xfrm>
            <a:off x="11272837" y="6068997"/>
            <a:ext cx="438150" cy="369332"/>
          </a:xfrm>
          <a:prstGeom prst="rect">
            <a:avLst/>
          </a:prstGeom>
          <a:noFill/>
        </p:spPr>
        <p:txBody>
          <a:bodyPr wrap="square" rtlCol="0">
            <a:spAutoFit/>
          </a:bodyPr>
          <a:lstStyle/>
          <a:p>
            <a:r>
              <a:rPr lang="en-US" b="1" dirty="0">
                <a:solidFill>
                  <a:srgbClr val="83A4CC"/>
                </a:solidFill>
                <a:latin typeface="Impact" panose="020B0806030902050204" pitchFamily="34" charset="0"/>
              </a:rPr>
              <a:t>01</a:t>
            </a:r>
          </a:p>
        </p:txBody>
      </p:sp>
      <p:pic>
        <p:nvPicPr>
          <p:cNvPr id="11" name="Picture 10">
            <a:extLst>
              <a:ext uri="{FF2B5EF4-FFF2-40B4-BE49-F238E27FC236}">
                <a16:creationId xmlns:a16="http://schemas.microsoft.com/office/drawing/2014/main" id="{92306A92-1DF0-44DB-855E-FD80B7B0A5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5744" y="1975270"/>
            <a:ext cx="4578014" cy="3435494"/>
          </a:xfrm>
          <a:prstGeom prst="rect">
            <a:avLst/>
          </a:prstGeom>
        </p:spPr>
      </p:pic>
    </p:spTree>
    <p:extLst>
      <p:ext uri="{BB962C8B-B14F-4D97-AF65-F5344CB8AC3E}">
        <p14:creationId xmlns:p14="http://schemas.microsoft.com/office/powerpoint/2010/main" val="3535958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09DFF6-8E18-4E3B-91D3-9740BCE835B7}"/>
              </a:ext>
            </a:extLst>
          </p:cNvPr>
          <p:cNvSpPr txBox="1"/>
          <p:nvPr/>
        </p:nvSpPr>
        <p:spPr>
          <a:xfrm>
            <a:off x="1690496" y="1111360"/>
            <a:ext cx="4161664" cy="584775"/>
          </a:xfrm>
          <a:prstGeom prst="rect">
            <a:avLst/>
          </a:prstGeom>
          <a:noFill/>
        </p:spPr>
        <p:txBody>
          <a:bodyPr wrap="square" rtlCol="0">
            <a:spAutoFit/>
          </a:bodyPr>
          <a:lstStyle/>
          <a:p>
            <a:r>
              <a:rPr lang="en-US" sz="3200" dirty="0">
                <a:solidFill>
                  <a:srgbClr val="7EA1BF"/>
                </a:solidFill>
                <a:latin typeface="Impact" panose="020B0806030902050204" pitchFamily="34" charset="0"/>
              </a:rPr>
              <a:t>What is RDBMS?</a:t>
            </a:r>
          </a:p>
        </p:txBody>
      </p:sp>
      <p:sp>
        <p:nvSpPr>
          <p:cNvPr id="3" name="TextBox 2">
            <a:extLst>
              <a:ext uri="{FF2B5EF4-FFF2-40B4-BE49-F238E27FC236}">
                <a16:creationId xmlns:a16="http://schemas.microsoft.com/office/drawing/2014/main" id="{6297DC98-971A-4228-B827-7CFC0F814A46}"/>
              </a:ext>
            </a:extLst>
          </p:cNvPr>
          <p:cNvSpPr txBox="1"/>
          <p:nvPr/>
        </p:nvSpPr>
        <p:spPr>
          <a:xfrm>
            <a:off x="1715367" y="1800191"/>
            <a:ext cx="8529845" cy="3539430"/>
          </a:xfrm>
          <a:prstGeom prst="rect">
            <a:avLst/>
          </a:prstGeom>
          <a:noFill/>
        </p:spPr>
        <p:txBody>
          <a:bodyPr wrap="square" rtlCol="0">
            <a:spAutoFit/>
          </a:bodyPr>
          <a:lstStyle/>
          <a:p>
            <a:pPr algn="just"/>
            <a:r>
              <a:rPr lang="en-US" sz="1600" b="0" i="0" dirty="0">
                <a:solidFill>
                  <a:srgbClr val="161513"/>
                </a:solidFill>
                <a:effectLst/>
                <a:latin typeface="raleway" pitchFamily="2" charset="0"/>
              </a:rPr>
              <a:t>The software used to store, manage, query, and retrieve data stored in a relational database is called a relational database management system (RDBMS).</a:t>
            </a:r>
          </a:p>
          <a:p>
            <a:pPr algn="just"/>
            <a:endParaRPr lang="en-US" sz="1600" dirty="0">
              <a:solidFill>
                <a:srgbClr val="161513"/>
              </a:solidFill>
              <a:latin typeface="raleway" pitchFamily="2" charset="0"/>
            </a:endParaRPr>
          </a:p>
          <a:p>
            <a:pPr algn="just"/>
            <a:r>
              <a:rPr lang="en-US" sz="1600" b="0" i="0" dirty="0">
                <a:solidFill>
                  <a:srgbClr val="333333"/>
                </a:solidFill>
                <a:effectLst/>
                <a:latin typeface="raleway" pitchFamily="2" charset="0"/>
              </a:rPr>
              <a:t>All modern database management systems like SQL, MS SQL Server, IBM DB2, ORACLE, My-SQL and Microsoft Access are based on RDBMS.</a:t>
            </a:r>
          </a:p>
          <a:p>
            <a:pPr algn="just"/>
            <a:endParaRPr lang="en-US" sz="1600" b="0" i="0" dirty="0">
              <a:solidFill>
                <a:srgbClr val="333333"/>
              </a:solidFill>
              <a:effectLst/>
              <a:latin typeface="raleway" pitchFamily="2" charset="0"/>
            </a:endParaRPr>
          </a:p>
          <a:p>
            <a:pPr algn="just"/>
            <a:endParaRPr lang="en-US" sz="1600" dirty="0">
              <a:solidFill>
                <a:srgbClr val="333333"/>
              </a:solidFill>
              <a:latin typeface="raleway" pitchFamily="2" charset="0"/>
            </a:endParaRPr>
          </a:p>
          <a:p>
            <a:pPr marL="285750" indent="-285750" algn="just">
              <a:buFont typeface="Arial" panose="020B0604020202020204" pitchFamily="34" charset="0"/>
              <a:buChar char="•"/>
            </a:pPr>
            <a:r>
              <a:rPr lang="en-US" sz="1600" b="0" i="0" dirty="0">
                <a:solidFill>
                  <a:srgbClr val="000000"/>
                </a:solidFill>
                <a:effectLst/>
                <a:latin typeface="raleway" pitchFamily="2" charset="0"/>
              </a:rPr>
              <a:t>Enables us to implement a database with tables, columns and indexes.</a:t>
            </a:r>
          </a:p>
          <a:p>
            <a:pPr algn="just"/>
            <a:endParaRPr lang="en-US" sz="1600" b="0" i="0" dirty="0">
              <a:solidFill>
                <a:srgbClr val="000000"/>
              </a:solidFill>
              <a:effectLst/>
              <a:latin typeface="raleway" pitchFamily="2" charset="0"/>
            </a:endParaRPr>
          </a:p>
          <a:p>
            <a:pPr marL="285750" indent="-285750" algn="just">
              <a:buFont typeface="Arial" panose="020B0604020202020204" pitchFamily="34" charset="0"/>
              <a:buChar char="•"/>
            </a:pPr>
            <a:r>
              <a:rPr lang="en-US" sz="1600" b="0" i="0" dirty="0">
                <a:solidFill>
                  <a:srgbClr val="000000"/>
                </a:solidFill>
                <a:effectLst/>
                <a:latin typeface="raleway" pitchFamily="2" charset="0"/>
              </a:rPr>
              <a:t>Can create complex relationship between tables</a:t>
            </a:r>
          </a:p>
          <a:p>
            <a:pPr marL="285750" indent="-285750" algn="just">
              <a:buFont typeface="Arial" panose="020B0604020202020204" pitchFamily="34" charset="0"/>
              <a:buChar char="•"/>
            </a:pPr>
            <a:endParaRPr lang="en-US" sz="1600" b="0" i="0" dirty="0">
              <a:solidFill>
                <a:srgbClr val="000000"/>
              </a:solidFill>
              <a:effectLst/>
              <a:latin typeface="raleway" pitchFamily="2" charset="0"/>
            </a:endParaRPr>
          </a:p>
          <a:p>
            <a:pPr marL="285750" indent="-285750" algn="just">
              <a:buFont typeface="Arial" panose="020B0604020202020204" pitchFamily="34" charset="0"/>
              <a:buChar char="•"/>
            </a:pPr>
            <a:r>
              <a:rPr lang="en-US" sz="1600" dirty="0">
                <a:solidFill>
                  <a:srgbClr val="000000"/>
                </a:solidFill>
                <a:latin typeface="raleway" pitchFamily="2" charset="0"/>
              </a:rPr>
              <a:t>Can use Different </a:t>
            </a:r>
            <a:r>
              <a:rPr lang="en-US" sz="1600" dirty="0">
                <a:solidFill>
                  <a:srgbClr val="83A4CC"/>
                </a:solidFill>
                <a:latin typeface="raleway" pitchFamily="2" charset="0"/>
              </a:rPr>
              <a:t>query language</a:t>
            </a:r>
            <a:r>
              <a:rPr lang="en-US" sz="1600" dirty="0">
                <a:solidFill>
                  <a:srgbClr val="000000"/>
                </a:solidFill>
                <a:latin typeface="raleway" pitchFamily="2" charset="0"/>
              </a:rPr>
              <a:t> to deal with this database system.</a:t>
            </a:r>
            <a:endParaRPr lang="en-US" sz="1600" b="0" i="0" dirty="0">
              <a:solidFill>
                <a:srgbClr val="000000"/>
              </a:solidFill>
              <a:effectLst/>
              <a:latin typeface="raleway" pitchFamily="2" charset="0"/>
            </a:endParaRPr>
          </a:p>
          <a:p>
            <a:pPr algn="just"/>
            <a:endParaRPr lang="en-US" sz="1600" b="0" i="0" dirty="0">
              <a:solidFill>
                <a:srgbClr val="000000"/>
              </a:solidFill>
              <a:effectLst/>
              <a:latin typeface="Arial" panose="020B0604020202020204" pitchFamily="34" charset="0"/>
            </a:endParaRPr>
          </a:p>
          <a:p>
            <a:pPr algn="just"/>
            <a:endParaRPr lang="en-US" sz="1600" b="0" i="0" dirty="0">
              <a:effectLst/>
              <a:latin typeface="raleway" pitchFamily="2" charset="0"/>
            </a:endParaRPr>
          </a:p>
        </p:txBody>
      </p:sp>
      <p:sp>
        <p:nvSpPr>
          <p:cNvPr id="4" name="TextBox 3">
            <a:extLst>
              <a:ext uri="{FF2B5EF4-FFF2-40B4-BE49-F238E27FC236}">
                <a16:creationId xmlns:a16="http://schemas.microsoft.com/office/drawing/2014/main" id="{B1CBF0D8-BAD7-4735-B483-A5A379508983}"/>
              </a:ext>
            </a:extLst>
          </p:cNvPr>
          <p:cNvSpPr txBox="1"/>
          <p:nvPr/>
        </p:nvSpPr>
        <p:spPr>
          <a:xfrm>
            <a:off x="11272837" y="6068997"/>
            <a:ext cx="438150" cy="369332"/>
          </a:xfrm>
          <a:prstGeom prst="rect">
            <a:avLst/>
          </a:prstGeom>
          <a:noFill/>
        </p:spPr>
        <p:txBody>
          <a:bodyPr wrap="square" rtlCol="0">
            <a:spAutoFit/>
          </a:bodyPr>
          <a:lstStyle/>
          <a:p>
            <a:r>
              <a:rPr lang="en-US" b="1" dirty="0">
                <a:solidFill>
                  <a:srgbClr val="83A4CC"/>
                </a:solidFill>
                <a:latin typeface="Impact" panose="020B0806030902050204" pitchFamily="34" charset="0"/>
              </a:rPr>
              <a:t>02</a:t>
            </a:r>
          </a:p>
        </p:txBody>
      </p:sp>
    </p:spTree>
    <p:extLst>
      <p:ext uri="{BB962C8B-B14F-4D97-AF65-F5344CB8AC3E}">
        <p14:creationId xmlns:p14="http://schemas.microsoft.com/office/powerpoint/2010/main" val="3163161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8DE441-90D6-46FF-86DF-DC6098CAC3CD}"/>
              </a:ext>
            </a:extLst>
          </p:cNvPr>
          <p:cNvSpPr txBox="1"/>
          <p:nvPr/>
        </p:nvSpPr>
        <p:spPr>
          <a:xfrm>
            <a:off x="1690496" y="1111360"/>
            <a:ext cx="4161664" cy="584775"/>
          </a:xfrm>
          <a:prstGeom prst="rect">
            <a:avLst/>
          </a:prstGeom>
          <a:noFill/>
        </p:spPr>
        <p:txBody>
          <a:bodyPr wrap="square" rtlCol="0">
            <a:spAutoFit/>
          </a:bodyPr>
          <a:lstStyle/>
          <a:p>
            <a:r>
              <a:rPr lang="en-US" sz="3200" dirty="0">
                <a:solidFill>
                  <a:srgbClr val="7EA1BF"/>
                </a:solidFill>
                <a:latin typeface="Impact" panose="020B0806030902050204" pitchFamily="34" charset="0"/>
              </a:rPr>
              <a:t>RDBMS Terminology</a:t>
            </a:r>
          </a:p>
        </p:txBody>
      </p:sp>
      <p:sp>
        <p:nvSpPr>
          <p:cNvPr id="3" name="TextBox 2">
            <a:extLst>
              <a:ext uri="{FF2B5EF4-FFF2-40B4-BE49-F238E27FC236}">
                <a16:creationId xmlns:a16="http://schemas.microsoft.com/office/drawing/2014/main" id="{4E54B849-565F-4737-A32A-628A9A80F4F1}"/>
              </a:ext>
            </a:extLst>
          </p:cNvPr>
          <p:cNvSpPr txBox="1"/>
          <p:nvPr/>
        </p:nvSpPr>
        <p:spPr>
          <a:xfrm>
            <a:off x="1690496" y="1957507"/>
            <a:ext cx="4729969" cy="3293209"/>
          </a:xfrm>
          <a:prstGeom prst="rect">
            <a:avLst/>
          </a:prstGeom>
          <a:noFill/>
        </p:spPr>
        <p:txBody>
          <a:bodyPr wrap="square" rtlCol="0">
            <a:spAutoFit/>
          </a:bodyPr>
          <a:lstStyle/>
          <a:p>
            <a:pPr algn="just"/>
            <a:r>
              <a:rPr lang="en-US" sz="1600" b="1" i="0" dirty="0">
                <a:solidFill>
                  <a:srgbClr val="000000"/>
                </a:solidFill>
                <a:effectLst/>
                <a:latin typeface="raleway" pitchFamily="2" charset="0"/>
              </a:rPr>
              <a:t>Database</a:t>
            </a:r>
            <a:r>
              <a:rPr lang="en-US" sz="1600" dirty="0">
                <a:solidFill>
                  <a:srgbClr val="000000"/>
                </a:solidFill>
                <a:latin typeface="raleway" pitchFamily="2" charset="0"/>
              </a:rPr>
              <a:t> :</a:t>
            </a:r>
            <a:r>
              <a:rPr lang="en-US" sz="1600" b="0" i="0" dirty="0">
                <a:solidFill>
                  <a:srgbClr val="000000"/>
                </a:solidFill>
                <a:effectLst/>
                <a:latin typeface="raleway" pitchFamily="2" charset="0"/>
              </a:rPr>
              <a:t> A database is a collection of tables, with related data.</a:t>
            </a:r>
          </a:p>
          <a:p>
            <a:pPr algn="just"/>
            <a:endParaRPr lang="en-US" sz="1600" b="0" i="0" dirty="0">
              <a:solidFill>
                <a:srgbClr val="000000"/>
              </a:solidFill>
              <a:effectLst/>
              <a:latin typeface="raleway" pitchFamily="2" charset="0"/>
            </a:endParaRPr>
          </a:p>
          <a:p>
            <a:pPr algn="just"/>
            <a:r>
              <a:rPr lang="en-US" sz="1600" b="1" i="0" dirty="0">
                <a:solidFill>
                  <a:srgbClr val="000000"/>
                </a:solidFill>
                <a:effectLst/>
                <a:latin typeface="raleway" pitchFamily="2" charset="0"/>
              </a:rPr>
              <a:t>Table </a:t>
            </a:r>
            <a:r>
              <a:rPr lang="en-US" sz="1600" dirty="0">
                <a:solidFill>
                  <a:srgbClr val="000000"/>
                </a:solidFill>
                <a:latin typeface="raleway" pitchFamily="2" charset="0"/>
              </a:rPr>
              <a:t>: </a:t>
            </a:r>
            <a:r>
              <a:rPr lang="en-US" sz="1600" b="0" i="0" dirty="0">
                <a:solidFill>
                  <a:srgbClr val="000000"/>
                </a:solidFill>
                <a:effectLst/>
                <a:latin typeface="raleway" pitchFamily="2" charset="0"/>
              </a:rPr>
              <a:t>A table is a matrix with data. A table in a database looks like a simple spreadsheet.</a:t>
            </a:r>
          </a:p>
          <a:p>
            <a:pPr algn="just"/>
            <a:endParaRPr lang="en-US" sz="1600" dirty="0">
              <a:solidFill>
                <a:srgbClr val="000000"/>
              </a:solidFill>
              <a:latin typeface="raleway" pitchFamily="2" charset="0"/>
            </a:endParaRPr>
          </a:p>
          <a:p>
            <a:pPr algn="just"/>
            <a:r>
              <a:rPr lang="en-US" sz="1600" b="1" i="0" dirty="0">
                <a:solidFill>
                  <a:srgbClr val="000000"/>
                </a:solidFill>
                <a:effectLst/>
                <a:latin typeface="raleway" pitchFamily="2" charset="0"/>
              </a:rPr>
              <a:t>Column</a:t>
            </a:r>
            <a:r>
              <a:rPr lang="en-US" sz="1600" b="0" i="0" dirty="0">
                <a:solidFill>
                  <a:srgbClr val="000000"/>
                </a:solidFill>
                <a:effectLst/>
                <a:latin typeface="raleway" pitchFamily="2" charset="0"/>
              </a:rPr>
              <a:t> : One column (data element) contains data of one and the same kind, for example the column postcode.</a:t>
            </a:r>
          </a:p>
          <a:p>
            <a:pPr algn="just"/>
            <a:endParaRPr lang="en-US" sz="1600" dirty="0">
              <a:solidFill>
                <a:srgbClr val="000000"/>
              </a:solidFill>
              <a:latin typeface="raleway" pitchFamily="2" charset="0"/>
            </a:endParaRPr>
          </a:p>
          <a:p>
            <a:pPr algn="just"/>
            <a:r>
              <a:rPr lang="en-US" sz="1600" b="1" i="0" dirty="0">
                <a:solidFill>
                  <a:srgbClr val="000000"/>
                </a:solidFill>
                <a:effectLst/>
                <a:latin typeface="raleway" pitchFamily="2" charset="0"/>
              </a:rPr>
              <a:t>Row</a:t>
            </a:r>
            <a:r>
              <a:rPr lang="en-US" sz="1600" b="0" i="0" dirty="0">
                <a:solidFill>
                  <a:srgbClr val="000000"/>
                </a:solidFill>
                <a:effectLst/>
                <a:latin typeface="raleway" pitchFamily="2" charset="0"/>
              </a:rPr>
              <a:t> : A row is a group of related data, for example the data of one subscription.</a:t>
            </a:r>
          </a:p>
          <a:p>
            <a:pPr algn="just"/>
            <a:endParaRPr lang="en-US" sz="1600" b="0" i="0" dirty="0">
              <a:solidFill>
                <a:srgbClr val="000000"/>
              </a:solidFill>
              <a:effectLst/>
              <a:latin typeface="raleway" pitchFamily="2" charset="0"/>
            </a:endParaRPr>
          </a:p>
        </p:txBody>
      </p:sp>
      <p:sp>
        <p:nvSpPr>
          <p:cNvPr id="4" name="TextBox 3">
            <a:extLst>
              <a:ext uri="{FF2B5EF4-FFF2-40B4-BE49-F238E27FC236}">
                <a16:creationId xmlns:a16="http://schemas.microsoft.com/office/drawing/2014/main" id="{361CEFFB-7993-4707-950F-7387F96AD0D8}"/>
              </a:ext>
            </a:extLst>
          </p:cNvPr>
          <p:cNvSpPr txBox="1"/>
          <p:nvPr/>
        </p:nvSpPr>
        <p:spPr>
          <a:xfrm>
            <a:off x="11272837" y="6068997"/>
            <a:ext cx="438150" cy="369332"/>
          </a:xfrm>
          <a:prstGeom prst="rect">
            <a:avLst/>
          </a:prstGeom>
          <a:noFill/>
        </p:spPr>
        <p:txBody>
          <a:bodyPr wrap="square" rtlCol="0">
            <a:spAutoFit/>
          </a:bodyPr>
          <a:lstStyle/>
          <a:p>
            <a:r>
              <a:rPr lang="en-US" b="1" dirty="0">
                <a:solidFill>
                  <a:srgbClr val="83A4CC"/>
                </a:solidFill>
                <a:latin typeface="Impact" panose="020B0806030902050204" pitchFamily="34" charset="0"/>
              </a:rPr>
              <a:t>03</a:t>
            </a:r>
          </a:p>
        </p:txBody>
      </p:sp>
      <p:sp>
        <p:nvSpPr>
          <p:cNvPr id="7" name="Rectangle 6">
            <a:extLst>
              <a:ext uri="{FF2B5EF4-FFF2-40B4-BE49-F238E27FC236}">
                <a16:creationId xmlns:a16="http://schemas.microsoft.com/office/drawing/2014/main" id="{2CC11202-336A-4556-BBBB-0EBB924660B7}"/>
              </a:ext>
            </a:extLst>
          </p:cNvPr>
          <p:cNvSpPr/>
          <p:nvPr/>
        </p:nvSpPr>
        <p:spPr>
          <a:xfrm>
            <a:off x="6774426" y="2045110"/>
            <a:ext cx="3727078" cy="3205606"/>
          </a:xfrm>
          <a:prstGeom prst="rect">
            <a:avLst/>
          </a:prstGeom>
          <a:noFill/>
          <a:ln w="19050">
            <a:solidFill>
              <a:schemeClr val="bg1">
                <a:lumMod val="8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Internal Storage 7">
            <a:extLst>
              <a:ext uri="{FF2B5EF4-FFF2-40B4-BE49-F238E27FC236}">
                <a16:creationId xmlns:a16="http://schemas.microsoft.com/office/drawing/2014/main" id="{CE2705C6-6378-46F7-9711-9ECB90BF680C}"/>
              </a:ext>
            </a:extLst>
          </p:cNvPr>
          <p:cNvSpPr/>
          <p:nvPr/>
        </p:nvSpPr>
        <p:spPr>
          <a:xfrm>
            <a:off x="7246375" y="3965003"/>
            <a:ext cx="1071716" cy="825910"/>
          </a:xfrm>
          <a:prstGeom prst="flowChartInternalStorag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Internal Storage 8">
            <a:extLst>
              <a:ext uri="{FF2B5EF4-FFF2-40B4-BE49-F238E27FC236}">
                <a16:creationId xmlns:a16="http://schemas.microsoft.com/office/drawing/2014/main" id="{E25D31B2-FA03-4CEE-A0D1-FA12A4C45034}"/>
              </a:ext>
            </a:extLst>
          </p:cNvPr>
          <p:cNvSpPr/>
          <p:nvPr/>
        </p:nvSpPr>
        <p:spPr>
          <a:xfrm>
            <a:off x="8974721" y="3338052"/>
            <a:ext cx="1071716" cy="825910"/>
          </a:xfrm>
          <a:prstGeom prst="flowChartInternalStorag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Internal Storage 9">
            <a:extLst>
              <a:ext uri="{FF2B5EF4-FFF2-40B4-BE49-F238E27FC236}">
                <a16:creationId xmlns:a16="http://schemas.microsoft.com/office/drawing/2014/main" id="{B357E21C-6EE0-417C-BCED-ED99AF32519F}"/>
              </a:ext>
            </a:extLst>
          </p:cNvPr>
          <p:cNvSpPr/>
          <p:nvPr/>
        </p:nvSpPr>
        <p:spPr>
          <a:xfrm>
            <a:off x="7546259" y="2679291"/>
            <a:ext cx="1071716" cy="825910"/>
          </a:xfrm>
          <a:prstGeom prst="flowChartInternalStorag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Connector: Elbow 11">
            <a:extLst>
              <a:ext uri="{FF2B5EF4-FFF2-40B4-BE49-F238E27FC236}">
                <a16:creationId xmlns:a16="http://schemas.microsoft.com/office/drawing/2014/main" id="{A43DED0C-7C05-492D-82E4-5C59AE61B91B}"/>
              </a:ext>
            </a:extLst>
          </p:cNvPr>
          <p:cNvCxnSpPr>
            <a:stCxn id="10" idx="3"/>
            <a:endCxn id="9" idx="0"/>
          </p:cNvCxnSpPr>
          <p:nvPr/>
        </p:nvCxnSpPr>
        <p:spPr>
          <a:xfrm>
            <a:off x="8617975" y="3092246"/>
            <a:ext cx="892604" cy="245806"/>
          </a:xfrm>
          <a:prstGeom prst="bentConnector2">
            <a:avLst/>
          </a:prstGeom>
          <a:ln w="19050">
            <a:solidFill>
              <a:srgbClr val="FFC97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7B19C5FA-DE4F-4806-813B-5AE66130D768}"/>
              </a:ext>
            </a:extLst>
          </p:cNvPr>
          <p:cNvCxnSpPr>
            <a:cxnSpLocks/>
            <a:stCxn id="9" idx="2"/>
          </p:cNvCxnSpPr>
          <p:nvPr/>
        </p:nvCxnSpPr>
        <p:spPr>
          <a:xfrm rot="5400000">
            <a:off x="8788973" y="3693080"/>
            <a:ext cx="250725" cy="1192489"/>
          </a:xfrm>
          <a:prstGeom prst="bentConnector2">
            <a:avLst/>
          </a:prstGeom>
          <a:ln w="19050">
            <a:solidFill>
              <a:srgbClr val="FFC973"/>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D9795E2-0001-4F2C-97CA-B95273FE3195}"/>
              </a:ext>
            </a:extLst>
          </p:cNvPr>
          <p:cNvSpPr txBox="1"/>
          <p:nvPr/>
        </p:nvSpPr>
        <p:spPr>
          <a:xfrm>
            <a:off x="7939550" y="1661652"/>
            <a:ext cx="1528915" cy="307777"/>
          </a:xfrm>
          <a:prstGeom prst="rect">
            <a:avLst/>
          </a:prstGeom>
          <a:noFill/>
        </p:spPr>
        <p:txBody>
          <a:bodyPr wrap="square" rtlCol="0">
            <a:spAutoFit/>
          </a:bodyPr>
          <a:lstStyle/>
          <a:p>
            <a:pPr algn="ctr"/>
            <a:r>
              <a:rPr lang="en-US" sz="1400" b="1" dirty="0">
                <a:solidFill>
                  <a:srgbClr val="83A4CC"/>
                </a:solidFill>
                <a:latin typeface="raleway" pitchFamily="2" charset="0"/>
              </a:rPr>
              <a:t>Database</a:t>
            </a:r>
          </a:p>
        </p:txBody>
      </p:sp>
      <p:sp>
        <p:nvSpPr>
          <p:cNvPr id="17" name="TextBox 16">
            <a:extLst>
              <a:ext uri="{FF2B5EF4-FFF2-40B4-BE49-F238E27FC236}">
                <a16:creationId xmlns:a16="http://schemas.microsoft.com/office/drawing/2014/main" id="{61149B22-E1AC-4184-A658-C69382D75A42}"/>
              </a:ext>
            </a:extLst>
          </p:cNvPr>
          <p:cNvSpPr txBox="1"/>
          <p:nvPr/>
        </p:nvSpPr>
        <p:spPr>
          <a:xfrm>
            <a:off x="7317659" y="2385294"/>
            <a:ext cx="1528915" cy="307777"/>
          </a:xfrm>
          <a:prstGeom prst="rect">
            <a:avLst/>
          </a:prstGeom>
          <a:noFill/>
        </p:spPr>
        <p:txBody>
          <a:bodyPr wrap="square" rtlCol="0">
            <a:spAutoFit/>
          </a:bodyPr>
          <a:lstStyle/>
          <a:p>
            <a:pPr algn="ctr"/>
            <a:r>
              <a:rPr lang="en-US" sz="1400" dirty="0">
                <a:latin typeface="raleway" pitchFamily="2" charset="0"/>
              </a:rPr>
              <a:t>table</a:t>
            </a:r>
          </a:p>
        </p:txBody>
      </p:sp>
      <p:sp>
        <p:nvSpPr>
          <p:cNvPr id="18" name="TextBox 17">
            <a:extLst>
              <a:ext uri="{FF2B5EF4-FFF2-40B4-BE49-F238E27FC236}">
                <a16:creationId xmlns:a16="http://schemas.microsoft.com/office/drawing/2014/main" id="{7CB9C941-D059-4764-9D28-C82FB16A9B01}"/>
              </a:ext>
            </a:extLst>
          </p:cNvPr>
          <p:cNvSpPr txBox="1"/>
          <p:nvPr/>
        </p:nvSpPr>
        <p:spPr>
          <a:xfrm>
            <a:off x="7017775" y="4802828"/>
            <a:ext cx="1528915" cy="307777"/>
          </a:xfrm>
          <a:prstGeom prst="rect">
            <a:avLst/>
          </a:prstGeom>
          <a:noFill/>
        </p:spPr>
        <p:txBody>
          <a:bodyPr wrap="square" rtlCol="0">
            <a:spAutoFit/>
          </a:bodyPr>
          <a:lstStyle/>
          <a:p>
            <a:pPr algn="ctr"/>
            <a:r>
              <a:rPr lang="en-US" sz="1400" dirty="0">
                <a:latin typeface="raleway" pitchFamily="2" charset="0"/>
              </a:rPr>
              <a:t>table</a:t>
            </a:r>
          </a:p>
        </p:txBody>
      </p:sp>
      <p:sp>
        <p:nvSpPr>
          <p:cNvPr id="19" name="TextBox 18">
            <a:extLst>
              <a:ext uri="{FF2B5EF4-FFF2-40B4-BE49-F238E27FC236}">
                <a16:creationId xmlns:a16="http://schemas.microsoft.com/office/drawing/2014/main" id="{FC566D12-9815-4320-900B-39807D01039A}"/>
              </a:ext>
            </a:extLst>
          </p:cNvPr>
          <p:cNvSpPr txBox="1"/>
          <p:nvPr/>
        </p:nvSpPr>
        <p:spPr>
          <a:xfrm>
            <a:off x="8210263" y="4400561"/>
            <a:ext cx="1528915" cy="307777"/>
          </a:xfrm>
          <a:prstGeom prst="rect">
            <a:avLst/>
          </a:prstGeom>
          <a:noFill/>
        </p:spPr>
        <p:txBody>
          <a:bodyPr wrap="square" rtlCol="0">
            <a:spAutoFit/>
          </a:bodyPr>
          <a:lstStyle/>
          <a:p>
            <a:pPr algn="ctr"/>
            <a:r>
              <a:rPr lang="en-US" sz="1400" dirty="0">
                <a:latin typeface="raleway" pitchFamily="2" charset="0"/>
              </a:rPr>
              <a:t>Relation</a:t>
            </a:r>
          </a:p>
        </p:txBody>
      </p:sp>
      <p:sp>
        <p:nvSpPr>
          <p:cNvPr id="20" name="TextBox 19">
            <a:extLst>
              <a:ext uri="{FF2B5EF4-FFF2-40B4-BE49-F238E27FC236}">
                <a16:creationId xmlns:a16="http://schemas.microsoft.com/office/drawing/2014/main" id="{CAD666F3-6CD4-4CE1-855A-7FD164543B24}"/>
              </a:ext>
            </a:extLst>
          </p:cNvPr>
          <p:cNvSpPr txBox="1"/>
          <p:nvPr/>
        </p:nvSpPr>
        <p:spPr>
          <a:xfrm>
            <a:off x="8386505" y="2793676"/>
            <a:ext cx="1528915" cy="307777"/>
          </a:xfrm>
          <a:prstGeom prst="rect">
            <a:avLst/>
          </a:prstGeom>
          <a:noFill/>
        </p:spPr>
        <p:txBody>
          <a:bodyPr wrap="square" rtlCol="0">
            <a:spAutoFit/>
          </a:bodyPr>
          <a:lstStyle/>
          <a:p>
            <a:pPr algn="ctr"/>
            <a:r>
              <a:rPr lang="en-US" sz="1400" dirty="0">
                <a:latin typeface="raleway" pitchFamily="2" charset="0"/>
              </a:rPr>
              <a:t>Relation</a:t>
            </a:r>
          </a:p>
        </p:txBody>
      </p:sp>
    </p:spTree>
    <p:extLst>
      <p:ext uri="{BB962C8B-B14F-4D97-AF65-F5344CB8AC3E}">
        <p14:creationId xmlns:p14="http://schemas.microsoft.com/office/powerpoint/2010/main" val="1389846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E0B74F-2432-4B04-B143-CCC0B0BB928B}"/>
              </a:ext>
            </a:extLst>
          </p:cNvPr>
          <p:cNvSpPr txBox="1"/>
          <p:nvPr/>
        </p:nvSpPr>
        <p:spPr>
          <a:xfrm>
            <a:off x="1690496" y="1111360"/>
            <a:ext cx="4161664" cy="584775"/>
          </a:xfrm>
          <a:prstGeom prst="rect">
            <a:avLst/>
          </a:prstGeom>
          <a:noFill/>
        </p:spPr>
        <p:txBody>
          <a:bodyPr wrap="square" rtlCol="0">
            <a:spAutoFit/>
          </a:bodyPr>
          <a:lstStyle/>
          <a:p>
            <a:r>
              <a:rPr lang="en-US" sz="3200" dirty="0">
                <a:solidFill>
                  <a:srgbClr val="7EA1BF"/>
                </a:solidFill>
                <a:latin typeface="Impact" panose="020B0806030902050204" pitchFamily="34" charset="0"/>
              </a:rPr>
              <a:t>RDBMS Terminology</a:t>
            </a:r>
          </a:p>
        </p:txBody>
      </p:sp>
      <p:sp>
        <p:nvSpPr>
          <p:cNvPr id="4" name="TextBox 3">
            <a:extLst>
              <a:ext uri="{FF2B5EF4-FFF2-40B4-BE49-F238E27FC236}">
                <a16:creationId xmlns:a16="http://schemas.microsoft.com/office/drawing/2014/main" id="{036EAF5F-F4C7-416A-893B-5CFF1D9A19EF}"/>
              </a:ext>
            </a:extLst>
          </p:cNvPr>
          <p:cNvSpPr txBox="1"/>
          <p:nvPr/>
        </p:nvSpPr>
        <p:spPr>
          <a:xfrm>
            <a:off x="11272837" y="6068997"/>
            <a:ext cx="438150" cy="369332"/>
          </a:xfrm>
          <a:prstGeom prst="rect">
            <a:avLst/>
          </a:prstGeom>
          <a:noFill/>
        </p:spPr>
        <p:txBody>
          <a:bodyPr wrap="square" rtlCol="0">
            <a:spAutoFit/>
          </a:bodyPr>
          <a:lstStyle/>
          <a:p>
            <a:r>
              <a:rPr lang="en-US" b="1" dirty="0">
                <a:solidFill>
                  <a:srgbClr val="83A4CC"/>
                </a:solidFill>
                <a:latin typeface="Impact" panose="020B0806030902050204" pitchFamily="34" charset="0"/>
              </a:rPr>
              <a:t>04</a:t>
            </a:r>
          </a:p>
        </p:txBody>
      </p:sp>
      <p:pic>
        <p:nvPicPr>
          <p:cNvPr id="17" name="Picture 16">
            <a:extLst>
              <a:ext uri="{FF2B5EF4-FFF2-40B4-BE49-F238E27FC236}">
                <a16:creationId xmlns:a16="http://schemas.microsoft.com/office/drawing/2014/main" id="{78FD80E5-39D3-4418-9C23-A8066D01EEB1}"/>
              </a:ext>
            </a:extLst>
          </p:cNvPr>
          <p:cNvPicPr>
            <a:picLocks noChangeAspect="1"/>
          </p:cNvPicPr>
          <p:nvPr/>
        </p:nvPicPr>
        <p:blipFill>
          <a:blip r:embed="rId2"/>
          <a:stretch>
            <a:fillRect/>
          </a:stretch>
        </p:blipFill>
        <p:spPr>
          <a:xfrm>
            <a:off x="1690496" y="2664622"/>
            <a:ext cx="7591156" cy="2176980"/>
          </a:xfrm>
          <a:prstGeom prst="rect">
            <a:avLst/>
          </a:prstGeom>
        </p:spPr>
      </p:pic>
      <p:sp>
        <p:nvSpPr>
          <p:cNvPr id="19" name="Right Brace 18">
            <a:extLst>
              <a:ext uri="{FF2B5EF4-FFF2-40B4-BE49-F238E27FC236}">
                <a16:creationId xmlns:a16="http://schemas.microsoft.com/office/drawing/2014/main" id="{E5A684BB-5195-4799-BC8B-A2999D4A98F5}"/>
              </a:ext>
            </a:extLst>
          </p:cNvPr>
          <p:cNvSpPr/>
          <p:nvPr/>
        </p:nvSpPr>
        <p:spPr>
          <a:xfrm>
            <a:off x="9360310" y="3205316"/>
            <a:ext cx="167148" cy="344129"/>
          </a:xfrm>
          <a:prstGeom prst="rightBrace">
            <a:avLst/>
          </a:prstGeom>
          <a:ln>
            <a:solidFill>
              <a:srgbClr val="83A4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a:extLst>
              <a:ext uri="{FF2B5EF4-FFF2-40B4-BE49-F238E27FC236}">
                <a16:creationId xmlns:a16="http://schemas.microsoft.com/office/drawing/2014/main" id="{5D971A1D-5FF7-4700-90A1-D90E1B1716E2}"/>
              </a:ext>
            </a:extLst>
          </p:cNvPr>
          <p:cNvSpPr txBox="1"/>
          <p:nvPr/>
        </p:nvSpPr>
        <p:spPr>
          <a:xfrm>
            <a:off x="9468463" y="3241668"/>
            <a:ext cx="1528915" cy="307777"/>
          </a:xfrm>
          <a:prstGeom prst="rect">
            <a:avLst/>
          </a:prstGeom>
          <a:noFill/>
        </p:spPr>
        <p:txBody>
          <a:bodyPr wrap="square" rtlCol="0">
            <a:spAutoFit/>
          </a:bodyPr>
          <a:lstStyle/>
          <a:p>
            <a:pPr algn="ctr"/>
            <a:r>
              <a:rPr lang="en-US" sz="1400" dirty="0">
                <a:latin typeface="raleway" pitchFamily="2" charset="0"/>
              </a:rPr>
              <a:t>Row / Tuple</a:t>
            </a:r>
          </a:p>
        </p:txBody>
      </p:sp>
      <p:sp>
        <p:nvSpPr>
          <p:cNvPr id="22" name="Right Brace 21">
            <a:extLst>
              <a:ext uri="{FF2B5EF4-FFF2-40B4-BE49-F238E27FC236}">
                <a16:creationId xmlns:a16="http://schemas.microsoft.com/office/drawing/2014/main" id="{11467364-AB24-40FB-A315-878F29F0E9EE}"/>
              </a:ext>
            </a:extLst>
          </p:cNvPr>
          <p:cNvSpPr/>
          <p:nvPr/>
        </p:nvSpPr>
        <p:spPr>
          <a:xfrm rot="16200000">
            <a:off x="7916509" y="1374974"/>
            <a:ext cx="321382" cy="2251588"/>
          </a:xfrm>
          <a:prstGeom prst="rightBrace">
            <a:avLst/>
          </a:prstGeom>
          <a:ln>
            <a:solidFill>
              <a:srgbClr val="83A4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a:extLst>
              <a:ext uri="{FF2B5EF4-FFF2-40B4-BE49-F238E27FC236}">
                <a16:creationId xmlns:a16="http://schemas.microsoft.com/office/drawing/2014/main" id="{7A757B9B-8759-4D1A-ADD7-900584D13154}"/>
              </a:ext>
            </a:extLst>
          </p:cNvPr>
          <p:cNvSpPr txBox="1"/>
          <p:nvPr/>
        </p:nvSpPr>
        <p:spPr>
          <a:xfrm>
            <a:off x="7312742" y="2030717"/>
            <a:ext cx="1528915" cy="307777"/>
          </a:xfrm>
          <a:prstGeom prst="rect">
            <a:avLst/>
          </a:prstGeom>
          <a:noFill/>
        </p:spPr>
        <p:txBody>
          <a:bodyPr wrap="square" rtlCol="0">
            <a:spAutoFit/>
          </a:bodyPr>
          <a:lstStyle/>
          <a:p>
            <a:pPr algn="ctr"/>
            <a:r>
              <a:rPr lang="en-US" sz="1400" dirty="0">
                <a:latin typeface="raleway" pitchFamily="2" charset="0"/>
              </a:rPr>
              <a:t>Column</a:t>
            </a:r>
          </a:p>
        </p:txBody>
      </p:sp>
      <p:sp>
        <p:nvSpPr>
          <p:cNvPr id="24" name="TextBox 23">
            <a:extLst>
              <a:ext uri="{FF2B5EF4-FFF2-40B4-BE49-F238E27FC236}">
                <a16:creationId xmlns:a16="http://schemas.microsoft.com/office/drawing/2014/main" id="{AFCBF3E1-75C1-48FA-A9BC-97887814E177}"/>
              </a:ext>
            </a:extLst>
          </p:cNvPr>
          <p:cNvSpPr txBox="1"/>
          <p:nvPr/>
        </p:nvSpPr>
        <p:spPr>
          <a:xfrm>
            <a:off x="4721616" y="5211453"/>
            <a:ext cx="1528915" cy="307777"/>
          </a:xfrm>
          <a:prstGeom prst="rect">
            <a:avLst/>
          </a:prstGeom>
          <a:noFill/>
        </p:spPr>
        <p:txBody>
          <a:bodyPr wrap="square" rtlCol="0">
            <a:spAutoFit/>
          </a:bodyPr>
          <a:lstStyle/>
          <a:p>
            <a:pPr algn="ctr"/>
            <a:r>
              <a:rPr lang="en-US" sz="1400" dirty="0">
                <a:latin typeface="raleway" pitchFamily="2" charset="0"/>
              </a:rPr>
              <a:t>Table</a:t>
            </a:r>
          </a:p>
        </p:txBody>
      </p:sp>
      <p:sp>
        <p:nvSpPr>
          <p:cNvPr id="25" name="Right Brace 24">
            <a:extLst>
              <a:ext uri="{FF2B5EF4-FFF2-40B4-BE49-F238E27FC236}">
                <a16:creationId xmlns:a16="http://schemas.microsoft.com/office/drawing/2014/main" id="{2905640F-1876-4ED8-9CFB-D9D1ED645055}"/>
              </a:ext>
            </a:extLst>
          </p:cNvPr>
          <p:cNvSpPr/>
          <p:nvPr/>
        </p:nvSpPr>
        <p:spPr>
          <a:xfrm rot="5400000">
            <a:off x="5289577" y="1298392"/>
            <a:ext cx="321382" cy="7505451"/>
          </a:xfrm>
          <a:prstGeom prst="rightBrace">
            <a:avLst/>
          </a:prstGeom>
          <a:ln>
            <a:solidFill>
              <a:srgbClr val="83A4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ight Brace 25">
            <a:extLst>
              <a:ext uri="{FF2B5EF4-FFF2-40B4-BE49-F238E27FC236}">
                <a16:creationId xmlns:a16="http://schemas.microsoft.com/office/drawing/2014/main" id="{9E37D300-270C-4EAD-AE4E-C35DBEC99023}"/>
              </a:ext>
            </a:extLst>
          </p:cNvPr>
          <p:cNvSpPr/>
          <p:nvPr/>
        </p:nvSpPr>
        <p:spPr>
          <a:xfrm rot="16200000">
            <a:off x="2138339" y="1909113"/>
            <a:ext cx="321382" cy="1183309"/>
          </a:xfrm>
          <a:prstGeom prst="rightBrace">
            <a:avLst/>
          </a:prstGeom>
          <a:ln>
            <a:solidFill>
              <a:srgbClr val="83A4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79058875-ADE9-4051-821E-9693218A1BC5}"/>
              </a:ext>
            </a:extLst>
          </p:cNvPr>
          <p:cNvSpPr txBox="1"/>
          <p:nvPr/>
        </p:nvSpPr>
        <p:spPr>
          <a:xfrm>
            <a:off x="1605116" y="2025718"/>
            <a:ext cx="1528915" cy="307777"/>
          </a:xfrm>
          <a:prstGeom prst="rect">
            <a:avLst/>
          </a:prstGeom>
          <a:noFill/>
        </p:spPr>
        <p:txBody>
          <a:bodyPr wrap="square" rtlCol="0">
            <a:spAutoFit/>
          </a:bodyPr>
          <a:lstStyle/>
          <a:p>
            <a:pPr algn="ctr"/>
            <a:r>
              <a:rPr lang="en-US" sz="1400" dirty="0">
                <a:latin typeface="raleway" pitchFamily="2" charset="0"/>
              </a:rPr>
              <a:t>Primary Key</a:t>
            </a:r>
          </a:p>
        </p:txBody>
      </p:sp>
    </p:spTree>
    <p:extLst>
      <p:ext uri="{BB962C8B-B14F-4D97-AF65-F5344CB8AC3E}">
        <p14:creationId xmlns:p14="http://schemas.microsoft.com/office/powerpoint/2010/main" val="2108743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9AF2C4-58CE-46E0-8894-D3D1D61EC254}"/>
              </a:ext>
            </a:extLst>
          </p:cNvPr>
          <p:cNvSpPr txBox="1"/>
          <p:nvPr/>
        </p:nvSpPr>
        <p:spPr>
          <a:xfrm>
            <a:off x="1690496" y="1111360"/>
            <a:ext cx="4161664" cy="584775"/>
          </a:xfrm>
          <a:prstGeom prst="rect">
            <a:avLst/>
          </a:prstGeom>
          <a:noFill/>
        </p:spPr>
        <p:txBody>
          <a:bodyPr wrap="square" rtlCol="0">
            <a:spAutoFit/>
          </a:bodyPr>
          <a:lstStyle/>
          <a:p>
            <a:r>
              <a:rPr lang="en-US" sz="3200" dirty="0">
                <a:solidFill>
                  <a:srgbClr val="7EA1BF"/>
                </a:solidFill>
                <a:latin typeface="Impact" panose="020B0806030902050204" pitchFamily="34" charset="0"/>
              </a:rPr>
              <a:t>What is SQL?</a:t>
            </a:r>
          </a:p>
        </p:txBody>
      </p:sp>
      <p:sp>
        <p:nvSpPr>
          <p:cNvPr id="3" name="TextBox 2">
            <a:extLst>
              <a:ext uri="{FF2B5EF4-FFF2-40B4-BE49-F238E27FC236}">
                <a16:creationId xmlns:a16="http://schemas.microsoft.com/office/drawing/2014/main" id="{A0C3B3E0-F8EE-4CDC-9F9F-2FBA4982E1BE}"/>
              </a:ext>
            </a:extLst>
          </p:cNvPr>
          <p:cNvSpPr txBox="1"/>
          <p:nvPr/>
        </p:nvSpPr>
        <p:spPr>
          <a:xfrm>
            <a:off x="1715367" y="1800191"/>
            <a:ext cx="8529845" cy="3785652"/>
          </a:xfrm>
          <a:prstGeom prst="rect">
            <a:avLst/>
          </a:prstGeom>
          <a:noFill/>
        </p:spPr>
        <p:txBody>
          <a:bodyPr wrap="square" rtlCol="0">
            <a:spAutoFit/>
          </a:bodyPr>
          <a:lstStyle/>
          <a:p>
            <a:pPr algn="just"/>
            <a:r>
              <a:rPr lang="en-US" sz="1600" b="0" i="0" dirty="0">
                <a:effectLst/>
                <a:latin typeface="raleway" pitchFamily="2" charset="0"/>
              </a:rPr>
              <a:t>SQL </a:t>
            </a:r>
            <a:r>
              <a:rPr lang="en-US" sz="1600" b="0" i="0" dirty="0">
                <a:solidFill>
                  <a:srgbClr val="83A4CC"/>
                </a:solidFill>
                <a:effectLst/>
                <a:latin typeface="raleway" pitchFamily="2" charset="0"/>
              </a:rPr>
              <a:t>stands for Standard Query Language</a:t>
            </a:r>
            <a:r>
              <a:rPr lang="en-US" sz="1600" b="0" i="0" dirty="0">
                <a:effectLst/>
                <a:latin typeface="raleway" pitchFamily="2" charset="0"/>
              </a:rPr>
              <a:t>. SQL is a programming language used by nearly all relational databases to query, manipulate, and define data, and to provide access control.</a:t>
            </a:r>
          </a:p>
          <a:p>
            <a:pPr algn="just"/>
            <a:endParaRPr lang="en-US" sz="1600" dirty="0">
              <a:latin typeface="raleway" pitchFamily="2" charset="0"/>
            </a:endParaRPr>
          </a:p>
          <a:p>
            <a:pPr algn="l">
              <a:buFont typeface="Arial" panose="020B0604020202020204" pitchFamily="34" charset="0"/>
              <a:buChar char="•"/>
            </a:pPr>
            <a:r>
              <a:rPr lang="en-US" sz="1600" dirty="0">
                <a:solidFill>
                  <a:srgbClr val="000000"/>
                </a:solidFill>
                <a:latin typeface="raleway" pitchFamily="2" charset="0"/>
              </a:rPr>
              <a:t>    </a:t>
            </a:r>
            <a:r>
              <a:rPr lang="en-US" sz="1600" b="0" i="0" dirty="0">
                <a:solidFill>
                  <a:srgbClr val="000000"/>
                </a:solidFill>
                <a:effectLst/>
                <a:latin typeface="raleway" pitchFamily="2" charset="0"/>
              </a:rPr>
              <a:t>SQL can retrieve data by executing queries against a database</a:t>
            </a:r>
          </a:p>
          <a:p>
            <a:pPr algn="l"/>
            <a:endParaRPr lang="en-US" sz="1600" b="0" i="0" dirty="0">
              <a:solidFill>
                <a:srgbClr val="000000"/>
              </a:solidFill>
              <a:effectLst/>
              <a:latin typeface="raleway" pitchFamily="2" charset="0"/>
            </a:endParaRPr>
          </a:p>
          <a:p>
            <a:pPr algn="l">
              <a:buFont typeface="Arial" panose="020B0604020202020204" pitchFamily="34" charset="0"/>
              <a:buChar char="•"/>
            </a:pPr>
            <a:r>
              <a:rPr lang="en-US" sz="1600" b="0" i="0" dirty="0">
                <a:solidFill>
                  <a:srgbClr val="000000"/>
                </a:solidFill>
                <a:effectLst/>
                <a:latin typeface="raleway" pitchFamily="2" charset="0"/>
              </a:rPr>
              <a:t>    SQL can insert records in a database</a:t>
            </a:r>
          </a:p>
          <a:p>
            <a:pPr algn="l">
              <a:buFont typeface="Arial" panose="020B0604020202020204" pitchFamily="34" charset="0"/>
              <a:buChar char="•"/>
            </a:pPr>
            <a:endParaRPr lang="en-US" sz="1600" b="0" i="0" dirty="0">
              <a:solidFill>
                <a:srgbClr val="000000"/>
              </a:solidFill>
              <a:effectLst/>
              <a:latin typeface="raleway" pitchFamily="2" charset="0"/>
            </a:endParaRPr>
          </a:p>
          <a:p>
            <a:pPr algn="l">
              <a:buFont typeface="Arial" panose="020B0604020202020204" pitchFamily="34" charset="0"/>
              <a:buChar char="•"/>
            </a:pPr>
            <a:r>
              <a:rPr lang="en-US" sz="1600" b="0" i="0" dirty="0">
                <a:solidFill>
                  <a:srgbClr val="000000"/>
                </a:solidFill>
                <a:effectLst/>
                <a:latin typeface="raleway" pitchFamily="2" charset="0"/>
              </a:rPr>
              <a:t>    SQL can update records in a database</a:t>
            </a:r>
          </a:p>
          <a:p>
            <a:pPr algn="l">
              <a:buFont typeface="Arial" panose="020B0604020202020204" pitchFamily="34" charset="0"/>
              <a:buChar char="•"/>
            </a:pPr>
            <a:endParaRPr lang="en-US" sz="1600" b="0" i="0" dirty="0">
              <a:solidFill>
                <a:srgbClr val="000000"/>
              </a:solidFill>
              <a:effectLst/>
              <a:latin typeface="raleway" pitchFamily="2" charset="0"/>
            </a:endParaRPr>
          </a:p>
          <a:p>
            <a:pPr algn="l">
              <a:buFont typeface="Arial" panose="020B0604020202020204" pitchFamily="34" charset="0"/>
              <a:buChar char="•"/>
            </a:pPr>
            <a:r>
              <a:rPr lang="en-US" sz="1600" b="0" i="0" dirty="0">
                <a:solidFill>
                  <a:srgbClr val="000000"/>
                </a:solidFill>
                <a:effectLst/>
                <a:latin typeface="raleway" pitchFamily="2" charset="0"/>
              </a:rPr>
              <a:t>    SQL can delete records from a database</a:t>
            </a:r>
          </a:p>
          <a:p>
            <a:pPr algn="l">
              <a:buFont typeface="Arial" panose="020B0604020202020204" pitchFamily="34" charset="0"/>
              <a:buChar char="•"/>
            </a:pPr>
            <a:endParaRPr lang="en-US" sz="1600" b="0" i="0" dirty="0">
              <a:solidFill>
                <a:srgbClr val="000000"/>
              </a:solidFill>
              <a:effectLst/>
              <a:latin typeface="raleway" pitchFamily="2" charset="0"/>
            </a:endParaRPr>
          </a:p>
          <a:p>
            <a:pPr algn="l">
              <a:buFont typeface="Arial" panose="020B0604020202020204" pitchFamily="34" charset="0"/>
              <a:buChar char="•"/>
            </a:pPr>
            <a:r>
              <a:rPr lang="en-US" sz="1600" b="0" i="0" dirty="0">
                <a:solidFill>
                  <a:srgbClr val="000000"/>
                </a:solidFill>
                <a:effectLst/>
                <a:latin typeface="raleway" pitchFamily="2" charset="0"/>
              </a:rPr>
              <a:t>    SQL can create new databases</a:t>
            </a:r>
          </a:p>
          <a:p>
            <a:pPr algn="l">
              <a:buFont typeface="Arial" panose="020B0604020202020204" pitchFamily="34" charset="0"/>
              <a:buChar char="•"/>
            </a:pPr>
            <a:endParaRPr lang="en-US" sz="1600" b="0" i="0" dirty="0">
              <a:solidFill>
                <a:srgbClr val="000000"/>
              </a:solidFill>
              <a:effectLst/>
              <a:latin typeface="raleway" pitchFamily="2" charset="0"/>
            </a:endParaRPr>
          </a:p>
          <a:p>
            <a:pPr algn="l">
              <a:buFont typeface="Arial" panose="020B0604020202020204" pitchFamily="34" charset="0"/>
              <a:buChar char="•"/>
            </a:pPr>
            <a:r>
              <a:rPr lang="en-US" sz="1600" b="0" i="0" dirty="0">
                <a:solidFill>
                  <a:srgbClr val="000000"/>
                </a:solidFill>
                <a:effectLst/>
                <a:latin typeface="raleway" pitchFamily="2" charset="0"/>
              </a:rPr>
              <a:t>    SQL can create new tables in a database</a:t>
            </a:r>
          </a:p>
        </p:txBody>
      </p:sp>
      <p:sp>
        <p:nvSpPr>
          <p:cNvPr id="4" name="TextBox 3">
            <a:extLst>
              <a:ext uri="{FF2B5EF4-FFF2-40B4-BE49-F238E27FC236}">
                <a16:creationId xmlns:a16="http://schemas.microsoft.com/office/drawing/2014/main" id="{6B4E11B1-3390-4B98-9F80-55FD173AE717}"/>
              </a:ext>
            </a:extLst>
          </p:cNvPr>
          <p:cNvSpPr txBox="1"/>
          <p:nvPr/>
        </p:nvSpPr>
        <p:spPr>
          <a:xfrm>
            <a:off x="11272837" y="6068997"/>
            <a:ext cx="438150" cy="369332"/>
          </a:xfrm>
          <a:prstGeom prst="rect">
            <a:avLst/>
          </a:prstGeom>
          <a:noFill/>
        </p:spPr>
        <p:txBody>
          <a:bodyPr wrap="square" rtlCol="0">
            <a:spAutoFit/>
          </a:bodyPr>
          <a:lstStyle/>
          <a:p>
            <a:r>
              <a:rPr lang="en-US" b="1" dirty="0">
                <a:solidFill>
                  <a:srgbClr val="83A4CC"/>
                </a:solidFill>
                <a:latin typeface="Impact" panose="020B0806030902050204" pitchFamily="34" charset="0"/>
              </a:rPr>
              <a:t>05</a:t>
            </a:r>
          </a:p>
        </p:txBody>
      </p:sp>
    </p:spTree>
    <p:extLst>
      <p:ext uri="{BB962C8B-B14F-4D97-AF65-F5344CB8AC3E}">
        <p14:creationId xmlns:p14="http://schemas.microsoft.com/office/powerpoint/2010/main" val="1453377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9524C5-498D-418E-84DB-40650A73D303}"/>
              </a:ext>
            </a:extLst>
          </p:cNvPr>
          <p:cNvSpPr txBox="1"/>
          <p:nvPr/>
        </p:nvSpPr>
        <p:spPr>
          <a:xfrm>
            <a:off x="1690495" y="1111360"/>
            <a:ext cx="6735749" cy="584775"/>
          </a:xfrm>
          <a:prstGeom prst="rect">
            <a:avLst/>
          </a:prstGeom>
          <a:noFill/>
        </p:spPr>
        <p:txBody>
          <a:bodyPr wrap="square" rtlCol="0">
            <a:spAutoFit/>
          </a:bodyPr>
          <a:lstStyle/>
          <a:p>
            <a:r>
              <a:rPr lang="en-US" sz="3200" dirty="0">
                <a:solidFill>
                  <a:srgbClr val="7EA1BF"/>
                </a:solidFill>
                <a:latin typeface="Impact" panose="020B0806030902050204" pitchFamily="34" charset="0"/>
              </a:rPr>
              <a:t>DDL &amp; DML</a:t>
            </a:r>
          </a:p>
        </p:txBody>
      </p:sp>
      <p:sp>
        <p:nvSpPr>
          <p:cNvPr id="3" name="TextBox 2">
            <a:extLst>
              <a:ext uri="{FF2B5EF4-FFF2-40B4-BE49-F238E27FC236}">
                <a16:creationId xmlns:a16="http://schemas.microsoft.com/office/drawing/2014/main" id="{362B4E5C-5E7C-4F57-A551-72F466A23ECE}"/>
              </a:ext>
            </a:extLst>
          </p:cNvPr>
          <p:cNvSpPr txBox="1"/>
          <p:nvPr/>
        </p:nvSpPr>
        <p:spPr>
          <a:xfrm>
            <a:off x="1715367" y="1800191"/>
            <a:ext cx="8529845" cy="1815882"/>
          </a:xfrm>
          <a:prstGeom prst="rect">
            <a:avLst/>
          </a:prstGeom>
          <a:noFill/>
        </p:spPr>
        <p:txBody>
          <a:bodyPr wrap="square" rtlCol="0">
            <a:spAutoFit/>
          </a:bodyPr>
          <a:lstStyle/>
          <a:p>
            <a:pPr algn="just"/>
            <a:r>
              <a:rPr lang="en-US" sz="1600" b="1" i="0" dirty="0">
                <a:effectLst/>
                <a:latin typeface="raleway" pitchFamily="2" charset="0"/>
              </a:rPr>
              <a:t>DDL (Data Definition language) :</a:t>
            </a:r>
            <a:r>
              <a:rPr lang="en-US" sz="1600" b="1" dirty="0">
                <a:solidFill>
                  <a:srgbClr val="212529"/>
                </a:solidFill>
                <a:latin typeface="raleway" pitchFamily="2" charset="0"/>
              </a:rPr>
              <a:t> </a:t>
            </a:r>
            <a:r>
              <a:rPr lang="en-US" sz="1600" b="0" i="0" dirty="0">
                <a:solidFill>
                  <a:srgbClr val="212529"/>
                </a:solidFill>
                <a:effectLst/>
                <a:latin typeface="raleway" pitchFamily="2" charset="0"/>
              </a:rPr>
              <a:t>This includes changes to the structure of the table like creation of table, altering table, deleting a table etc. All DDL commands are auto-committed. That means it saves all the changes permanently in the database.</a:t>
            </a:r>
          </a:p>
          <a:p>
            <a:pPr algn="just"/>
            <a:endParaRPr lang="en-US" sz="1600" dirty="0">
              <a:solidFill>
                <a:srgbClr val="212529"/>
              </a:solidFill>
              <a:latin typeface="raleway" pitchFamily="2" charset="0"/>
            </a:endParaRPr>
          </a:p>
          <a:p>
            <a:pPr algn="just"/>
            <a:endParaRPr lang="en-US" sz="1600" b="0" i="0" dirty="0">
              <a:solidFill>
                <a:srgbClr val="212529"/>
              </a:solidFill>
              <a:effectLst/>
              <a:latin typeface="raleway" pitchFamily="2" charset="0"/>
            </a:endParaRPr>
          </a:p>
          <a:p>
            <a:pPr algn="just"/>
            <a:endParaRPr lang="en-US" sz="1600" b="0" i="0" dirty="0">
              <a:solidFill>
                <a:srgbClr val="212529"/>
              </a:solidFill>
              <a:effectLst/>
              <a:latin typeface="raleway" pitchFamily="2" charset="0"/>
            </a:endParaRPr>
          </a:p>
          <a:p>
            <a:pPr algn="just"/>
            <a:endParaRPr lang="en-US" sz="1600" b="0" i="0" dirty="0">
              <a:solidFill>
                <a:srgbClr val="000000"/>
              </a:solidFill>
              <a:effectLst/>
              <a:latin typeface="raleway" pitchFamily="2" charset="0"/>
            </a:endParaRPr>
          </a:p>
        </p:txBody>
      </p:sp>
      <p:sp>
        <p:nvSpPr>
          <p:cNvPr id="4" name="TextBox 3">
            <a:extLst>
              <a:ext uri="{FF2B5EF4-FFF2-40B4-BE49-F238E27FC236}">
                <a16:creationId xmlns:a16="http://schemas.microsoft.com/office/drawing/2014/main" id="{82B36265-667D-4B61-9A5B-A604A4E7CD12}"/>
              </a:ext>
            </a:extLst>
          </p:cNvPr>
          <p:cNvSpPr txBox="1"/>
          <p:nvPr/>
        </p:nvSpPr>
        <p:spPr>
          <a:xfrm>
            <a:off x="11272837" y="6068997"/>
            <a:ext cx="438150" cy="369332"/>
          </a:xfrm>
          <a:prstGeom prst="rect">
            <a:avLst/>
          </a:prstGeom>
          <a:noFill/>
        </p:spPr>
        <p:txBody>
          <a:bodyPr wrap="square" rtlCol="0">
            <a:spAutoFit/>
          </a:bodyPr>
          <a:lstStyle/>
          <a:p>
            <a:r>
              <a:rPr lang="en-US" b="1" dirty="0">
                <a:solidFill>
                  <a:srgbClr val="83A4CC"/>
                </a:solidFill>
                <a:latin typeface="Impact" panose="020B0806030902050204" pitchFamily="34" charset="0"/>
              </a:rPr>
              <a:t>06</a:t>
            </a:r>
          </a:p>
        </p:txBody>
      </p:sp>
      <p:graphicFrame>
        <p:nvGraphicFramePr>
          <p:cNvPr id="5" name="Table 5">
            <a:extLst>
              <a:ext uri="{FF2B5EF4-FFF2-40B4-BE49-F238E27FC236}">
                <a16:creationId xmlns:a16="http://schemas.microsoft.com/office/drawing/2014/main" id="{E341BDC4-BEC2-4C15-862D-FA5543C373AC}"/>
              </a:ext>
            </a:extLst>
          </p:cNvPr>
          <p:cNvGraphicFramePr>
            <a:graphicFrameLocks noGrp="1"/>
          </p:cNvGraphicFramePr>
          <p:nvPr>
            <p:extLst>
              <p:ext uri="{D42A27DB-BD31-4B8C-83A1-F6EECF244321}">
                <p14:modId xmlns:p14="http://schemas.microsoft.com/office/powerpoint/2010/main" val="1085933769"/>
              </p:ext>
            </p:extLst>
          </p:nvPr>
        </p:nvGraphicFramePr>
        <p:xfrm>
          <a:off x="1845186" y="2902427"/>
          <a:ext cx="8529846" cy="2613470"/>
        </p:xfrm>
        <a:graphic>
          <a:graphicData uri="http://schemas.openxmlformats.org/drawingml/2006/table">
            <a:tbl>
              <a:tblPr firstRow="1" bandRow="1">
                <a:tableStyleId>{5940675A-B579-460E-94D1-54222C63F5DA}</a:tableStyleId>
              </a:tblPr>
              <a:tblGrid>
                <a:gridCol w="4264923">
                  <a:extLst>
                    <a:ext uri="{9D8B030D-6E8A-4147-A177-3AD203B41FA5}">
                      <a16:colId xmlns:a16="http://schemas.microsoft.com/office/drawing/2014/main" val="1415937999"/>
                    </a:ext>
                  </a:extLst>
                </a:gridCol>
                <a:gridCol w="4264923">
                  <a:extLst>
                    <a:ext uri="{9D8B030D-6E8A-4147-A177-3AD203B41FA5}">
                      <a16:colId xmlns:a16="http://schemas.microsoft.com/office/drawing/2014/main" val="3014819694"/>
                    </a:ext>
                  </a:extLst>
                </a:gridCol>
              </a:tblGrid>
              <a:tr h="522694">
                <a:tc>
                  <a:txBody>
                    <a:bodyPr/>
                    <a:lstStyle/>
                    <a:p>
                      <a:pPr algn="ctr"/>
                      <a:r>
                        <a:rPr lang="en-US" sz="1600" b="1" dirty="0">
                          <a:latin typeface="raleway" pitchFamily="2" charset="0"/>
                        </a:rPr>
                        <a:t>Command</a:t>
                      </a:r>
                    </a:p>
                  </a:txBody>
                  <a:tcPr/>
                </a:tc>
                <a:tc>
                  <a:txBody>
                    <a:bodyPr/>
                    <a:lstStyle/>
                    <a:p>
                      <a:pPr algn="ctr"/>
                      <a:r>
                        <a:rPr lang="en-US" sz="1600" b="1" dirty="0">
                          <a:latin typeface="raleway" pitchFamily="2" charset="0"/>
                        </a:rPr>
                        <a:t>Description</a:t>
                      </a:r>
                    </a:p>
                  </a:txBody>
                  <a:tcPr/>
                </a:tc>
                <a:extLst>
                  <a:ext uri="{0D108BD9-81ED-4DB2-BD59-A6C34878D82A}">
                    <a16:rowId xmlns:a16="http://schemas.microsoft.com/office/drawing/2014/main" val="748947866"/>
                  </a:ext>
                </a:extLst>
              </a:tr>
              <a:tr h="522694">
                <a:tc>
                  <a:txBody>
                    <a:bodyPr/>
                    <a:lstStyle/>
                    <a:p>
                      <a:r>
                        <a:rPr lang="en-US" sz="1600" dirty="0">
                          <a:latin typeface="raleway" pitchFamily="2" charset="0"/>
                        </a:rPr>
                        <a:t>create</a:t>
                      </a:r>
                    </a:p>
                  </a:txBody>
                  <a:tcPr/>
                </a:tc>
                <a:tc>
                  <a:txBody>
                    <a:bodyPr/>
                    <a:lstStyle/>
                    <a:p>
                      <a:r>
                        <a:rPr lang="en-US" sz="1600" dirty="0">
                          <a:latin typeface="raleway" pitchFamily="2" charset="0"/>
                        </a:rPr>
                        <a:t>To create a database or table</a:t>
                      </a:r>
                    </a:p>
                  </a:txBody>
                  <a:tcPr/>
                </a:tc>
                <a:extLst>
                  <a:ext uri="{0D108BD9-81ED-4DB2-BD59-A6C34878D82A}">
                    <a16:rowId xmlns:a16="http://schemas.microsoft.com/office/drawing/2014/main" val="2623627959"/>
                  </a:ext>
                </a:extLst>
              </a:tr>
              <a:tr h="522694">
                <a:tc>
                  <a:txBody>
                    <a:bodyPr/>
                    <a:lstStyle/>
                    <a:p>
                      <a:r>
                        <a:rPr lang="en-US" sz="1600" dirty="0">
                          <a:latin typeface="raleway" pitchFamily="2" charset="0"/>
                        </a:rPr>
                        <a:t>drop</a:t>
                      </a:r>
                    </a:p>
                  </a:txBody>
                  <a:tcPr/>
                </a:tc>
                <a:tc>
                  <a:txBody>
                    <a:bodyPr/>
                    <a:lstStyle/>
                    <a:p>
                      <a:r>
                        <a:rPr lang="en-US" sz="1600" dirty="0">
                          <a:latin typeface="raleway" pitchFamily="2" charset="0"/>
                        </a:rPr>
                        <a:t>To delete a table</a:t>
                      </a:r>
                    </a:p>
                  </a:txBody>
                  <a:tcPr/>
                </a:tc>
                <a:extLst>
                  <a:ext uri="{0D108BD9-81ED-4DB2-BD59-A6C34878D82A}">
                    <a16:rowId xmlns:a16="http://schemas.microsoft.com/office/drawing/2014/main" val="847485263"/>
                  </a:ext>
                </a:extLst>
              </a:tr>
              <a:tr h="522694">
                <a:tc>
                  <a:txBody>
                    <a:bodyPr/>
                    <a:lstStyle/>
                    <a:p>
                      <a:r>
                        <a:rPr lang="en-US" sz="1600" dirty="0">
                          <a:latin typeface="raleway" pitchFamily="2" charset="0"/>
                        </a:rPr>
                        <a:t>rename</a:t>
                      </a:r>
                    </a:p>
                  </a:txBody>
                  <a:tcPr/>
                </a:tc>
                <a:tc>
                  <a:txBody>
                    <a:bodyPr/>
                    <a:lstStyle/>
                    <a:p>
                      <a:r>
                        <a:rPr lang="en-US" sz="1600" dirty="0">
                          <a:latin typeface="raleway" pitchFamily="2" charset="0"/>
                        </a:rPr>
                        <a:t>To rename a table</a:t>
                      </a:r>
                    </a:p>
                  </a:txBody>
                  <a:tcPr/>
                </a:tc>
                <a:extLst>
                  <a:ext uri="{0D108BD9-81ED-4DB2-BD59-A6C34878D82A}">
                    <a16:rowId xmlns:a16="http://schemas.microsoft.com/office/drawing/2014/main" val="2752277171"/>
                  </a:ext>
                </a:extLst>
              </a:tr>
              <a:tr h="522694">
                <a:tc>
                  <a:txBody>
                    <a:bodyPr/>
                    <a:lstStyle/>
                    <a:p>
                      <a:r>
                        <a:rPr lang="en-US" sz="1600" dirty="0" err="1">
                          <a:latin typeface="raleway" pitchFamily="2" charset="0"/>
                        </a:rPr>
                        <a:t>trancate</a:t>
                      </a:r>
                      <a:endParaRPr lang="en-US" sz="1600" dirty="0">
                        <a:latin typeface="raleway" pitchFamily="2" charset="0"/>
                      </a:endParaRPr>
                    </a:p>
                  </a:txBody>
                  <a:tcPr/>
                </a:tc>
                <a:tc>
                  <a:txBody>
                    <a:bodyPr/>
                    <a:lstStyle/>
                    <a:p>
                      <a:r>
                        <a:rPr lang="en-US" sz="1600" dirty="0">
                          <a:latin typeface="raleway" pitchFamily="2" charset="0"/>
                        </a:rPr>
                        <a:t>To delete data from table</a:t>
                      </a:r>
                    </a:p>
                  </a:txBody>
                  <a:tcPr/>
                </a:tc>
                <a:extLst>
                  <a:ext uri="{0D108BD9-81ED-4DB2-BD59-A6C34878D82A}">
                    <a16:rowId xmlns:a16="http://schemas.microsoft.com/office/drawing/2014/main" val="2358201561"/>
                  </a:ext>
                </a:extLst>
              </a:tr>
            </a:tbl>
          </a:graphicData>
        </a:graphic>
      </p:graphicFrame>
    </p:spTree>
    <p:extLst>
      <p:ext uri="{BB962C8B-B14F-4D97-AF65-F5344CB8AC3E}">
        <p14:creationId xmlns:p14="http://schemas.microsoft.com/office/powerpoint/2010/main" val="4286892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3CE2D0-14D3-4961-AB1B-317F08AA8D92}"/>
              </a:ext>
            </a:extLst>
          </p:cNvPr>
          <p:cNvSpPr txBox="1"/>
          <p:nvPr/>
        </p:nvSpPr>
        <p:spPr>
          <a:xfrm>
            <a:off x="1690495" y="1111360"/>
            <a:ext cx="6735749" cy="584775"/>
          </a:xfrm>
          <a:prstGeom prst="rect">
            <a:avLst/>
          </a:prstGeom>
          <a:noFill/>
        </p:spPr>
        <p:txBody>
          <a:bodyPr wrap="square" rtlCol="0">
            <a:spAutoFit/>
          </a:bodyPr>
          <a:lstStyle/>
          <a:p>
            <a:r>
              <a:rPr lang="en-US" sz="3200" dirty="0">
                <a:solidFill>
                  <a:srgbClr val="7EA1BF"/>
                </a:solidFill>
                <a:latin typeface="Impact" panose="020B0806030902050204" pitchFamily="34" charset="0"/>
              </a:rPr>
              <a:t>DDL &amp; DML</a:t>
            </a:r>
          </a:p>
        </p:txBody>
      </p:sp>
      <p:sp>
        <p:nvSpPr>
          <p:cNvPr id="3" name="TextBox 2">
            <a:extLst>
              <a:ext uri="{FF2B5EF4-FFF2-40B4-BE49-F238E27FC236}">
                <a16:creationId xmlns:a16="http://schemas.microsoft.com/office/drawing/2014/main" id="{228A62E4-9421-441D-9F7B-095026E0B507}"/>
              </a:ext>
            </a:extLst>
          </p:cNvPr>
          <p:cNvSpPr txBox="1"/>
          <p:nvPr/>
        </p:nvSpPr>
        <p:spPr>
          <a:xfrm>
            <a:off x="1715367" y="1800191"/>
            <a:ext cx="8529845" cy="830997"/>
          </a:xfrm>
          <a:prstGeom prst="rect">
            <a:avLst/>
          </a:prstGeom>
          <a:noFill/>
        </p:spPr>
        <p:txBody>
          <a:bodyPr wrap="square" rtlCol="0">
            <a:spAutoFit/>
          </a:bodyPr>
          <a:lstStyle/>
          <a:p>
            <a:pPr algn="l"/>
            <a:r>
              <a:rPr lang="en-US" sz="1600" b="1" i="0" dirty="0">
                <a:effectLst/>
                <a:latin typeface="raleway" pitchFamily="2" charset="0"/>
              </a:rPr>
              <a:t>DML (Data Manipulation language) :</a:t>
            </a:r>
            <a:r>
              <a:rPr lang="en-US" sz="1600" b="1" dirty="0">
                <a:solidFill>
                  <a:srgbClr val="212529"/>
                </a:solidFill>
                <a:latin typeface="raleway" pitchFamily="2" charset="0"/>
              </a:rPr>
              <a:t> </a:t>
            </a:r>
            <a:r>
              <a:rPr lang="en-US" sz="1600" b="0" i="0" dirty="0">
                <a:solidFill>
                  <a:srgbClr val="212529"/>
                </a:solidFill>
                <a:effectLst/>
                <a:latin typeface="raleway" pitchFamily="2" charset="0"/>
              </a:rPr>
              <a:t>DML commands are used for manipulating the data stored in the table and not the table itself. DML commands are not auto-committed. It means changes are not permanent to database, they can be rolled back.</a:t>
            </a:r>
          </a:p>
        </p:txBody>
      </p:sp>
      <p:sp>
        <p:nvSpPr>
          <p:cNvPr id="4" name="TextBox 3">
            <a:extLst>
              <a:ext uri="{FF2B5EF4-FFF2-40B4-BE49-F238E27FC236}">
                <a16:creationId xmlns:a16="http://schemas.microsoft.com/office/drawing/2014/main" id="{B88987D4-3638-43B9-B5E9-96731D522A1E}"/>
              </a:ext>
            </a:extLst>
          </p:cNvPr>
          <p:cNvSpPr txBox="1"/>
          <p:nvPr/>
        </p:nvSpPr>
        <p:spPr>
          <a:xfrm>
            <a:off x="11272837" y="6068997"/>
            <a:ext cx="438150" cy="369332"/>
          </a:xfrm>
          <a:prstGeom prst="rect">
            <a:avLst/>
          </a:prstGeom>
          <a:noFill/>
        </p:spPr>
        <p:txBody>
          <a:bodyPr wrap="square" rtlCol="0">
            <a:spAutoFit/>
          </a:bodyPr>
          <a:lstStyle/>
          <a:p>
            <a:r>
              <a:rPr lang="en-US" b="1" dirty="0">
                <a:solidFill>
                  <a:srgbClr val="83A4CC"/>
                </a:solidFill>
                <a:latin typeface="Impact" panose="020B0806030902050204" pitchFamily="34" charset="0"/>
              </a:rPr>
              <a:t>07</a:t>
            </a:r>
          </a:p>
        </p:txBody>
      </p:sp>
      <p:graphicFrame>
        <p:nvGraphicFramePr>
          <p:cNvPr id="5" name="Table 5">
            <a:extLst>
              <a:ext uri="{FF2B5EF4-FFF2-40B4-BE49-F238E27FC236}">
                <a16:creationId xmlns:a16="http://schemas.microsoft.com/office/drawing/2014/main" id="{4D89C5CA-CBD3-4E6C-89A7-5584094FA01D}"/>
              </a:ext>
            </a:extLst>
          </p:cNvPr>
          <p:cNvGraphicFramePr>
            <a:graphicFrameLocks noGrp="1"/>
          </p:cNvGraphicFramePr>
          <p:nvPr>
            <p:extLst>
              <p:ext uri="{D42A27DB-BD31-4B8C-83A1-F6EECF244321}">
                <p14:modId xmlns:p14="http://schemas.microsoft.com/office/powerpoint/2010/main" val="604893909"/>
              </p:ext>
            </p:extLst>
          </p:nvPr>
        </p:nvGraphicFramePr>
        <p:xfrm>
          <a:off x="1845186" y="2902427"/>
          <a:ext cx="8529846" cy="2613470"/>
        </p:xfrm>
        <a:graphic>
          <a:graphicData uri="http://schemas.openxmlformats.org/drawingml/2006/table">
            <a:tbl>
              <a:tblPr firstRow="1" bandRow="1">
                <a:tableStyleId>{5940675A-B579-460E-94D1-54222C63F5DA}</a:tableStyleId>
              </a:tblPr>
              <a:tblGrid>
                <a:gridCol w="4264923">
                  <a:extLst>
                    <a:ext uri="{9D8B030D-6E8A-4147-A177-3AD203B41FA5}">
                      <a16:colId xmlns:a16="http://schemas.microsoft.com/office/drawing/2014/main" val="1415937999"/>
                    </a:ext>
                  </a:extLst>
                </a:gridCol>
                <a:gridCol w="4264923">
                  <a:extLst>
                    <a:ext uri="{9D8B030D-6E8A-4147-A177-3AD203B41FA5}">
                      <a16:colId xmlns:a16="http://schemas.microsoft.com/office/drawing/2014/main" val="3014819694"/>
                    </a:ext>
                  </a:extLst>
                </a:gridCol>
              </a:tblGrid>
              <a:tr h="522694">
                <a:tc>
                  <a:txBody>
                    <a:bodyPr/>
                    <a:lstStyle/>
                    <a:p>
                      <a:pPr algn="ctr"/>
                      <a:r>
                        <a:rPr lang="en-US" sz="1600" b="1" dirty="0">
                          <a:latin typeface="raleway" pitchFamily="2" charset="0"/>
                        </a:rPr>
                        <a:t>Command</a:t>
                      </a:r>
                    </a:p>
                  </a:txBody>
                  <a:tcPr/>
                </a:tc>
                <a:tc>
                  <a:txBody>
                    <a:bodyPr/>
                    <a:lstStyle/>
                    <a:p>
                      <a:pPr algn="ctr"/>
                      <a:r>
                        <a:rPr lang="en-US" sz="1600" b="1" dirty="0">
                          <a:latin typeface="raleway" pitchFamily="2" charset="0"/>
                        </a:rPr>
                        <a:t>Description</a:t>
                      </a:r>
                    </a:p>
                  </a:txBody>
                  <a:tcPr/>
                </a:tc>
                <a:extLst>
                  <a:ext uri="{0D108BD9-81ED-4DB2-BD59-A6C34878D82A}">
                    <a16:rowId xmlns:a16="http://schemas.microsoft.com/office/drawing/2014/main" val="748947866"/>
                  </a:ext>
                </a:extLst>
              </a:tr>
              <a:tr h="522694">
                <a:tc>
                  <a:txBody>
                    <a:bodyPr/>
                    <a:lstStyle/>
                    <a:p>
                      <a:r>
                        <a:rPr lang="en-US" sz="1600" dirty="0">
                          <a:latin typeface="raleway" pitchFamily="2" charset="0"/>
                        </a:rPr>
                        <a:t>insert</a:t>
                      </a:r>
                    </a:p>
                  </a:txBody>
                  <a:tcPr/>
                </a:tc>
                <a:tc>
                  <a:txBody>
                    <a:bodyPr/>
                    <a:lstStyle/>
                    <a:p>
                      <a:r>
                        <a:rPr lang="en-US" sz="1600" dirty="0">
                          <a:latin typeface="raleway" pitchFamily="2" charset="0"/>
                        </a:rPr>
                        <a:t>To insert a new row</a:t>
                      </a:r>
                    </a:p>
                  </a:txBody>
                  <a:tcPr/>
                </a:tc>
                <a:extLst>
                  <a:ext uri="{0D108BD9-81ED-4DB2-BD59-A6C34878D82A}">
                    <a16:rowId xmlns:a16="http://schemas.microsoft.com/office/drawing/2014/main" val="2623627959"/>
                  </a:ext>
                </a:extLst>
              </a:tr>
              <a:tr h="522694">
                <a:tc>
                  <a:txBody>
                    <a:bodyPr/>
                    <a:lstStyle/>
                    <a:p>
                      <a:r>
                        <a:rPr lang="en-US" sz="1600" dirty="0">
                          <a:latin typeface="raleway" pitchFamily="2" charset="0"/>
                        </a:rPr>
                        <a:t>update</a:t>
                      </a:r>
                    </a:p>
                  </a:txBody>
                  <a:tcPr/>
                </a:tc>
                <a:tc>
                  <a:txBody>
                    <a:bodyPr/>
                    <a:lstStyle/>
                    <a:p>
                      <a:r>
                        <a:rPr lang="en-US" sz="1600" dirty="0">
                          <a:latin typeface="raleway" pitchFamily="2" charset="0"/>
                        </a:rPr>
                        <a:t>To update an existing row</a:t>
                      </a:r>
                    </a:p>
                  </a:txBody>
                  <a:tcPr/>
                </a:tc>
                <a:extLst>
                  <a:ext uri="{0D108BD9-81ED-4DB2-BD59-A6C34878D82A}">
                    <a16:rowId xmlns:a16="http://schemas.microsoft.com/office/drawing/2014/main" val="847485263"/>
                  </a:ext>
                </a:extLst>
              </a:tr>
              <a:tr h="522694">
                <a:tc>
                  <a:txBody>
                    <a:bodyPr/>
                    <a:lstStyle/>
                    <a:p>
                      <a:r>
                        <a:rPr lang="en-US" sz="1600" dirty="0">
                          <a:latin typeface="raleway" pitchFamily="2" charset="0"/>
                        </a:rPr>
                        <a:t>delete</a:t>
                      </a:r>
                    </a:p>
                  </a:txBody>
                  <a:tcPr/>
                </a:tc>
                <a:tc>
                  <a:txBody>
                    <a:bodyPr/>
                    <a:lstStyle/>
                    <a:p>
                      <a:r>
                        <a:rPr lang="en-US" sz="1600" dirty="0">
                          <a:latin typeface="raleway" pitchFamily="2" charset="0"/>
                        </a:rPr>
                        <a:t>To delete a row</a:t>
                      </a:r>
                    </a:p>
                  </a:txBody>
                  <a:tcPr/>
                </a:tc>
                <a:extLst>
                  <a:ext uri="{0D108BD9-81ED-4DB2-BD59-A6C34878D82A}">
                    <a16:rowId xmlns:a16="http://schemas.microsoft.com/office/drawing/2014/main" val="2752277171"/>
                  </a:ext>
                </a:extLst>
              </a:tr>
              <a:tr h="522694">
                <a:tc>
                  <a:txBody>
                    <a:bodyPr/>
                    <a:lstStyle/>
                    <a:p>
                      <a:r>
                        <a:rPr lang="en-US" sz="1600" dirty="0">
                          <a:latin typeface="raleway" pitchFamily="2" charset="0"/>
                        </a:rPr>
                        <a:t>merge</a:t>
                      </a:r>
                    </a:p>
                  </a:txBody>
                  <a:tcPr/>
                </a:tc>
                <a:tc>
                  <a:txBody>
                    <a:bodyPr/>
                    <a:lstStyle/>
                    <a:p>
                      <a:r>
                        <a:rPr lang="en-US" sz="1600" dirty="0">
                          <a:latin typeface="raleway" pitchFamily="2" charset="0"/>
                        </a:rPr>
                        <a:t>Merging to rows or two columns</a:t>
                      </a:r>
                    </a:p>
                  </a:txBody>
                  <a:tcPr/>
                </a:tc>
                <a:extLst>
                  <a:ext uri="{0D108BD9-81ED-4DB2-BD59-A6C34878D82A}">
                    <a16:rowId xmlns:a16="http://schemas.microsoft.com/office/drawing/2014/main" val="2358201561"/>
                  </a:ext>
                </a:extLst>
              </a:tr>
            </a:tbl>
          </a:graphicData>
        </a:graphic>
      </p:graphicFrame>
    </p:spTree>
    <p:extLst>
      <p:ext uri="{BB962C8B-B14F-4D97-AF65-F5344CB8AC3E}">
        <p14:creationId xmlns:p14="http://schemas.microsoft.com/office/powerpoint/2010/main" val="2670301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FD05D908-47A1-4505-9F61-BBD5D0B9BC28}"/>
              </a:ext>
            </a:extLst>
          </p:cNvPr>
          <p:cNvSpPr/>
          <p:nvPr/>
        </p:nvSpPr>
        <p:spPr>
          <a:xfrm>
            <a:off x="3076574" y="219074"/>
            <a:ext cx="6254496" cy="6257926"/>
          </a:xfrm>
          <a:prstGeom prst="ellipse">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a:extLst>
              <a:ext uri="{FF2B5EF4-FFF2-40B4-BE49-F238E27FC236}">
                <a16:creationId xmlns:a16="http://schemas.microsoft.com/office/drawing/2014/main" id="{186ED848-B5D9-4563-B380-F64A08D2F49A}"/>
              </a:ext>
            </a:extLst>
          </p:cNvPr>
          <p:cNvSpPr/>
          <p:nvPr/>
        </p:nvSpPr>
        <p:spPr>
          <a:xfrm>
            <a:off x="3533774" y="677989"/>
            <a:ext cx="5340096" cy="5340096"/>
          </a:xfrm>
          <a:prstGeom prst="ellipse">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9FFCC0FB-49ED-4DA2-9B79-4EC0E64390B7}"/>
              </a:ext>
            </a:extLst>
          </p:cNvPr>
          <p:cNvSpPr/>
          <p:nvPr/>
        </p:nvSpPr>
        <p:spPr>
          <a:xfrm>
            <a:off x="4448174" y="1592389"/>
            <a:ext cx="3511296" cy="3511296"/>
          </a:xfrm>
          <a:prstGeom prst="ellipse">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94C5E995-49CB-4595-BC9B-647FDA3F7B74}"/>
              </a:ext>
            </a:extLst>
          </p:cNvPr>
          <p:cNvSpPr txBox="1"/>
          <p:nvPr/>
        </p:nvSpPr>
        <p:spPr>
          <a:xfrm>
            <a:off x="5486636" y="2232540"/>
            <a:ext cx="1571625" cy="369332"/>
          </a:xfrm>
          <a:prstGeom prst="rect">
            <a:avLst/>
          </a:prstGeom>
          <a:noFill/>
        </p:spPr>
        <p:txBody>
          <a:bodyPr wrap="square" rtlCol="0">
            <a:spAutoFit/>
          </a:bodyPr>
          <a:lstStyle/>
          <a:p>
            <a:pPr algn="ctr"/>
            <a:r>
              <a:rPr lang="en-US" dirty="0">
                <a:solidFill>
                  <a:schemeClr val="tx1">
                    <a:lumMod val="95000"/>
                    <a:lumOff val="5000"/>
                  </a:schemeClr>
                </a:solidFill>
                <a:latin typeface="Quicksand" panose="00000500000000000000" pitchFamily="2" charset="0"/>
              </a:rPr>
              <a:t>THIS IS IT</a:t>
            </a:r>
          </a:p>
        </p:txBody>
      </p:sp>
      <p:sp>
        <p:nvSpPr>
          <p:cNvPr id="6" name="TextBox 5">
            <a:extLst>
              <a:ext uri="{FF2B5EF4-FFF2-40B4-BE49-F238E27FC236}">
                <a16:creationId xmlns:a16="http://schemas.microsoft.com/office/drawing/2014/main" id="{B0E1FF95-1329-4CE6-AE01-E8E06D4CB723}"/>
              </a:ext>
            </a:extLst>
          </p:cNvPr>
          <p:cNvSpPr txBox="1"/>
          <p:nvPr/>
        </p:nvSpPr>
        <p:spPr>
          <a:xfrm>
            <a:off x="4905849" y="2876121"/>
            <a:ext cx="2733201" cy="1754326"/>
          </a:xfrm>
          <a:prstGeom prst="rect">
            <a:avLst/>
          </a:prstGeom>
          <a:noFill/>
        </p:spPr>
        <p:txBody>
          <a:bodyPr wrap="square" rtlCol="0">
            <a:spAutoFit/>
          </a:bodyPr>
          <a:lstStyle/>
          <a:p>
            <a:pPr algn="ctr"/>
            <a:r>
              <a:rPr lang="en-US" sz="5400" dirty="0">
                <a:solidFill>
                  <a:srgbClr val="83A4CC"/>
                </a:solidFill>
                <a:latin typeface="Impact" panose="020B0806030902050204" pitchFamily="34" charset="0"/>
              </a:rPr>
              <a:t>THANK YOU</a:t>
            </a:r>
          </a:p>
        </p:txBody>
      </p:sp>
    </p:spTree>
    <p:extLst>
      <p:ext uri="{BB962C8B-B14F-4D97-AF65-F5344CB8AC3E}">
        <p14:creationId xmlns:p14="http://schemas.microsoft.com/office/powerpoint/2010/main" val="3520923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TotalTime>
  <Words>543</Words>
  <Application>Microsoft Office PowerPoint</Application>
  <PresentationFormat>Widescreen</PresentationFormat>
  <Paragraphs>87</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Impact</vt:lpstr>
      <vt:lpstr>Quicksand</vt:lpstr>
      <vt:lpstr>raleway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Mizanur Rahman</dc:creator>
  <cp:lastModifiedBy>Mizanur Rahman</cp:lastModifiedBy>
  <cp:revision>40</cp:revision>
  <dcterms:created xsi:type="dcterms:W3CDTF">2022-03-09T17:18:25Z</dcterms:created>
  <dcterms:modified xsi:type="dcterms:W3CDTF">2022-03-09T19:34:10Z</dcterms:modified>
</cp:coreProperties>
</file>