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7" r:id="rId10"/>
    <p:sldId id="268" r:id="rId11"/>
    <p:sldId id="269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BA6"/>
    <a:srgbClr val="BAB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864" y="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CC3F-F7AD-44B2-AC09-0D1EB552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FAB0-4FF9-4E13-B01A-5EC937B2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6A4C5-A05B-4108-A90D-15B2988E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D5E9-5B08-4DAA-9AE7-D38573AA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B1DC-C33D-46FB-8C25-7958D3AD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8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FD82-2092-44E5-8D20-20E6C160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8AD59-4164-47DA-A498-675809B9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0F88-BF3B-496C-96BD-7D23DCC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6BE8-06EA-4410-987C-1EA5A4CA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A257-7EEC-435B-803F-933C2DA0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8BC5A-C30A-4927-A676-913C6223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D8069-2A44-458C-AD8B-E9B5D0C1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D1F6-B3F3-4C01-BA71-F979BD97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87A1-DB02-4E2B-A75A-DF7EEF8B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17E6-1088-4E94-B6FD-11BA53B7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9578-21CA-4352-8739-05969FA9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9B45-9260-49FA-93AE-8D556197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4C64-CF70-4D58-A84D-4D3100C1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4C5B-EBDB-4B7E-8574-2ECFCCCE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2FC8-F58F-4A0D-AF13-F2B51893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3033-02E1-4B8F-9133-B26AD6A8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EF05-B662-42C8-8F76-88D62072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9EEA3-BC76-47E7-B2B9-03835EE4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5A7E-0015-4B52-9627-3E25DAB2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A661-B7CC-4761-9F8D-38DA1FC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93FC-C5E1-447D-8A86-31EA9F0F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8688-85EF-4AAC-9E3A-8489A924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DB0E-A85E-4976-9583-F320A1FA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EE60-D217-49EB-8805-77FD433F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2A7D-28F2-413A-8073-DCA141D7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C78EF-A73C-45D8-A427-CE4CB57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25BB-3909-49CF-82C4-CA111CAE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0448-9D8D-4524-8176-54F918B6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29729-E7C9-426B-B8A6-B0755B4E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42B16-2279-4D8E-AE5E-E10A7E14A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241FE-CA6C-48DB-9E2F-855BD6B68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55F2B-BE76-4F94-8928-6A7B5243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001A2-1853-4FB8-AFCF-1FDD627B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ABCE9-7FE9-4F1D-90B5-1B897962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8B19-8504-4F61-8DDD-4ADE7940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D2A1-7E2C-4248-B43D-AFABB930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17024-0427-4FCE-BE8D-9530F3B7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330E6-3E18-4397-90AC-4D569804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154F7-9840-466D-A95B-A4660AAF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5AE60-0674-4859-AAC2-1E8BFD39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9C633-3AF0-4BAA-A354-DA43F3A3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1576-25B2-45C0-A722-AEE6072A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C9D4-1A05-4E6D-9768-CF4CD3FA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A6EA-CCAC-4512-AF37-7707F785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EA89-AA8A-4265-A212-96300B54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C732-1A61-42B7-98FF-9ABCA4EC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74B63-58E8-44C0-9F80-80B29850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0DF0-AF5A-4DA5-9F7D-7FF5BBF3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94B6C-14E7-4FFF-A84F-DB2F78881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06A0-FAD5-4C7A-9449-1C0F4765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87C4-920E-4063-9655-62C8550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67E70-639C-49FC-8EC0-5C33F5ED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4D51-7E2A-45C2-A80E-CA022051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8D38F-4EFD-449E-941A-822A2A3B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6D133-AAF7-406A-ABE0-EA6104A9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A233-1FD1-410E-B93B-B4EBE723F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4155-5FC3-46F8-BF20-643B20FDFC4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B20D-C9C0-44A9-B081-B3A64FB09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1317-E387-4640-9F9F-6791677F9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CB0813-49B6-431F-ABBC-56F4E730E7BD}"/>
              </a:ext>
            </a:extLst>
          </p:cNvPr>
          <p:cNvSpPr/>
          <p:nvPr/>
        </p:nvSpPr>
        <p:spPr>
          <a:xfrm>
            <a:off x="18288" y="10585"/>
            <a:ext cx="12192000" cy="6858000"/>
          </a:xfrm>
          <a:prstGeom prst="rect">
            <a:avLst/>
          </a:prstGeom>
          <a:solidFill>
            <a:srgbClr val="909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B681F-669A-4430-B4BE-07AA30BA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32" y="2660904"/>
            <a:ext cx="5839968" cy="4197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FC5EC-FC94-40DB-BD9E-EC5DED06D9BB}"/>
              </a:ext>
            </a:extLst>
          </p:cNvPr>
          <p:cNvSpPr txBox="1"/>
          <p:nvPr/>
        </p:nvSpPr>
        <p:spPr>
          <a:xfrm>
            <a:off x="1558772" y="1631643"/>
            <a:ext cx="56832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686BA6"/>
                </a:solidFill>
                <a:latin typeface="Impact" panose="020B0806030902050204" pitchFamily="34" charset="0"/>
                <a:ea typeface="Microsoft JhengHei" panose="020B0604030504040204" pitchFamily="34" charset="-120"/>
              </a:rPr>
              <a:t>PHP</a:t>
            </a:r>
            <a:endParaRPr 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Variable</a:t>
            </a:r>
            <a:r>
              <a:rPr lang="en-US" sz="4800">
                <a:solidFill>
                  <a:schemeClr val="bg1"/>
                </a:solidFill>
                <a:latin typeface="Impact" panose="020B0806030902050204" pitchFamily="34" charset="0"/>
              </a:rPr>
              <a:t>, Constant &amp;</a:t>
            </a:r>
            <a:endParaRPr lang="en-US" sz="4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Variable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8DD8D-1E68-4650-86B9-BA406341C219}"/>
              </a:ext>
            </a:extLst>
          </p:cNvPr>
          <p:cNvSpPr txBox="1"/>
          <p:nvPr/>
        </p:nvSpPr>
        <p:spPr>
          <a:xfrm>
            <a:off x="1673788" y="6166953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BB7A"/>
                </a:solidFill>
                <a:latin typeface="raleway" pitchFamily="2" charset="0"/>
              </a:rPr>
              <a:t>@ </a:t>
            </a:r>
            <a:r>
              <a:rPr lang="en-US" sz="1400" dirty="0">
                <a:solidFill>
                  <a:srgbClr val="FBBB7A"/>
                </a:solidFill>
                <a:latin typeface="raleway" pitchFamily="2" charset="0"/>
              </a:rPr>
              <a:t>Md. Mizanur Rahman</a:t>
            </a:r>
          </a:p>
        </p:txBody>
      </p:sp>
    </p:spTree>
    <p:extLst>
      <p:ext uri="{BB962C8B-B14F-4D97-AF65-F5344CB8AC3E}">
        <p14:creationId xmlns:p14="http://schemas.microsoft.com/office/powerpoint/2010/main" val="171932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E42F8-AB99-4A33-8CBF-C15F98A8753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8851B-FB28-47A3-AB78-0C1B515FC841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0F1D4-9E37-4E99-AF2A-D3F8147A093E}"/>
              </a:ext>
            </a:extLst>
          </p:cNvPr>
          <p:cNvSpPr txBox="1"/>
          <p:nvPr/>
        </p:nvSpPr>
        <p:spPr>
          <a:xfrm>
            <a:off x="1690497" y="1818321"/>
            <a:ext cx="8742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0" dirty="0">
                <a:effectLst/>
                <a:latin typeface="raleway" pitchFamily="2" charset="0"/>
              </a:rPr>
              <a:t>In PHP, a string is a sequence of characters. PHP provides you with four ways to define a literal string, including single-quoted, double-quoted, </a:t>
            </a:r>
            <a:r>
              <a:rPr lang="en-US" sz="1600" i="0" dirty="0">
                <a:solidFill>
                  <a:schemeClr val="bg1">
                    <a:lumMod val="65000"/>
                  </a:schemeClr>
                </a:solidFill>
                <a:effectLst/>
                <a:latin typeface="raleway" pitchFamily="2" charset="0"/>
              </a:rPr>
              <a:t>heredoc syntax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 </a:t>
            </a:r>
            <a:r>
              <a:rPr lang="en-US" sz="1600" dirty="0">
                <a:latin typeface="raleway" pitchFamily="2" charset="0"/>
              </a:rPr>
              <a:t>and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nowdoc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 syntax.</a:t>
            </a:r>
            <a:r>
              <a:rPr lang="en-US" sz="1600" i="0" dirty="0">
                <a:effectLst/>
                <a:latin typeface="raleway" pitchFamily="2" charset="0"/>
              </a:rPr>
              <a:t> This tutorial focuses on the single-quoted and double-quoted strings.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E5A95-595A-406C-8D6C-9FAC686CF721}"/>
              </a:ext>
            </a:extLst>
          </p:cNvPr>
          <p:cNvSpPr/>
          <p:nvPr/>
        </p:nvSpPr>
        <p:spPr>
          <a:xfrm>
            <a:off x="1690496" y="2994743"/>
            <a:ext cx="7203247" cy="121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$title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”PHP is a programming language”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 // double quoted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is_valid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’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 PHP is a programming language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’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; 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single quoted</a:t>
            </a:r>
          </a:p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146D-0577-4AB2-AC25-B9AB1790AFE3}"/>
              </a:ext>
            </a:extLst>
          </p:cNvPr>
          <p:cNvSpPr txBox="1"/>
          <p:nvPr/>
        </p:nvSpPr>
        <p:spPr>
          <a:xfrm>
            <a:off x="1690496" y="4554108"/>
            <a:ext cx="87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However, you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cannot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start a string with a single quote and ends it with a double quote and vice versa. The quotes must be consistent.</a:t>
            </a:r>
            <a:endParaRPr lang="en-US" sz="1600" i="0" dirty="0"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3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16DE1-E790-4EE6-A576-31BE5A0DDDE6}"/>
              </a:ext>
            </a:extLst>
          </p:cNvPr>
          <p:cNvSpPr txBox="1"/>
          <p:nvPr/>
        </p:nvSpPr>
        <p:spPr>
          <a:xfrm>
            <a:off x="1690496" y="1074784"/>
            <a:ext cx="599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Double quoted VS single quoted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5DB42F-E359-4F5E-B0BD-C78AD7667C9D}"/>
              </a:ext>
            </a:extLst>
          </p:cNvPr>
          <p:cNvSpPr/>
          <p:nvPr/>
        </p:nvSpPr>
        <p:spPr>
          <a:xfrm>
            <a:off x="1690496" y="3004620"/>
            <a:ext cx="7203247" cy="2039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$name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’Mizan’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‘Hello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’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. $name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; 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Hello Mizan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Hello $name”;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Hello Mizan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Hello {$name}”;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Hello Mizan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‘Hello {$name}’;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Hello {$name}</a:t>
            </a:r>
          </a:p>
          <a:p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31C14-8BE8-4FAB-B003-BFC15AC55F20}"/>
              </a:ext>
            </a:extLst>
          </p:cNvPr>
          <p:cNvSpPr txBox="1"/>
          <p:nvPr/>
        </p:nvSpPr>
        <p:spPr>
          <a:xfrm>
            <a:off x="1690497" y="1818321"/>
            <a:ext cx="87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Suppose we have a variable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$name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 And we want to show a message that displays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raleway" pitchFamily="2" charset="0"/>
              </a:rPr>
              <a:t>Hello Mizan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A4B7C-4AEF-4A64-9AF0-8ABC3E99CE0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564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F443DA-5B00-4331-98D3-505CCFFB18D0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Type casting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59A33-F067-441F-A265-4D5716DB61DC}"/>
              </a:ext>
            </a:extLst>
          </p:cNvPr>
          <p:cNvSpPr txBox="1"/>
          <p:nvPr/>
        </p:nvSpPr>
        <p:spPr>
          <a:xfrm>
            <a:off x="1690497" y="1818321"/>
            <a:ext cx="87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Type casting allows you to convert a value of one type to another. To cast a value, we have to write the name of the type we want to cast in parenthesis.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734179-ED1C-45EC-9B97-8BEAB144BEF8}"/>
              </a:ext>
            </a:extLst>
          </p:cNvPr>
          <p:cNvSpPr/>
          <p:nvPr/>
        </p:nvSpPr>
        <p:spPr>
          <a:xfrm>
            <a:off x="1690496" y="2816351"/>
            <a:ext cx="6958584" cy="228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$foo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"10"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$foo is string “10”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$bar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(int)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$foo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$bar is an integer 10</a:t>
            </a:r>
          </a:p>
          <a:p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$num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(int)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12.67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$num is an integer 12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B57ED-9186-4BA7-BD3F-B43DC6A19066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6210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6C26F2-F08B-4081-B12B-AAE9F3E86F61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Type juggling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DECE0-CFAA-4F89-9095-6F8415C9C741}"/>
              </a:ext>
            </a:extLst>
          </p:cNvPr>
          <p:cNvSpPr txBox="1"/>
          <p:nvPr/>
        </p:nvSpPr>
        <p:spPr>
          <a:xfrm>
            <a:off x="1690497" y="1818321"/>
            <a:ext cx="874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PHP does not require (or support) explicit type definition in variable declaration; a variable's type is determined by the context in which the variable is used. That is to say, if a 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string value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is assigned to variable </a:t>
            </a:r>
            <a:r>
              <a:rPr lang="en-US" sz="1600" b="1" dirty="0">
                <a:solidFill>
                  <a:srgbClr val="333333"/>
                </a:solidFill>
                <a:effectLst/>
                <a:latin typeface="raleway" pitchFamily="2" charset="0"/>
              </a:rPr>
              <a:t>$x</a:t>
            </a:r>
            <a:r>
              <a:rPr lang="en-US" sz="1600" b="0" dirty="0">
                <a:solidFill>
                  <a:srgbClr val="333333"/>
                </a:solidFill>
                <a:effectLst/>
                <a:latin typeface="raleway" pitchFamily="2" charset="0"/>
              </a:rPr>
              <a:t>, </a:t>
            </a:r>
            <a:r>
              <a:rPr lang="en-US" sz="1600" b="1" dirty="0">
                <a:solidFill>
                  <a:srgbClr val="333333"/>
                </a:solidFill>
                <a:effectLst/>
                <a:latin typeface="raleway" pitchFamily="2" charset="0"/>
              </a:rPr>
              <a:t>$x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 becomes a 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string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. If an 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 value is then assigned to </a:t>
            </a:r>
            <a:r>
              <a:rPr lang="en-US" sz="1600" b="1" dirty="0">
                <a:solidFill>
                  <a:srgbClr val="333333"/>
                </a:solidFill>
                <a:effectLst/>
                <a:latin typeface="raleway" pitchFamily="2" charset="0"/>
              </a:rPr>
              <a:t>$</a:t>
            </a:r>
            <a:r>
              <a:rPr lang="en-US" sz="1600" b="1" dirty="0">
                <a:solidFill>
                  <a:srgbClr val="333333"/>
                </a:solidFill>
                <a:latin typeface="raleway" pitchFamily="2" charset="0"/>
              </a:rPr>
              <a:t>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, it becomes an 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6648C-0147-49C1-8656-C92B40C6DCC6}"/>
              </a:ext>
            </a:extLst>
          </p:cNvPr>
          <p:cNvSpPr/>
          <p:nvPr/>
        </p:nvSpPr>
        <p:spPr>
          <a:xfrm>
            <a:off x="1690496" y="3310127"/>
            <a:ext cx="6958584" cy="228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$var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"1"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$var is string (ASCII 49)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$var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*=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2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$var is now an integer (2)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$var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$var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*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1.3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$var is now a float (2.6)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C7725-7988-4D5D-B5D4-6DDE2AA78E0C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86BA6"/>
                </a:solidFill>
                <a:latin typeface="Impact" panose="020B0806030902050204" pitchFamily="34" charset="0"/>
              </a:rPr>
              <a:t>1</a:t>
            </a:r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222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1D491F9-5177-4F38-905C-7ECFC98CA0DA}"/>
              </a:ext>
            </a:extLst>
          </p:cNvPr>
          <p:cNvSpPr/>
          <p:nvPr/>
        </p:nvSpPr>
        <p:spPr>
          <a:xfrm>
            <a:off x="3076574" y="219074"/>
            <a:ext cx="6254496" cy="6257926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3EA517-0AA1-4C78-8281-3A415B03F2BA}"/>
              </a:ext>
            </a:extLst>
          </p:cNvPr>
          <p:cNvSpPr/>
          <p:nvPr/>
        </p:nvSpPr>
        <p:spPr>
          <a:xfrm>
            <a:off x="3533774" y="677989"/>
            <a:ext cx="5340096" cy="534009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151D8E-316E-44A0-AFFD-398C14965544}"/>
              </a:ext>
            </a:extLst>
          </p:cNvPr>
          <p:cNvSpPr/>
          <p:nvPr/>
        </p:nvSpPr>
        <p:spPr>
          <a:xfrm>
            <a:off x="4448174" y="1592389"/>
            <a:ext cx="3511296" cy="3511296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F1832-8903-4710-83FA-5ABBF7F1B88A}"/>
              </a:ext>
            </a:extLst>
          </p:cNvPr>
          <p:cNvSpPr txBox="1"/>
          <p:nvPr/>
        </p:nvSpPr>
        <p:spPr>
          <a:xfrm>
            <a:off x="5486636" y="22325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0000500000000000000" pitchFamily="2" charset="0"/>
              </a:rPr>
              <a:t>THIS IS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81C02-0B87-4A97-9C45-C7D6F0997E9A}"/>
              </a:ext>
            </a:extLst>
          </p:cNvPr>
          <p:cNvSpPr txBox="1"/>
          <p:nvPr/>
        </p:nvSpPr>
        <p:spPr>
          <a:xfrm>
            <a:off x="4905849" y="2876121"/>
            <a:ext cx="273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6BA6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65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24F88-1CD3-4DCD-A7DE-9AF911A1E7B0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is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435ED-282D-4C45-9965-4C973C9AFB21}"/>
              </a:ext>
            </a:extLst>
          </p:cNvPr>
          <p:cNvSpPr txBox="1"/>
          <p:nvPr/>
        </p:nvSpPr>
        <p:spPr>
          <a:xfrm>
            <a:off x="1690497" y="1818321"/>
            <a:ext cx="85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main way to store information in the middle of a PHP program is by using a variable.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74A38-2A89-4C06-A54A-A35A54E2A594}"/>
              </a:ext>
            </a:extLst>
          </p:cNvPr>
          <p:cNvSpPr txBox="1"/>
          <p:nvPr/>
        </p:nvSpPr>
        <p:spPr>
          <a:xfrm>
            <a:off x="2089831" y="2521839"/>
            <a:ext cx="507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All variables in PHP are denoted with a leading dollar sign ($).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3AB08-78B4-472B-A99A-251C3D9F0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8" y="2606549"/>
            <a:ext cx="292654" cy="292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3A30F-989E-449C-A575-2A1101760E0C}"/>
              </a:ext>
            </a:extLst>
          </p:cNvPr>
          <p:cNvSpPr txBox="1"/>
          <p:nvPr/>
        </p:nvSpPr>
        <p:spPr>
          <a:xfrm>
            <a:off x="2083734" y="3256407"/>
            <a:ext cx="53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variable name must start with a letter or the underscore character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BE5B0-5AFA-44AC-858D-BF2B17E2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2" y="3331973"/>
            <a:ext cx="292654" cy="292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C04C65-23C7-49C1-874F-F734573A96CE}"/>
              </a:ext>
            </a:extLst>
          </p:cNvPr>
          <p:cNvSpPr txBox="1"/>
          <p:nvPr/>
        </p:nvSpPr>
        <p:spPr>
          <a:xfrm>
            <a:off x="2081996" y="3972687"/>
            <a:ext cx="53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variable name cannot start with a number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93BAD8-E77D-4885-AA8D-81FDF35C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4" y="4020821"/>
            <a:ext cx="292654" cy="2926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9BC862-FF9B-4EF2-A2BF-F9E3CC803B47}"/>
              </a:ext>
            </a:extLst>
          </p:cNvPr>
          <p:cNvSpPr txBox="1"/>
          <p:nvPr/>
        </p:nvSpPr>
        <p:spPr>
          <a:xfrm>
            <a:off x="2092878" y="4586999"/>
            <a:ext cx="538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variable name can only contain alpha-numeric characters (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A-z, 0-9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) and underscores (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_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FC45AD-21B1-41E4-AF15-CD82F4C1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66" y="4644277"/>
            <a:ext cx="292654" cy="2926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4E115D-9CE1-4B32-AB9D-0729495E83D5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ACD58-2ABE-4828-8172-F1A6EA17CCA0}"/>
              </a:ext>
            </a:extLst>
          </p:cNvPr>
          <p:cNvSpPr txBox="1"/>
          <p:nvPr/>
        </p:nvSpPr>
        <p:spPr>
          <a:xfrm>
            <a:off x="2063708" y="5301628"/>
            <a:ext cx="541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Variable names are case-sensitive 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aleway" pitchFamily="2" charset="0"/>
              </a:rPr>
              <a:t>$age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aleway" pitchFamily="2" charset="0"/>
              </a:rPr>
              <a:t>$AGE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are two different variables 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31E155-5EEA-4BDF-8B48-ACE72219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6" y="5358906"/>
            <a:ext cx="292654" cy="2926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A4F9041-291D-4276-A1F6-76C4FC049617}"/>
              </a:ext>
            </a:extLst>
          </p:cNvPr>
          <p:cNvSpPr/>
          <p:nvPr/>
        </p:nvSpPr>
        <p:spPr>
          <a:xfrm>
            <a:off x="7479792" y="2590688"/>
            <a:ext cx="2581672" cy="185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0EBBD-244A-49E2-981C-FF8F82896225}"/>
              </a:ext>
            </a:extLst>
          </p:cNvPr>
          <p:cNvSpPr txBox="1"/>
          <p:nvPr/>
        </p:nvSpPr>
        <p:spPr>
          <a:xfrm>
            <a:off x="7779805" y="2885250"/>
            <a:ext cx="165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$num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60E158-0027-43FD-B716-0718F12F1D18}"/>
              </a:ext>
            </a:extLst>
          </p:cNvPr>
          <p:cNvSpPr txBox="1"/>
          <p:nvPr/>
        </p:nvSpPr>
        <p:spPr>
          <a:xfrm>
            <a:off x="7837940" y="3313927"/>
            <a:ext cx="132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$x = 10;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EAAD2-608D-45CE-8DF5-2B531C7EA951}"/>
              </a:ext>
            </a:extLst>
          </p:cNvPr>
          <p:cNvSpPr txBox="1"/>
          <p:nvPr/>
        </p:nvSpPr>
        <p:spPr>
          <a:xfrm>
            <a:off x="7837939" y="3742604"/>
            <a:ext cx="168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$y = 3.14;</a:t>
            </a:r>
          </a:p>
        </p:txBody>
      </p:sp>
    </p:spTree>
    <p:extLst>
      <p:ext uri="{BB962C8B-B14F-4D97-AF65-F5344CB8AC3E}">
        <p14:creationId xmlns:p14="http://schemas.microsoft.com/office/powerpoint/2010/main" val="178771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CC3B0-E58E-4F88-8750-360CD29A68DA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is Constant?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0893D-A26B-426F-9399-944D4E414CD5}"/>
              </a:ext>
            </a:extLst>
          </p:cNvPr>
          <p:cNvSpPr txBox="1"/>
          <p:nvPr/>
        </p:nvSpPr>
        <p:spPr>
          <a:xfrm>
            <a:off x="1690497" y="1818321"/>
            <a:ext cx="8517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Constants are like variables except that once they are defined they cannot be changed or undefined. A constant is an identifier (name) for a simple value. The value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cannot be changed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during the script.</a:t>
            </a:r>
          </a:p>
          <a:p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dirty="0">
                <a:latin typeface="raleway" pitchFamily="2" charset="0"/>
              </a:rPr>
              <a:t>To create a constant, we use </a:t>
            </a:r>
            <a:r>
              <a:rPr lang="en-US" sz="1600" dirty="0">
                <a:solidFill>
                  <a:schemeClr val="accent2"/>
                </a:solidFill>
                <a:latin typeface="raleway" pitchFamily="2" charset="0"/>
              </a:rPr>
              <a:t>define()</a:t>
            </a:r>
            <a:r>
              <a:rPr lang="en-US" sz="1600" dirty="0">
                <a:latin typeface="raleway" pitchFamily="2" charset="0"/>
              </a:rPr>
              <a:t>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9A8A3-07E2-4741-8F43-E54C19E28090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01190-8F86-466C-B607-4C04021638A7}"/>
              </a:ext>
            </a:extLst>
          </p:cNvPr>
          <p:cNvSpPr/>
          <p:nvPr/>
        </p:nvSpPr>
        <p:spPr>
          <a:xfrm>
            <a:off x="3694176" y="3410236"/>
            <a:ext cx="5257800" cy="54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C967F-0204-41FB-B7C1-5C62D57D5DE1}"/>
              </a:ext>
            </a:extLst>
          </p:cNvPr>
          <p:cNvSpPr txBox="1"/>
          <p:nvPr/>
        </p:nvSpPr>
        <p:spPr>
          <a:xfrm>
            <a:off x="3962506" y="3542787"/>
            <a:ext cx="472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efine(name, value, case-insensitive)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798AC-E719-47F0-A731-BA6818FDBD6D}"/>
              </a:ext>
            </a:extLst>
          </p:cNvPr>
          <p:cNvSpPr txBox="1"/>
          <p:nvPr/>
        </p:nvSpPr>
        <p:spPr>
          <a:xfrm>
            <a:off x="1690497" y="4141945"/>
            <a:ext cx="85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raleway" pitchFamily="2" charset="0"/>
              </a:rPr>
              <a:t>Parameters: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C97F6-7C99-471F-ABB7-BB9CFE2EA921}"/>
              </a:ext>
            </a:extLst>
          </p:cNvPr>
          <p:cNvSpPr txBox="1"/>
          <p:nvPr/>
        </p:nvSpPr>
        <p:spPr>
          <a:xfrm>
            <a:off x="1690497" y="4510944"/>
            <a:ext cx="8517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raleway" pitchFamily="2" charset="0"/>
              </a:rPr>
              <a:t>: Specifies the name of the constant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</a:rPr>
              <a:t>value: </a:t>
            </a:r>
            <a:r>
              <a:rPr lang="en-US" sz="1600" b="0" dirty="0">
                <a:solidFill>
                  <a:srgbClr val="000000"/>
                </a:solidFill>
                <a:effectLst/>
                <a:latin typeface="raleway" pitchFamily="2" charset="0"/>
              </a:rPr>
              <a:t>Specifies the value of the constant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</a:rPr>
              <a:t>case-insensitive: </a:t>
            </a:r>
            <a:r>
              <a:rPr lang="en-US" sz="1600" b="0" dirty="0">
                <a:solidFill>
                  <a:srgbClr val="000000"/>
                </a:solidFill>
                <a:effectLst/>
                <a:latin typeface="raleway" pitchFamily="2" charset="0"/>
              </a:rPr>
              <a:t>Specifies whether the constant name should be case-insensitive. Default is false</a:t>
            </a:r>
          </a:p>
          <a:p>
            <a:endParaRPr lang="en-US" sz="16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2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128CA-D643-4859-8D70-7F89DD555767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Variable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C713B-A45B-48F7-8848-B117068887D1}"/>
              </a:ext>
            </a:extLst>
          </p:cNvPr>
          <p:cNvSpPr txBox="1"/>
          <p:nvPr/>
        </p:nvSpPr>
        <p:spPr>
          <a:xfrm>
            <a:off x="1690497" y="1818321"/>
            <a:ext cx="85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PHP has a total of eight data types which we use to construct our variables</a:t>
            </a:r>
            <a:endParaRPr lang="en-US" sz="1600" dirty="0">
              <a:latin typeface="raleway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14521E-FBDF-437A-B5A6-07F966131D59}"/>
              </a:ext>
            </a:extLst>
          </p:cNvPr>
          <p:cNvCxnSpPr/>
          <p:nvPr/>
        </p:nvCxnSpPr>
        <p:spPr>
          <a:xfrm>
            <a:off x="2212848" y="2871216"/>
            <a:ext cx="0" cy="3986784"/>
          </a:xfrm>
          <a:prstGeom prst="lin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6B938D9-34CB-49C5-940E-40E38F84A8D0}"/>
              </a:ext>
            </a:extLst>
          </p:cNvPr>
          <p:cNvSpPr/>
          <p:nvPr/>
        </p:nvSpPr>
        <p:spPr>
          <a:xfrm>
            <a:off x="1892808" y="2670274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911793-648C-4F3C-B592-77F1236290CE}"/>
              </a:ext>
            </a:extLst>
          </p:cNvPr>
          <p:cNvSpPr/>
          <p:nvPr/>
        </p:nvSpPr>
        <p:spPr>
          <a:xfrm>
            <a:off x="1984248" y="2761714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C282E-DC7D-4C7D-82F0-ECE3E0150087}"/>
              </a:ext>
            </a:extLst>
          </p:cNvPr>
          <p:cNvSpPr txBox="1"/>
          <p:nvPr/>
        </p:nvSpPr>
        <p:spPr>
          <a:xfrm>
            <a:off x="2624328" y="2761714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26F84-712F-4E0E-8BEC-E2AE3E0E8CB7}"/>
              </a:ext>
            </a:extLst>
          </p:cNvPr>
          <p:cNvSpPr txBox="1"/>
          <p:nvPr/>
        </p:nvSpPr>
        <p:spPr>
          <a:xfrm>
            <a:off x="2624328" y="3218914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They are whole numbers, without a decimal point, like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1997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 They correspond to simple numbers, both positive and negative.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0BB22A-6057-4D89-A02D-A950A5BFA04E}"/>
              </a:ext>
            </a:extLst>
          </p:cNvPr>
          <p:cNvSpPr/>
          <p:nvPr/>
        </p:nvSpPr>
        <p:spPr>
          <a:xfrm>
            <a:off x="1908048" y="4486882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F44B78-2C37-48D5-AEF5-140C85A299D7}"/>
              </a:ext>
            </a:extLst>
          </p:cNvPr>
          <p:cNvSpPr/>
          <p:nvPr/>
        </p:nvSpPr>
        <p:spPr>
          <a:xfrm>
            <a:off x="1999488" y="4578322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1F7BD-666F-41EC-AF53-766200190916}"/>
              </a:ext>
            </a:extLst>
          </p:cNvPr>
          <p:cNvSpPr txBox="1"/>
          <p:nvPr/>
        </p:nvSpPr>
        <p:spPr>
          <a:xfrm>
            <a:off x="2639568" y="4578322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22A98-9ABF-426E-B167-E5E37E1106A2}"/>
              </a:ext>
            </a:extLst>
          </p:cNvPr>
          <p:cNvSpPr txBox="1"/>
          <p:nvPr/>
        </p:nvSpPr>
        <p:spPr>
          <a:xfrm>
            <a:off x="2639568" y="5035522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They like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3.14159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or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49.1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 By default, doubles print with the minimum number of decimal places needed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F2667-58CC-4304-9674-BA5A2AF6D04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925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F72D6A-9B7B-4599-A4EC-DAEE0D3BF9D7}"/>
              </a:ext>
            </a:extLst>
          </p:cNvPr>
          <p:cNvCxnSpPr/>
          <p:nvPr/>
        </p:nvCxnSpPr>
        <p:spPr>
          <a:xfrm>
            <a:off x="2212848" y="-9144"/>
            <a:ext cx="0" cy="6903720"/>
          </a:xfrm>
          <a:prstGeom prst="lin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84FE36A-8886-4D22-9511-26CE25A24A94}"/>
              </a:ext>
            </a:extLst>
          </p:cNvPr>
          <p:cNvSpPr/>
          <p:nvPr/>
        </p:nvSpPr>
        <p:spPr>
          <a:xfrm>
            <a:off x="1889760" y="1085314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61DA5E-F145-4333-8249-355D09A145E4}"/>
              </a:ext>
            </a:extLst>
          </p:cNvPr>
          <p:cNvSpPr/>
          <p:nvPr/>
        </p:nvSpPr>
        <p:spPr>
          <a:xfrm>
            <a:off x="1981200" y="1185898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81318-DAFB-4280-A319-A67987CB0C25}"/>
              </a:ext>
            </a:extLst>
          </p:cNvPr>
          <p:cNvSpPr txBox="1"/>
          <p:nvPr/>
        </p:nvSpPr>
        <p:spPr>
          <a:xfrm>
            <a:off x="2621280" y="1185898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Boolean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71CF3-6F1D-4359-88B0-C6E641B48BD1}"/>
              </a:ext>
            </a:extLst>
          </p:cNvPr>
          <p:cNvSpPr txBox="1"/>
          <p:nvPr/>
        </p:nvSpPr>
        <p:spPr>
          <a:xfrm>
            <a:off x="2621280" y="1643098"/>
            <a:ext cx="4425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They have only two possible values either true or false. PHP provides a couple of constants especially for use as Booleans: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and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81A32-EA74-4F12-8CF5-552ABB13B3E1}"/>
              </a:ext>
            </a:extLst>
          </p:cNvPr>
          <p:cNvSpPr/>
          <p:nvPr/>
        </p:nvSpPr>
        <p:spPr>
          <a:xfrm>
            <a:off x="1895856" y="2883634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ADDCC7-1C67-4D97-AAB6-3CE2259609DA}"/>
              </a:ext>
            </a:extLst>
          </p:cNvPr>
          <p:cNvSpPr/>
          <p:nvPr/>
        </p:nvSpPr>
        <p:spPr>
          <a:xfrm>
            <a:off x="1987296" y="2975074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EE759-607B-45AB-9E79-DE54CD8C5D8E}"/>
              </a:ext>
            </a:extLst>
          </p:cNvPr>
          <p:cNvSpPr txBox="1"/>
          <p:nvPr/>
        </p:nvSpPr>
        <p:spPr>
          <a:xfrm>
            <a:off x="2627376" y="2975074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5D1DA-D607-4D97-9393-59D7B6F894C2}"/>
              </a:ext>
            </a:extLst>
          </p:cNvPr>
          <p:cNvSpPr txBox="1"/>
          <p:nvPr/>
        </p:nvSpPr>
        <p:spPr>
          <a:xfrm>
            <a:off x="2627376" y="3432274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NULL is a special type that only has one value: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 To give a variable the NULL value. It is actually it is case insensitive.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AE7EC-18EE-4C46-841E-8FA20976A7A3}"/>
              </a:ext>
            </a:extLst>
          </p:cNvPr>
          <p:cNvSpPr/>
          <p:nvPr/>
        </p:nvSpPr>
        <p:spPr>
          <a:xfrm>
            <a:off x="1895856" y="4655635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6D1072-0F8B-4046-9222-BEB5A043345B}"/>
              </a:ext>
            </a:extLst>
          </p:cNvPr>
          <p:cNvSpPr/>
          <p:nvPr/>
        </p:nvSpPr>
        <p:spPr>
          <a:xfrm>
            <a:off x="1987296" y="4747075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510E4-F7EB-4B91-9005-162825CB1E80}"/>
              </a:ext>
            </a:extLst>
          </p:cNvPr>
          <p:cNvSpPr txBox="1"/>
          <p:nvPr/>
        </p:nvSpPr>
        <p:spPr>
          <a:xfrm>
            <a:off x="2627376" y="4747075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String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A1863-1AAF-4BCF-93C0-DD84EBC9A74B}"/>
              </a:ext>
            </a:extLst>
          </p:cNvPr>
          <p:cNvSpPr txBox="1"/>
          <p:nvPr/>
        </p:nvSpPr>
        <p:spPr>
          <a:xfrm>
            <a:off x="2627376" y="5178778"/>
            <a:ext cx="4425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string is a sequence of characters, like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"Hello world!"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EFD40-DF41-4D2D-96F6-ACAEE1BFC5B9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829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5AF0F5-ECCB-4ED9-B541-1D77CAAC8A76}"/>
              </a:ext>
            </a:extLst>
          </p:cNvPr>
          <p:cNvCxnSpPr/>
          <p:nvPr/>
        </p:nvCxnSpPr>
        <p:spPr>
          <a:xfrm>
            <a:off x="2212848" y="-9144"/>
            <a:ext cx="0" cy="6903720"/>
          </a:xfrm>
          <a:prstGeom prst="lin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AEE3DF5-5E77-4D52-B57D-19D99A4698F4}"/>
              </a:ext>
            </a:extLst>
          </p:cNvPr>
          <p:cNvSpPr/>
          <p:nvPr/>
        </p:nvSpPr>
        <p:spPr>
          <a:xfrm>
            <a:off x="1889760" y="1039594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CBC84-60B9-4B62-9E07-3D2224C6B134}"/>
              </a:ext>
            </a:extLst>
          </p:cNvPr>
          <p:cNvSpPr/>
          <p:nvPr/>
        </p:nvSpPr>
        <p:spPr>
          <a:xfrm>
            <a:off x="1981200" y="1140178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2DB77-421E-484F-B705-7036E4738CFC}"/>
              </a:ext>
            </a:extLst>
          </p:cNvPr>
          <p:cNvSpPr txBox="1"/>
          <p:nvPr/>
        </p:nvSpPr>
        <p:spPr>
          <a:xfrm>
            <a:off x="2621280" y="1140178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D344D-1F55-4299-8D83-F4BFD873504C}"/>
              </a:ext>
            </a:extLst>
          </p:cNvPr>
          <p:cNvSpPr txBox="1"/>
          <p:nvPr/>
        </p:nvSpPr>
        <p:spPr>
          <a:xfrm>
            <a:off x="2621280" y="1597378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Arrays are named and indexed collections of other values. If we need lots of same type variables then we can use array.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86660-5430-4AFC-98D2-47E42D2EB8CF}"/>
              </a:ext>
            </a:extLst>
          </p:cNvPr>
          <p:cNvSpPr/>
          <p:nvPr/>
        </p:nvSpPr>
        <p:spPr>
          <a:xfrm>
            <a:off x="1895856" y="2755618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877203-2635-4867-8375-A5CF405E6A4E}"/>
              </a:ext>
            </a:extLst>
          </p:cNvPr>
          <p:cNvSpPr/>
          <p:nvPr/>
        </p:nvSpPr>
        <p:spPr>
          <a:xfrm>
            <a:off x="1987296" y="2837914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DCE38-F1DC-4D38-B6E9-4E864357CA6B}"/>
              </a:ext>
            </a:extLst>
          </p:cNvPr>
          <p:cNvSpPr txBox="1"/>
          <p:nvPr/>
        </p:nvSpPr>
        <p:spPr>
          <a:xfrm>
            <a:off x="2627376" y="2837914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5E70E-DB7A-49BF-A36D-C38273EF8F8F}"/>
              </a:ext>
            </a:extLst>
          </p:cNvPr>
          <p:cNvSpPr txBox="1"/>
          <p:nvPr/>
        </p:nvSpPr>
        <p:spPr>
          <a:xfrm>
            <a:off x="2627376" y="3295114"/>
            <a:ext cx="4587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Objects are instances of programmer-defined classes, which can package up both other kinds of values and functions that are specific to the class.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129527-6B36-47B1-B974-E4C508857204}"/>
              </a:ext>
            </a:extLst>
          </p:cNvPr>
          <p:cNvSpPr/>
          <p:nvPr/>
        </p:nvSpPr>
        <p:spPr>
          <a:xfrm>
            <a:off x="1895856" y="4555051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A2F8A9-214C-48F5-9DF1-0F6AC7344E01}"/>
              </a:ext>
            </a:extLst>
          </p:cNvPr>
          <p:cNvSpPr/>
          <p:nvPr/>
        </p:nvSpPr>
        <p:spPr>
          <a:xfrm>
            <a:off x="1987296" y="4646491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5227D-1842-4E57-9E79-18F8B649C382}"/>
              </a:ext>
            </a:extLst>
          </p:cNvPr>
          <p:cNvSpPr txBox="1"/>
          <p:nvPr/>
        </p:nvSpPr>
        <p:spPr>
          <a:xfrm>
            <a:off x="2627376" y="4646491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Resource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F4878-8F0B-475F-9FA5-F81547A448DA}"/>
              </a:ext>
            </a:extLst>
          </p:cNvPr>
          <p:cNvSpPr txBox="1"/>
          <p:nvPr/>
        </p:nvSpPr>
        <p:spPr>
          <a:xfrm>
            <a:off x="2627376" y="5078194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are special variables that hold references to resources external to PHP (such as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database connections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).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ECA56-9F8B-4B5D-8430-F8CF2D5183FC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76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AB6AE-47C7-4110-B340-CCE71BBA9F8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9EBD9-73AC-4C1F-BAB2-1A1F49A57905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Integer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011C1-36A0-4D0A-9F1E-A872A1AF3DAE}"/>
              </a:ext>
            </a:extLst>
          </p:cNvPr>
          <p:cNvSpPr txBox="1"/>
          <p:nvPr/>
        </p:nvSpPr>
        <p:spPr>
          <a:xfrm>
            <a:off x="1690497" y="1818321"/>
            <a:ext cx="874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Integers are whole numbers such as -3, -2, -1, 0, 1, 2, 3 etc. PHP uses the int type to represent the integers.</a:t>
            </a:r>
          </a:p>
          <a:p>
            <a:pPr algn="just"/>
            <a:endParaRPr lang="en-US" sz="1600" b="0" i="0" dirty="0">
              <a:solidFill>
                <a:srgbClr val="212529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The range of integers depends on the platform where PHP runs. Typically, integers has a range from -2,147,438,648 to 2,147,483,647. It’s equivalent to 32 bits signed. To get the size of the integer, we use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PHP_INT_SIZE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constant. Also, we use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PHP_INT_MIN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and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PHP_INT_MAX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constants to get the minimum and maximum integer values.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1C8AA-94B7-4501-A9E4-2373F60AC242}"/>
              </a:ext>
            </a:extLst>
          </p:cNvPr>
          <p:cNvSpPr/>
          <p:nvPr/>
        </p:nvSpPr>
        <p:spPr>
          <a:xfrm>
            <a:off x="1690496" y="3893549"/>
            <a:ext cx="6958584" cy="15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$foo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56231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    // integer number (56231)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$bar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1_000_000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// integer number (1,000,000)</a:t>
            </a:r>
          </a:p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$amount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100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   // integer number (1,000,000)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is_int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($amount);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// 1</a:t>
            </a:r>
            <a:endParaRPr lang="en-US" sz="1400" b="0" i="0" dirty="0">
              <a:solidFill>
                <a:srgbClr val="FF8000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BD8EE-0B49-4FF8-862B-91BFC3D66637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F0448-22BC-46F9-9072-93B95D6DF062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4E4AD-F354-433C-82B4-DCA793EEEE55}"/>
              </a:ext>
            </a:extLst>
          </p:cNvPr>
          <p:cNvSpPr txBox="1"/>
          <p:nvPr/>
        </p:nvSpPr>
        <p:spPr>
          <a:xfrm>
            <a:off x="1690497" y="1818321"/>
            <a:ext cx="874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Double numbers represent numeric values with decimal digits.</a:t>
            </a:r>
          </a:p>
          <a:p>
            <a:pPr algn="just"/>
            <a:endParaRPr lang="en-US" sz="1600" b="0" i="0" dirty="0">
              <a:solidFill>
                <a:srgbClr val="212529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Double numbers are often referred to as floats, doubles, or real numbers. Like integers, the range of the floats depends on the platform where PHP runs.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3F4E8-6944-480D-90AF-0D287CD3D882}"/>
              </a:ext>
            </a:extLst>
          </p:cNvPr>
          <p:cNvSpPr/>
          <p:nvPr/>
        </p:nvSpPr>
        <p:spPr>
          <a:xfrm>
            <a:off x="1690496" y="3155930"/>
            <a:ext cx="6958584" cy="121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$foo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5.67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    // floating-point number (5.67)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$bar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1_234_456.77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// integer number (1,234,456.77)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</a:t>
            </a:r>
            <a:r>
              <a:rPr lang="en-US" sz="1400" dirty="0" err="1">
                <a:solidFill>
                  <a:srgbClr val="0000BB"/>
                </a:solidFill>
                <a:latin typeface="Victor Mono" panose="00000509000000000000" pitchFamily="49" charset="0"/>
              </a:rPr>
              <a:t>float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($amount);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// 1</a:t>
            </a:r>
          </a:p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DED553-9ADA-4B0E-BDF9-EE1719BDB25B}"/>
              </a:ext>
            </a:extLst>
          </p:cNvPr>
          <p:cNvSpPr/>
          <p:nvPr/>
        </p:nvSpPr>
        <p:spPr>
          <a:xfrm>
            <a:off x="1585057" y="4718304"/>
            <a:ext cx="265176" cy="27432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6BBE5-13EE-4277-A95B-4469798E3C5A}"/>
              </a:ext>
            </a:extLst>
          </p:cNvPr>
          <p:cNvSpPr/>
          <p:nvPr/>
        </p:nvSpPr>
        <p:spPr>
          <a:xfrm>
            <a:off x="1640792" y="4774039"/>
            <a:ext cx="153706" cy="16285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025E7-6933-4332-ACDB-587DF5EE7348}"/>
              </a:ext>
            </a:extLst>
          </p:cNvPr>
          <p:cNvSpPr txBox="1"/>
          <p:nvPr/>
        </p:nvSpPr>
        <p:spPr>
          <a:xfrm>
            <a:off x="1905968" y="4651134"/>
            <a:ext cx="874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raleway" pitchFamily="2" charset="0"/>
              </a:rPr>
              <a:t>NOTE:</a:t>
            </a:r>
            <a:r>
              <a:rPr lang="en-US" sz="1600" dirty="0">
                <a:latin typeface="raleway" pitchFamily="2" charset="0"/>
              </a:rPr>
              <a:t> Since the computer cannot represent exact floating-point numbers, it only can use approximate representations. For example, the result of </a:t>
            </a:r>
            <a:r>
              <a:rPr lang="en-US" sz="1600" dirty="0">
                <a:solidFill>
                  <a:schemeClr val="accent2"/>
                </a:solidFill>
                <a:latin typeface="Victor Mono" panose="00000509000000000000" pitchFamily="49" charset="0"/>
              </a:rPr>
              <a:t>0.1 + 0.1 + 0.1 is 0.299999999…, </a:t>
            </a:r>
            <a:r>
              <a:rPr lang="en-US" sz="1600" dirty="0">
                <a:latin typeface="raleway" pitchFamily="2" charset="0"/>
              </a:rPr>
              <a:t>not </a:t>
            </a:r>
            <a:r>
              <a:rPr lang="en-US" sz="1600" dirty="0">
                <a:solidFill>
                  <a:schemeClr val="accent2"/>
                </a:solidFill>
                <a:latin typeface="Victor Mono" panose="00000509000000000000" pitchFamily="49" charset="0"/>
              </a:rPr>
              <a:t>0.3</a:t>
            </a:r>
            <a:r>
              <a:rPr lang="en-US" sz="1600" dirty="0">
                <a:latin typeface="raleway" pitchFamily="2" charset="0"/>
              </a:rPr>
              <a:t>. It means that you must be careful when use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57211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91F5B-5C47-4E5F-B733-317A3EC195A4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72F6A-965D-40AE-A857-B2F7D02C47B4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Boolean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4394D-2C42-4FF3-9EEC-50173A490055}"/>
              </a:ext>
            </a:extLst>
          </p:cNvPr>
          <p:cNvSpPr txBox="1"/>
          <p:nvPr/>
        </p:nvSpPr>
        <p:spPr>
          <a:xfrm>
            <a:off x="1690497" y="1818321"/>
            <a:ext cx="8742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A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boolean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value represents a truth value. In other words, a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boolean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value can be either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or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 PHP uses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bool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type to represent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boolean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values.</a:t>
            </a:r>
          </a:p>
          <a:p>
            <a:pPr algn="just"/>
            <a:endParaRPr lang="en-US" sz="1600" b="0" i="0" dirty="0">
              <a:solidFill>
                <a:srgbClr val="212529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To represent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boolean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literals, you can use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and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keywords. These keywords are case-insensitive. Therefore, the following are the same as true: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,</a:t>
            </a:r>
            <a:r>
              <a:rPr lang="en-US" sz="1600" dirty="0">
                <a:solidFill>
                  <a:srgbClr val="212529"/>
                </a:solidFill>
                <a:latin typeface="raleway" pitchFamily="2" charset="0"/>
              </a:rPr>
              <a:t>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AE9FA-EB87-431B-BDBE-B778F779B2D1}"/>
              </a:ext>
            </a:extLst>
          </p:cNvPr>
          <p:cNvSpPr/>
          <p:nvPr/>
        </p:nvSpPr>
        <p:spPr>
          <a:xfrm>
            <a:off x="1690496" y="3429000"/>
            <a:ext cx="6958584" cy="121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is_submitted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is_valid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true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is_bool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($amount);</a:t>
            </a:r>
            <a:endParaRPr lang="en-US" sz="1400" dirty="0">
              <a:solidFill>
                <a:srgbClr val="FF8000"/>
              </a:solidFill>
              <a:latin typeface="Victor Mono" panose="00000509000000000000" pitchFamily="49" charset="0"/>
            </a:endParaRPr>
          </a:p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1223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Quicksand</vt:lpstr>
      <vt:lpstr>Raleway</vt:lpstr>
      <vt:lpstr>Victor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108</cp:revision>
  <dcterms:created xsi:type="dcterms:W3CDTF">2022-02-20T10:15:40Z</dcterms:created>
  <dcterms:modified xsi:type="dcterms:W3CDTF">2022-02-20T20:48:02Z</dcterms:modified>
</cp:coreProperties>
</file>