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9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D204A-F781-4AE1-8FDF-0EF96F3ED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CC449-C84E-41B7-B426-54D923328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F63EE-D9DA-46BE-AF2B-D90E326F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C07E-E9BF-49F3-BCBD-FA876E525D5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7C970-3691-4BAC-963D-208C8101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FA39E-2010-42BA-8E15-172BDAF9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ED5C-6B39-42AC-80C5-6B6F8FF6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7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4158-F514-402B-A026-7AADFCFA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E876D-C05F-46F1-B0B7-1B86A3563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019E8-F1BB-4885-A27B-B2164DA3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C07E-E9BF-49F3-BCBD-FA876E525D5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67102-C132-464C-B66F-DC53A6A6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E4181-CA19-4B9A-9D9B-D7FB126F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ED5C-6B39-42AC-80C5-6B6F8FF6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5628F-BC0F-4266-90A3-AB2DF0C93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A5BB1-A0EF-4FB8-B692-3DC39E43E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CCBC5-D221-43BD-97B6-B9847D01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C07E-E9BF-49F3-BCBD-FA876E525D5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AF0A0-ACC0-4961-BBD9-D75CD72E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48025-A48F-4381-8698-FDBE1B23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ED5C-6B39-42AC-80C5-6B6F8FF6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4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5C8A-38A5-4969-9EA1-E8CB75B3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356B1-5955-4992-8C1E-CCAFD7916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5A97-32D0-4D35-B669-222D3D99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C07E-E9BF-49F3-BCBD-FA876E525D5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D7A68-A2FF-4FAB-80D5-5116F845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04F11-3596-40E8-957D-7E28A928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ED5C-6B39-42AC-80C5-6B6F8FF6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9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ECA8-0281-418D-ABB7-7BEE14904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F7DD7-8863-4E1F-99E2-DA976BE9F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4E385-16FE-4A06-82F9-0F864BDE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C07E-E9BF-49F3-BCBD-FA876E525D5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3C95C-E368-49CE-AD93-E5936A7E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F9DA3-E80F-4E87-83C8-7CB860BB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ED5C-6B39-42AC-80C5-6B6F8FF6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5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EC7F-CF79-4298-8F67-847D3448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D7FC3-2EEC-44C7-8A0C-13A87EC0E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E86C7-2812-4FED-99C8-7AC2FCD64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51365-A72E-4248-BBB8-AEB1BFF0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C07E-E9BF-49F3-BCBD-FA876E525D5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F4805-C35C-44D0-AA9F-69494E7D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85FF4-86FB-4EC9-8329-01636800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ED5C-6B39-42AC-80C5-6B6F8FF6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4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7BEA-B9BA-405C-A493-92B3F103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9B477-5141-4E45-A9A5-FBDC64419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219CD-0CD8-454E-8DDF-5A830809A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E6B89-AAFB-469D-9F05-AE4127EF4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43B9C-B0E4-47F9-84BE-64488ED56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BC39B1-CC95-49F6-A57A-BEAA502EB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C07E-E9BF-49F3-BCBD-FA876E525D5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D57D93-A208-4603-9C74-8CEC3A94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6D609D-1BE0-4939-926A-F8DC3860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ED5C-6B39-42AC-80C5-6B6F8FF6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6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452E-0EA5-4539-81C4-30AE4C56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5978C-6F4E-4D75-B9DD-D6025E3D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C07E-E9BF-49F3-BCBD-FA876E525D5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8B985-D7AC-42D7-B2D5-D200A3E3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B2F83-EF6E-4667-A325-2C184508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ED5C-6B39-42AC-80C5-6B6F8FF6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2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C35B34-FEF4-4947-897F-E2F64D3FD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C07E-E9BF-49F3-BCBD-FA876E525D5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E9B92-0E8E-4D36-AAA5-839CBEEB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76CC2-B21D-45D5-AEF5-D38E98BF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ED5C-6B39-42AC-80C5-6B6F8FF6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0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3844B-91CE-4D8F-8F0F-1485CBAF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9C426-9D0A-4CDD-9C44-974D55786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2ACE4-0E73-4C60-AEF5-613BDC42A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DB7F-BDFB-4732-A4A3-A29AFA54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C07E-E9BF-49F3-BCBD-FA876E525D5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5784F-9E60-4763-A0C6-F8E2A3D3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E84A5-3515-4A98-914C-0920A408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ED5C-6B39-42AC-80C5-6B6F8FF6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3AF9-B5BA-41B0-8332-77FF7888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17C88D-F681-4740-8BAD-4F8229FD5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9996A-E87D-44AA-8D60-543E1B0C7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FC318-AAAD-46B3-8FEF-ECD5D0B6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C07E-E9BF-49F3-BCBD-FA876E525D5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B3DE6-081A-4565-BC8E-C5AF6D481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209F3-F99E-4354-AB17-197C5C4C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ED5C-6B39-42AC-80C5-6B6F8FF6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7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9347FC-7393-4D9E-A648-660AABFC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65AE6-0EB3-4F9F-B7F9-6861975EA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C7649-0411-4667-9633-FCEBD5AB0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BC07E-E9BF-49F3-BCBD-FA876E525D5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0C2D7-C205-4DDC-9CD0-3572A541C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6F28A-B9D9-4BCA-BA7D-F4CE2F6C6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7ED5C-6B39-42AC-80C5-6B6F8FF6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4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B0A255-357B-4F55-A5BB-4DBB9C39E8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090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3F50D8-8454-4750-B985-E7C93427BD6E}"/>
              </a:ext>
            </a:extLst>
          </p:cNvPr>
          <p:cNvSpPr txBox="1"/>
          <p:nvPr/>
        </p:nvSpPr>
        <p:spPr>
          <a:xfrm>
            <a:off x="1540484" y="1621058"/>
            <a:ext cx="646051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>
                <a:solidFill>
                  <a:srgbClr val="686BA6"/>
                </a:solidFill>
                <a:latin typeface="Impact" panose="020B0806030902050204" pitchFamily="34" charset="0"/>
                <a:ea typeface="Microsoft JhengHei" panose="020B0604030504040204" pitchFamily="34" charset="-120"/>
              </a:rPr>
              <a:t>PHP</a:t>
            </a:r>
            <a:endParaRPr lang="en-US" sz="88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Impact" panose="020B0806030902050204" pitchFamily="34" charset="0"/>
              </a:rPr>
              <a:t>File I/O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396F47-3725-408C-981A-F9E047716EF2}"/>
              </a:ext>
            </a:extLst>
          </p:cNvPr>
          <p:cNvSpPr txBox="1"/>
          <p:nvPr/>
        </p:nvSpPr>
        <p:spPr>
          <a:xfrm>
            <a:off x="1655500" y="6156368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BBB7A"/>
                </a:solidFill>
                <a:latin typeface="raleway" pitchFamily="2" charset="0"/>
              </a:rPr>
              <a:t>@ </a:t>
            </a:r>
            <a:r>
              <a:rPr lang="en-US" sz="1400" dirty="0">
                <a:solidFill>
                  <a:srgbClr val="FBBB7A"/>
                </a:solidFill>
                <a:latin typeface="raleway" pitchFamily="2" charset="0"/>
              </a:rPr>
              <a:t>Md. Mizanur Rahman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474EE3-0CFB-4942-94CB-917BE886619F}"/>
              </a:ext>
            </a:extLst>
          </p:cNvPr>
          <p:cNvSpPr/>
          <p:nvPr/>
        </p:nvSpPr>
        <p:spPr>
          <a:xfrm>
            <a:off x="8001000" y="2492993"/>
            <a:ext cx="3017520" cy="2926080"/>
          </a:xfrm>
          <a:prstGeom prst="ellipse">
            <a:avLst/>
          </a:prstGeom>
          <a:solidFill>
            <a:srgbClr val="696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5A62ED-73F6-471A-91BB-790184418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75" y="2616044"/>
            <a:ext cx="54959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92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573A41B-507D-4BB3-9D7C-E378FF3F4F0D}"/>
              </a:ext>
            </a:extLst>
          </p:cNvPr>
          <p:cNvSpPr/>
          <p:nvPr/>
        </p:nvSpPr>
        <p:spPr>
          <a:xfrm>
            <a:off x="3076574" y="219074"/>
            <a:ext cx="6254496" cy="6257926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C67500E-0347-46A1-8AB8-08F627388B7E}"/>
              </a:ext>
            </a:extLst>
          </p:cNvPr>
          <p:cNvSpPr/>
          <p:nvPr/>
        </p:nvSpPr>
        <p:spPr>
          <a:xfrm>
            <a:off x="3533774" y="677989"/>
            <a:ext cx="5340096" cy="5340096"/>
          </a:xfrm>
          <a:prstGeom prst="ellips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32161B-A170-4045-AD4A-E1559520178E}"/>
              </a:ext>
            </a:extLst>
          </p:cNvPr>
          <p:cNvSpPr/>
          <p:nvPr/>
        </p:nvSpPr>
        <p:spPr>
          <a:xfrm>
            <a:off x="4448174" y="1592389"/>
            <a:ext cx="3511296" cy="3511296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985F3B-F78A-4930-B421-4D66706BFF03}"/>
              </a:ext>
            </a:extLst>
          </p:cNvPr>
          <p:cNvSpPr txBox="1"/>
          <p:nvPr/>
        </p:nvSpPr>
        <p:spPr>
          <a:xfrm>
            <a:off x="5486636" y="2232540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Quicksand" panose="00000500000000000000" pitchFamily="2" charset="0"/>
              </a:rPr>
              <a:t>THIS IS 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93FDB0-D094-4C73-B5D6-2665248B9860}"/>
              </a:ext>
            </a:extLst>
          </p:cNvPr>
          <p:cNvSpPr txBox="1"/>
          <p:nvPr/>
        </p:nvSpPr>
        <p:spPr>
          <a:xfrm>
            <a:off x="4905849" y="2876121"/>
            <a:ext cx="27332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686BA6"/>
                </a:solidFill>
                <a:latin typeface="Impact" panose="020B080603090205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0405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F5845F-0B70-4369-A1F6-97525CD84D36}"/>
              </a:ext>
            </a:extLst>
          </p:cNvPr>
          <p:cNvSpPr txBox="1"/>
          <p:nvPr/>
        </p:nvSpPr>
        <p:spPr>
          <a:xfrm>
            <a:off x="1690496" y="1111360"/>
            <a:ext cx="4161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PHP Open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F211B-BEAE-40CD-8A71-9582E48069AC}"/>
              </a:ext>
            </a:extLst>
          </p:cNvPr>
          <p:cNvSpPr txBox="1"/>
          <p:nvPr/>
        </p:nvSpPr>
        <p:spPr>
          <a:xfrm>
            <a:off x="1715368" y="1800191"/>
            <a:ext cx="8488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Before reading from or writing to a file, you need to open it. To open a file, you use the 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raleway" pitchFamily="2" charset="0"/>
              </a:rPr>
              <a:t>fopen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()</a:t>
            </a:r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 function as follows: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DEB80A-3BCA-44B2-B9CA-45A705EA46D9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2D5A8-52DD-49B4-AF59-96108D923CD8}"/>
              </a:ext>
            </a:extLst>
          </p:cNvPr>
          <p:cNvSpPr txBox="1"/>
          <p:nvPr/>
        </p:nvSpPr>
        <p:spPr>
          <a:xfrm>
            <a:off x="2180615" y="4473034"/>
            <a:ext cx="8023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0" dirty="0">
                <a:solidFill>
                  <a:schemeClr val="accent2"/>
                </a:solidFill>
                <a:effectLst/>
                <a:latin typeface="raleway" pitchFamily="2" charset="0"/>
              </a:rPr>
              <a:t>$filename</a:t>
            </a:r>
            <a:r>
              <a:rPr lang="en-US" sz="1600" i="0" dirty="0">
                <a:solidFill>
                  <a:srgbClr val="414141"/>
                </a:solidFill>
                <a:effectLst/>
                <a:latin typeface="raleway" pitchFamily="2" charset="0"/>
              </a:rPr>
              <a:t> -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is the path to the file that you want to open.</a:t>
            </a:r>
            <a:endParaRPr lang="en-US" sz="1600" i="0" dirty="0">
              <a:solidFill>
                <a:srgbClr val="414141"/>
              </a:solidFill>
              <a:effectLst/>
              <a:latin typeface="raleway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6E1D59-F9D2-459A-A81A-7DE28B711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36" y="4473034"/>
            <a:ext cx="292654" cy="2926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D883B5-4791-4737-A169-100C6DD399A2}"/>
              </a:ext>
            </a:extLst>
          </p:cNvPr>
          <p:cNvSpPr txBox="1"/>
          <p:nvPr/>
        </p:nvSpPr>
        <p:spPr>
          <a:xfrm>
            <a:off x="2177567" y="5082634"/>
            <a:ext cx="8365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0" dirty="0">
                <a:solidFill>
                  <a:schemeClr val="accent2"/>
                </a:solidFill>
                <a:effectLst/>
                <a:latin typeface="raleway" pitchFamily="2" charset="0"/>
              </a:rPr>
              <a:t>$mode</a:t>
            </a:r>
            <a:r>
              <a:rPr lang="en-US" sz="1600" i="0" dirty="0">
                <a:solidFill>
                  <a:srgbClr val="414141"/>
                </a:solidFill>
                <a:effectLst/>
                <a:latin typeface="raleway" pitchFamily="2" charset="0"/>
              </a:rPr>
              <a:t> -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specifies the type of access you require to the stream. See the table below.</a:t>
            </a:r>
            <a:endParaRPr lang="en-US" sz="1600" i="0" dirty="0">
              <a:solidFill>
                <a:srgbClr val="414141"/>
              </a:solidFill>
              <a:effectLst/>
              <a:latin typeface="raleway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68B802-A33D-48B6-A8AE-10A6A4A77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888" y="5091778"/>
            <a:ext cx="292654" cy="29265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69677E-40AF-4ABE-8588-E9337BF77993}"/>
              </a:ext>
            </a:extLst>
          </p:cNvPr>
          <p:cNvSpPr/>
          <p:nvPr/>
        </p:nvSpPr>
        <p:spPr>
          <a:xfrm>
            <a:off x="1778888" y="2530154"/>
            <a:ext cx="9129904" cy="1612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fopen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( </a:t>
            </a:r>
          </a:p>
          <a:p>
            <a:r>
              <a:rPr lang="en-US" sz="1400" dirty="0">
                <a:solidFill>
                  <a:srgbClr val="000000"/>
                </a:solidFill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string $filename,</a:t>
            </a:r>
          </a:p>
          <a:p>
            <a:r>
              <a:rPr lang="en-US" sz="1400" dirty="0">
                <a:solidFill>
                  <a:srgbClr val="000000"/>
                </a:solidFill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string $mode,</a:t>
            </a:r>
          </a:p>
          <a:p>
            <a:r>
              <a:rPr lang="en-US" sz="1400" dirty="0">
                <a:solidFill>
                  <a:srgbClr val="000000"/>
                </a:solidFill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bool $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use_include_path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= false,</a:t>
            </a:r>
          </a:p>
          <a:p>
            <a:r>
              <a:rPr lang="en-US" sz="1400" dirty="0">
                <a:solidFill>
                  <a:srgbClr val="000000"/>
                </a:solidFill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resource $context = ? 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 ) : resource</a:t>
            </a:r>
          </a:p>
        </p:txBody>
      </p:sp>
    </p:spTree>
    <p:extLst>
      <p:ext uri="{BB962C8B-B14F-4D97-AF65-F5344CB8AC3E}">
        <p14:creationId xmlns:p14="http://schemas.microsoft.com/office/powerpoint/2010/main" val="39601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178D786-9BA6-4A0B-8F36-99BB94D0A0D6}"/>
              </a:ext>
            </a:extLst>
          </p:cNvPr>
          <p:cNvSpPr txBox="1"/>
          <p:nvPr/>
        </p:nvSpPr>
        <p:spPr>
          <a:xfrm>
            <a:off x="2317775" y="1254346"/>
            <a:ext cx="8023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0" dirty="0">
                <a:solidFill>
                  <a:schemeClr val="accent2"/>
                </a:solidFill>
                <a:effectLst/>
                <a:latin typeface="raleway" pitchFamily="2" charset="0"/>
              </a:rPr>
              <a:t>$</a:t>
            </a:r>
            <a:r>
              <a:rPr lang="en-US" sz="1600" i="0" dirty="0" err="1">
                <a:solidFill>
                  <a:schemeClr val="accent2"/>
                </a:solidFill>
                <a:effectLst/>
                <a:latin typeface="raleway" pitchFamily="2" charset="0"/>
              </a:rPr>
              <a:t>use_include_path</a:t>
            </a:r>
            <a:r>
              <a:rPr lang="en-US" sz="16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aleway" pitchFamily="2" charset="0"/>
              </a:rPr>
              <a:t> - determines whether the </a:t>
            </a:r>
            <a:r>
              <a:rPr lang="en-US" sz="1600" i="0" dirty="0" err="1">
                <a:solidFill>
                  <a:schemeClr val="accent2"/>
                </a:solidFill>
                <a:effectLst/>
                <a:latin typeface="raleway" pitchFamily="2" charset="0"/>
              </a:rPr>
              <a:t>fopen</a:t>
            </a:r>
            <a:r>
              <a:rPr lang="en-US" sz="1600" i="0" dirty="0">
                <a:solidFill>
                  <a:schemeClr val="accent2"/>
                </a:solidFill>
                <a:effectLst/>
                <a:latin typeface="raleway" pitchFamily="2" charset="0"/>
              </a:rPr>
              <a:t>()</a:t>
            </a:r>
            <a:r>
              <a:rPr lang="en-US" sz="16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aleway" pitchFamily="2" charset="0"/>
              </a:rPr>
              <a:t> should also search for the file in the include path.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9B2FCF-DC3C-43CE-8D1E-706FCC5A8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096" y="1254346"/>
            <a:ext cx="292654" cy="2926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32CE74-F5D9-41BF-9A1A-A1451625CBED}"/>
              </a:ext>
            </a:extLst>
          </p:cNvPr>
          <p:cNvSpPr txBox="1"/>
          <p:nvPr/>
        </p:nvSpPr>
        <p:spPr>
          <a:xfrm>
            <a:off x="2314727" y="1863946"/>
            <a:ext cx="8365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0" dirty="0">
                <a:solidFill>
                  <a:schemeClr val="accent2"/>
                </a:solidFill>
                <a:effectLst/>
                <a:latin typeface="raleway" pitchFamily="2" charset="0"/>
              </a:rPr>
              <a:t>$context</a:t>
            </a:r>
            <a:r>
              <a:rPr lang="en-US" sz="1600" i="0" dirty="0">
                <a:solidFill>
                  <a:srgbClr val="414141"/>
                </a:solidFill>
                <a:effectLst/>
                <a:latin typeface="raleway" pitchFamily="2" charset="0"/>
              </a:rPr>
              <a:t> - specifies the stream context.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D642CB-D6C3-4CFB-8C9A-60558E602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048" y="1873090"/>
            <a:ext cx="292654" cy="2926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644A64-69EC-421D-9848-C1115BEFE7A6}"/>
              </a:ext>
            </a:extLst>
          </p:cNvPr>
          <p:cNvSpPr txBox="1"/>
          <p:nvPr/>
        </p:nvSpPr>
        <p:spPr>
          <a:xfrm>
            <a:off x="1834240" y="2431127"/>
            <a:ext cx="87362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The </a:t>
            </a:r>
            <a:r>
              <a:rPr lang="en-US" sz="1600" b="0" i="0" dirty="0" err="1">
                <a:solidFill>
                  <a:srgbClr val="414141"/>
                </a:solidFill>
                <a:effectLst/>
                <a:latin typeface="raleway" pitchFamily="2" charset="0"/>
              </a:rPr>
              <a:t>fopen</a:t>
            </a:r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() returns the file pointer resource if it opens the file successfully or false if it fails to open the file.</a:t>
            </a:r>
          </a:p>
          <a:p>
            <a:endParaRPr lang="en-US" sz="1600" b="0" i="0" dirty="0">
              <a:solidFill>
                <a:srgbClr val="414141"/>
              </a:solidFill>
              <a:effectLst/>
              <a:latin typeface="raleway" pitchFamily="2" charset="0"/>
            </a:endParaRPr>
          </a:p>
          <a:p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The following table shows the type of access of the $mode parameter: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CC6D80DA-C2B6-46C6-BF7F-853A6D3D9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913347"/>
              </p:ext>
            </p:extLst>
          </p:nvPr>
        </p:nvGraphicFramePr>
        <p:xfrm>
          <a:off x="1916048" y="3773728"/>
          <a:ext cx="8278849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4533">
                  <a:extLst>
                    <a:ext uri="{9D8B030D-6E8A-4147-A177-3AD203B41FA5}">
                      <a16:colId xmlns:a16="http://schemas.microsoft.com/office/drawing/2014/main" val="1659920497"/>
                    </a:ext>
                  </a:extLst>
                </a:gridCol>
                <a:gridCol w="1245636">
                  <a:extLst>
                    <a:ext uri="{9D8B030D-6E8A-4147-A177-3AD203B41FA5}">
                      <a16:colId xmlns:a16="http://schemas.microsoft.com/office/drawing/2014/main" val="2011843536"/>
                    </a:ext>
                  </a:extLst>
                </a:gridCol>
                <a:gridCol w="1179576">
                  <a:extLst>
                    <a:ext uri="{9D8B030D-6E8A-4147-A177-3AD203B41FA5}">
                      <a16:colId xmlns:a16="http://schemas.microsoft.com/office/drawing/2014/main" val="3865984240"/>
                    </a:ext>
                  </a:extLst>
                </a:gridCol>
                <a:gridCol w="2852928">
                  <a:extLst>
                    <a:ext uri="{9D8B030D-6E8A-4147-A177-3AD203B41FA5}">
                      <a16:colId xmlns:a16="http://schemas.microsoft.com/office/drawing/2014/main" val="2292243651"/>
                    </a:ext>
                  </a:extLst>
                </a:gridCol>
                <a:gridCol w="1956176">
                  <a:extLst>
                    <a:ext uri="{9D8B030D-6E8A-4147-A177-3AD203B41FA5}">
                      <a16:colId xmlns:a16="http://schemas.microsoft.com/office/drawing/2014/main" val="132744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 pitchFamily="2" charset="0"/>
                        </a:rP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 pitchFamily="2" charset="0"/>
                        </a:rPr>
                        <a:t>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 pitchFamily="2" charset="0"/>
                        </a:rPr>
                        <a:t>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 pitchFamily="2" charset="0"/>
                        </a:rPr>
                        <a:t>File 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 pitchFamily="2" charset="0"/>
                        </a:rPr>
                        <a:t>File doesn’t exist create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75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aleway" pitchFamily="2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aleway" pitchFamily="2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aleway" pitchFamily="2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</a:rPr>
                        <a:t>At the beginning of the file</a:t>
                      </a:r>
                      <a:endParaRPr lang="en-US" sz="1400" dirty="0">
                        <a:latin typeface="raleway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aleway" pitchFamily="2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81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aleway" pitchFamily="2" charset="0"/>
                        </a:rPr>
                        <a:t>r+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aleway" pitchFamily="2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aleway" pitchFamily="2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</a:rPr>
                        <a:t>At the beginning of the file</a:t>
                      </a:r>
                      <a:endParaRPr lang="en-US" sz="1400" dirty="0">
                        <a:latin typeface="raleway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aleway" pitchFamily="2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4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aleway" pitchFamily="2" charset="0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aleway" pitchFamily="2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aleway" pitchFamily="2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</a:rPr>
                        <a:t>At the beginning of the file</a:t>
                      </a:r>
                      <a:endParaRPr lang="en-US" sz="1400" dirty="0">
                        <a:latin typeface="raleway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aleway" pitchFamily="2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25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aleway" pitchFamily="2" charset="0"/>
                        </a:rPr>
                        <a:t>W+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aleway" pitchFamily="2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aleway" pitchFamily="2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</a:rPr>
                        <a:t>At the beginning of the file</a:t>
                      </a:r>
                      <a:endParaRPr lang="en-US" sz="1400" dirty="0">
                        <a:latin typeface="raleway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aleway" pitchFamily="2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78492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DDFADBF-BB81-4B61-8889-882B8B7E0C19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428904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47C0CC-57FD-48E0-92A7-7A1A246CE239}"/>
              </a:ext>
            </a:extLst>
          </p:cNvPr>
          <p:cNvSpPr txBox="1"/>
          <p:nvPr/>
        </p:nvSpPr>
        <p:spPr>
          <a:xfrm>
            <a:off x="1690496" y="1111360"/>
            <a:ext cx="4161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PHP close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433B33-FF6B-47E9-93FB-74E4AED2A2F2}"/>
              </a:ext>
            </a:extLst>
          </p:cNvPr>
          <p:cNvSpPr txBox="1"/>
          <p:nvPr/>
        </p:nvSpPr>
        <p:spPr>
          <a:xfrm>
            <a:off x="1715368" y="1800191"/>
            <a:ext cx="8488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After opening a file and completing working with it, you should always close the file. If you don’t close a file properly, it may cause many issues. For example, you may not be able to access the file again.</a:t>
            </a:r>
          </a:p>
          <a:p>
            <a:endParaRPr lang="en-US" sz="1600" b="0" i="0" dirty="0">
              <a:solidFill>
                <a:srgbClr val="414141"/>
              </a:solidFill>
              <a:effectLst/>
              <a:latin typeface="raleway" pitchFamily="2" charset="0"/>
            </a:endParaRPr>
          </a:p>
          <a:p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To close a file, you pass the file pointer to the 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raleway" pitchFamily="2" charset="0"/>
              </a:rPr>
              <a:t>fclose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()</a:t>
            </a:r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 function: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567DD0-BEF0-4228-9553-E6279662FD4A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5EFA51-657F-49D3-800F-D47EAF87239D}"/>
              </a:ext>
            </a:extLst>
          </p:cNvPr>
          <p:cNvSpPr/>
          <p:nvPr/>
        </p:nvSpPr>
        <p:spPr>
          <a:xfrm>
            <a:off x="1778888" y="3380546"/>
            <a:ext cx="8779384" cy="569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fclose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( resource $stream ) : bool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1E92EF-1DD3-4DBE-8088-1687D04431AE}"/>
              </a:ext>
            </a:extLst>
          </p:cNvPr>
          <p:cNvSpPr txBox="1"/>
          <p:nvPr/>
        </p:nvSpPr>
        <p:spPr>
          <a:xfrm>
            <a:off x="1690496" y="4170402"/>
            <a:ext cx="8779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The 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raleway" pitchFamily="2" charset="0"/>
              </a:rPr>
              <a:t>fclose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()</a:t>
            </a:r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 function returns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true</a:t>
            </a:r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 on success or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false</a:t>
            </a:r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 on failure.</a:t>
            </a:r>
          </a:p>
          <a:p>
            <a:endParaRPr lang="en-US" sz="1600" b="0" i="0" dirty="0">
              <a:solidFill>
                <a:srgbClr val="414141"/>
              </a:solidFill>
              <a:effectLst/>
              <a:latin typeface="raleway" pitchFamily="2" charset="0"/>
            </a:endParaRPr>
          </a:p>
          <a:p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It’s a good practice to check if a file exists before opening it.</a:t>
            </a:r>
          </a:p>
        </p:txBody>
      </p:sp>
    </p:spTree>
    <p:extLst>
      <p:ext uri="{BB962C8B-B14F-4D97-AF65-F5344CB8AC3E}">
        <p14:creationId xmlns:p14="http://schemas.microsoft.com/office/powerpoint/2010/main" val="152269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57741C-6CD8-4750-B4EF-CE6E03AAA4D9}"/>
              </a:ext>
            </a:extLst>
          </p:cNvPr>
          <p:cNvSpPr txBox="1"/>
          <p:nvPr/>
        </p:nvSpPr>
        <p:spPr>
          <a:xfrm>
            <a:off x="1690496" y="1111360"/>
            <a:ext cx="4161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PHP open file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10787-FFC8-45A4-947C-34E9807A2464}"/>
              </a:ext>
            </a:extLst>
          </p:cNvPr>
          <p:cNvSpPr txBox="1"/>
          <p:nvPr/>
        </p:nvSpPr>
        <p:spPr>
          <a:xfrm>
            <a:off x="1715368" y="1800191"/>
            <a:ext cx="8488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The following example uses the </a:t>
            </a:r>
            <a:r>
              <a:rPr lang="en-US" sz="1600" b="0" i="0" dirty="0" err="1">
                <a:solidFill>
                  <a:srgbClr val="414141"/>
                </a:solidFill>
                <a:effectLst/>
                <a:latin typeface="raleway" pitchFamily="2" charset="0"/>
              </a:rPr>
              <a:t>fopen</a:t>
            </a:r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() to open the readme.txt file for reading: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5BAFB3-382F-4D25-B955-DE3A56F93591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43286-51C4-4F5C-B35F-8AA2EEA58B05}"/>
              </a:ext>
            </a:extLst>
          </p:cNvPr>
          <p:cNvSpPr/>
          <p:nvPr/>
        </p:nvSpPr>
        <p:spPr>
          <a:xfrm>
            <a:off x="1778888" y="2260862"/>
            <a:ext cx="8779384" cy="3170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F5AB35"/>
                </a:solidFill>
                <a:effectLst/>
                <a:latin typeface="Victor Mono" panose="00000509000000000000" pitchFamily="49" charset="0"/>
              </a:rPr>
              <a:t>&lt;?php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Victor Mono" panose="00000509000000000000" pitchFamily="49" charset="0"/>
              </a:rPr>
              <a:t> 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Victor Mono" panose="00000509000000000000" pitchFamily="49" charset="0"/>
              </a:rPr>
              <a:t>    $filename = 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Victor Mono" panose="00000509000000000000" pitchFamily="49" charset="0"/>
              </a:rPr>
              <a:t>'readme.txt’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Victor Mono" panose="00000509000000000000" pitchFamily="49" charset="0"/>
              </a:rPr>
              <a:t>;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Victor Mono" panose="00000509000000000000" pitchFamily="49" charset="0"/>
              </a:rPr>
              <a:t> </a:t>
            </a:r>
          </a:p>
          <a:p>
            <a:r>
              <a:rPr lang="en-US" sz="1400" dirty="0">
                <a:solidFill>
                  <a:srgbClr val="F8F8F2"/>
                </a:solidFill>
                <a:latin typeface="Victor Mono" panose="00000509000000000000" pitchFamily="49" charset="0"/>
              </a:rPr>
              <a:t>    </a:t>
            </a:r>
          </a:p>
          <a:p>
            <a:r>
              <a:rPr lang="en-US" sz="1400" b="0" i="0" dirty="0">
                <a:solidFill>
                  <a:schemeClr val="accent2"/>
                </a:solidFill>
                <a:effectLst/>
                <a:latin typeface="Victor Mono" panose="00000509000000000000" pitchFamily="49" charset="0"/>
              </a:rPr>
              <a:t>    if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Victor Mono" panose="00000509000000000000" pitchFamily="49" charset="0"/>
              </a:rPr>
              <a:t>(!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Victor Mono" panose="00000509000000000000" pitchFamily="49" charset="0"/>
              </a:rPr>
              <a:t>file_exists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Victor Mono" panose="00000509000000000000" pitchFamily="49" charset="0"/>
              </a:rPr>
              <a:t>($filename)) { </a:t>
            </a:r>
          </a:p>
          <a:p>
            <a:r>
              <a:rPr lang="en-US" sz="1400" dirty="0">
                <a:solidFill>
                  <a:schemeClr val="tx1"/>
                </a:solidFill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Victor Mono" panose="00000509000000000000" pitchFamily="49" charset="0"/>
              </a:rPr>
              <a:t>die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Victor Mono" panose="00000509000000000000" pitchFamily="49" charset="0"/>
              </a:rPr>
              <a:t>("The file $filename does not exist."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Victor Mono" panose="00000509000000000000" pitchFamily="49" charset="0"/>
              </a:rPr>
              <a:t>); 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Victor Mono" panose="00000509000000000000" pitchFamily="49" charset="0"/>
              </a:rPr>
              <a:t>    } </a:t>
            </a:r>
          </a:p>
          <a:p>
            <a:endParaRPr lang="en-US" sz="1400" dirty="0">
              <a:solidFill>
                <a:schemeClr val="tx1"/>
              </a:solidFill>
              <a:latin typeface="Victor Mono" panose="00000509000000000000" pitchFamily="49" charset="0"/>
            </a:endParaRP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Victor Mono" panose="00000509000000000000" pitchFamily="49" charset="0"/>
              </a:rPr>
              <a:t>    $f = </a:t>
            </a:r>
            <a:r>
              <a:rPr lang="en-US" sz="1400" b="0" i="0" dirty="0" err="1">
                <a:solidFill>
                  <a:schemeClr val="accent1"/>
                </a:solidFill>
                <a:effectLst/>
                <a:latin typeface="Victor Mono" panose="00000509000000000000" pitchFamily="49" charset="0"/>
              </a:rPr>
              <a:t>fopen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Victor Mono" panose="00000509000000000000" pitchFamily="49" charset="0"/>
              </a:rPr>
              <a:t>($filename,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Victor Mono" panose="00000509000000000000" pitchFamily="49" charset="0"/>
              </a:rPr>
              <a:t>'r’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Victor Mono" panose="00000509000000000000" pitchFamily="49" charset="0"/>
              </a:rPr>
              <a:t>);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Victor Mono" panose="00000509000000000000" pitchFamily="49" charset="0"/>
              </a:rPr>
              <a:t> </a:t>
            </a:r>
          </a:p>
          <a:p>
            <a:r>
              <a:rPr lang="en-US" sz="1400" dirty="0">
                <a:solidFill>
                  <a:srgbClr val="F8F8F2"/>
                </a:solidFill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chemeClr val="accent2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Victor Mono" panose="00000509000000000000" pitchFamily="49" charset="0"/>
              </a:rPr>
              <a:t>($f) {</a:t>
            </a:r>
          </a:p>
          <a:p>
            <a:r>
              <a:rPr lang="en-US" sz="1400" dirty="0">
                <a:solidFill>
                  <a:schemeClr val="tx1"/>
                </a:solidFill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400" b="0" i="0" dirty="0">
                <a:solidFill>
                  <a:schemeClr val="bg1">
                    <a:lumMod val="65000"/>
                  </a:schemeClr>
                </a:solidFill>
                <a:effectLst/>
                <a:latin typeface="Victor Mono" panose="00000509000000000000" pitchFamily="49" charset="0"/>
              </a:rPr>
              <a:t>// process the file // ... </a:t>
            </a:r>
          </a:p>
          <a:p>
            <a:r>
              <a:rPr lang="en-US" sz="1400" dirty="0">
                <a:solidFill>
                  <a:srgbClr val="F8F8F2"/>
                </a:solidFill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Victor Mono" panose="00000509000000000000" pitchFamily="49" charset="0"/>
              </a:rPr>
              <a:t>echo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Victor Mono" panose="00000509000000000000" pitchFamily="49" charset="0"/>
              </a:rPr>
              <a:t>'The file '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Victor Mono" panose="00000509000000000000" pitchFamily="49" charset="0"/>
              </a:rPr>
              <a:t> . $filename .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Victor Mono" panose="00000509000000000000" pitchFamily="49" charset="0"/>
              </a:rPr>
              <a:t>' is open’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Victor Mono" panose="00000509000000000000" pitchFamily="49" charset="0"/>
              </a:rPr>
              <a:t>; </a:t>
            </a:r>
          </a:p>
          <a:p>
            <a:r>
              <a:rPr lang="en-US" sz="1400" dirty="0">
                <a:solidFill>
                  <a:schemeClr val="tx1"/>
                </a:solidFill>
                <a:latin typeface="Victor Mono" panose="00000509000000000000" pitchFamily="49" charset="0"/>
              </a:rPr>
              <a:t>   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Victor Mono" panose="00000509000000000000" pitchFamily="49" charset="0"/>
              </a:rPr>
              <a:t>fclose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Victor Mono" panose="00000509000000000000" pitchFamily="49" charset="0"/>
              </a:rPr>
              <a:t>($f);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Victor Mono" panose="000005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426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F02945-3B53-4442-9914-4976A90C4D9B}"/>
              </a:ext>
            </a:extLst>
          </p:cNvPr>
          <p:cNvSpPr txBox="1"/>
          <p:nvPr/>
        </p:nvSpPr>
        <p:spPr>
          <a:xfrm>
            <a:off x="1690496" y="1111360"/>
            <a:ext cx="4161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How it works?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C74AC-9234-438C-8D5C-17634B4C1E11}"/>
              </a:ext>
            </a:extLst>
          </p:cNvPr>
          <p:cNvSpPr txBox="1"/>
          <p:nvPr/>
        </p:nvSpPr>
        <p:spPr>
          <a:xfrm>
            <a:off x="1715368" y="1800191"/>
            <a:ext cx="8488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The following example uses the </a:t>
            </a:r>
            <a:r>
              <a:rPr lang="en-US" sz="1600" b="0" i="0" dirty="0" err="1">
                <a:solidFill>
                  <a:srgbClr val="414141"/>
                </a:solidFill>
                <a:effectLst/>
                <a:latin typeface="raleway" pitchFamily="2" charset="0"/>
              </a:rPr>
              <a:t>fopen</a:t>
            </a:r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() to open the readme.txt file for reading: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0E4919-68BB-4B4F-A71E-D66229BDBA41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521D8-8D07-4334-9DE5-491EF5174175}"/>
              </a:ext>
            </a:extLst>
          </p:cNvPr>
          <p:cNvSpPr txBox="1"/>
          <p:nvPr/>
        </p:nvSpPr>
        <p:spPr>
          <a:xfrm>
            <a:off x="2317775" y="2351626"/>
            <a:ext cx="8023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0" dirty="0">
                <a:effectLst/>
                <a:latin typeface="raleway" pitchFamily="2" charset="0"/>
              </a:rPr>
              <a:t>First, use the </a:t>
            </a:r>
            <a:r>
              <a:rPr lang="en-US" sz="1600" i="0" dirty="0" err="1">
                <a:solidFill>
                  <a:schemeClr val="accent2"/>
                </a:solidFill>
                <a:effectLst/>
                <a:latin typeface="raleway" pitchFamily="2" charset="0"/>
              </a:rPr>
              <a:t>file_exists</a:t>
            </a:r>
            <a:r>
              <a:rPr lang="en-US" sz="1600" i="0" dirty="0">
                <a:solidFill>
                  <a:schemeClr val="accent2"/>
                </a:solidFill>
                <a:effectLst/>
                <a:latin typeface="raleway" pitchFamily="2" charset="0"/>
              </a:rPr>
              <a:t>() </a:t>
            </a:r>
            <a:r>
              <a:rPr lang="en-US" sz="1600" i="0" dirty="0">
                <a:effectLst/>
                <a:latin typeface="raleway" pitchFamily="2" charset="0"/>
              </a:rPr>
              <a:t>function to check if the </a:t>
            </a:r>
            <a:r>
              <a:rPr lang="en-US" sz="1600" i="0" dirty="0">
                <a:solidFill>
                  <a:schemeClr val="accent2"/>
                </a:solidFill>
                <a:effectLst/>
                <a:latin typeface="raleway" pitchFamily="2" charset="0"/>
              </a:rPr>
              <a:t>readme.txt</a:t>
            </a:r>
            <a:r>
              <a:rPr lang="en-US" sz="1600" i="0" dirty="0">
                <a:effectLst/>
                <a:latin typeface="raleway" pitchFamily="2" charset="0"/>
              </a:rPr>
              <a:t> file exists. If not, throw an exception saying that the file doesn’t exist.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9A21E3-05D1-42E8-8ACC-8E0D8B012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096" y="2351626"/>
            <a:ext cx="292654" cy="2926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E204D5-DFAB-4404-B8B3-A1828DE9E907}"/>
              </a:ext>
            </a:extLst>
          </p:cNvPr>
          <p:cNvSpPr txBox="1"/>
          <p:nvPr/>
        </p:nvSpPr>
        <p:spPr>
          <a:xfrm>
            <a:off x="2314727" y="3070954"/>
            <a:ext cx="8365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0" dirty="0">
                <a:effectLst/>
                <a:latin typeface="raleway" pitchFamily="2" charset="0"/>
              </a:rPr>
              <a:t>Second, use the </a:t>
            </a:r>
            <a:r>
              <a:rPr lang="en-US" sz="1600" i="0" dirty="0" err="1">
                <a:solidFill>
                  <a:schemeClr val="accent2"/>
                </a:solidFill>
                <a:effectLst/>
                <a:latin typeface="raleway" pitchFamily="2" charset="0"/>
              </a:rPr>
              <a:t>fopen</a:t>
            </a:r>
            <a:r>
              <a:rPr lang="en-US" sz="1600" i="0" dirty="0">
                <a:solidFill>
                  <a:schemeClr val="accent2"/>
                </a:solidFill>
                <a:effectLst/>
                <a:latin typeface="raleway" pitchFamily="2" charset="0"/>
              </a:rPr>
              <a:t>()</a:t>
            </a:r>
            <a:r>
              <a:rPr lang="en-US" sz="1600" i="0" dirty="0">
                <a:effectLst/>
                <a:latin typeface="raleway" pitchFamily="2" charset="0"/>
              </a:rPr>
              <a:t> function to open the </a:t>
            </a:r>
            <a:r>
              <a:rPr lang="en-US" sz="1600" i="0" dirty="0">
                <a:solidFill>
                  <a:schemeClr val="accent2"/>
                </a:solidFill>
                <a:effectLst/>
                <a:latin typeface="raleway" pitchFamily="2" charset="0"/>
              </a:rPr>
              <a:t>readme.txt</a:t>
            </a:r>
            <a:r>
              <a:rPr lang="en-US" sz="1600" i="0" dirty="0">
                <a:effectLst/>
                <a:latin typeface="raleway" pitchFamily="2" charset="0"/>
              </a:rPr>
              <a:t> for reading.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A6CE15-1D0B-415D-99F8-B7F6B4A09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048" y="3080098"/>
            <a:ext cx="292654" cy="2926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89223C-F466-47E3-9358-681A2D8FCA68}"/>
              </a:ext>
            </a:extLst>
          </p:cNvPr>
          <p:cNvSpPr txBox="1"/>
          <p:nvPr/>
        </p:nvSpPr>
        <p:spPr>
          <a:xfrm>
            <a:off x="2339111" y="3771994"/>
            <a:ext cx="8365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0" dirty="0">
                <a:effectLst/>
                <a:latin typeface="raleway" pitchFamily="2" charset="0"/>
              </a:rPr>
              <a:t>Third, close the file in the </a:t>
            </a:r>
            <a:r>
              <a:rPr lang="en-US" sz="1600" i="0" dirty="0">
                <a:solidFill>
                  <a:schemeClr val="accent2"/>
                </a:solidFill>
                <a:effectLst/>
                <a:latin typeface="raleway" pitchFamily="2" charset="0"/>
              </a:rPr>
              <a:t>finally</a:t>
            </a:r>
            <a:r>
              <a:rPr lang="en-US" sz="1600" i="0" dirty="0">
                <a:effectLst/>
                <a:latin typeface="raleway" pitchFamily="2" charset="0"/>
              </a:rPr>
              <a:t> block only if the file pointer is not </a:t>
            </a:r>
            <a:r>
              <a:rPr lang="en-US" sz="1600" i="0" dirty="0">
                <a:solidFill>
                  <a:schemeClr val="accent2"/>
                </a:solidFill>
                <a:effectLst/>
                <a:latin typeface="raleway" pitchFamily="2" charset="0"/>
              </a:rPr>
              <a:t>null</a:t>
            </a:r>
            <a:r>
              <a:rPr lang="en-US" sz="1600" i="0" dirty="0">
                <a:effectLst/>
                <a:latin typeface="raleway" pitchFamily="2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8768CF-61DA-41DB-849C-FC4DD8E58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432" y="3781138"/>
            <a:ext cx="292654" cy="29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6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7B05D7-E37B-403C-850B-10E51E40BDA8}"/>
              </a:ext>
            </a:extLst>
          </p:cNvPr>
          <p:cNvSpPr txBox="1"/>
          <p:nvPr/>
        </p:nvSpPr>
        <p:spPr>
          <a:xfrm>
            <a:off x="1690496" y="1111360"/>
            <a:ext cx="4161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PHP read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9CDD1C-7D3A-4929-9865-F980865FF4E1}"/>
              </a:ext>
            </a:extLst>
          </p:cNvPr>
          <p:cNvSpPr txBox="1"/>
          <p:nvPr/>
        </p:nvSpPr>
        <p:spPr>
          <a:xfrm>
            <a:off x="1715368" y="1800191"/>
            <a:ext cx="8488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To read the contents from a file, you follow these steps: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EC84C3-A978-4537-BDA3-3DB7131E196B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02FE19-EC1F-4ECC-B1C4-A99A94A18D04}"/>
              </a:ext>
            </a:extLst>
          </p:cNvPr>
          <p:cNvSpPr txBox="1"/>
          <p:nvPr/>
        </p:nvSpPr>
        <p:spPr>
          <a:xfrm>
            <a:off x="2180615" y="2324194"/>
            <a:ext cx="8023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Open the file for reading using the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raleway" pitchFamily="2" charset="0"/>
              </a:rPr>
              <a:t>fopen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() function.</a:t>
            </a:r>
            <a:endParaRPr lang="en-US" sz="1600" i="0" dirty="0">
              <a:solidFill>
                <a:srgbClr val="414141"/>
              </a:solidFill>
              <a:effectLst/>
              <a:latin typeface="raleway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A64687-E101-4166-B81F-712D0CB43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36" y="2324194"/>
            <a:ext cx="292654" cy="2926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21C6DC-3149-47CC-B186-C5AD83E48066}"/>
              </a:ext>
            </a:extLst>
          </p:cNvPr>
          <p:cNvSpPr txBox="1"/>
          <p:nvPr/>
        </p:nvSpPr>
        <p:spPr>
          <a:xfrm>
            <a:off x="2177567" y="2933794"/>
            <a:ext cx="8365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Read the contents from the file using the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raleway" pitchFamily="2" charset="0"/>
              </a:rPr>
              <a:t>fread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() function.</a:t>
            </a:r>
            <a:endParaRPr lang="en-US" sz="1600" i="0" dirty="0">
              <a:solidFill>
                <a:srgbClr val="414141"/>
              </a:solidFill>
              <a:effectLst/>
              <a:latin typeface="raleway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054064-55BB-4482-89FF-C167D1FD1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888" y="2942938"/>
            <a:ext cx="292654" cy="2926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367719-5FEE-4B3E-A712-C426F1F0F69D}"/>
              </a:ext>
            </a:extLst>
          </p:cNvPr>
          <p:cNvSpPr txBox="1"/>
          <p:nvPr/>
        </p:nvSpPr>
        <p:spPr>
          <a:xfrm>
            <a:off x="2177567" y="3564730"/>
            <a:ext cx="8023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Close the file using the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raleway" pitchFamily="2" charset="0"/>
              </a:rPr>
              <a:t>fclose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() function.</a:t>
            </a:r>
            <a:endParaRPr lang="en-US" sz="1600" i="0" dirty="0">
              <a:solidFill>
                <a:srgbClr val="414141"/>
              </a:solidFill>
              <a:effectLst/>
              <a:latin typeface="raleway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A59B54-2211-4B30-9CA6-42EA70E74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888" y="3564730"/>
            <a:ext cx="292654" cy="2926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52F1F6-1CBD-469A-8BC3-8159967D16F7}"/>
              </a:ext>
            </a:extLst>
          </p:cNvPr>
          <p:cNvSpPr txBox="1"/>
          <p:nvPr/>
        </p:nvSpPr>
        <p:spPr>
          <a:xfrm>
            <a:off x="2174519" y="4174330"/>
            <a:ext cx="8365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Here’s the syntax of the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raleway" pitchFamily="2" charset="0"/>
              </a:rPr>
              <a:t>fread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() function:</a:t>
            </a:r>
            <a:endParaRPr lang="en-US" sz="1600" i="0" dirty="0">
              <a:solidFill>
                <a:srgbClr val="414141"/>
              </a:solidFill>
              <a:effectLst/>
              <a:latin typeface="raleway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B5856B-058B-495B-9A0E-AE6EF9801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40" y="4183474"/>
            <a:ext cx="292654" cy="29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4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D9E027-D9C2-41F5-8147-509570720AF2}"/>
              </a:ext>
            </a:extLst>
          </p:cNvPr>
          <p:cNvSpPr txBox="1"/>
          <p:nvPr/>
        </p:nvSpPr>
        <p:spPr>
          <a:xfrm>
            <a:off x="1690496" y="1111360"/>
            <a:ext cx="4161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Syntax of the </a:t>
            </a:r>
            <a:r>
              <a:rPr lang="en-US" sz="3200" dirty="0" err="1">
                <a:solidFill>
                  <a:srgbClr val="686BA6"/>
                </a:solidFill>
                <a:latin typeface="Impact" panose="020B0806030902050204" pitchFamily="34" charset="0"/>
              </a:rPr>
              <a:t>fread</a:t>
            </a:r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FF5864-768D-40B4-8093-817F8B545B83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F8E249-1346-4E0E-B061-DB8857988CCD}"/>
              </a:ext>
            </a:extLst>
          </p:cNvPr>
          <p:cNvSpPr/>
          <p:nvPr/>
        </p:nvSpPr>
        <p:spPr>
          <a:xfrm>
            <a:off x="1778888" y="1954082"/>
            <a:ext cx="8779384" cy="569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fread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( resource $stream , int $length ) :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string|false</a:t>
            </a:r>
            <a:endParaRPr lang="en-US" sz="1400" b="0" i="0" dirty="0">
              <a:solidFill>
                <a:srgbClr val="000000"/>
              </a:solidFill>
              <a:effectLst/>
              <a:latin typeface="Victor Mono" panose="000005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75769D-CB8A-413B-994A-6C31B153DE1F}"/>
              </a:ext>
            </a:extLst>
          </p:cNvPr>
          <p:cNvSpPr txBox="1"/>
          <p:nvPr/>
        </p:nvSpPr>
        <p:spPr>
          <a:xfrm>
            <a:off x="1690496" y="2698218"/>
            <a:ext cx="8779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The 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raleway" pitchFamily="2" charset="0"/>
              </a:rPr>
              <a:t>fread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() </a:t>
            </a:r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function has two properties.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F7F773-24EF-4F75-B165-EB3A9EC48E81}"/>
              </a:ext>
            </a:extLst>
          </p:cNvPr>
          <p:cNvSpPr txBox="1"/>
          <p:nvPr/>
        </p:nvSpPr>
        <p:spPr>
          <a:xfrm>
            <a:off x="2177567" y="3235546"/>
            <a:ext cx="8023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The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$stream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is a file system pointer resource, which is typically the result of the 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raleway" pitchFamily="2" charset="0"/>
              </a:rPr>
              <a:t>fopen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()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function.</a:t>
            </a:r>
            <a:endParaRPr lang="en-US" sz="1600" i="0" dirty="0">
              <a:solidFill>
                <a:srgbClr val="414141"/>
              </a:solidFill>
              <a:effectLst/>
              <a:latin typeface="raleway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35D219-2103-42C7-8D47-405666DD9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888" y="3235546"/>
            <a:ext cx="292654" cy="2926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748E5F-BB53-4096-A273-A15DA3D4B9E7}"/>
              </a:ext>
            </a:extLst>
          </p:cNvPr>
          <p:cNvSpPr txBox="1"/>
          <p:nvPr/>
        </p:nvSpPr>
        <p:spPr>
          <a:xfrm>
            <a:off x="2174519" y="4055458"/>
            <a:ext cx="8365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The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$length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 specifies the maximum number of bytes to read. If you want to read the entire file, you can pass the file size to the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$length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parameter.</a:t>
            </a:r>
            <a:endParaRPr lang="en-US" sz="1600" i="0" dirty="0">
              <a:solidFill>
                <a:srgbClr val="414141"/>
              </a:solidFill>
              <a:effectLst/>
              <a:latin typeface="raleway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E67D52-BE91-42C3-B278-30E8F8C7F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40" y="4064602"/>
            <a:ext cx="292654" cy="2926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4761FF-C976-4A19-A3BE-39EB50156770}"/>
              </a:ext>
            </a:extLst>
          </p:cNvPr>
          <p:cNvSpPr txBox="1"/>
          <p:nvPr/>
        </p:nvSpPr>
        <p:spPr>
          <a:xfrm>
            <a:off x="1696592" y="4825722"/>
            <a:ext cx="87793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The 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raleway" pitchFamily="2" charset="0"/>
              </a:rPr>
              <a:t>fread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() </a:t>
            </a:r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function returns the file contents or false if it fails to read.</a:t>
            </a:r>
          </a:p>
          <a:p>
            <a:endParaRPr lang="en-US" sz="1600" b="0" i="0" dirty="0">
              <a:solidFill>
                <a:srgbClr val="414141"/>
              </a:solidFill>
              <a:effectLst/>
              <a:latin typeface="raleway" pitchFamily="2" charset="0"/>
            </a:endParaRPr>
          </a:p>
          <a:p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The 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raleway" pitchFamily="2" charset="0"/>
              </a:rPr>
              <a:t>fread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() </a:t>
            </a:r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function stops reading the file once the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$length </a:t>
            </a:r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number of bytes has been read or the end of file (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EOF</a:t>
            </a:r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) has been reached.</a:t>
            </a:r>
          </a:p>
        </p:txBody>
      </p:sp>
    </p:spTree>
    <p:extLst>
      <p:ext uri="{BB962C8B-B14F-4D97-AF65-F5344CB8AC3E}">
        <p14:creationId xmlns:p14="http://schemas.microsoft.com/office/powerpoint/2010/main" val="1796627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1F04BC-591F-4C54-914E-C911D076D2FA}"/>
              </a:ext>
            </a:extLst>
          </p:cNvPr>
          <p:cNvSpPr txBox="1"/>
          <p:nvPr/>
        </p:nvSpPr>
        <p:spPr>
          <a:xfrm>
            <a:off x="1696592" y="1259562"/>
            <a:ext cx="8779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To check if the file pointer is at end of file, we can pass it to the 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raleway" pitchFamily="2" charset="0"/>
              </a:rPr>
              <a:t>feof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() </a:t>
            </a:r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function: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BDFA86-9E9A-4E3D-B06E-C735E577A494}"/>
              </a:ext>
            </a:extLst>
          </p:cNvPr>
          <p:cNvSpPr/>
          <p:nvPr/>
        </p:nvSpPr>
        <p:spPr>
          <a:xfrm>
            <a:off x="1858136" y="1807778"/>
            <a:ext cx="8779384" cy="569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 err="1">
                <a:solidFill>
                  <a:srgbClr val="414141"/>
                </a:solidFill>
                <a:effectLst/>
                <a:latin typeface="raleway" pitchFamily="2" charset="0"/>
              </a:rPr>
              <a:t>feof</a:t>
            </a:r>
            <a:r>
              <a:rPr lang="en-US" sz="1400" b="0" i="0" dirty="0">
                <a:solidFill>
                  <a:srgbClr val="414141"/>
                </a:solidFill>
                <a:effectLst/>
                <a:latin typeface="raleway" pitchFamily="2" charset="0"/>
              </a:rPr>
              <a:t> ( resource $stream ) : bool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F28DB-56FF-4BDF-8EDB-2100214533A5}"/>
              </a:ext>
            </a:extLst>
          </p:cNvPr>
          <p:cNvSpPr txBox="1"/>
          <p:nvPr/>
        </p:nvSpPr>
        <p:spPr>
          <a:xfrm>
            <a:off x="1775840" y="2582394"/>
            <a:ext cx="87793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The 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raleway" pitchFamily="2" charset="0"/>
              </a:rPr>
              <a:t>feof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() </a:t>
            </a:r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function returns true if the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$stream </a:t>
            </a:r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is at the EOF or an error occurs. Otherwise, it returns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false</a:t>
            </a:r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.</a:t>
            </a:r>
          </a:p>
          <a:p>
            <a:endParaRPr lang="en-US" sz="1600" dirty="0">
              <a:solidFill>
                <a:srgbClr val="414141"/>
              </a:solidFill>
              <a:latin typeface="raleway" pitchFamily="2" charset="0"/>
            </a:endParaRPr>
          </a:p>
          <a:p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To read a file line by line, we can use the </a:t>
            </a:r>
            <a:r>
              <a:rPr lang="en-US" sz="1600" b="0" i="0" dirty="0" err="1">
                <a:solidFill>
                  <a:srgbClr val="414141"/>
                </a:solidFill>
                <a:effectLst/>
                <a:latin typeface="raleway" pitchFamily="2" charset="0"/>
              </a:rPr>
              <a:t>fgets</a:t>
            </a:r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()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4E249-3465-4912-A597-23E7338498E3}"/>
              </a:ext>
            </a:extLst>
          </p:cNvPr>
          <p:cNvSpPr/>
          <p:nvPr/>
        </p:nvSpPr>
        <p:spPr>
          <a:xfrm>
            <a:off x="1864232" y="3944426"/>
            <a:ext cx="8779384" cy="569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 err="1">
                <a:solidFill>
                  <a:srgbClr val="414141"/>
                </a:solidFill>
                <a:effectLst/>
                <a:latin typeface="raleway" pitchFamily="2" charset="0"/>
              </a:rPr>
              <a:t>fgets</a:t>
            </a:r>
            <a:r>
              <a:rPr lang="en-US" sz="1400" b="0" i="0" dirty="0">
                <a:solidFill>
                  <a:srgbClr val="414141"/>
                </a:solidFill>
                <a:effectLst/>
                <a:latin typeface="raleway" pitchFamily="2" charset="0"/>
              </a:rPr>
              <a:t> ( resource $handle , int $length = ? ) : </a:t>
            </a:r>
            <a:r>
              <a:rPr lang="en-US" sz="1400" b="0" i="0" dirty="0" err="1">
                <a:solidFill>
                  <a:srgbClr val="414141"/>
                </a:solidFill>
                <a:effectLst/>
                <a:latin typeface="raleway" pitchFamily="2" charset="0"/>
              </a:rPr>
              <a:t>string|false</a:t>
            </a:r>
            <a:endParaRPr lang="en-US" sz="1400" b="0" i="0" dirty="0">
              <a:solidFill>
                <a:srgbClr val="414141"/>
              </a:solidFill>
              <a:effectLst/>
              <a:latin typeface="raleway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3049D-507D-4E87-9BD6-0B7981E62F27}"/>
              </a:ext>
            </a:extLst>
          </p:cNvPr>
          <p:cNvSpPr txBox="1"/>
          <p:nvPr/>
        </p:nvSpPr>
        <p:spPr>
          <a:xfrm>
            <a:off x="1781936" y="4673322"/>
            <a:ext cx="8779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Like the 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raleway" pitchFamily="2" charset="0"/>
              </a:rPr>
              <a:t>fread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() </a:t>
            </a:r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function, the 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raleway" pitchFamily="2" charset="0"/>
              </a:rPr>
              <a:t>fgets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() </a:t>
            </a:r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function accepts a file system pointer resource and up to a number of bytes to read. If you omit the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$length </a:t>
            </a:r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argument, the 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raleway" pitchFamily="2" charset="0"/>
              </a:rPr>
              <a:t>fread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() </a:t>
            </a:r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function will read the entire line.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CC84C-594D-4999-9E8C-334BF2169353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686BA6"/>
                </a:solidFill>
                <a:latin typeface="Impact" panose="020B0806030902050204" pitchFamily="34" charset="0"/>
              </a:rPr>
              <a:t>08</a:t>
            </a:r>
            <a:endParaRPr lang="en-US" b="1" dirty="0">
              <a:solidFill>
                <a:srgbClr val="686BA6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660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842</Words>
  <Application>Microsoft Office PowerPoint</Application>
  <PresentationFormat>Widescreen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Impact</vt:lpstr>
      <vt:lpstr>Quicksand</vt:lpstr>
      <vt:lpstr>raleway</vt:lpstr>
      <vt:lpstr>Victor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Mizanur Rahman</dc:creator>
  <cp:lastModifiedBy>Mizanur Rahman</cp:lastModifiedBy>
  <cp:revision>44</cp:revision>
  <dcterms:created xsi:type="dcterms:W3CDTF">2022-03-08T13:43:15Z</dcterms:created>
  <dcterms:modified xsi:type="dcterms:W3CDTF">2022-03-08T21:16:02Z</dcterms:modified>
</cp:coreProperties>
</file>