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64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EF61-9B0B-47E5-A0FD-E9FEFEA2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21678-A7CB-4E81-A2F5-372A6EAC6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3C4E-1055-4C6C-A825-E54CF6EA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9788-0AA0-40A3-88AE-4850D180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0CF4-5593-4B3D-9E3B-0BD136F5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577F-62CE-4CD3-8285-1A64F131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D5DD1-C304-4596-B4CC-57166BD85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ECA8-24BC-49C0-8D5C-DF1850E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29A1-620C-4F5F-992E-1B432DF3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E179-B96A-4DE6-BAD0-30C00C48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4325D-C697-46A4-848A-597715A63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65F94-94E3-426C-A007-F7A17503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C248C-8D52-4627-BA83-E2F4F348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1C28-3455-465F-A377-BCE62CE0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36A8-73F7-45CF-BAAE-0A93F0B7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380A-803D-4785-ACF7-66CF0D70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7C3E-3D95-454D-BC96-77713CE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561C-DDAC-48B9-97A1-563F255D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79B8-D9E3-4C75-90AC-566696D9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6856-82A6-4620-8249-262CE157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6A10-D7EA-4E28-9411-274EADB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5164-2679-4DDA-9DD2-80087FCF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4387-1363-4261-8528-C52A747D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2624-9987-48BC-BB89-EC677876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D5E78-CF83-4BB2-BB32-0490B6FF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648E-218A-404A-8C42-6543FAD7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B506-BB88-478D-A09C-EF5681610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9581F-A795-455D-A850-2CFB8FCE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81466-28A1-4BED-8065-50A53D59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C25B6-6147-4988-82C3-C3A85D8D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1071-19CF-401D-802D-F495BADD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7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C201-107C-4E1D-873D-AA8C1827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983E-B163-45F0-85F9-811F42294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35E2D-63B8-451A-BF25-8C25892C9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ECBB1-9E8D-4614-AA44-6F517DC2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F4705-8F94-4E9F-AE65-917F2127D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49470-23AC-4FC3-AB07-0C9FC02E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E820D-7D64-4CD8-8BD7-7610F533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A5F7B-202E-4F06-9F5A-1A96969B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7BDA-9B88-4EE6-8124-94143825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6C005-2AC3-44BD-B893-9E37171E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2C224-BA3A-4677-AD97-F03BD075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613ED-EAFF-437F-B2B8-DCCD9351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1E4B8-41A2-44FA-9313-1A8F0DBC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BA3BC-DCDB-4ED1-9EA8-F87468BA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4742D-3085-4214-9D7C-3F87041A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CE60-7BD7-4506-8D76-A73D20E9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2ED0-6D4B-4921-8DD9-9372072B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B6E4D-3D89-49FF-98A3-A8916BAF9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A2ADD-3BFB-4361-87F6-C5FF243E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41AE-BEFC-410D-B6D1-FC9FFDA0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63C87-608E-4467-81E3-9C219DB9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2DD3-BD87-44BF-B24B-5365DAD1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AF882-2085-483D-9FFB-24A290F3A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B7B54-6FD9-47DE-9321-C94B5503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338B-C79D-46B1-861E-B8205859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02BBE-02A5-4443-AFDD-31C05287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4A605-4727-47F8-B4F8-0995B448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9B95B-81BC-493E-87E5-4E7A2BF9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09A8-182B-4997-9C3B-56934D10B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3BF5-ACCB-4598-9CEC-180B4A831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9CE7-4C4B-4CB4-8E72-4AA2D4741E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0DAD-07AF-42CC-B02B-7195592AB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DF18-C0F1-4EE4-8980-B5088FDDF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4F06-C72F-4A0D-85C2-11C9EE9F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BCAE-8FA0-4988-A7BF-7CD90A3BD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9186E-646D-4E83-895B-B5DA6AFC8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D494A-686C-4902-BF67-7D35C01D60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90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873A0-3277-44F4-8B52-C7381E58C421}"/>
              </a:ext>
            </a:extLst>
          </p:cNvPr>
          <p:cNvSpPr txBox="1"/>
          <p:nvPr/>
        </p:nvSpPr>
        <p:spPr>
          <a:xfrm>
            <a:off x="1540484" y="1621058"/>
            <a:ext cx="64605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686BA6"/>
                </a:solidFill>
                <a:latin typeface="Impact" panose="020B0806030902050204" pitchFamily="34" charset="0"/>
                <a:ea typeface="Microsoft JhengHei" panose="020B0604030504040204" pitchFamily="34" charset="-120"/>
              </a:rPr>
              <a:t>PHP</a:t>
            </a:r>
            <a:endParaRPr 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EFB70-B710-4034-9A9D-96AE7F1A7E68}"/>
              </a:ext>
            </a:extLst>
          </p:cNvPr>
          <p:cNvSpPr txBox="1"/>
          <p:nvPr/>
        </p:nvSpPr>
        <p:spPr>
          <a:xfrm>
            <a:off x="1655500" y="615636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BB7A"/>
                </a:solidFill>
                <a:latin typeface="raleway" pitchFamily="2" charset="0"/>
              </a:rPr>
              <a:t>@ </a:t>
            </a:r>
            <a:r>
              <a:rPr lang="en-US" sz="1400" dirty="0">
                <a:solidFill>
                  <a:srgbClr val="FBBB7A"/>
                </a:solidFill>
                <a:latin typeface="raleway" pitchFamily="2" charset="0"/>
              </a:rPr>
              <a:t>Md. Mizanur Rahman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1D52AE-A329-462F-A78C-7049FC739ABF}"/>
              </a:ext>
            </a:extLst>
          </p:cNvPr>
          <p:cNvSpPr/>
          <p:nvPr/>
        </p:nvSpPr>
        <p:spPr>
          <a:xfrm>
            <a:off x="8001000" y="2492993"/>
            <a:ext cx="3017520" cy="2926080"/>
          </a:xfrm>
          <a:prstGeom prst="ellipse">
            <a:avLst/>
          </a:prstGeom>
          <a:solidFill>
            <a:srgbClr val="69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9BAC2-1286-479A-8F65-AC071F4AF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2616044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4A04B-BBAC-4F29-A512-E47D26F5742B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What is Session?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DA5C5-AC06-4A5B-A17B-5A96AF85A6A8}"/>
              </a:ext>
            </a:extLst>
          </p:cNvPr>
          <p:cNvSpPr txBox="1"/>
          <p:nvPr/>
        </p:nvSpPr>
        <p:spPr>
          <a:xfrm>
            <a:off x="1719072" y="1809177"/>
            <a:ext cx="49801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When you work with an application, you open it, do some changes, and then you close it. This is much like a Session. The computer knows who you are. It knows when you start the application and when you end. But on the internet there is one problem: the web server does not know who you are or what you do, because the HTTP address doesn't maintain state.</a:t>
            </a:r>
          </a:p>
          <a:p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Session variables solve this problem by storing user information to be used across multiple pages (e.g. username, favorite color,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etc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). By default, session variables last until the user closes the browser.</a:t>
            </a:r>
            <a:endParaRPr lang="en-US" sz="1600" b="0" i="0" dirty="0">
              <a:effectLst/>
              <a:latin typeface="ralew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2093B-80CA-461F-AB00-07F02F56A588}"/>
              </a:ext>
            </a:extLst>
          </p:cNvPr>
          <p:cNvSpPr txBox="1"/>
          <p:nvPr/>
        </p:nvSpPr>
        <p:spPr>
          <a:xfrm>
            <a:off x="11272837" y="606899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EC33D-5B62-48F6-870D-0CC17069B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17" y="1585926"/>
            <a:ext cx="4638748" cy="3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5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7E85AA-8F1E-4C18-89D6-BA3B0761CE67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Start a PHP session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91B07-86CB-446E-9E10-DC0DEA4F2C04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25D2A-28E0-4984-B31F-65F34309DEB8}"/>
              </a:ext>
            </a:extLst>
          </p:cNvPr>
          <p:cNvSpPr txBox="1"/>
          <p:nvPr/>
        </p:nvSpPr>
        <p:spPr>
          <a:xfrm>
            <a:off x="1719072" y="1809177"/>
            <a:ext cx="8488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A session is started with the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session_start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effectLst/>
                <a:latin typeface="raleway" pitchFamily="2" charset="0"/>
              </a:rPr>
              <a:t>function.</a:t>
            </a:r>
          </a:p>
          <a:p>
            <a:pPr algn="l" fontAlgn="base"/>
            <a:endParaRPr lang="en-US" sz="1600" b="0" i="0" dirty="0">
              <a:effectLst/>
              <a:latin typeface="raleway" pitchFamily="2" charset="0"/>
            </a:endParaRPr>
          </a:p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Session variables are set with the PHP global variable: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$_SESSION</a:t>
            </a:r>
            <a:r>
              <a:rPr lang="en-US" sz="1600" b="0" i="0" dirty="0">
                <a:effectLst/>
                <a:latin typeface="raleway" pitchFamily="2" charset="0"/>
              </a:rPr>
              <a:t>.</a:t>
            </a:r>
          </a:p>
          <a:p>
            <a:pPr algn="l" fontAlgn="base"/>
            <a:endParaRPr lang="en-US" sz="1600" b="0" i="0" dirty="0">
              <a:effectLst/>
              <a:latin typeface="raleway" pitchFamily="2" charset="0"/>
            </a:endParaRPr>
          </a:p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Now, let's create a new page called “</a:t>
            </a:r>
            <a:r>
              <a:rPr lang="en-US" sz="1600" dirty="0" err="1">
                <a:solidFill>
                  <a:schemeClr val="accent2"/>
                </a:solidFill>
                <a:latin typeface="raleway" pitchFamily="2" charset="0"/>
              </a:rPr>
              <a:t>index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.php</a:t>
            </a:r>
            <a:r>
              <a:rPr lang="en-US" sz="1600" b="0" i="0" dirty="0">
                <a:effectLst/>
                <a:latin typeface="raleway" pitchFamily="2" charset="0"/>
              </a:rPr>
              <a:t>". In this page, we start a new PHP session and set some session variables: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EC537-607E-46E2-A5BD-143642ABD020}"/>
              </a:ext>
            </a:extLst>
          </p:cNvPr>
          <p:cNvSpPr/>
          <p:nvPr/>
        </p:nvSpPr>
        <p:spPr>
          <a:xfrm>
            <a:off x="1786450" y="3635363"/>
            <a:ext cx="8488696" cy="1918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// Set session variables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DAA520"/>
                </a:solidFill>
                <a:effectLst/>
                <a:latin typeface="Victor Mono" panose="00000509000000000000" pitchFamily="49" charset="0"/>
              </a:rPr>
              <a:t>$_SESSION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favcolor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] 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"green"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DAA520"/>
                </a:solidFill>
                <a:effectLst/>
                <a:latin typeface="Victor Mono" panose="00000509000000000000" pitchFamily="49" charset="0"/>
              </a:rPr>
              <a:t>$_SESSION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favanimal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] 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"cat"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</a:p>
          <a:p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"Session variables are set."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i="1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0E26F-F039-46F1-B920-46118D65B2F4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Get PHP session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59D0E-633A-4C78-96E4-124B223834C8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BE433-0DBB-4E9B-9B71-3A6E2BEB7574}"/>
              </a:ext>
            </a:extLst>
          </p:cNvPr>
          <p:cNvSpPr txBox="1"/>
          <p:nvPr/>
        </p:nvSpPr>
        <p:spPr>
          <a:xfrm>
            <a:off x="1719072" y="1809177"/>
            <a:ext cx="8488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Notice that session variables are not passed individually to each new page, instead they are retrieved from the session we open at the beginning of each page (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session_start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</a:t>
            </a:r>
            <a:r>
              <a:rPr lang="en-US" sz="1600" b="0" i="0" dirty="0">
                <a:effectLst/>
                <a:latin typeface="raleway" pitchFamily="2" charset="0"/>
              </a:rPr>
              <a:t>).</a:t>
            </a:r>
          </a:p>
          <a:p>
            <a:pPr algn="l" fontAlgn="base"/>
            <a:endParaRPr lang="en-US" sz="1600" b="0" i="0" dirty="0">
              <a:effectLst/>
              <a:latin typeface="raleway" pitchFamily="2" charset="0"/>
            </a:endParaRPr>
          </a:p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Also notice that all session variable values are stored in the global 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$_SESSION</a:t>
            </a:r>
            <a:r>
              <a:rPr lang="en-US" sz="1600" b="0" i="0" dirty="0">
                <a:effectLst/>
                <a:latin typeface="raleway" pitchFamily="2" charset="0"/>
              </a:rPr>
              <a:t> variable: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73E02-2F77-4E42-A736-913546E9A1CF}"/>
              </a:ext>
            </a:extLst>
          </p:cNvPr>
          <p:cNvSpPr/>
          <p:nvPr/>
        </p:nvSpPr>
        <p:spPr>
          <a:xfrm>
            <a:off x="1786450" y="3250352"/>
            <a:ext cx="8488696" cy="1918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    &lt;?php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// Echo session variables that were set on previous page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"Favorite color is 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. </a:t>
            </a:r>
            <a:r>
              <a:rPr lang="en-US" sz="1400" b="0" i="0" dirty="0">
                <a:solidFill>
                  <a:srgbClr val="DAA520"/>
                </a:solidFill>
                <a:effectLst/>
                <a:latin typeface="Victor Mono" panose="00000509000000000000" pitchFamily="49" charset="0"/>
              </a:rPr>
              <a:t>$_SESSION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favcolor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] .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".&lt;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br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&gt;"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 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Victor Mono" panose="00000509000000000000" pitchFamily="49" charset="0"/>
              </a:rPr>
              <a:t>echo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"Favorite animal is 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 . </a:t>
            </a:r>
            <a:r>
              <a:rPr lang="en-US" sz="1400" b="0" i="0" dirty="0">
                <a:solidFill>
                  <a:srgbClr val="DAA520"/>
                </a:solidFill>
                <a:effectLst/>
                <a:latin typeface="Victor Mono" panose="00000509000000000000" pitchFamily="49" charset="0"/>
              </a:rPr>
              <a:t>$_SESSION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favanimal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] .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"."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i="1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9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6DA711-6722-439B-B0A8-B65F48429074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3AC29-0F9C-4739-8431-8EDCF3B84629}"/>
              </a:ext>
            </a:extLst>
          </p:cNvPr>
          <p:cNvSpPr txBox="1"/>
          <p:nvPr/>
        </p:nvSpPr>
        <p:spPr>
          <a:xfrm>
            <a:off x="1719072" y="1318287"/>
            <a:ext cx="848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effectLst/>
                <a:latin typeface="raleway" pitchFamily="2" charset="0"/>
              </a:rPr>
              <a:t>Another way to show all the session variable values for a user session is to run the following code: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00DD37-A561-4440-822A-DFF15FD15EC7}"/>
              </a:ext>
            </a:extLst>
          </p:cNvPr>
          <p:cNvSpPr/>
          <p:nvPr/>
        </p:nvSpPr>
        <p:spPr>
          <a:xfrm>
            <a:off x="1786450" y="2191572"/>
            <a:ext cx="8488696" cy="840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print_r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400" b="0" i="0" dirty="0">
                <a:solidFill>
                  <a:srgbClr val="DAA520"/>
                </a:solidFill>
                <a:effectLst/>
                <a:latin typeface="Victor Mono" panose="00000509000000000000" pitchFamily="49" charset="0"/>
              </a:rPr>
              <a:t>$_SESSION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endParaRPr lang="en-US" sz="1400" i="1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4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1CAA8-1FC0-412D-8F66-D8B39FEBCA42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Modify PHP session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1D8AB-023C-41FD-B127-472F96E77AAB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C7F7A-CE67-453F-9C7C-CB54D925C766}"/>
              </a:ext>
            </a:extLst>
          </p:cNvPr>
          <p:cNvSpPr txBox="1"/>
          <p:nvPr/>
        </p:nvSpPr>
        <p:spPr>
          <a:xfrm>
            <a:off x="1719072" y="1809177"/>
            <a:ext cx="848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change a session variable, just overwrite it</a:t>
            </a:r>
            <a:endParaRPr lang="en-US" sz="1600" b="0" i="0" dirty="0">
              <a:effectLst/>
              <a:latin typeface="raleway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6AB75-71F9-4FC9-BB0D-F53AA0FE92E0}"/>
              </a:ext>
            </a:extLst>
          </p:cNvPr>
          <p:cNvSpPr/>
          <p:nvPr/>
        </p:nvSpPr>
        <p:spPr>
          <a:xfrm>
            <a:off x="1851652" y="2469793"/>
            <a:ext cx="8488696" cy="1918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// to change a session variable, just overwrite it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DAA520"/>
                </a:solidFill>
                <a:effectLst/>
                <a:latin typeface="Victor Mono" panose="00000509000000000000" pitchFamily="49" charset="0"/>
              </a:rPr>
              <a:t>$_SESSION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[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favcolor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] 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Victor Mono" panose="00000509000000000000" pitchFamily="49" charset="0"/>
              </a:rPr>
              <a:t>"yellow"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print_r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</a:t>
            </a:r>
            <a:r>
              <a:rPr lang="en-US" sz="1400" b="0" i="0" dirty="0">
                <a:solidFill>
                  <a:srgbClr val="DAA520"/>
                </a:solidFill>
                <a:effectLst/>
                <a:latin typeface="Victor Mono" panose="00000509000000000000" pitchFamily="49" charset="0"/>
              </a:rPr>
              <a:t>$_SESSION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);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i="1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10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8A2508-A02B-48EC-B763-B266C8D7AFB0}"/>
              </a:ext>
            </a:extLst>
          </p:cNvPr>
          <p:cNvSpPr txBox="1"/>
          <p:nvPr/>
        </p:nvSpPr>
        <p:spPr>
          <a:xfrm>
            <a:off x="1690496" y="1111360"/>
            <a:ext cx="623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86BA6"/>
                </a:solidFill>
                <a:latin typeface="Impact" panose="020B0806030902050204" pitchFamily="34" charset="0"/>
              </a:rPr>
              <a:t>Destroy PHP session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93B6C-6429-4466-B00A-4243155B351E}"/>
              </a:ext>
            </a:extLst>
          </p:cNvPr>
          <p:cNvSpPr txBox="1"/>
          <p:nvPr/>
        </p:nvSpPr>
        <p:spPr>
          <a:xfrm>
            <a:off x="11272837" y="6117123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86BA6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4AB56-5C9E-4414-993C-FA7E2DC087F3}"/>
              </a:ext>
            </a:extLst>
          </p:cNvPr>
          <p:cNvSpPr txBox="1"/>
          <p:nvPr/>
        </p:nvSpPr>
        <p:spPr>
          <a:xfrm>
            <a:off x="1719072" y="1809177"/>
            <a:ext cx="848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To remove all global session variables and destroy the session, use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session_unset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and 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raleway" pitchFamily="2" charset="0"/>
              </a:rPr>
              <a:t>session_destroy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raleway" pitchFamily="2" charset="0"/>
              </a:rPr>
              <a:t>():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CE3F9-C8AE-45D0-9716-E9E43B8F749D}"/>
              </a:ext>
            </a:extLst>
          </p:cNvPr>
          <p:cNvSpPr/>
          <p:nvPr/>
        </p:nvSpPr>
        <p:spPr>
          <a:xfrm>
            <a:off x="1851652" y="2662299"/>
            <a:ext cx="8488696" cy="1918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&lt;?php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// remove all session variables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session_unset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();</a:t>
            </a:r>
            <a:br>
              <a:rPr lang="en-US" sz="1400" dirty="0">
                <a:latin typeface="Victor Mono" panose="00000509000000000000" pitchFamily="49" charset="0"/>
              </a:rPr>
            </a:b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dirty="0">
                <a:latin typeface="Victor Mono" panose="00000509000000000000" pitchFamily="49" charset="0"/>
              </a:rPr>
              <a:t>    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// destroy the session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008000"/>
                </a:solidFill>
                <a:effectLst/>
                <a:latin typeface="Victor Mono" panose="00000509000000000000" pitchFamily="49" charset="0"/>
              </a:rPr>
              <a:t>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session_destroy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ictor Mono" panose="00000509000000000000" pitchFamily="49" charset="0"/>
              </a:rPr>
              <a:t>();</a:t>
            </a:r>
            <a:br>
              <a:rPr lang="en-US" sz="1400" dirty="0">
                <a:latin typeface="Victor Mono" panose="00000509000000000000" pitchFamily="49" charset="0"/>
              </a:rPr>
            </a:br>
            <a:r>
              <a:rPr lang="en-US" sz="1400" b="0" i="0" dirty="0">
                <a:solidFill>
                  <a:srgbClr val="FF0000"/>
                </a:solidFill>
                <a:effectLst/>
                <a:latin typeface="Victor Mono" panose="00000509000000000000" pitchFamily="49" charset="0"/>
              </a:rPr>
              <a:t>?&gt;</a:t>
            </a:r>
            <a:endParaRPr lang="en-US" sz="1400" i="1" dirty="0">
              <a:solidFill>
                <a:srgbClr val="7030A0"/>
              </a:solidFill>
              <a:latin typeface="Victor Mono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8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A61F84-3403-4A2D-BCF0-367C9F39A1C4}"/>
              </a:ext>
            </a:extLst>
          </p:cNvPr>
          <p:cNvSpPr/>
          <p:nvPr/>
        </p:nvSpPr>
        <p:spPr>
          <a:xfrm>
            <a:off x="3076574" y="219074"/>
            <a:ext cx="6254496" cy="6257926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237EDD-5267-4417-8857-1E7D134A188C}"/>
              </a:ext>
            </a:extLst>
          </p:cNvPr>
          <p:cNvSpPr/>
          <p:nvPr/>
        </p:nvSpPr>
        <p:spPr>
          <a:xfrm>
            <a:off x="3533774" y="677989"/>
            <a:ext cx="5340096" cy="5340096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D5FD3D-EF67-48E3-89E9-B57EF39E5C10}"/>
              </a:ext>
            </a:extLst>
          </p:cNvPr>
          <p:cNvSpPr/>
          <p:nvPr/>
        </p:nvSpPr>
        <p:spPr>
          <a:xfrm>
            <a:off x="4448174" y="1592389"/>
            <a:ext cx="3511296" cy="3511296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603FA-3454-41F6-8E5B-C85862AED95E}"/>
              </a:ext>
            </a:extLst>
          </p:cNvPr>
          <p:cNvSpPr txBox="1"/>
          <p:nvPr/>
        </p:nvSpPr>
        <p:spPr>
          <a:xfrm>
            <a:off x="5486636" y="223254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Quicksand" panose="00000500000000000000" pitchFamily="2" charset="0"/>
              </a:rPr>
              <a:t>THIS IS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AB616-622A-492A-9DF2-239E449C676A}"/>
              </a:ext>
            </a:extLst>
          </p:cNvPr>
          <p:cNvSpPr txBox="1"/>
          <p:nvPr/>
        </p:nvSpPr>
        <p:spPr>
          <a:xfrm>
            <a:off x="4905849" y="2876121"/>
            <a:ext cx="2733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6BA6"/>
                </a:solidFill>
                <a:latin typeface="Impact" panose="020B080603090205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648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Quicksand</vt:lpstr>
      <vt:lpstr>raleway</vt:lpstr>
      <vt:lpstr>Victor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22</cp:revision>
  <dcterms:created xsi:type="dcterms:W3CDTF">2022-03-24T04:59:44Z</dcterms:created>
  <dcterms:modified xsi:type="dcterms:W3CDTF">2022-03-24T05:19:08Z</dcterms:modified>
</cp:coreProperties>
</file>