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16" autoAdjust="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3B0A-3D27-4964-9CDA-503EA446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7002-E03C-4361-A0F4-1F3DB2CC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43A3-A497-4708-99DD-2F1384F7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552A-C458-4C74-8276-791749F4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1AF0-BAC0-472A-A845-9CB4BB4A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3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F82-825A-49FD-B935-63269405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1E80-F9BA-45DE-BF43-59226F71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3FE4-21C6-44CC-9EEC-8D7876E9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C3BB-F573-4FE4-B6EF-AE7030FC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87D1-7966-4A96-AB72-53707E21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7E0AA-3437-48FA-8219-DE415F4F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98BB-53D6-4B47-A3E8-F2A91AC7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6D55-1BA3-43FA-9815-CD15D0E8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C6CF-CD17-4C01-8E06-8EAC708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758C-9755-4908-BDC9-47FC7D0B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A3D9-ACC0-4B03-9BB8-291F3D3C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5AF5-18C5-4DD4-AEC8-41B30A13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FAC6-1E6C-4204-A186-B0C7CBE5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E545-07C2-4FE5-B459-FDB693D5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9C13-2CB6-4322-9272-151F5E22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B618-5105-404E-B340-2500F9A0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18A1-2CA0-41A1-901A-409831A2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1AC5-2987-41FF-9822-7FEE9DA9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7077-E81A-45BE-8D1F-F50CE93D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EAA5-D263-4EE6-A4AF-7FEF5A50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B340-1C0E-4144-95D2-07DBBB2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14D6-3CC4-40D8-8BFA-D670A6D01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1F839-CEF6-416F-8BF7-C2C8B997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09D47-170E-4D5D-BE67-3B02A51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78920-EBD1-488F-80EF-6DF398E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502C-E6AE-4737-9A4E-A99785D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415-536A-40BE-99A5-1FC0E49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5ED80-7A24-4B1B-A903-40E3946D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4085-7849-4F19-85DF-9F78023F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AE807-DEA4-459D-83F6-6578A2085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FF36-ACB2-477A-A9F6-F7913F95E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5319-420B-4E4C-8671-2854CA36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CCF03-F82C-47F2-B3F8-7E31627C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9C712-984F-4635-862F-32BA6F83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6B3-D869-40CD-8D1B-EE67E6DF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3D82A-E9E4-4930-9A3B-EE6A52CA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68ED-B4C3-41AE-8922-80CFC536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2512D-0B87-45B8-B3B1-10595F5B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C7C9D-706D-4434-96D7-9A409EE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0EB18-881D-4E1D-8796-65AD9C0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FC569-63F6-4EBA-AFC2-453FB56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F0B-A499-431D-826C-2370D0BD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B612-9A94-481F-AC6E-F24556EA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3E96-0BD9-4ED1-B92A-E65F2D90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A62E-757F-4E18-AE84-D23B5EFB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F316-07B2-400F-B6E6-577F2992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C0C29-F429-436B-BCB3-272E1C02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61E3-5B51-4AC4-8A42-48EF2D8B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B9B47-7B4C-4415-9118-4E28B0B1A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B021-9AE2-452A-8886-BB64E65F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95FE-55B9-48B2-833E-9D9499E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5073E-B01A-43D3-9487-8DBBD300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3D94-0F61-46A5-92CB-95EE6D1E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700BF-4971-4C93-842D-D4C1DA4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C5D4-B8A0-4FEA-BC34-F850E94B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FB36-FA70-4825-B9D4-1331AE26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FE6D-E73E-454A-9EEC-2508D9ACA80A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3473-1571-4B40-B847-887858D0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696E-2ACC-4B0D-955A-681BCDB32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A4CF-1D25-4201-B74C-ED412502C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B0813-49B6-431F-ABBC-56F4E730E7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B681F-669A-4430-B4BE-07AA30BA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44" y="2650319"/>
            <a:ext cx="5839968" cy="419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FC5EC-FC94-40DB-BD9E-EC5DED06D9BB}"/>
              </a:ext>
            </a:extLst>
          </p:cNvPr>
          <p:cNvSpPr txBox="1"/>
          <p:nvPr/>
        </p:nvSpPr>
        <p:spPr>
          <a:xfrm>
            <a:off x="1540484" y="1621058"/>
            <a:ext cx="6460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Conditional statements &amp;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DD8D-1E68-4650-86B9-BA406341C219}"/>
              </a:ext>
            </a:extLst>
          </p:cNvPr>
          <p:cNvSpPr txBox="1"/>
          <p:nvPr/>
        </p:nvSpPr>
        <p:spPr>
          <a:xfrm>
            <a:off x="1655500" y="615636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</p:spTree>
    <p:extLst>
      <p:ext uri="{BB962C8B-B14F-4D97-AF65-F5344CB8AC3E}">
        <p14:creationId xmlns:p14="http://schemas.microsoft.com/office/powerpoint/2010/main" val="369827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21FCB-B03E-4EB1-83DE-5FB4B736E6CE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E8E22-66B9-4FA3-8094-7C10515E7EBE}"/>
              </a:ext>
            </a:extLst>
          </p:cNvPr>
          <p:cNvSpPr txBox="1"/>
          <p:nvPr/>
        </p:nvSpPr>
        <p:spPr>
          <a:xfrm>
            <a:off x="1719072" y="1717737"/>
            <a:ext cx="8887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Operators are symbols that tell the PHP processor to perform certain actions. For example, the addition (+) symbol is an operator that tells PHP to add two variables or values, while the greater-than (&gt;) symbol is an operator that tells PHP to compare two values.</a:t>
            </a:r>
          </a:p>
          <a:p>
            <a:endParaRPr lang="en-US" sz="1600" dirty="0">
              <a:solidFill>
                <a:srgbClr val="414141"/>
              </a:solidFill>
              <a:latin typeface="raleway" pitchFamily="2" charset="0"/>
            </a:endParaRPr>
          </a:p>
          <a:p>
            <a:r>
              <a:rPr lang="en-US" sz="1600" dirty="0">
                <a:solidFill>
                  <a:srgbClr val="414141"/>
                </a:solidFill>
                <a:latin typeface="raleway" pitchFamily="2" charset="0"/>
              </a:rPr>
              <a:t>There are lots of operators in PHP;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304B7-8C85-4824-8FBC-A4D02B295FCD}"/>
              </a:ext>
            </a:extLst>
          </p:cNvPr>
          <p:cNvSpPr txBox="1"/>
          <p:nvPr/>
        </p:nvSpPr>
        <p:spPr>
          <a:xfrm>
            <a:off x="2175174" y="3462845"/>
            <a:ext cx="304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Arithmetic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83CBE-ACB9-4B53-84D5-29A83006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62" y="3483581"/>
            <a:ext cx="293446" cy="292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82A36-3527-40F1-8054-E83826EC76B4}"/>
              </a:ext>
            </a:extLst>
          </p:cNvPr>
          <p:cNvSpPr txBox="1"/>
          <p:nvPr/>
        </p:nvSpPr>
        <p:spPr>
          <a:xfrm>
            <a:off x="2169732" y="4080914"/>
            <a:ext cx="304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Assignment operators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486AE-81FD-42D5-B185-592169D6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1" y="4063826"/>
            <a:ext cx="293446" cy="292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F5B5D-B920-4FC0-BF3E-6CB93E15B8DF}"/>
              </a:ext>
            </a:extLst>
          </p:cNvPr>
          <p:cNvSpPr txBox="1"/>
          <p:nvPr/>
        </p:nvSpPr>
        <p:spPr>
          <a:xfrm>
            <a:off x="2184317" y="4652074"/>
            <a:ext cx="304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Comparison operators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9AC440-9B14-4D8D-83A5-18B9DA2E1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4652074"/>
            <a:ext cx="293446" cy="292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4A530-1875-4922-A5D5-955DFBDB0668}"/>
              </a:ext>
            </a:extLst>
          </p:cNvPr>
          <p:cNvSpPr txBox="1"/>
          <p:nvPr/>
        </p:nvSpPr>
        <p:spPr>
          <a:xfrm>
            <a:off x="5450282" y="3478085"/>
            <a:ext cx="2146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Logical operators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998AD-D192-452B-A29D-C543763A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70" y="3498821"/>
            <a:ext cx="293446" cy="292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81FFD-EDAE-4A8D-9355-DBD9CDE5869A}"/>
              </a:ext>
            </a:extLst>
          </p:cNvPr>
          <p:cNvSpPr txBox="1"/>
          <p:nvPr/>
        </p:nvSpPr>
        <p:spPr>
          <a:xfrm>
            <a:off x="5459017" y="4081978"/>
            <a:ext cx="214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Unary operators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80957-9689-48A9-B717-5B040BF6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75" y="4064890"/>
            <a:ext cx="293446" cy="292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41383-C814-49AB-B74B-8EF63DFA3ACB}"/>
              </a:ext>
            </a:extLst>
          </p:cNvPr>
          <p:cNvSpPr txBox="1"/>
          <p:nvPr/>
        </p:nvSpPr>
        <p:spPr>
          <a:xfrm>
            <a:off x="5454322" y="4625125"/>
            <a:ext cx="2146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414141"/>
                </a:solidFill>
                <a:latin typeface="raleway" pitchFamily="2" charset="0"/>
              </a:rPr>
              <a:t>Ter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nary operators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6925AF-FC86-4371-8DA4-B75DE209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10" y="4645861"/>
            <a:ext cx="293446" cy="2926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56FC85-E5BB-4FB6-823F-CB3168CE5767}"/>
              </a:ext>
            </a:extLst>
          </p:cNvPr>
          <p:cNvSpPr txBox="1"/>
          <p:nvPr/>
        </p:nvSpPr>
        <p:spPr>
          <a:xfrm>
            <a:off x="8316389" y="3483002"/>
            <a:ext cx="2146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Spaceship operators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5977E7-ABF3-47EB-B796-794584AC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3503738"/>
            <a:ext cx="293446" cy="2926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F07614-D7A5-4EAA-86E0-3633DE68F569}"/>
              </a:ext>
            </a:extLst>
          </p:cNvPr>
          <p:cNvSpPr txBox="1"/>
          <p:nvPr/>
        </p:nvSpPr>
        <p:spPr>
          <a:xfrm>
            <a:off x="8325124" y="4086895"/>
            <a:ext cx="214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Array operators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D5BE650-B437-4CF4-AA50-62AE5066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2" y="4069807"/>
            <a:ext cx="293446" cy="2926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7BE987-6DF8-42B2-AD09-0E8A90A63A94}"/>
              </a:ext>
            </a:extLst>
          </p:cNvPr>
          <p:cNvSpPr txBox="1"/>
          <p:nvPr/>
        </p:nvSpPr>
        <p:spPr>
          <a:xfrm>
            <a:off x="8320429" y="4630042"/>
            <a:ext cx="228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String operators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24BAD76-4638-4803-BD4D-6B6836AF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17" y="4650778"/>
            <a:ext cx="293446" cy="2926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31C62C8-FE4A-4A1E-9E09-6A12CB189CF1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60265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DF785-E8E0-43BC-93E0-C557E463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92" y="2573286"/>
            <a:ext cx="8614633" cy="2981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1423B-1237-4E55-A159-827966BC8ED2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AA3EB-A5AA-46DF-85F2-6BEDA080CC9C}"/>
              </a:ext>
            </a:extLst>
          </p:cNvPr>
          <p:cNvSpPr txBox="1"/>
          <p:nvPr/>
        </p:nvSpPr>
        <p:spPr>
          <a:xfrm>
            <a:off x="1719072" y="1717737"/>
            <a:ext cx="88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arithmetic operators are used to perform common arithmetical operations, such as addition, subtraction, multiplication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2FE56-79E6-423E-B302-695C1F74135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85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34F2E3-A432-4364-8E46-B114912E1363}"/>
              </a:ext>
            </a:extLst>
          </p:cNvPr>
          <p:cNvSpPr txBox="1"/>
          <p:nvPr/>
        </p:nvSpPr>
        <p:spPr>
          <a:xfrm>
            <a:off x="1652016" y="1186795"/>
            <a:ext cx="7432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following example will show you these arithmetic operators in action: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7453E-E885-4F51-8FB7-1B3498D07054}"/>
              </a:ext>
            </a:extLst>
          </p:cNvPr>
          <p:cNvSpPr/>
          <p:nvPr/>
        </p:nvSpPr>
        <p:spPr>
          <a:xfrm>
            <a:off x="1743857" y="1889800"/>
            <a:ext cx="8727498" cy="3293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&lt;?</a:t>
            </a:r>
            <a:r>
              <a:rPr lang="es-ES" sz="1600" b="0" i="0" dirty="0" err="1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php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endParaRPr lang="es-ES" sz="1600" b="0" i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4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endParaRPr lang="es-ES" sz="1600" b="0" i="0" dirty="0">
              <a:solidFill>
                <a:srgbClr val="5F6364"/>
              </a:solidFill>
              <a:effectLst/>
              <a:latin typeface="Victor Mono" panose="00000509000000000000" pitchFamily="49" charset="0"/>
            </a:endParaRPr>
          </a:p>
          <a:p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  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+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0utputs: 14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-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0utputs: 6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s-E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*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0utputs: 40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s-E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/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0utputs: 2.5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s-E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    </a:t>
            </a:r>
            <a:r>
              <a:rPr lang="es-E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%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s-E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0utputs: 2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endParaRPr lang="es-ES" sz="1600" b="0" i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s-E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6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13785-DF3E-4879-8DCA-6ACD28C444D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539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CEB3D-F48E-4EFE-84D5-3B3A8434964B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Assignment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75CA7-A534-411C-882F-CA4095F1BD6F}"/>
              </a:ext>
            </a:extLst>
          </p:cNvPr>
          <p:cNvSpPr txBox="1"/>
          <p:nvPr/>
        </p:nvSpPr>
        <p:spPr>
          <a:xfrm>
            <a:off x="1719072" y="1717737"/>
            <a:ext cx="88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assignment operators are used to assign values to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C238A-AD22-45D4-BCEE-CF7000DF263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07312-7066-4FCA-A0D6-C89DF9C5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2" y="2169332"/>
            <a:ext cx="8887967" cy="35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6616C-9EFC-4798-B9D2-9B3B3E2D2760}"/>
              </a:ext>
            </a:extLst>
          </p:cNvPr>
          <p:cNvSpPr txBox="1"/>
          <p:nvPr/>
        </p:nvSpPr>
        <p:spPr>
          <a:xfrm>
            <a:off x="1652016" y="1186795"/>
            <a:ext cx="759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following example will show you these assignment operators in action: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A2D0E-DC62-4C0D-966F-8AC3C6AA708B}"/>
              </a:ext>
            </a:extLst>
          </p:cNvPr>
          <p:cNvSpPr/>
          <p:nvPr/>
        </p:nvSpPr>
        <p:spPr>
          <a:xfrm>
            <a:off x="1771580" y="1799304"/>
            <a:ext cx="8648840" cy="3765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dirty="0">
                <a:solidFill>
                  <a:srgbClr val="C678DD"/>
                </a:solidFill>
                <a:effectLst/>
                <a:latin typeface="Victor Mono" panose="00000509000000000000" pitchFamily="49" charset="0"/>
              </a:rPr>
              <a:t>?</a:t>
            </a:r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php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 </a:t>
            </a:r>
            <a:r>
              <a:rPr lang="en-US" sz="1600" b="0" i="1" dirty="0">
                <a:solidFill>
                  <a:srgbClr val="7F848E"/>
                </a:solidFill>
                <a:effectLst/>
                <a:latin typeface="Victor Mono" panose="00000509000000000000" pitchFamily="49" charset="0"/>
              </a:rPr>
              <a:t>// Outputs: 10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 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Victor Mono" panose="00000509000000000000" pitchFamily="49" charset="0"/>
              </a:rPr>
              <a:t>20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+=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Victor Mono" panose="00000509000000000000" pitchFamily="49" charset="0"/>
              </a:rPr>
              <a:t>30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 </a:t>
            </a:r>
            <a:r>
              <a:rPr lang="en-US" sz="1600" b="0" i="1" dirty="0">
                <a:solidFill>
                  <a:srgbClr val="7F848E"/>
                </a:solidFill>
                <a:effectLst/>
                <a:latin typeface="Victor Mono" panose="00000509000000000000" pitchFamily="49" charset="0"/>
              </a:rPr>
              <a:t>// Outputs: 50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 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Victor Mono" panose="00000509000000000000" pitchFamily="49" charset="0"/>
              </a:rPr>
              <a:t>50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-=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Victor Mono" panose="00000509000000000000" pitchFamily="49" charset="0"/>
              </a:rPr>
              <a:t>20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; </a:t>
            </a:r>
            <a:r>
              <a:rPr lang="en-US" sz="1600" b="0" i="1" dirty="0">
                <a:solidFill>
                  <a:srgbClr val="7F848E"/>
                </a:solidFill>
                <a:effectLst/>
                <a:latin typeface="Victor Mono" panose="00000509000000000000" pitchFamily="49" charset="0"/>
              </a:rPr>
              <a:t>// Outputs: 30</a:t>
            </a:r>
            <a:endParaRPr lang="en-US" sz="1600" i="1" dirty="0">
              <a:solidFill>
                <a:srgbClr val="ABB2BF"/>
              </a:solidFill>
              <a:latin typeface="Victor Mono" panose="00000509000000000000" pitchFamily="49" charset="0"/>
            </a:endParaRP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Victor Mono" panose="00000509000000000000" pitchFamily="49" charset="0"/>
              </a:rPr>
              <a:t> </a:t>
            </a:r>
          </a:p>
          <a:p>
            <a:r>
              <a:rPr lang="en-US" sz="1600" b="0" dirty="0">
                <a:solidFill>
                  <a:srgbClr val="C678DD"/>
                </a:solidFill>
                <a:effectLst/>
                <a:latin typeface="Victor Mono" panose="00000509000000000000" pitchFamily="49" charset="0"/>
              </a:rPr>
              <a:t>?</a:t>
            </a:r>
            <a:r>
              <a:rPr lang="en-US" sz="1600" b="0" dirty="0">
                <a:solidFill>
                  <a:srgbClr val="56B6C2"/>
                </a:solidFill>
                <a:effectLst/>
                <a:latin typeface="Victor Mono" panose="00000509000000000000" pitchFamily="49" charset="0"/>
              </a:rPr>
              <a:t>&gt;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B90EE-E284-40C9-B5D2-78B6FFEBF7EE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3344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907BA-C900-4DA1-99F1-BEB6BFC752A8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Comparison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F1A4E-C100-45CE-A5AE-9D0FA116B926}"/>
              </a:ext>
            </a:extLst>
          </p:cNvPr>
          <p:cNvSpPr txBox="1"/>
          <p:nvPr/>
        </p:nvSpPr>
        <p:spPr>
          <a:xfrm>
            <a:off x="1719072" y="1717737"/>
            <a:ext cx="88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comparison operators are used to compare two values in a Boolean fashion.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BEA59-A983-4A50-8D37-5D701EB9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2169332"/>
            <a:ext cx="8887968" cy="34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95405-30E9-4849-BC96-2668F947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51" y="1399533"/>
            <a:ext cx="9132246" cy="2029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BD01C-6DCE-4A2F-8D1D-631BD1FAAE34}"/>
              </a:ext>
            </a:extLst>
          </p:cNvPr>
          <p:cNvSpPr/>
          <p:nvPr/>
        </p:nvSpPr>
        <p:spPr>
          <a:xfrm>
            <a:off x="1565250" y="3629666"/>
            <a:ext cx="9132245" cy="202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&lt;?php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25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35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"25"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$z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EC0CCB-573E-43B8-96CC-E92763C3399F}"/>
              </a:ext>
            </a:extLst>
          </p:cNvPr>
          <p:cNvSpPr/>
          <p:nvPr/>
        </p:nvSpPr>
        <p:spPr>
          <a:xfrm>
            <a:off x="1529877" y="1289587"/>
            <a:ext cx="9132245" cy="3715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===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$z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false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!=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true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!==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$z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true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true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false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&lt;=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b="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true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Victor Mono" panose="00000509000000000000" pitchFamily="49" charset="0"/>
              </a:rPr>
              <a:t>var_dump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&gt;=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</a:t>
            </a:r>
            <a:r>
              <a:rPr lang="en-US" sz="1600" i="1" dirty="0" err="1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boolean</a:t>
            </a:r>
            <a:r>
              <a:rPr lang="en-US" sz="160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 false</a:t>
            </a:r>
            <a:r>
              <a:rPr lang="en-US" sz="160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endParaRPr lang="en-US" sz="1600" i="1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   ?&gt;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4D67D-3C4E-4A90-A4AA-A960785BD400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Unary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4921-8E2B-4BCF-9516-02D7055E6E83}"/>
              </a:ext>
            </a:extLst>
          </p:cNvPr>
          <p:cNvSpPr txBox="1"/>
          <p:nvPr/>
        </p:nvSpPr>
        <p:spPr>
          <a:xfrm>
            <a:off x="1719072" y="1717737"/>
            <a:ext cx="88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increment/decrement operators are used to increment/decrement a variable's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A49AA-3082-43CC-8A74-DA9C03ED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2" y="2285880"/>
            <a:ext cx="8716408" cy="28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916B7-FC7A-4AFC-BD82-F69373EE41BC}"/>
              </a:ext>
            </a:extLst>
          </p:cNvPr>
          <p:cNvSpPr/>
          <p:nvPr/>
        </p:nvSpPr>
        <p:spPr>
          <a:xfrm>
            <a:off x="1732251" y="1231038"/>
            <a:ext cx="8727498" cy="46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&lt;?php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++$x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11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11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endParaRPr lang="pt-BR" sz="16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	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$x++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10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11</a:t>
            </a:r>
          </a:p>
          <a:p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	</a:t>
            </a:r>
          </a:p>
          <a:p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	$x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--$x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9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9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$x--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10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pt-BR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$x</a:t>
            </a:r>
            <a:r>
              <a:rPr lang="pt-BR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pt-BR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Outputs: 9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pt-BR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6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40071-9240-482E-B452-B8805AA25223}"/>
              </a:ext>
            </a:extLst>
          </p:cNvPr>
          <p:cNvSpPr txBox="1"/>
          <p:nvPr/>
        </p:nvSpPr>
        <p:spPr>
          <a:xfrm>
            <a:off x="1690496" y="101992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Conditional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031E-C8D4-46B5-8938-CC85EA89147B}"/>
              </a:ext>
            </a:extLst>
          </p:cNvPr>
          <p:cNvSpPr txBox="1"/>
          <p:nvPr/>
        </p:nvSpPr>
        <p:spPr>
          <a:xfrm>
            <a:off x="1719072" y="1717737"/>
            <a:ext cx="8488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PHP allows us to write code that perform different actions based on the results of a logical conditions at run time. This means, we can create test conditions in the form of expressions that evaluates to either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effectLst/>
                <a:latin typeface="raleway" pitchFamily="2" charset="0"/>
              </a:rPr>
              <a:t>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effectLst/>
                <a:latin typeface="raleway" pitchFamily="2" charset="0"/>
              </a:rPr>
              <a:t> and based on this result we can perform certain actions.</a:t>
            </a:r>
          </a:p>
          <a:p>
            <a:endParaRPr lang="en-US" sz="1600" dirty="0"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There are several statements in PHP that you can use to make decisions: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21919-1ADA-4360-B630-40974D6F670A}"/>
              </a:ext>
            </a:extLst>
          </p:cNvPr>
          <p:cNvSpPr txBox="1"/>
          <p:nvPr/>
        </p:nvSpPr>
        <p:spPr>
          <a:xfrm>
            <a:off x="2175174" y="3466685"/>
            <a:ext cx="538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 </a:t>
            </a:r>
            <a:r>
              <a:rPr lang="en-US" sz="1600" b="1" i="0" dirty="0">
                <a:solidFill>
                  <a:srgbClr val="414141"/>
                </a:solidFill>
                <a:effectLst/>
                <a:latin typeface="raleway" pitchFamily="2" charset="0"/>
              </a:rPr>
              <a:t>if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 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D059E-BDB4-465A-9C9B-02529514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62" y="3487421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BB8A1-E78C-4345-839A-40CF005465C3}"/>
              </a:ext>
            </a:extLst>
          </p:cNvPr>
          <p:cNvSpPr txBox="1"/>
          <p:nvPr/>
        </p:nvSpPr>
        <p:spPr>
          <a:xfrm>
            <a:off x="2169733" y="4084754"/>
            <a:ext cx="53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 </a:t>
            </a:r>
            <a:r>
              <a:rPr lang="en-US" sz="1600" b="1" i="0" dirty="0">
                <a:solidFill>
                  <a:srgbClr val="414141"/>
                </a:solidFill>
                <a:effectLst/>
                <a:latin typeface="raleway" pitchFamily="2" charset="0"/>
              </a:rPr>
              <a:t>if...else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 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48D32-132B-452F-9D9F-47BC4777F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1" y="4067666"/>
            <a:ext cx="292654" cy="29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0DEEF-4AA7-4452-AE62-A5253266CBB1}"/>
              </a:ext>
            </a:extLst>
          </p:cNvPr>
          <p:cNvSpPr txBox="1"/>
          <p:nvPr/>
        </p:nvSpPr>
        <p:spPr>
          <a:xfrm>
            <a:off x="2184318" y="4655914"/>
            <a:ext cx="53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 </a:t>
            </a:r>
            <a:r>
              <a:rPr lang="en-US" sz="1600" b="1" i="0" dirty="0">
                <a:solidFill>
                  <a:srgbClr val="414141"/>
                </a:solidFill>
                <a:effectLst/>
                <a:latin typeface="raleway" pitchFamily="2" charset="0"/>
              </a:rPr>
              <a:t>if...elseif....else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 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C6F906-BBFA-4E2B-AFDA-B1CB5FED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4655914"/>
            <a:ext cx="292654" cy="29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207A91-F2EF-4087-95B2-05B9A8998CB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F5690-558A-497C-9A15-CDF57AF39775}"/>
              </a:ext>
            </a:extLst>
          </p:cNvPr>
          <p:cNvSpPr txBox="1"/>
          <p:nvPr/>
        </p:nvSpPr>
        <p:spPr>
          <a:xfrm>
            <a:off x="2140563" y="5244162"/>
            <a:ext cx="541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 </a:t>
            </a:r>
            <a:r>
              <a:rPr lang="en-US" sz="1600" b="1" i="0" dirty="0">
                <a:solidFill>
                  <a:srgbClr val="414141"/>
                </a:solidFill>
                <a:effectLst/>
                <a:latin typeface="raleway" pitchFamily="2" charset="0"/>
              </a:rPr>
              <a:t>switch...case</a:t>
            </a:r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 statement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776DF9-78AA-41F0-90AC-ACE581C2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5244162"/>
            <a:ext cx="292654" cy="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B02B6-BF8E-4822-9C06-6AA71BB8A1F3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Ternary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3196B-393B-46D8-A5C9-4D99CD93E407}"/>
              </a:ext>
            </a:extLst>
          </p:cNvPr>
          <p:cNvSpPr txBox="1"/>
          <p:nvPr/>
        </p:nvSpPr>
        <p:spPr>
          <a:xfrm>
            <a:off x="1719072" y="1717737"/>
            <a:ext cx="888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44444"/>
                </a:solidFill>
                <a:effectLst/>
                <a:latin typeface="raleway" pitchFamily="2" charset="0"/>
              </a:rPr>
              <a:t>The ternary operator is a conditional operator that decreases the length of code while performing comparisons and conditionals. This method is an alternative for using if-else and nested if-else statements.</a:t>
            </a:r>
            <a:endParaRPr lang="en-US" sz="1600" b="0" i="0" dirty="0">
              <a:solidFill>
                <a:srgbClr val="414141"/>
              </a:solidFill>
              <a:effectLst/>
              <a:latin typeface="raleway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8597C-955B-4563-95F9-878C0FF53E5C}"/>
              </a:ext>
            </a:extLst>
          </p:cNvPr>
          <p:cNvSpPr/>
          <p:nvPr/>
        </p:nvSpPr>
        <p:spPr>
          <a:xfrm>
            <a:off x="1799307" y="2755039"/>
            <a:ext cx="8727498" cy="519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(Condition) ? (Statement1) : (Statement2);</a:t>
            </a:r>
            <a:endParaRPr lang="pt-BR" sz="1600" b="0" i="1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0E1DC-9509-4107-B8E8-19532096919C}"/>
              </a:ext>
            </a:extLst>
          </p:cNvPr>
          <p:cNvSpPr/>
          <p:nvPr/>
        </p:nvSpPr>
        <p:spPr>
          <a:xfrm>
            <a:off x="1809527" y="3629666"/>
            <a:ext cx="8717278" cy="202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&lt;?php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$mark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latin typeface="Victor Mono" panose="00000509000000000000" pitchFamily="49" charset="0"/>
              </a:rPr>
              <a:t>40</a:t>
            </a:r>
            <a:r>
              <a:rPr lang="en-US" sz="1600" dirty="0">
                <a:solidFill>
                  <a:srgbClr val="5F6364"/>
                </a:solidFill>
                <a:latin typeface="Victor Mono" panose="00000509000000000000" pitchFamily="49" charset="0"/>
              </a:rPr>
              <a:t>;</a:t>
            </a:r>
            <a:endParaRPr lang="en-US" sz="1600" b="0" i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"25"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00B0F0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($marks&gt;=40) ?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“Pass"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: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“Fail"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    </a:t>
            </a:r>
            <a:r>
              <a:rPr lang="en-US" sz="1600" b="0" i="1" dirty="0">
                <a:solidFill>
                  <a:schemeClr val="bg1">
                    <a:lumMod val="65000"/>
                  </a:schemeClr>
                </a:solidFill>
                <a:effectLst/>
                <a:latin typeface="Victor Mono" panose="00000509000000000000" pitchFamily="49" charset="0"/>
              </a:rPr>
              <a:t>// pass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Victor Mono" panose="00000509000000000000" pitchFamily="49" charset="0"/>
            </a:endParaRPr>
          </a:p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600" b="0" dirty="0">
              <a:solidFill>
                <a:srgbClr val="ABB2BF"/>
              </a:solidFill>
              <a:effectLst/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7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F49FA-A59A-42B0-8EB4-C4F4F970DF79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Logical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79BC0-FCE2-4F68-8DD3-04156E0A6CA1}"/>
              </a:ext>
            </a:extLst>
          </p:cNvPr>
          <p:cNvSpPr txBox="1"/>
          <p:nvPr/>
        </p:nvSpPr>
        <p:spPr>
          <a:xfrm>
            <a:off x="1719072" y="1717737"/>
            <a:ext cx="88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raleway" pitchFamily="2" charset="0"/>
              </a:rPr>
              <a:t>The logical operators are typically used to combine conditional statements.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33CA3-737F-4254-BDC9-A4F747A2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44" y="2169332"/>
            <a:ext cx="8790796" cy="35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9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D93236-2F84-481F-8C02-EF66847B4ACB}"/>
              </a:ext>
            </a:extLst>
          </p:cNvPr>
          <p:cNvSpPr/>
          <p:nvPr/>
        </p:nvSpPr>
        <p:spPr>
          <a:xfrm>
            <a:off x="1732251" y="1231038"/>
            <a:ext cx="8727498" cy="3213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&lt;?php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2014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600" dirty="0">
                <a:solidFill>
                  <a:srgbClr val="5F6364"/>
                </a:solidFill>
                <a:latin typeface="Victor Mono" panose="00000509000000000000" pitchFamily="49" charset="0"/>
              </a:rPr>
              <a:t>	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1" dirty="0">
                <a:solidFill>
                  <a:srgbClr val="999999"/>
                </a:solidFill>
                <a:effectLst/>
                <a:latin typeface="Victor Mono" panose="00000509000000000000" pitchFamily="49" charset="0"/>
              </a:rPr>
              <a:t>// Leap years are divisible by 400 or by 4 but not 100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400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||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100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!=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&amp;&amp;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%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==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))){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		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 is a leap year."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else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</a:rPr>
              <a:t>		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Victor Mono" panose="00000509000000000000" pitchFamily="49" charset="0"/>
              </a:rPr>
              <a:t>$year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Victor Mono" panose="00000509000000000000" pitchFamily="49" charset="0"/>
              </a:rPr>
              <a:t> is not a leap year."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	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Victor Mono" panose="00000509000000000000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EE99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6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3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F12B3A-57BF-4FBB-8BDC-1768BC0ADCA1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19B713-D64A-449E-922C-2CE9F2DF445A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98A8C-0600-44FC-BB4B-8BDA3C927B46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FEE79-9C23-4640-9CA8-6057C2A7B9EB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5D57-025B-4058-8B96-CC55B59D188F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62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E0953-18A9-4235-B6F2-85A68715D6CD}"/>
              </a:ext>
            </a:extLst>
          </p:cNvPr>
          <p:cNvSpPr txBox="1"/>
          <p:nvPr/>
        </p:nvSpPr>
        <p:spPr>
          <a:xfrm>
            <a:off x="1690496" y="101992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if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B145C-0E6F-4BD2-8F84-F528B2E903A8}"/>
              </a:ext>
            </a:extLst>
          </p:cNvPr>
          <p:cNvSpPr txBox="1"/>
          <p:nvPr/>
        </p:nvSpPr>
        <p:spPr>
          <a:xfrm>
            <a:off x="1719072" y="1717737"/>
            <a:ext cx="88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The </a:t>
            </a:r>
            <a:r>
              <a:rPr lang="en-US" sz="1600" b="0" i="1" dirty="0">
                <a:effectLst/>
                <a:latin typeface="raleway" pitchFamily="2" charset="0"/>
              </a:rPr>
              <a:t>if</a:t>
            </a:r>
            <a:r>
              <a:rPr lang="en-US" sz="1600" b="0" i="0" dirty="0">
                <a:effectLst/>
                <a:latin typeface="raleway" pitchFamily="2" charset="0"/>
              </a:rPr>
              <a:t> statement is used to execute a block of code only if the specified condition evaluates to true. This is the simplest PHP's conditional statements.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F0D1D-FEBD-4B19-8E2C-DACD506C5CC7}"/>
              </a:ext>
            </a:extLst>
          </p:cNvPr>
          <p:cNvSpPr/>
          <p:nvPr/>
        </p:nvSpPr>
        <p:spPr>
          <a:xfrm>
            <a:off x="9377172" y="3342132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49EAA-BF5A-41AE-AEAA-EE3823F6FB68}"/>
              </a:ext>
            </a:extLst>
          </p:cNvPr>
          <p:cNvSpPr/>
          <p:nvPr/>
        </p:nvSpPr>
        <p:spPr>
          <a:xfrm>
            <a:off x="7182612" y="2900485"/>
            <a:ext cx="3451860" cy="96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f(condition){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 // code to be executed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2FCFB-D3F7-4016-8AE0-9BC32F41F091}"/>
              </a:ext>
            </a:extLst>
          </p:cNvPr>
          <p:cNvSpPr txBox="1"/>
          <p:nvPr/>
        </p:nvSpPr>
        <p:spPr>
          <a:xfrm>
            <a:off x="7155180" y="3916067"/>
            <a:ext cx="377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Structure of if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3F97C-5491-41A7-AE39-BB498949783D}"/>
              </a:ext>
            </a:extLst>
          </p:cNvPr>
          <p:cNvSpPr/>
          <p:nvPr/>
        </p:nvSpPr>
        <p:spPr>
          <a:xfrm>
            <a:off x="1719072" y="2768608"/>
            <a:ext cx="5212080" cy="2150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num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31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$num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&gt;=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20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){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“Number is greater than 20”;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}</a:t>
            </a:r>
          </a:p>
          <a:p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6BDDF-FF55-425A-AFE8-8C2F08FC079D}"/>
              </a:ext>
            </a:extLst>
          </p:cNvPr>
          <p:cNvSpPr/>
          <p:nvPr/>
        </p:nvSpPr>
        <p:spPr>
          <a:xfrm>
            <a:off x="7077456" y="2786896"/>
            <a:ext cx="3657600" cy="156564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BA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8C1FC-74A2-40C2-A923-CEE2929BEFF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0072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61847-8DDB-49CD-8D6A-EBF9A2E2F8AF}"/>
              </a:ext>
            </a:extLst>
          </p:cNvPr>
          <p:cNvSpPr txBox="1"/>
          <p:nvPr/>
        </p:nvSpPr>
        <p:spPr>
          <a:xfrm>
            <a:off x="1690496" y="101992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if-else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B0AAF-9CCE-4B04-962E-C83141B5FD94}"/>
              </a:ext>
            </a:extLst>
          </p:cNvPr>
          <p:cNvSpPr txBox="1"/>
          <p:nvPr/>
        </p:nvSpPr>
        <p:spPr>
          <a:xfrm>
            <a:off x="1719072" y="1717737"/>
            <a:ext cx="88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You can enhance the decision making process by providing an alternative choice through adding an </a:t>
            </a:r>
            <a:r>
              <a:rPr lang="en-US" sz="1600" b="0" i="1" dirty="0">
                <a:effectLst/>
                <a:latin typeface="raleway" pitchFamily="2" charset="0"/>
              </a:rPr>
              <a:t>else</a:t>
            </a:r>
            <a:r>
              <a:rPr lang="en-US" sz="1600" b="0" i="0" dirty="0">
                <a:effectLst/>
                <a:latin typeface="raleway" pitchFamily="2" charset="0"/>
              </a:rPr>
              <a:t> statement to the </a:t>
            </a:r>
            <a:r>
              <a:rPr lang="en-US" sz="1600" b="0" i="1" dirty="0">
                <a:effectLst/>
                <a:latin typeface="raleway" pitchFamily="2" charset="0"/>
              </a:rPr>
              <a:t>if</a:t>
            </a:r>
            <a:r>
              <a:rPr lang="en-US" sz="1600" b="0" i="0" dirty="0">
                <a:effectLst/>
                <a:latin typeface="raleway" pitchFamily="2" charset="0"/>
              </a:rPr>
              <a:t> statement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EF333-AAB1-41D2-8751-A833AEE6602B}"/>
              </a:ext>
            </a:extLst>
          </p:cNvPr>
          <p:cNvSpPr/>
          <p:nvPr/>
        </p:nvSpPr>
        <p:spPr>
          <a:xfrm>
            <a:off x="9377172" y="3442716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EDB91-94A4-45C9-87F5-F076EC20007B}"/>
              </a:ext>
            </a:extLst>
          </p:cNvPr>
          <p:cNvSpPr/>
          <p:nvPr/>
        </p:nvSpPr>
        <p:spPr>
          <a:xfrm>
            <a:off x="6829044" y="2869192"/>
            <a:ext cx="3777996" cy="2439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f(condition){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 /* code to be executed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        if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 is true*/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else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 /* code to be executed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        if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 is false*/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04148-4826-43B7-8F1F-307801A0A642}"/>
              </a:ext>
            </a:extLst>
          </p:cNvPr>
          <p:cNvSpPr txBox="1"/>
          <p:nvPr/>
        </p:nvSpPr>
        <p:spPr>
          <a:xfrm>
            <a:off x="6992112" y="5355062"/>
            <a:ext cx="377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Structure of if-else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52B53-3F78-47F7-9F95-EA64A8D2EA36}"/>
              </a:ext>
            </a:extLst>
          </p:cNvPr>
          <p:cNvSpPr/>
          <p:nvPr/>
        </p:nvSpPr>
        <p:spPr>
          <a:xfrm>
            <a:off x="1719072" y="2768608"/>
            <a:ext cx="4946904" cy="3001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num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31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$num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&lt;=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20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){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“Number is less than 20”;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    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“Number is greater than 20”;</a:t>
            </a:r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}</a:t>
            </a:r>
          </a:p>
          <a:p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77C6D-8321-4217-A940-7F4CAF1F41B2}"/>
              </a:ext>
            </a:extLst>
          </p:cNvPr>
          <p:cNvSpPr/>
          <p:nvPr/>
        </p:nvSpPr>
        <p:spPr>
          <a:xfrm>
            <a:off x="6746748" y="2777752"/>
            <a:ext cx="3941064" cy="300125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BA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E1528-EFAF-487D-981D-C55E2A99083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5864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B190C-5436-4BF2-B3FC-467C4D3D8CB5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if-elseif-else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4D3C2-F76F-4FC3-BF9A-80FF409FD68F}"/>
              </a:ext>
            </a:extLst>
          </p:cNvPr>
          <p:cNvSpPr txBox="1"/>
          <p:nvPr/>
        </p:nvSpPr>
        <p:spPr>
          <a:xfrm>
            <a:off x="1719072" y="1717737"/>
            <a:ext cx="88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The </a:t>
            </a:r>
            <a:r>
              <a:rPr lang="en-US" sz="1600" b="0" i="1" dirty="0">
                <a:effectLst/>
                <a:latin typeface="raleway" pitchFamily="2" charset="0"/>
              </a:rPr>
              <a:t>if...elseif...else</a:t>
            </a:r>
            <a:r>
              <a:rPr lang="en-US" sz="1600" b="0" i="0" dirty="0">
                <a:effectLst/>
                <a:latin typeface="raleway" pitchFamily="2" charset="0"/>
              </a:rPr>
              <a:t> a special statement that is used to combine multiple </a:t>
            </a:r>
            <a:r>
              <a:rPr lang="en-US" sz="1600" b="0" i="1" dirty="0">
                <a:effectLst/>
                <a:latin typeface="raleway" pitchFamily="2" charset="0"/>
              </a:rPr>
              <a:t>if...else</a:t>
            </a:r>
            <a:r>
              <a:rPr lang="en-US" sz="1600" b="0" i="0" dirty="0">
                <a:effectLst/>
                <a:latin typeface="raleway" pitchFamily="2" charset="0"/>
              </a:rPr>
              <a:t> statements.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8A5B6-A862-47C5-BEC9-AB1D752150ED}"/>
              </a:ext>
            </a:extLst>
          </p:cNvPr>
          <p:cNvSpPr/>
          <p:nvPr/>
        </p:nvSpPr>
        <p:spPr>
          <a:xfrm>
            <a:off x="9377172" y="3442716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E01B6-1252-41C2-945E-B9423D03BBB9}"/>
              </a:ext>
            </a:extLst>
          </p:cNvPr>
          <p:cNvSpPr/>
          <p:nvPr/>
        </p:nvSpPr>
        <p:spPr>
          <a:xfrm>
            <a:off x="2010156" y="2476000"/>
            <a:ext cx="8093964" cy="2973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f(condition1){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 /* code to be executed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 if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n1 is true*/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else if(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condition2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)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 /* code to be executed 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if condition1 is false &amp;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n2 is false*/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else{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       /* code to be executed 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if condition1 is &amp; &amp;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n2 both are 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*/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8CF79-1561-43C5-8EEC-BE0D11413F45}"/>
              </a:ext>
            </a:extLst>
          </p:cNvPr>
          <p:cNvSpPr txBox="1"/>
          <p:nvPr/>
        </p:nvSpPr>
        <p:spPr>
          <a:xfrm>
            <a:off x="4143756" y="5499526"/>
            <a:ext cx="377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Structure of if-elseif-else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6E567-E0DA-4EBD-A23E-67C48477FA8A}"/>
              </a:ext>
            </a:extLst>
          </p:cNvPr>
          <p:cNvSpPr/>
          <p:nvPr/>
        </p:nvSpPr>
        <p:spPr>
          <a:xfrm>
            <a:off x="1883664" y="2353806"/>
            <a:ext cx="8298180" cy="358065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BA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53890-8D40-4F85-9974-F27557568DB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1321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8F80BB-BC1C-46C9-A3DF-3DDB55D687B7}"/>
              </a:ext>
            </a:extLst>
          </p:cNvPr>
          <p:cNvSpPr/>
          <p:nvPr/>
        </p:nvSpPr>
        <p:spPr>
          <a:xfrm>
            <a:off x="5325046" y="1140976"/>
            <a:ext cx="4946904" cy="3293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marks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-2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$marks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&gt;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){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“Positive.”;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else if(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$marks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&lt;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0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    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“Negative.”;</a:t>
            </a:r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    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“Zero”;</a:t>
            </a:r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}</a:t>
            </a:r>
          </a:p>
          <a:p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09C1-96B2-4508-83CA-1C447C315934}"/>
              </a:ext>
            </a:extLst>
          </p:cNvPr>
          <p:cNvSpPr txBox="1"/>
          <p:nvPr/>
        </p:nvSpPr>
        <p:spPr>
          <a:xfrm>
            <a:off x="1709928" y="1387524"/>
            <a:ext cx="3291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effectLst/>
                <a:latin typeface="raleway" pitchFamily="2" charset="0"/>
              </a:rPr>
              <a:t>The following example will output “Negative“.</a:t>
            </a:r>
          </a:p>
          <a:p>
            <a:pPr algn="just"/>
            <a:endParaRPr lang="en-US" sz="1600" dirty="0">
              <a:latin typeface="raleway" pitchFamily="2" charset="0"/>
            </a:endParaRPr>
          </a:p>
          <a:p>
            <a:pPr algn="just"/>
            <a:r>
              <a:rPr lang="en-US" sz="1600" b="0" i="0" dirty="0">
                <a:effectLst/>
                <a:latin typeface="raleway" pitchFamily="2" charset="0"/>
              </a:rPr>
              <a:t>Because, the value of marks is -2. So, 1</a:t>
            </a:r>
            <a:r>
              <a:rPr lang="en-US" sz="1600" b="0" i="0" baseline="30000" dirty="0">
                <a:effectLst/>
                <a:latin typeface="raleway" pitchFamily="2" charset="0"/>
              </a:rPr>
              <a:t>st</a:t>
            </a:r>
            <a:r>
              <a:rPr lang="en-US" sz="1600" b="0" i="0" dirty="0">
                <a:effectLst/>
                <a:latin typeface="raleway" pitchFamily="2" charset="0"/>
              </a:rPr>
              <a:t> condition ( marks &gt; 0 ) is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effectLst/>
                <a:latin typeface="raleway" pitchFamily="2" charset="0"/>
              </a:rPr>
              <a:t>. But the 2</a:t>
            </a:r>
            <a:r>
              <a:rPr lang="en-US" sz="1600" b="0" i="0" baseline="30000" dirty="0">
                <a:effectLst/>
                <a:latin typeface="raleway" pitchFamily="2" charset="0"/>
              </a:rPr>
              <a:t>nd</a:t>
            </a:r>
            <a:r>
              <a:rPr lang="en-US" sz="1600" b="0" i="0" dirty="0">
                <a:effectLst/>
                <a:latin typeface="raleway" pitchFamily="2" charset="0"/>
              </a:rPr>
              <a:t> condition marks &lt; 0 is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effectLst/>
                <a:latin typeface="raleway" pitchFamily="2" charset="0"/>
              </a:rPr>
              <a:t>. </a:t>
            </a:r>
          </a:p>
          <a:p>
            <a:pPr algn="just"/>
            <a:endParaRPr lang="en-US" sz="1600" dirty="0">
              <a:latin typeface="raleway" pitchFamily="2" charset="0"/>
            </a:endParaRPr>
          </a:p>
          <a:p>
            <a:pPr algn="just"/>
            <a:r>
              <a:rPr lang="en-US" sz="1600" dirty="0">
                <a:latin typeface="raleway" pitchFamily="2" charset="0"/>
              </a:rPr>
              <a:t>That’s why code between 2</a:t>
            </a:r>
            <a:r>
              <a:rPr lang="en-US" sz="1600" baseline="30000" dirty="0">
                <a:latin typeface="raleway" pitchFamily="2" charset="0"/>
              </a:rPr>
              <a:t>nd</a:t>
            </a:r>
            <a:r>
              <a:rPr lang="en-US" sz="1600" dirty="0">
                <a:latin typeface="raleway" pitchFamily="2" charset="0"/>
              </a:rPr>
              <a:t> block will execute and print </a:t>
            </a:r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Negative</a:t>
            </a:r>
            <a:r>
              <a:rPr lang="en-US" sz="1600" dirty="0">
                <a:latin typeface="raleway" pitchFamily="2" charset="0"/>
              </a:rPr>
              <a:t> as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4E00-2C6B-48EC-951D-E309DEB2587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551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421BA-0B1B-47AB-B18D-7884AB8A0345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Nested if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BB9E9-ECD6-40D9-B11C-00A6DE4A0A34}"/>
              </a:ext>
            </a:extLst>
          </p:cNvPr>
          <p:cNvSpPr txBox="1"/>
          <p:nvPr/>
        </p:nvSpPr>
        <p:spPr>
          <a:xfrm>
            <a:off x="1719072" y="1717737"/>
            <a:ext cx="88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The nested if statement contains the if block inside another if block. The inner if statement executes only when specified condition in outer if statement is </a:t>
            </a:r>
            <a:r>
              <a:rPr lang="en-US" sz="1600" b="1" i="0" dirty="0"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effectLst/>
                <a:latin typeface="raleway" pitchFamily="2" charset="0"/>
              </a:rPr>
              <a:t>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35A23-2FAD-4A72-89E0-E73D7189B537}"/>
              </a:ext>
            </a:extLst>
          </p:cNvPr>
          <p:cNvSpPr/>
          <p:nvPr/>
        </p:nvSpPr>
        <p:spPr>
          <a:xfrm>
            <a:off x="9377172" y="3442716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C64BD-70CC-4CD9-84AA-D91ABC1390A6}"/>
              </a:ext>
            </a:extLst>
          </p:cNvPr>
          <p:cNvSpPr/>
          <p:nvPr/>
        </p:nvSpPr>
        <p:spPr>
          <a:xfrm>
            <a:off x="6829044" y="2869192"/>
            <a:ext cx="3777996" cy="2439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i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ictor Mono" panose="00000509000000000000" pitchFamily="49" charset="0"/>
              </a:rPr>
              <a:t>f(condition1){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if(condition2){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	 /* code to be executed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Victor Mono" panose="00000509000000000000" pitchFamily="49" charset="0"/>
              </a:rPr>
              <a:t>          if conditio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ictor Mono" panose="00000509000000000000" pitchFamily="49" charset="0"/>
              </a:rPr>
              <a:t>n1 &amp; condition2         	 both will true*/</a:t>
            </a:r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98F78-26CB-4B55-BDA2-1FB28BF529E1}"/>
              </a:ext>
            </a:extLst>
          </p:cNvPr>
          <p:cNvSpPr txBox="1"/>
          <p:nvPr/>
        </p:nvSpPr>
        <p:spPr>
          <a:xfrm>
            <a:off x="6992112" y="5355062"/>
            <a:ext cx="377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Structure of nested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8E236-9FF9-4B20-9789-B7E5A558AA5C}"/>
              </a:ext>
            </a:extLst>
          </p:cNvPr>
          <p:cNvSpPr/>
          <p:nvPr/>
        </p:nvSpPr>
        <p:spPr>
          <a:xfrm>
            <a:off x="1719072" y="2768608"/>
            <a:ext cx="4946904" cy="3001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num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Victor Mono" panose="00000509000000000000" pitchFamily="49" charset="0"/>
              </a:rPr>
              <a:t>17</a:t>
            </a:r>
            <a:r>
              <a:rPr lang="en-US" sz="140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$num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&gt;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10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){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	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Victor Mono" panose="00000509000000000000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$num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&lt;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ictor Mono" panose="00000509000000000000" pitchFamily="49" charset="0"/>
              </a:rPr>
              <a:t>20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){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echo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“Number is between 10 and than 	        20”;</a:t>
            </a:r>
          </a:p>
          <a:p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          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        }</a:t>
            </a:r>
          </a:p>
          <a:p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D504F-E480-481D-8B54-2112D168A279}"/>
              </a:ext>
            </a:extLst>
          </p:cNvPr>
          <p:cNvSpPr/>
          <p:nvPr/>
        </p:nvSpPr>
        <p:spPr>
          <a:xfrm>
            <a:off x="6746748" y="2777752"/>
            <a:ext cx="3941064" cy="300125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BA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A91D8-FBCE-482E-81EF-2A3F0356A79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10054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85670-24AD-4573-8D59-B1B80212CF9D}"/>
              </a:ext>
            </a:extLst>
          </p:cNvPr>
          <p:cNvSpPr txBox="1"/>
          <p:nvPr/>
        </p:nvSpPr>
        <p:spPr>
          <a:xfrm>
            <a:off x="1719072" y="1836609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The switch-case statement is an alternative to the if-elseif-else statement, which does almost the same thing. </a:t>
            </a:r>
          </a:p>
          <a:p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effectLst/>
                <a:latin typeface="raleway" pitchFamily="2" charset="0"/>
              </a:rPr>
              <a:t>The switch-case statement tests a variable against a series of values until it finds a match, and then executes the block of code corresponding to that match.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8AA2-C7D8-4680-A4DC-2770BC653C13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3065F-BC29-4E63-8427-FC2380A15151}"/>
              </a:ext>
            </a:extLst>
          </p:cNvPr>
          <p:cNvSpPr txBox="1"/>
          <p:nvPr/>
        </p:nvSpPr>
        <p:spPr>
          <a:xfrm>
            <a:off x="1690496" y="1019920"/>
            <a:ext cx="51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switch-case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EDF9C-9468-4CE9-A015-B139A331CBF5}"/>
              </a:ext>
            </a:extLst>
          </p:cNvPr>
          <p:cNvSpPr/>
          <p:nvPr/>
        </p:nvSpPr>
        <p:spPr>
          <a:xfrm>
            <a:off x="9377172" y="3854196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3D6A4-102E-46A8-ABF2-AF737DAA9BD8}"/>
              </a:ext>
            </a:extLst>
          </p:cNvPr>
          <p:cNvSpPr/>
          <p:nvPr/>
        </p:nvSpPr>
        <p:spPr>
          <a:xfrm>
            <a:off x="5504688" y="2060960"/>
            <a:ext cx="4864608" cy="3352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switch(n){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case  label1: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 // code to be executed if n=label1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break;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case  label1: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 // code to be executed if n=label1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break;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. . .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. . .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default: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 // code to be executed if n is different from                            	all labels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        break;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ictor Mono" panose="00000509000000000000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6E7E0-E195-4BAB-B88F-69DF673B2584}"/>
              </a:ext>
            </a:extLst>
          </p:cNvPr>
          <p:cNvSpPr txBox="1"/>
          <p:nvPr/>
        </p:nvSpPr>
        <p:spPr>
          <a:xfrm>
            <a:off x="6047994" y="5420802"/>
            <a:ext cx="377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Structure of switch-case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CEC7F-128E-48DF-81D0-31858ED11A35}"/>
              </a:ext>
            </a:extLst>
          </p:cNvPr>
          <p:cNvSpPr/>
          <p:nvPr/>
        </p:nvSpPr>
        <p:spPr>
          <a:xfrm>
            <a:off x="5404104" y="1924126"/>
            <a:ext cx="5068824" cy="384573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86B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3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F35E3-C878-4762-BD9B-C3CE34E31F4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0488-2343-4A41-BD96-8AC20AC7BDBC}"/>
              </a:ext>
            </a:extLst>
          </p:cNvPr>
          <p:cNvSpPr/>
          <p:nvPr/>
        </p:nvSpPr>
        <p:spPr>
          <a:xfrm>
            <a:off x="6236208" y="1250704"/>
            <a:ext cx="4438078" cy="3293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switch (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) {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     case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: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      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0"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               break;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	    case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: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             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1"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         break;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	    case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2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: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      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2"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               break;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 }</a:t>
            </a:r>
          </a:p>
          <a:p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D1F03-C69C-45D6-9A8D-04B18AADEF5E}"/>
              </a:ext>
            </a:extLst>
          </p:cNvPr>
          <p:cNvSpPr/>
          <p:nvPr/>
        </p:nvSpPr>
        <p:spPr>
          <a:xfrm>
            <a:off x="1517715" y="1250704"/>
            <a:ext cx="4438078" cy="3293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&lt;?php</a:t>
            </a:r>
          </a:p>
          <a:p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if (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0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) {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	  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0"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77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elseif (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) {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	  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1"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77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elseif (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2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) {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	    echo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 equals 2"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       }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    </a:t>
            </a:r>
          </a:p>
          <a:p>
            <a:r>
              <a:rPr lang="en-US" sz="1400" dirty="0">
                <a:solidFill>
                  <a:srgbClr val="7030A0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CB1F6-0981-4218-84E5-BD3D4240E3D9}"/>
              </a:ext>
            </a:extLst>
          </p:cNvPr>
          <p:cNvSpPr txBox="1"/>
          <p:nvPr/>
        </p:nvSpPr>
        <p:spPr>
          <a:xfrm>
            <a:off x="1293114" y="4716714"/>
            <a:ext cx="938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aleway" pitchFamily="2" charset="0"/>
              </a:rPr>
              <a:t>Same condition design using if-else and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5594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1585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120</cp:revision>
  <dcterms:created xsi:type="dcterms:W3CDTF">2022-02-22T19:32:03Z</dcterms:created>
  <dcterms:modified xsi:type="dcterms:W3CDTF">2022-02-24T17:33:25Z</dcterms:modified>
</cp:coreProperties>
</file>