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1" roundtripDataSignature="AMtx7mh4gzCLySV+YMj6mrO32n537IED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5183188" y="987425"/>
            <a:ext cx="6172200" cy="4873625"/>
          </a:xfrm>
          <a:prstGeom prst="rect">
            <a:avLst/>
          </a:prstGeom>
          <a:noFill/>
          <a:ln>
            <a:noFill/>
          </a:ln>
        </p:spPr>
      </p:sp>
      <p:sp>
        <p:nvSpPr>
          <p:cNvPr id="68" name="Google Shape;6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uraj.kad.90@gmail.com" TargetMode="External"/><Relationship Id="rId4" Type="http://schemas.openxmlformats.org/officeDocument/2006/relationships/hyperlink" Target="mailto:shubhamsawant248@gmail.com" TargetMode="External"/><Relationship Id="rId5" Type="http://schemas.openxmlformats.org/officeDocument/2006/relationships/hyperlink" Target="mailto:tanviripatel1998@gmail.com" TargetMode="External"/><Relationship Id="rId6" Type="http://schemas.openxmlformats.org/officeDocument/2006/relationships/image" Target="../media/image39.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10.png"/><Relationship Id="rId6"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9.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34.png"/><Relationship Id="rId5"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7.png"/><Relationship Id="rId5"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35.png"/><Relationship Id="rId5"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en.wikipedia.org/wiki/Data_model" TargetMode="External"/><Relationship Id="rId5" Type="http://schemas.openxmlformats.org/officeDocument/2006/relationships/hyperlink" Target="https://en.wikipedia.org/wiki/Exploratory_data_analys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709162" y="452446"/>
            <a:ext cx="7972926" cy="89894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Capstone project</a:t>
            </a:r>
            <a:endParaRPr b="1">
              <a:solidFill>
                <a:srgbClr val="FF0000"/>
              </a:solidFill>
              <a:latin typeface="Times New Roman"/>
              <a:ea typeface="Times New Roman"/>
              <a:cs typeface="Times New Roman"/>
              <a:sym typeface="Times New Roman"/>
            </a:endParaRPr>
          </a:p>
        </p:txBody>
      </p:sp>
      <p:sp>
        <p:nvSpPr>
          <p:cNvPr id="89" name="Google Shape;89;p1"/>
          <p:cNvSpPr txBox="1"/>
          <p:nvPr>
            <p:ph idx="1" type="subTitle"/>
          </p:nvPr>
        </p:nvSpPr>
        <p:spPr>
          <a:xfrm>
            <a:off x="546108" y="2764385"/>
            <a:ext cx="10299031" cy="365759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rgbClr val="000000"/>
              </a:buClr>
              <a:buSzPct val="100000"/>
              <a:buNone/>
            </a:pPr>
            <a:r>
              <a:rPr b="1" i="0" lang="en-US" sz="1800" u="none" strike="noStrike">
                <a:solidFill>
                  <a:srgbClr val="000000"/>
                </a:solidFill>
                <a:latin typeface="Arial"/>
                <a:ea typeface="Arial"/>
                <a:cs typeface="Arial"/>
                <a:sym typeface="Arial"/>
              </a:rPr>
              <a:t>Contributor Role</a:t>
            </a:r>
            <a:endParaRPr/>
          </a:p>
          <a:p>
            <a:pPr indent="0" lvl="0" marL="0" rtl="0" algn="ctr">
              <a:lnSpc>
                <a:spcPct val="90000"/>
              </a:lnSpc>
              <a:spcBef>
                <a:spcPts val="800"/>
              </a:spcBef>
              <a:spcAft>
                <a:spcPts val="0"/>
              </a:spcAft>
              <a:buClr>
                <a:srgbClr val="002060"/>
              </a:buClr>
              <a:buSzPct val="100000"/>
              <a:buNone/>
            </a:pPr>
            <a:r>
              <a:rPr b="1" i="0" lang="en-US" sz="1400" u="none" strike="noStrike">
                <a:solidFill>
                  <a:srgbClr val="002060"/>
                </a:solidFill>
                <a:latin typeface="Arial"/>
                <a:ea typeface="Arial"/>
                <a:cs typeface="Arial"/>
                <a:sym typeface="Arial"/>
              </a:rPr>
              <a:t>Suraj Kad (</a:t>
            </a:r>
            <a:r>
              <a:rPr b="1" i="0" lang="en-US" sz="1400" u="sng" strike="noStrike">
                <a:solidFill>
                  <a:srgbClr val="0000FF"/>
                </a:solidFill>
                <a:latin typeface="Arial"/>
                <a:ea typeface="Arial"/>
                <a:cs typeface="Arial"/>
                <a:sym typeface="Arial"/>
                <a:hlinkClick r:id="rId3">
                  <a:extLst>
                    <a:ext uri="{A12FA001-AC4F-418D-AE19-62706E023703}">
                      <ahyp:hlinkClr val="tx"/>
                    </a:ext>
                  </a:extLst>
                </a:hlinkClick>
              </a:rPr>
              <a:t>suraj.kad.90@gmail.com</a:t>
            </a:r>
            <a:r>
              <a:rPr b="1" i="0" lang="en-US" sz="1400" u="none" strike="noStrike">
                <a:solidFill>
                  <a:srgbClr val="002060"/>
                </a:solidFill>
                <a:latin typeface="Arial"/>
                <a:ea typeface="Arial"/>
                <a:cs typeface="Arial"/>
                <a:sym typeface="Arial"/>
              </a:rPr>
              <a:t>)</a:t>
            </a:r>
            <a:endParaRPr/>
          </a:p>
          <a:p>
            <a:pPr indent="0" lvl="0" marL="495300" rtl="0" algn="just">
              <a:lnSpc>
                <a:spcPct val="90000"/>
              </a:lnSpc>
              <a:spcBef>
                <a:spcPts val="800"/>
              </a:spcBef>
              <a:spcAft>
                <a:spcPts val="0"/>
              </a:spcAft>
              <a:buClr>
                <a:srgbClr val="002060"/>
              </a:buClr>
              <a:buSzPct val="100000"/>
              <a:buNone/>
            </a:pPr>
            <a:r>
              <a:rPr b="1" i="0" lang="en-US" sz="1400" u="none" strike="noStrike">
                <a:solidFill>
                  <a:srgbClr val="002060"/>
                </a:solidFill>
                <a:latin typeface="Arial"/>
                <a:ea typeface="Arial"/>
                <a:cs typeface="Arial"/>
                <a:sym typeface="Arial"/>
              </a:rPr>
              <a:t>                                                                                       Shubham Sawant (</a:t>
            </a:r>
            <a:r>
              <a:rPr b="1" i="0" lang="en-US" sz="1400" u="sng" strike="noStrike">
                <a:solidFill>
                  <a:srgbClr val="0000FF"/>
                </a:solidFill>
                <a:latin typeface="Arial"/>
                <a:ea typeface="Arial"/>
                <a:cs typeface="Arial"/>
                <a:sym typeface="Arial"/>
                <a:hlinkClick r:id="rId4">
                  <a:extLst>
                    <a:ext uri="{A12FA001-AC4F-418D-AE19-62706E023703}">
                      <ahyp:hlinkClr val="tx"/>
                    </a:ext>
                  </a:extLst>
                </a:hlinkClick>
              </a:rPr>
              <a:t>shubhamsawant248@gmail.com</a:t>
            </a:r>
            <a:r>
              <a:rPr b="1" i="0" lang="en-US" sz="1400" u="sng" strike="noStrike">
                <a:solidFill>
                  <a:srgbClr val="0000FF"/>
                </a:solidFill>
                <a:latin typeface="Arial"/>
                <a:ea typeface="Arial"/>
                <a:cs typeface="Arial"/>
                <a:sym typeface="Arial"/>
              </a:rPr>
              <a:t>  </a:t>
            </a:r>
            <a:endParaRPr b="1" i="0" sz="1400" u="none" strike="noStrike">
              <a:solidFill>
                <a:srgbClr val="002060"/>
              </a:solidFill>
              <a:latin typeface="Arial"/>
              <a:ea typeface="Arial"/>
              <a:cs typeface="Arial"/>
              <a:sym typeface="Arial"/>
            </a:endParaRPr>
          </a:p>
          <a:p>
            <a:pPr indent="0" lvl="0" marL="495300" rtl="0" algn="just">
              <a:lnSpc>
                <a:spcPct val="90000"/>
              </a:lnSpc>
              <a:spcBef>
                <a:spcPts val="0"/>
              </a:spcBef>
              <a:spcAft>
                <a:spcPts val="0"/>
              </a:spcAft>
              <a:buClr>
                <a:srgbClr val="002060"/>
              </a:buClr>
              <a:buSzPct val="100000"/>
              <a:buNone/>
            </a:pPr>
            <a:r>
              <a:rPr b="1" i="0" lang="en-US" sz="1400" u="none" strike="noStrike">
                <a:solidFill>
                  <a:srgbClr val="002060"/>
                </a:solidFill>
                <a:latin typeface="Arial"/>
                <a:ea typeface="Arial"/>
                <a:cs typeface="Arial"/>
                <a:sym typeface="Arial"/>
              </a:rPr>
              <a:t>                                                                                     </a:t>
            </a:r>
            <a:endParaRPr b="1" i="0" sz="1400" u="none" strike="noStrike">
              <a:solidFill>
                <a:srgbClr val="002060"/>
              </a:solidFill>
              <a:latin typeface="Arial"/>
              <a:ea typeface="Arial"/>
              <a:cs typeface="Arial"/>
              <a:sym typeface="Arial"/>
            </a:endParaRPr>
          </a:p>
          <a:p>
            <a:pPr indent="0" lvl="0" marL="495300" rtl="0" algn="just">
              <a:lnSpc>
                <a:spcPct val="90000"/>
              </a:lnSpc>
              <a:spcBef>
                <a:spcPts val="0"/>
              </a:spcBef>
              <a:spcAft>
                <a:spcPts val="0"/>
              </a:spcAft>
              <a:buClr>
                <a:srgbClr val="002060"/>
              </a:buClr>
              <a:buSzPct val="100000"/>
              <a:buNone/>
            </a:pPr>
            <a:r>
              <a:rPr b="1" lang="en-US" sz="1400">
                <a:solidFill>
                  <a:srgbClr val="002060"/>
                </a:solidFill>
                <a:latin typeface="Arial"/>
                <a:ea typeface="Arial"/>
                <a:cs typeface="Arial"/>
                <a:sym typeface="Arial"/>
              </a:rPr>
              <a:t>                                                                                      </a:t>
            </a:r>
            <a:r>
              <a:rPr b="1" i="0" lang="en-US" sz="1400" u="none" strike="noStrike">
                <a:solidFill>
                  <a:srgbClr val="002060"/>
                </a:solidFill>
                <a:latin typeface="Arial"/>
                <a:ea typeface="Arial"/>
                <a:cs typeface="Arial"/>
                <a:sym typeface="Arial"/>
              </a:rPr>
              <a:t>Tanvir Patel (</a:t>
            </a:r>
            <a:r>
              <a:rPr b="1" i="0" lang="en-US" sz="1400" u="sng" strike="noStrike">
                <a:solidFill>
                  <a:srgbClr val="0000FF"/>
                </a:solidFill>
                <a:latin typeface="Arial"/>
                <a:ea typeface="Arial"/>
                <a:cs typeface="Arial"/>
                <a:sym typeface="Arial"/>
                <a:hlinkClick r:id="rId5">
                  <a:extLst>
                    <a:ext uri="{A12FA001-AC4F-418D-AE19-62706E023703}">
                      <ahyp:hlinkClr val="tx"/>
                    </a:ext>
                  </a:extLst>
                </a:hlinkClick>
              </a:rPr>
              <a:t>tanviripatel1998@gmail.com</a:t>
            </a:r>
            <a:endParaRPr b="1" i="0" sz="1400" u="none" strike="noStrike">
              <a:solidFill>
                <a:srgbClr val="002060"/>
              </a:solidFill>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br>
              <a:rPr lang="en-US" sz="1400"/>
            </a:br>
            <a:endParaRPr b="1" i="0" sz="1800" u="none" strike="noStrike">
              <a:solidFill>
                <a:srgbClr val="002060"/>
              </a:solidFill>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t/>
            </a:r>
            <a:endParaRPr b="1" sz="2800" u="sng">
              <a:solidFill>
                <a:srgbClr val="FF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t/>
            </a:r>
            <a:endParaRPr b="1" sz="2800">
              <a:solidFill>
                <a:srgbClr val="FF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t/>
            </a:r>
            <a:endParaRPr b="1" sz="2800">
              <a:solidFill>
                <a:srgbClr val="FF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FF0000"/>
              </a:buClr>
              <a:buSzPct val="100000"/>
              <a:buNone/>
            </a:pPr>
            <a:r>
              <a:rPr b="1" lang="en-US" sz="2800">
                <a:solidFill>
                  <a:srgbClr val="FF0000"/>
                </a:solidFill>
                <a:latin typeface="Times New Roman"/>
                <a:ea typeface="Times New Roman"/>
                <a:cs typeface="Times New Roman"/>
                <a:sym typeface="Times New Roman"/>
              </a:rPr>
              <a:t>Data Science Trainees</a:t>
            </a:r>
            <a:endParaRPr/>
          </a:p>
          <a:p>
            <a:pPr indent="0" lvl="0" marL="0" rtl="0" algn="ctr">
              <a:lnSpc>
                <a:spcPct val="90000"/>
              </a:lnSpc>
              <a:spcBef>
                <a:spcPts val="1000"/>
              </a:spcBef>
              <a:spcAft>
                <a:spcPts val="0"/>
              </a:spcAft>
              <a:buClr>
                <a:srgbClr val="FF0000"/>
              </a:buClr>
              <a:buSzPct val="100000"/>
              <a:buNone/>
            </a:pPr>
            <a:r>
              <a:rPr b="1" lang="en-US" sz="2800">
                <a:solidFill>
                  <a:srgbClr val="FF0000"/>
                </a:solidFill>
                <a:latin typeface="Times New Roman"/>
                <a:ea typeface="Times New Roman"/>
                <a:cs typeface="Times New Roman"/>
                <a:sym typeface="Times New Roman"/>
              </a:rPr>
              <a:t>Alma better</a:t>
            </a:r>
            <a:endParaRPr sz="2800">
              <a:solidFill>
                <a:srgbClr val="2F5496"/>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t/>
            </a:r>
            <a:endParaRPr sz="2800">
              <a:solidFill>
                <a:srgbClr val="2F5496"/>
              </a:solidFill>
              <a:latin typeface="Times New Roman"/>
              <a:ea typeface="Times New Roman"/>
              <a:cs typeface="Times New Roman"/>
              <a:sym typeface="Times New Roman"/>
            </a:endParaRPr>
          </a:p>
        </p:txBody>
      </p:sp>
      <p:sp>
        <p:nvSpPr>
          <p:cNvPr id="90" name="Google Shape;90;p1"/>
          <p:cNvSpPr txBox="1"/>
          <p:nvPr/>
        </p:nvSpPr>
        <p:spPr>
          <a:xfrm>
            <a:off x="3012521" y="1457722"/>
            <a:ext cx="536620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323F4F"/>
                </a:solidFill>
                <a:latin typeface="Times New Roman"/>
                <a:ea typeface="Times New Roman"/>
                <a:cs typeface="Times New Roman"/>
                <a:sym typeface="Times New Roman"/>
              </a:rPr>
              <a:t> EDA on Hotel Booking Analysis by </a:t>
            </a:r>
            <a:endParaRPr b="1" i="0" sz="3600" u="none" cap="none" strike="noStrike">
              <a:solidFill>
                <a:srgbClr val="323F4F"/>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6">
            <a:alphaModFix/>
          </a:blip>
          <a:srcRect b="0" l="0" r="0" t="0"/>
          <a:stretch/>
        </p:blipFill>
        <p:spPr>
          <a:xfrm>
            <a:off x="8579682" y="2964100"/>
            <a:ext cx="3467626" cy="3441454"/>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id="92" name="Google Shape;92;p1"/>
          <p:cNvPicPr preferRelativeResize="0"/>
          <p:nvPr/>
        </p:nvPicPr>
        <p:blipFill rotWithShape="1">
          <a:blip r:embed="rId7">
            <a:alphaModFix/>
          </a:blip>
          <a:srcRect b="0" l="0" r="0" t="0"/>
          <a:stretch/>
        </p:blipFill>
        <p:spPr>
          <a:xfrm>
            <a:off x="11625526" y="19372"/>
            <a:ext cx="566474" cy="5822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0" y="0"/>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Reading and Inspection</a:t>
            </a:r>
            <a:endParaRPr sz="3600">
              <a:solidFill>
                <a:srgbClr val="FF0000"/>
              </a:solidFill>
              <a:latin typeface="Times New Roman"/>
              <a:ea typeface="Times New Roman"/>
              <a:cs typeface="Times New Roman"/>
              <a:sym typeface="Times New Roman"/>
            </a:endParaRPr>
          </a:p>
        </p:txBody>
      </p:sp>
      <p:pic>
        <p:nvPicPr>
          <p:cNvPr id="185" name="Google Shape;185;p10"/>
          <p:cNvPicPr preferRelativeResize="0"/>
          <p:nvPr>
            <p:ph idx="1" type="body"/>
          </p:nvPr>
        </p:nvPicPr>
        <p:blipFill rotWithShape="1">
          <a:blip r:embed="rId3">
            <a:alphaModFix/>
          </a:blip>
          <a:srcRect b="0" l="0" r="0" t="0"/>
          <a:stretch/>
        </p:blipFill>
        <p:spPr>
          <a:xfrm>
            <a:off x="318051" y="1399975"/>
            <a:ext cx="5271716" cy="3100463"/>
          </a:xfrm>
          <a:prstGeom prst="rect">
            <a:avLst/>
          </a:prstGeom>
          <a:noFill/>
          <a:ln>
            <a:noFill/>
          </a:ln>
        </p:spPr>
      </p:pic>
      <p:pic>
        <p:nvPicPr>
          <p:cNvPr id="186" name="Google Shape;186;p10"/>
          <p:cNvPicPr preferRelativeResize="0"/>
          <p:nvPr/>
        </p:nvPicPr>
        <p:blipFill rotWithShape="1">
          <a:blip r:embed="rId4">
            <a:alphaModFix/>
          </a:blip>
          <a:srcRect b="0" l="0" r="0" t="0"/>
          <a:stretch/>
        </p:blipFill>
        <p:spPr>
          <a:xfrm>
            <a:off x="11559501" y="118524"/>
            <a:ext cx="524011" cy="538566"/>
          </a:xfrm>
          <a:prstGeom prst="rect">
            <a:avLst/>
          </a:prstGeom>
          <a:noFill/>
          <a:ln>
            <a:noFill/>
          </a:ln>
        </p:spPr>
      </p:pic>
      <p:pic>
        <p:nvPicPr>
          <p:cNvPr id="187" name="Google Shape;187;p10"/>
          <p:cNvPicPr preferRelativeResize="0"/>
          <p:nvPr/>
        </p:nvPicPr>
        <p:blipFill rotWithShape="1">
          <a:blip r:embed="rId5">
            <a:alphaModFix/>
          </a:blip>
          <a:srcRect b="0" l="0" r="0" t="0"/>
          <a:stretch/>
        </p:blipFill>
        <p:spPr>
          <a:xfrm>
            <a:off x="5939623" y="1399974"/>
            <a:ext cx="5748965" cy="3100463"/>
          </a:xfrm>
          <a:prstGeom prst="rect">
            <a:avLst/>
          </a:prstGeom>
          <a:noFill/>
          <a:ln>
            <a:noFill/>
          </a:ln>
        </p:spPr>
      </p:pic>
      <p:sp>
        <p:nvSpPr>
          <p:cNvPr id="188" name="Google Shape;188;p10"/>
          <p:cNvSpPr txBox="1"/>
          <p:nvPr/>
        </p:nvSpPr>
        <p:spPr>
          <a:xfrm>
            <a:off x="492980" y="4796305"/>
            <a:ext cx="4921858" cy="132343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info() method </a:t>
            </a:r>
            <a:r>
              <a:rPr b="1" lang="en-US" sz="1600">
                <a:solidFill>
                  <a:schemeClr val="dk1"/>
                </a:solidFill>
                <a:latin typeface="Times New Roman"/>
                <a:ea typeface="Times New Roman"/>
                <a:cs typeface="Times New Roman"/>
                <a:sym typeface="Times New Roman"/>
              </a:rPr>
              <a:t>prints information about the hotel booking  DataFrame</a:t>
            </a:r>
            <a:r>
              <a:rPr lang="en-US" sz="1600">
                <a:solidFill>
                  <a:schemeClr val="dk1"/>
                </a:solidFill>
                <a:latin typeface="Times New Roman"/>
                <a:ea typeface="Times New Roman"/>
                <a:cs typeface="Times New Roman"/>
                <a:sym typeface="Times New Roman"/>
              </a:rPr>
              <a:t>. The information contains the number of columns, column labels, column data types, memory usage, range index, and the number of cells in each column (non-null values).</a:t>
            </a:r>
            <a:endParaRPr/>
          </a:p>
        </p:txBody>
      </p:sp>
      <p:sp>
        <p:nvSpPr>
          <p:cNvPr id="189" name="Google Shape;189;p10"/>
          <p:cNvSpPr txBox="1"/>
          <p:nvPr/>
        </p:nvSpPr>
        <p:spPr>
          <a:xfrm>
            <a:off x="5796672" y="4796305"/>
            <a:ext cx="5979381" cy="182123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Shape attribute in Pandas </a:t>
            </a:r>
            <a:r>
              <a:rPr b="1" lang="en-US" sz="1600">
                <a:solidFill>
                  <a:schemeClr val="dk1"/>
                </a:solidFill>
                <a:latin typeface="Times New Roman"/>
                <a:ea typeface="Times New Roman"/>
                <a:cs typeface="Times New Roman"/>
                <a:sym typeface="Times New Roman"/>
              </a:rPr>
              <a:t>enables us to obtain the shape of a DataFrame</a:t>
            </a:r>
            <a:r>
              <a:rPr lang="en-US" sz="1600">
                <a:solidFill>
                  <a:schemeClr val="dk1"/>
                </a:solidFill>
                <a:latin typeface="Times New Roman"/>
                <a:ea typeface="Times New Roman"/>
                <a:cs typeface="Times New Roman"/>
                <a:sym typeface="Times New Roman"/>
              </a:rPr>
              <a:t>. In this DataFrame has a shape of (119390, 32) , this implies that the DataFrame is made up of 119390 rows and 32 columns of data.</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describe()  method </a:t>
            </a:r>
            <a:r>
              <a:rPr b="1" lang="en-US" sz="1600">
                <a:solidFill>
                  <a:schemeClr val="dk1"/>
                </a:solidFill>
                <a:latin typeface="Times New Roman"/>
                <a:ea typeface="Times New Roman"/>
                <a:cs typeface="Times New Roman"/>
                <a:sym typeface="Times New Roman"/>
              </a:rPr>
              <a:t>returns description of the data in the DataFrame. </a:t>
            </a:r>
            <a:r>
              <a:rPr lang="en-US" sz="1600">
                <a:solidFill>
                  <a:schemeClr val="dk1"/>
                </a:solidFill>
                <a:latin typeface="Times New Roman"/>
                <a:ea typeface="Times New Roman"/>
                <a:cs typeface="Times New Roman"/>
                <a:sym typeface="Times New Roman"/>
              </a:rPr>
              <a:t>If the DataFrame contains numerical data, the description contains these information for each column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0" y="0"/>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Reading and Inspection</a:t>
            </a:r>
            <a:endParaRPr sz="3600">
              <a:solidFill>
                <a:srgbClr val="FF0000"/>
              </a:solidFill>
              <a:latin typeface="Times New Roman"/>
              <a:ea typeface="Times New Roman"/>
              <a:cs typeface="Times New Roman"/>
              <a:sym typeface="Times New Roman"/>
            </a:endParaRPr>
          </a:p>
        </p:txBody>
      </p:sp>
      <p:pic>
        <p:nvPicPr>
          <p:cNvPr id="195" name="Google Shape;195;p11"/>
          <p:cNvPicPr preferRelativeResize="0"/>
          <p:nvPr/>
        </p:nvPicPr>
        <p:blipFill rotWithShape="1">
          <a:blip r:embed="rId3">
            <a:alphaModFix/>
          </a:blip>
          <a:srcRect b="0" l="0" r="0" t="0"/>
          <a:stretch/>
        </p:blipFill>
        <p:spPr>
          <a:xfrm>
            <a:off x="11514677" y="124215"/>
            <a:ext cx="524011" cy="538566"/>
          </a:xfrm>
          <a:prstGeom prst="rect">
            <a:avLst/>
          </a:prstGeom>
          <a:noFill/>
          <a:ln>
            <a:noFill/>
          </a:ln>
        </p:spPr>
      </p:pic>
      <p:pic>
        <p:nvPicPr>
          <p:cNvPr id="196" name="Google Shape;196;p11"/>
          <p:cNvPicPr preferRelativeResize="0"/>
          <p:nvPr/>
        </p:nvPicPr>
        <p:blipFill rotWithShape="1">
          <a:blip r:embed="rId4">
            <a:alphaModFix/>
          </a:blip>
          <a:srcRect b="0" l="0" r="0" t="0"/>
          <a:stretch/>
        </p:blipFill>
        <p:spPr>
          <a:xfrm>
            <a:off x="247650" y="1677482"/>
            <a:ext cx="5184630" cy="3965225"/>
          </a:xfrm>
          <a:prstGeom prst="rect">
            <a:avLst/>
          </a:prstGeom>
          <a:noFill/>
          <a:ln>
            <a:noFill/>
          </a:ln>
        </p:spPr>
      </p:pic>
      <p:sp>
        <p:nvSpPr>
          <p:cNvPr id="197" name="Google Shape;197;p11"/>
          <p:cNvSpPr txBox="1"/>
          <p:nvPr/>
        </p:nvSpPr>
        <p:spPr>
          <a:xfrm>
            <a:off x="5429250" y="2222390"/>
            <a:ext cx="6515100" cy="132343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We will count total number of NaN data present in hotel booking dataset  and find out the number of NaN or missing values in each columns.</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As we can see in the output</a:t>
            </a:r>
            <a:r>
              <a:rPr b="1" lang="en-US" sz="1600">
                <a:solidFill>
                  <a:schemeClr val="dk1"/>
                </a:solidFill>
                <a:latin typeface="Times New Roman"/>
                <a:ea typeface="Times New Roman"/>
                <a:cs typeface="Times New Roman"/>
                <a:sym typeface="Times New Roman"/>
              </a:rPr>
              <a:t>, hotel.isnull().sum()</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Function has return </a:t>
            </a:r>
            <a:r>
              <a:rPr b="1" lang="en-US" sz="1600">
                <a:solidFill>
                  <a:schemeClr val="dk1"/>
                </a:solidFill>
                <a:latin typeface="Times New Roman"/>
                <a:ea typeface="Times New Roman"/>
                <a:cs typeface="Times New Roman"/>
                <a:sym typeface="Times New Roman"/>
              </a:rPr>
              <a:t>country </a:t>
            </a:r>
            <a:r>
              <a:rPr lang="en-US" sz="1600">
                <a:solidFill>
                  <a:schemeClr val="dk1"/>
                </a:solidFill>
                <a:latin typeface="Times New Roman"/>
                <a:ea typeface="Times New Roman"/>
                <a:cs typeface="Times New Roman"/>
                <a:sym typeface="Times New Roman"/>
              </a:rPr>
              <a:t>columns </a:t>
            </a:r>
            <a:r>
              <a:rPr b="1" lang="en-US" sz="1600">
                <a:solidFill>
                  <a:schemeClr val="dk1"/>
                </a:solidFill>
                <a:latin typeface="Times New Roman"/>
                <a:ea typeface="Times New Roman"/>
                <a:cs typeface="Times New Roman"/>
                <a:sym typeface="Times New Roman"/>
              </a:rPr>
              <a:t>488 NaN </a:t>
            </a:r>
            <a:r>
              <a:rPr lang="en-US" sz="1600">
                <a:solidFill>
                  <a:schemeClr val="dk1"/>
                </a:solidFill>
                <a:latin typeface="Times New Roman"/>
                <a:ea typeface="Times New Roman"/>
                <a:cs typeface="Times New Roman"/>
                <a:sym typeface="Times New Roman"/>
              </a:rPr>
              <a:t>data are present. </a:t>
            </a:r>
            <a:endParaRPr/>
          </a:p>
        </p:txBody>
      </p:sp>
      <p:sp>
        <p:nvSpPr>
          <p:cNvPr id="198" name="Google Shape;198;p11"/>
          <p:cNvSpPr txBox="1"/>
          <p:nvPr/>
        </p:nvSpPr>
        <p:spPr>
          <a:xfrm>
            <a:off x="6543923" y="5398936"/>
            <a:ext cx="1311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0" y="1"/>
            <a:ext cx="11065789" cy="1022887"/>
          </a:xfrm>
          <a:prstGeom prst="rect">
            <a:avLst/>
          </a:prstGeom>
          <a:solidFill>
            <a:srgbClr val="8DA9DB"/>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600"/>
              <a:buFont typeface="Times New Roman"/>
              <a:buNone/>
            </a:pPr>
            <a:br>
              <a:rPr b="1" lang="en-US" sz="3600">
                <a:solidFill>
                  <a:srgbClr val="FF0000"/>
                </a:solidFill>
                <a:latin typeface="Times New Roman"/>
                <a:ea typeface="Times New Roman"/>
                <a:cs typeface="Times New Roman"/>
                <a:sym typeface="Times New Roman"/>
              </a:rPr>
            </a:br>
            <a:r>
              <a:rPr b="1" lang="en-US" sz="3600">
                <a:solidFill>
                  <a:srgbClr val="FF0000"/>
                </a:solidFill>
                <a:latin typeface="Times New Roman"/>
                <a:ea typeface="Times New Roman"/>
                <a:cs typeface="Times New Roman"/>
                <a:sym typeface="Times New Roman"/>
              </a:rPr>
              <a:t>Cleaning the Data</a:t>
            </a:r>
            <a:br>
              <a:rPr b="1" lang="en-US" sz="3600">
                <a:solidFill>
                  <a:srgbClr val="FF0000"/>
                </a:solidFill>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pic>
        <p:nvPicPr>
          <p:cNvPr id="204" name="Google Shape;204;p12"/>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pic>
        <p:nvPicPr>
          <p:cNvPr id="205" name="Google Shape;205;p12"/>
          <p:cNvPicPr preferRelativeResize="0"/>
          <p:nvPr/>
        </p:nvPicPr>
        <p:blipFill rotWithShape="1">
          <a:blip r:embed="rId4">
            <a:alphaModFix/>
          </a:blip>
          <a:srcRect b="0" l="0" r="0" t="0"/>
          <a:stretch/>
        </p:blipFill>
        <p:spPr>
          <a:xfrm>
            <a:off x="0" y="1201130"/>
            <a:ext cx="12192000" cy="55114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0" y="0"/>
            <a:ext cx="109728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Data Preparation</a:t>
            </a:r>
            <a:endParaRPr sz="3600">
              <a:solidFill>
                <a:srgbClr val="FF0000"/>
              </a:solidFill>
              <a:latin typeface="Times New Roman"/>
              <a:ea typeface="Times New Roman"/>
              <a:cs typeface="Times New Roman"/>
              <a:sym typeface="Times New Roman"/>
            </a:endParaRPr>
          </a:p>
        </p:txBody>
      </p:sp>
      <p:pic>
        <p:nvPicPr>
          <p:cNvPr id="211" name="Google Shape;211;p13"/>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pic>
        <p:nvPicPr>
          <p:cNvPr id="212" name="Google Shape;212;p13"/>
          <p:cNvPicPr preferRelativeResize="0"/>
          <p:nvPr/>
        </p:nvPicPr>
        <p:blipFill rotWithShape="1">
          <a:blip r:embed="rId4">
            <a:alphaModFix/>
          </a:blip>
          <a:srcRect b="0" l="0" r="0" t="0"/>
          <a:stretch/>
        </p:blipFill>
        <p:spPr>
          <a:xfrm>
            <a:off x="190831" y="1471152"/>
            <a:ext cx="5542059" cy="2110019"/>
          </a:xfrm>
          <a:prstGeom prst="rect">
            <a:avLst/>
          </a:prstGeom>
          <a:noFill/>
          <a:ln>
            <a:noFill/>
          </a:ln>
        </p:spPr>
      </p:pic>
      <p:pic>
        <p:nvPicPr>
          <p:cNvPr id="213" name="Google Shape;213;p13"/>
          <p:cNvPicPr preferRelativeResize="0"/>
          <p:nvPr/>
        </p:nvPicPr>
        <p:blipFill rotWithShape="1">
          <a:blip r:embed="rId5">
            <a:alphaModFix/>
          </a:blip>
          <a:srcRect b="0" l="0" r="0" t="0"/>
          <a:stretch/>
        </p:blipFill>
        <p:spPr>
          <a:xfrm>
            <a:off x="190831" y="3726760"/>
            <a:ext cx="5542059" cy="2805590"/>
          </a:xfrm>
          <a:prstGeom prst="rect">
            <a:avLst/>
          </a:prstGeom>
          <a:noFill/>
          <a:ln>
            <a:noFill/>
          </a:ln>
        </p:spPr>
      </p:pic>
      <p:sp>
        <p:nvSpPr>
          <p:cNvPr id="214" name="Google Shape;214;p13"/>
          <p:cNvSpPr txBox="1"/>
          <p:nvPr/>
        </p:nvSpPr>
        <p:spPr>
          <a:xfrm>
            <a:off x="7227736" y="4190337"/>
            <a:ext cx="4611755" cy="5847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we'll convert each value of a column of integers to string using the </a:t>
            </a:r>
            <a:r>
              <a:rPr b="1" lang="en-US" sz="1600">
                <a:solidFill>
                  <a:schemeClr val="dk1"/>
                </a:solidFill>
                <a:latin typeface="Times New Roman"/>
                <a:ea typeface="Times New Roman"/>
                <a:cs typeface="Times New Roman"/>
                <a:sym typeface="Times New Roman"/>
              </a:rPr>
              <a:t>astype(str)</a:t>
            </a:r>
            <a:r>
              <a:rPr lang="en-US" sz="1600">
                <a:solidFill>
                  <a:schemeClr val="dk1"/>
                </a:solidFill>
                <a:latin typeface="Times New Roman"/>
                <a:ea typeface="Times New Roman"/>
                <a:cs typeface="Times New Roman"/>
                <a:sym typeface="Times New Roman"/>
              </a:rPr>
              <a:t> function</a:t>
            </a:r>
            <a:endParaRPr/>
          </a:p>
        </p:txBody>
      </p:sp>
      <p:sp>
        <p:nvSpPr>
          <p:cNvPr id="215" name="Google Shape;215;p13"/>
          <p:cNvSpPr txBox="1"/>
          <p:nvPr/>
        </p:nvSpPr>
        <p:spPr>
          <a:xfrm>
            <a:off x="7227736" y="2250219"/>
            <a:ext cx="4331765" cy="10772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This method is quite useful when we need to rename some selected columns because we need to specify information only for the columns which are to be renamed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0" y="-26894"/>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EDA</a:t>
            </a:r>
            <a:endParaRPr/>
          </a:p>
        </p:txBody>
      </p:sp>
      <p:pic>
        <p:nvPicPr>
          <p:cNvPr id="221" name="Google Shape;221;p14"/>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pic>
        <p:nvPicPr>
          <p:cNvPr id="222" name="Google Shape;222;p14"/>
          <p:cNvPicPr preferRelativeResize="0"/>
          <p:nvPr/>
        </p:nvPicPr>
        <p:blipFill rotWithShape="1">
          <a:blip r:embed="rId4">
            <a:alphaModFix/>
          </a:blip>
          <a:srcRect b="0" l="0" r="0" t="0"/>
          <a:stretch/>
        </p:blipFill>
        <p:spPr>
          <a:xfrm>
            <a:off x="5663979" y="1391676"/>
            <a:ext cx="5125942" cy="3613471"/>
          </a:xfrm>
          <a:prstGeom prst="rect">
            <a:avLst/>
          </a:prstGeom>
          <a:noFill/>
          <a:ln>
            <a:noFill/>
          </a:ln>
        </p:spPr>
      </p:pic>
      <p:pic>
        <p:nvPicPr>
          <p:cNvPr id="223" name="Google Shape;223;p14"/>
          <p:cNvPicPr preferRelativeResize="0"/>
          <p:nvPr/>
        </p:nvPicPr>
        <p:blipFill rotWithShape="1">
          <a:blip r:embed="rId5">
            <a:alphaModFix/>
          </a:blip>
          <a:srcRect b="0" l="0" r="0" t="0"/>
          <a:stretch/>
        </p:blipFill>
        <p:spPr>
          <a:xfrm>
            <a:off x="874063" y="1034840"/>
            <a:ext cx="4286333" cy="3855212"/>
          </a:xfrm>
          <a:prstGeom prst="rect">
            <a:avLst/>
          </a:prstGeom>
          <a:noFill/>
          <a:ln>
            <a:noFill/>
          </a:ln>
        </p:spPr>
      </p:pic>
      <p:sp>
        <p:nvSpPr>
          <p:cNvPr id="224" name="Google Shape;224;p14"/>
          <p:cNvSpPr txBox="1"/>
          <p:nvPr/>
        </p:nvSpPr>
        <p:spPr>
          <a:xfrm>
            <a:off x="5963479" y="4890052"/>
            <a:ext cx="559602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Total stay length and lead time are slightly correlated. This may means that for longer hotel stays, people generally plan little before the actual arrival.</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adr is slightly correlated with total_people, which makes sense as more no. of people means more service to deliver, therefore</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more adr.</a:t>
            </a:r>
            <a:endParaRPr/>
          </a:p>
        </p:txBody>
      </p:sp>
      <p:sp>
        <p:nvSpPr>
          <p:cNvPr id="225" name="Google Shape;225;p14"/>
          <p:cNvSpPr txBox="1"/>
          <p:nvPr/>
        </p:nvSpPr>
        <p:spPr>
          <a:xfrm>
            <a:off x="460595" y="5005147"/>
            <a:ext cx="5113268" cy="160043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Around 66.4% bookings are for City hotel and 33.6% bookings are for Resort hotel.</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Avg adr of Resort hotel is slightly lower than that of City hotel. Hence, City hotel seems to be making slightly more revenue.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0" y="18255"/>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Booking Cancelations </a:t>
            </a:r>
            <a:endParaRPr b="1" sz="3600">
              <a:solidFill>
                <a:srgbClr val="FF0000"/>
              </a:solidFill>
              <a:latin typeface="Times New Roman"/>
              <a:ea typeface="Times New Roman"/>
              <a:cs typeface="Times New Roman"/>
              <a:sym typeface="Times New Roman"/>
            </a:endParaRPr>
          </a:p>
        </p:txBody>
      </p:sp>
      <p:pic>
        <p:nvPicPr>
          <p:cNvPr id="231" name="Google Shape;231;p15"/>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pic>
        <p:nvPicPr>
          <p:cNvPr id="232" name="Google Shape;232;p15"/>
          <p:cNvPicPr preferRelativeResize="0"/>
          <p:nvPr/>
        </p:nvPicPr>
        <p:blipFill rotWithShape="1">
          <a:blip r:embed="rId4">
            <a:alphaModFix/>
          </a:blip>
          <a:srcRect b="0" l="0" r="0" t="0"/>
          <a:stretch/>
        </p:blipFill>
        <p:spPr>
          <a:xfrm>
            <a:off x="8999910" y="2060665"/>
            <a:ext cx="2915857" cy="2736670"/>
          </a:xfrm>
          <a:prstGeom prst="rect">
            <a:avLst/>
          </a:prstGeom>
          <a:noFill/>
          <a:ln>
            <a:noFill/>
          </a:ln>
        </p:spPr>
      </p:pic>
      <p:pic>
        <p:nvPicPr>
          <p:cNvPr id="233" name="Google Shape;233;p15"/>
          <p:cNvPicPr preferRelativeResize="0"/>
          <p:nvPr/>
        </p:nvPicPr>
        <p:blipFill rotWithShape="1">
          <a:blip r:embed="rId5">
            <a:alphaModFix/>
          </a:blip>
          <a:srcRect b="0" l="0" r="0" t="0"/>
          <a:stretch/>
        </p:blipFill>
        <p:spPr>
          <a:xfrm>
            <a:off x="0" y="1595215"/>
            <a:ext cx="4973645" cy="3743826"/>
          </a:xfrm>
          <a:prstGeom prst="rect">
            <a:avLst/>
          </a:prstGeom>
          <a:noFill/>
          <a:ln>
            <a:noFill/>
          </a:ln>
        </p:spPr>
      </p:pic>
      <p:pic>
        <p:nvPicPr>
          <p:cNvPr id="234" name="Google Shape;234;p15"/>
          <p:cNvPicPr preferRelativeResize="0"/>
          <p:nvPr/>
        </p:nvPicPr>
        <p:blipFill rotWithShape="1">
          <a:blip r:embed="rId6">
            <a:alphaModFix/>
          </a:blip>
          <a:srcRect b="0" l="0" r="0" t="0"/>
          <a:stretch/>
        </p:blipFill>
        <p:spPr>
          <a:xfrm>
            <a:off x="5207801" y="1439518"/>
            <a:ext cx="4021112" cy="3899523"/>
          </a:xfrm>
          <a:prstGeom prst="rect">
            <a:avLst/>
          </a:prstGeom>
          <a:noFill/>
          <a:ln>
            <a:noFill/>
          </a:ln>
        </p:spPr>
      </p:pic>
      <p:sp>
        <p:nvSpPr>
          <p:cNvPr id="235" name="Google Shape;235;p15"/>
          <p:cNvSpPr txBox="1"/>
          <p:nvPr/>
        </p:nvSpPr>
        <p:spPr>
          <a:xfrm>
            <a:off x="6294034" y="5275223"/>
            <a:ext cx="5265467"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According to the pie chart, 63% of bookings were not canceled and 37% of the bookings were canceled at the Hotel</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5"/>
          <p:cNvSpPr txBox="1"/>
          <p:nvPr/>
        </p:nvSpPr>
        <p:spPr>
          <a:xfrm>
            <a:off x="568622" y="5339041"/>
            <a:ext cx="4405023"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Majority of bookings were not canceled, still some half of the bookings were canceled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nvSpPr>
        <p:spPr>
          <a:xfrm>
            <a:off x="0" y="18255"/>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Cancelation Rate in City Hotel &amp; Resort Hotel </a:t>
            </a:r>
            <a:endParaRPr b="1" sz="3600">
              <a:solidFill>
                <a:srgbClr val="FF0000"/>
              </a:solidFill>
              <a:latin typeface="Times New Roman"/>
              <a:ea typeface="Times New Roman"/>
              <a:cs typeface="Times New Roman"/>
              <a:sym typeface="Times New Roman"/>
            </a:endParaRPr>
          </a:p>
        </p:txBody>
      </p:sp>
      <p:pic>
        <p:nvPicPr>
          <p:cNvPr id="242" name="Google Shape;242;p16"/>
          <p:cNvPicPr preferRelativeResize="0"/>
          <p:nvPr/>
        </p:nvPicPr>
        <p:blipFill rotWithShape="1">
          <a:blip r:embed="rId3">
            <a:alphaModFix/>
          </a:blip>
          <a:srcRect b="0" l="0" r="0" t="0"/>
          <a:stretch/>
        </p:blipFill>
        <p:spPr>
          <a:xfrm>
            <a:off x="250281" y="1660711"/>
            <a:ext cx="5514415" cy="4795747"/>
          </a:xfrm>
          <a:prstGeom prst="rect">
            <a:avLst/>
          </a:prstGeom>
          <a:noFill/>
          <a:ln>
            <a:noFill/>
          </a:ln>
        </p:spPr>
      </p:pic>
      <p:pic>
        <p:nvPicPr>
          <p:cNvPr id="243" name="Google Shape;243;p16"/>
          <p:cNvPicPr preferRelativeResize="0"/>
          <p:nvPr/>
        </p:nvPicPr>
        <p:blipFill rotWithShape="1">
          <a:blip r:embed="rId4">
            <a:alphaModFix/>
          </a:blip>
          <a:srcRect b="0" l="0" r="0" t="0"/>
          <a:stretch/>
        </p:blipFill>
        <p:spPr>
          <a:xfrm>
            <a:off x="11559501" y="145418"/>
            <a:ext cx="524011" cy="538566"/>
          </a:xfrm>
          <a:prstGeom prst="rect">
            <a:avLst/>
          </a:prstGeom>
          <a:noFill/>
          <a:ln>
            <a:noFill/>
          </a:ln>
        </p:spPr>
      </p:pic>
      <p:sp>
        <p:nvSpPr>
          <p:cNvPr id="244" name="Google Shape;244;p16"/>
          <p:cNvSpPr txBox="1"/>
          <p:nvPr/>
        </p:nvSpPr>
        <p:spPr>
          <a:xfrm>
            <a:off x="6535973" y="2806810"/>
            <a:ext cx="512859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Most bookings were in city hotel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Cancelations in Resort hotel is less compared to city  hotel</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17"/>
          <p:cNvPicPr preferRelativeResize="0"/>
          <p:nvPr/>
        </p:nvPicPr>
        <p:blipFill rotWithShape="1">
          <a:blip r:embed="rId3">
            <a:alphaModFix/>
          </a:blip>
          <a:srcRect b="0" l="0" r="0" t="0"/>
          <a:stretch/>
        </p:blipFill>
        <p:spPr>
          <a:xfrm>
            <a:off x="0" y="1325563"/>
            <a:ext cx="8292353" cy="4438645"/>
          </a:xfrm>
          <a:prstGeom prst="rect">
            <a:avLst/>
          </a:prstGeom>
          <a:noFill/>
          <a:ln>
            <a:noFill/>
          </a:ln>
        </p:spPr>
      </p:pic>
      <p:sp>
        <p:nvSpPr>
          <p:cNvPr id="250" name="Google Shape;250;p17"/>
          <p:cNvSpPr txBox="1"/>
          <p:nvPr/>
        </p:nvSpPr>
        <p:spPr>
          <a:xfrm>
            <a:off x="0" y="0"/>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Arriving year, Leadtime and Cancelations</a:t>
            </a:r>
            <a:endParaRPr/>
          </a:p>
        </p:txBody>
      </p:sp>
      <p:pic>
        <p:nvPicPr>
          <p:cNvPr id="251" name="Google Shape;251;p17"/>
          <p:cNvPicPr preferRelativeResize="0"/>
          <p:nvPr/>
        </p:nvPicPr>
        <p:blipFill rotWithShape="1">
          <a:blip r:embed="rId4">
            <a:alphaModFix/>
          </a:blip>
          <a:srcRect b="0" l="0" r="0" t="0"/>
          <a:stretch/>
        </p:blipFill>
        <p:spPr>
          <a:xfrm>
            <a:off x="11559501" y="145418"/>
            <a:ext cx="524011" cy="538566"/>
          </a:xfrm>
          <a:prstGeom prst="rect">
            <a:avLst/>
          </a:prstGeom>
          <a:noFill/>
          <a:ln>
            <a:noFill/>
          </a:ln>
        </p:spPr>
      </p:pic>
      <p:sp>
        <p:nvSpPr>
          <p:cNvPr id="252" name="Google Shape;252;p17"/>
          <p:cNvSpPr txBox="1"/>
          <p:nvPr/>
        </p:nvSpPr>
        <p:spPr>
          <a:xfrm>
            <a:off x="466165" y="6040264"/>
            <a:ext cx="1092797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For all the 3 years, bookings with a lead time less than 100 days have fewer chances of getting cancelled, and lead time more than 100 days have more chances of getting cancelled.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type="title"/>
          </p:nvPr>
        </p:nvSpPr>
        <p:spPr>
          <a:xfrm>
            <a:off x="-1" y="0"/>
            <a:ext cx="11008659"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Arrivals per Year &amp; Arrivals per Month</a:t>
            </a:r>
            <a:endParaRPr sz="3600">
              <a:solidFill>
                <a:srgbClr val="FF0000"/>
              </a:solidFill>
              <a:latin typeface="Times New Roman"/>
              <a:ea typeface="Times New Roman"/>
              <a:cs typeface="Times New Roman"/>
              <a:sym typeface="Times New Roman"/>
            </a:endParaRPr>
          </a:p>
        </p:txBody>
      </p:sp>
      <p:pic>
        <p:nvPicPr>
          <p:cNvPr id="258" name="Google Shape;258;p18"/>
          <p:cNvPicPr preferRelativeResize="0"/>
          <p:nvPr>
            <p:ph idx="1" type="body"/>
          </p:nvPr>
        </p:nvPicPr>
        <p:blipFill rotWithShape="1">
          <a:blip r:embed="rId3">
            <a:alphaModFix/>
          </a:blip>
          <a:srcRect b="0" l="0" r="0" t="0"/>
          <a:stretch/>
        </p:blipFill>
        <p:spPr>
          <a:xfrm>
            <a:off x="135399" y="1598213"/>
            <a:ext cx="11354236" cy="3252084"/>
          </a:xfrm>
          <a:prstGeom prst="rect">
            <a:avLst/>
          </a:prstGeom>
          <a:noFill/>
          <a:ln>
            <a:noFill/>
          </a:ln>
        </p:spPr>
      </p:pic>
      <p:pic>
        <p:nvPicPr>
          <p:cNvPr id="259" name="Google Shape;259;p18"/>
          <p:cNvPicPr preferRelativeResize="0"/>
          <p:nvPr/>
        </p:nvPicPr>
        <p:blipFill rotWithShape="1">
          <a:blip r:embed="rId4">
            <a:alphaModFix/>
          </a:blip>
          <a:srcRect b="0" l="0" r="0" t="0"/>
          <a:stretch/>
        </p:blipFill>
        <p:spPr>
          <a:xfrm>
            <a:off x="11559501" y="145418"/>
            <a:ext cx="524011" cy="538566"/>
          </a:xfrm>
          <a:prstGeom prst="rect">
            <a:avLst/>
          </a:prstGeom>
          <a:noFill/>
          <a:ln>
            <a:noFill/>
          </a:ln>
        </p:spPr>
      </p:pic>
      <p:sp>
        <p:nvSpPr>
          <p:cNvPr id="260" name="Google Shape;260;p18"/>
          <p:cNvSpPr txBox="1"/>
          <p:nvPr/>
        </p:nvSpPr>
        <p:spPr>
          <a:xfrm>
            <a:off x="6734755" y="5259787"/>
            <a:ext cx="4977517" cy="110799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From the month of July to August the number of bookings increased and in August, City Hotel got most number of guests.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8"/>
          <p:cNvSpPr txBox="1"/>
          <p:nvPr/>
        </p:nvSpPr>
        <p:spPr>
          <a:xfrm>
            <a:off x="392264" y="5263763"/>
            <a:ext cx="5308821" cy="19082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We can see most of the bookings were in the year 2016 and bookings were done in City hotel</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 Most bookings were done in the month of May , June, July, August add Codded Markdown</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19"/>
          <p:cNvPicPr preferRelativeResize="0"/>
          <p:nvPr/>
        </p:nvPicPr>
        <p:blipFill rotWithShape="1">
          <a:blip r:embed="rId3">
            <a:alphaModFix/>
          </a:blip>
          <a:srcRect b="0" l="0" r="0" t="0"/>
          <a:stretch/>
        </p:blipFill>
        <p:spPr>
          <a:xfrm>
            <a:off x="317992" y="1269414"/>
            <a:ext cx="4269911" cy="2579017"/>
          </a:xfrm>
          <a:prstGeom prst="rect">
            <a:avLst/>
          </a:prstGeom>
          <a:noFill/>
          <a:ln>
            <a:noFill/>
          </a:ln>
        </p:spPr>
      </p:pic>
      <p:sp>
        <p:nvSpPr>
          <p:cNvPr id="267" name="Google Shape;267;p19"/>
          <p:cNvSpPr txBox="1"/>
          <p:nvPr/>
        </p:nvSpPr>
        <p:spPr>
          <a:xfrm>
            <a:off x="5084471" y="4529122"/>
            <a:ext cx="5504330" cy="119673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August is the most occupied (busiest) month with 11.6% bookings and January is the most unoccupied month with 4.9% bookings</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pic>
        <p:nvPicPr>
          <p:cNvPr id="268" name="Google Shape;268;p19"/>
          <p:cNvPicPr preferRelativeResize="0"/>
          <p:nvPr/>
        </p:nvPicPr>
        <p:blipFill rotWithShape="1">
          <a:blip r:embed="rId4">
            <a:alphaModFix/>
          </a:blip>
          <a:srcRect b="0" l="0" r="0" t="0"/>
          <a:stretch/>
        </p:blipFill>
        <p:spPr>
          <a:xfrm>
            <a:off x="11559501" y="145418"/>
            <a:ext cx="524011" cy="538566"/>
          </a:xfrm>
          <a:prstGeom prst="rect">
            <a:avLst/>
          </a:prstGeom>
          <a:noFill/>
          <a:ln>
            <a:noFill/>
          </a:ln>
        </p:spPr>
      </p:pic>
      <p:pic>
        <p:nvPicPr>
          <p:cNvPr id="269" name="Google Shape;269;p19"/>
          <p:cNvPicPr preferRelativeResize="0"/>
          <p:nvPr/>
        </p:nvPicPr>
        <p:blipFill rotWithShape="1">
          <a:blip r:embed="rId5">
            <a:alphaModFix/>
          </a:blip>
          <a:srcRect b="0" l="0" r="0" t="0"/>
          <a:stretch/>
        </p:blipFill>
        <p:spPr>
          <a:xfrm>
            <a:off x="288839" y="4049649"/>
            <a:ext cx="4299064" cy="2507197"/>
          </a:xfrm>
          <a:prstGeom prst="rect">
            <a:avLst/>
          </a:prstGeom>
          <a:noFill/>
          <a:ln>
            <a:noFill/>
          </a:ln>
        </p:spPr>
      </p:pic>
      <p:sp>
        <p:nvSpPr>
          <p:cNvPr id="270" name="Google Shape;270;p19"/>
          <p:cNvSpPr txBox="1"/>
          <p:nvPr/>
        </p:nvSpPr>
        <p:spPr>
          <a:xfrm>
            <a:off x="5084471" y="1416577"/>
            <a:ext cx="4625788" cy="11560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47% bookings were done in 2016, 34% in 2017 and 18 percent in 2015. We can see increasing tendency in bookings year wise</a:t>
            </a:r>
            <a:endParaRPr/>
          </a:p>
        </p:txBody>
      </p:sp>
      <p:sp>
        <p:nvSpPr>
          <p:cNvPr id="271" name="Google Shape;271;p19"/>
          <p:cNvSpPr txBox="1"/>
          <p:nvPr>
            <p:ph type="title"/>
          </p:nvPr>
        </p:nvSpPr>
        <p:spPr>
          <a:xfrm>
            <a:off x="-1" y="0"/>
            <a:ext cx="11044519" cy="1095677"/>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Arrivals per Year &amp; Arrivals per Month</a:t>
            </a:r>
            <a:endParaRPr sz="3600">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0" y="0"/>
            <a:ext cx="11189776" cy="1302651"/>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Let's Catch The Defaulters</a:t>
            </a:r>
            <a:endParaRPr/>
          </a:p>
        </p:txBody>
      </p:sp>
      <p:sp>
        <p:nvSpPr>
          <p:cNvPr id="98" name="Google Shape;98;p2"/>
          <p:cNvSpPr txBox="1"/>
          <p:nvPr>
            <p:ph idx="1" type="body"/>
          </p:nvPr>
        </p:nvSpPr>
        <p:spPr>
          <a:xfrm>
            <a:off x="1676400" y="2097773"/>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150000"/>
              </a:lnSpc>
              <a:spcBef>
                <a:spcPts val="0"/>
              </a:spcBef>
              <a:spcAft>
                <a:spcPts val="0"/>
              </a:spcAft>
              <a:buClr>
                <a:schemeClr val="dk1"/>
              </a:buClr>
              <a:buSzPts val="2400"/>
              <a:buFont typeface="Calibri"/>
              <a:buAutoNum type="alphaLcParenR"/>
            </a:pPr>
            <a:r>
              <a:rPr b="1" lang="en-US" sz="2400">
                <a:latin typeface="Times New Roman"/>
                <a:ea typeface="Times New Roman"/>
                <a:cs typeface="Times New Roman"/>
                <a:sym typeface="Times New Roman"/>
              </a:rPr>
              <a:t>Defining Problem statement</a:t>
            </a:r>
            <a:endParaRPr/>
          </a:p>
          <a:p>
            <a:pPr indent="-514350" lvl="0" marL="514350" rtl="0" algn="l">
              <a:lnSpc>
                <a:spcPct val="150000"/>
              </a:lnSpc>
              <a:spcBef>
                <a:spcPts val="1000"/>
              </a:spcBef>
              <a:spcAft>
                <a:spcPts val="0"/>
              </a:spcAft>
              <a:buClr>
                <a:schemeClr val="dk1"/>
              </a:buClr>
              <a:buSzPts val="2400"/>
              <a:buFont typeface="Calibri"/>
              <a:buAutoNum type="alphaLcParenR"/>
            </a:pPr>
            <a:r>
              <a:rPr b="1" lang="en-US" sz="2400">
                <a:latin typeface="Times New Roman"/>
                <a:ea typeface="Times New Roman"/>
                <a:cs typeface="Times New Roman"/>
                <a:sym typeface="Times New Roman"/>
              </a:rPr>
              <a:t>Reading and Inspection</a:t>
            </a:r>
            <a:endParaRPr/>
          </a:p>
          <a:p>
            <a:pPr indent="-514350" lvl="0" marL="514350" rtl="0" algn="l">
              <a:lnSpc>
                <a:spcPct val="150000"/>
              </a:lnSpc>
              <a:spcBef>
                <a:spcPts val="1000"/>
              </a:spcBef>
              <a:spcAft>
                <a:spcPts val="0"/>
              </a:spcAft>
              <a:buClr>
                <a:schemeClr val="dk1"/>
              </a:buClr>
              <a:buSzPts val="2400"/>
              <a:buFont typeface="Calibri"/>
              <a:buAutoNum type="alphaLcParenR"/>
            </a:pPr>
            <a:r>
              <a:rPr b="1" lang="en-US" sz="2400">
                <a:latin typeface="Times New Roman"/>
                <a:ea typeface="Times New Roman"/>
                <a:cs typeface="Times New Roman"/>
                <a:sym typeface="Times New Roman"/>
              </a:rPr>
              <a:t>Cleaning the Dataset</a:t>
            </a:r>
            <a:endParaRPr/>
          </a:p>
          <a:p>
            <a:pPr indent="-514350" lvl="0" marL="514350" rtl="0" algn="l">
              <a:lnSpc>
                <a:spcPct val="150000"/>
              </a:lnSpc>
              <a:spcBef>
                <a:spcPts val="1000"/>
              </a:spcBef>
              <a:spcAft>
                <a:spcPts val="0"/>
              </a:spcAft>
              <a:buClr>
                <a:schemeClr val="dk1"/>
              </a:buClr>
              <a:buSzPts val="2400"/>
              <a:buFont typeface="Calibri"/>
              <a:buAutoNum type="alphaLcParenR"/>
            </a:pPr>
            <a:r>
              <a:rPr b="1" lang="en-US" sz="2400">
                <a:latin typeface="Times New Roman"/>
                <a:ea typeface="Times New Roman"/>
                <a:cs typeface="Times New Roman"/>
                <a:sym typeface="Times New Roman"/>
              </a:rPr>
              <a:t>Exploratory Data Analysis</a:t>
            </a:r>
            <a:endParaRPr/>
          </a:p>
          <a:p>
            <a:pPr indent="-514350" lvl="0" marL="514350" rtl="0" algn="l">
              <a:lnSpc>
                <a:spcPct val="150000"/>
              </a:lnSpc>
              <a:spcBef>
                <a:spcPts val="1000"/>
              </a:spcBef>
              <a:spcAft>
                <a:spcPts val="0"/>
              </a:spcAft>
              <a:buClr>
                <a:schemeClr val="dk1"/>
              </a:buClr>
              <a:buSzPts val="2400"/>
              <a:buFont typeface="Calibri"/>
              <a:buAutoNum type="alphaLcParenR"/>
            </a:pPr>
            <a:r>
              <a:rPr b="1" lang="en-US" sz="2400">
                <a:latin typeface="Times New Roman"/>
                <a:ea typeface="Times New Roman"/>
                <a:cs typeface="Times New Roman"/>
                <a:sym typeface="Times New Roman"/>
              </a:rPr>
              <a:t>Data Visualization</a:t>
            </a:r>
            <a:endParaRPr/>
          </a:p>
          <a:p>
            <a:pPr indent="0" lvl="0" marL="0" rtl="0" algn="l">
              <a:lnSpc>
                <a:spcPct val="15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361950" lvl="0" marL="514350" rtl="0" algn="l">
              <a:lnSpc>
                <a:spcPct val="15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61950" lvl="0" marL="514350" rtl="0" algn="l">
              <a:lnSpc>
                <a:spcPct val="15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b="0" l="0" r="0" t="0"/>
          <a:stretch/>
        </p:blipFill>
        <p:spPr>
          <a:xfrm>
            <a:off x="6841671" y="1442136"/>
            <a:ext cx="5089051" cy="5006975"/>
          </a:xfrm>
          <a:prstGeom prst="ellipse">
            <a:avLst/>
          </a:prstGeom>
          <a:noFill/>
          <a:ln>
            <a:noFill/>
          </a:ln>
        </p:spPr>
      </p:pic>
      <p:pic>
        <p:nvPicPr>
          <p:cNvPr id="100" name="Google Shape;100;p2"/>
          <p:cNvPicPr preferRelativeResize="0"/>
          <p:nvPr/>
        </p:nvPicPr>
        <p:blipFill rotWithShape="1">
          <a:blip r:embed="rId4">
            <a:alphaModFix/>
          </a:blip>
          <a:srcRect b="0" l="0" r="0" t="0"/>
          <a:stretch/>
        </p:blipFill>
        <p:spPr>
          <a:xfrm>
            <a:off x="11559501" y="145418"/>
            <a:ext cx="524011" cy="53856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0"/>
          <p:cNvSpPr txBox="1"/>
          <p:nvPr>
            <p:ph type="title"/>
          </p:nvPr>
        </p:nvSpPr>
        <p:spPr>
          <a:xfrm>
            <a:off x="0" y="-2614"/>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Arriving Date</a:t>
            </a:r>
            <a:endParaRPr sz="3600">
              <a:solidFill>
                <a:srgbClr val="FF0000"/>
              </a:solidFill>
              <a:latin typeface="Times New Roman"/>
              <a:ea typeface="Times New Roman"/>
              <a:cs typeface="Times New Roman"/>
              <a:sym typeface="Times New Roman"/>
            </a:endParaRPr>
          </a:p>
        </p:txBody>
      </p:sp>
      <p:pic>
        <p:nvPicPr>
          <p:cNvPr id="277" name="Google Shape;277;p20"/>
          <p:cNvPicPr preferRelativeResize="0"/>
          <p:nvPr>
            <p:ph idx="1" type="body"/>
          </p:nvPr>
        </p:nvPicPr>
        <p:blipFill rotWithShape="1">
          <a:blip r:embed="rId3">
            <a:alphaModFix/>
          </a:blip>
          <a:srcRect b="0" l="0" r="0" t="0"/>
          <a:stretch/>
        </p:blipFill>
        <p:spPr>
          <a:xfrm>
            <a:off x="1824037" y="2234407"/>
            <a:ext cx="7638015" cy="3159090"/>
          </a:xfrm>
          <a:prstGeom prst="rect">
            <a:avLst/>
          </a:prstGeom>
          <a:noFill/>
          <a:ln>
            <a:noFill/>
          </a:ln>
        </p:spPr>
      </p:pic>
      <p:pic>
        <p:nvPicPr>
          <p:cNvPr id="278" name="Google Shape;278;p20"/>
          <p:cNvPicPr preferRelativeResize="0"/>
          <p:nvPr/>
        </p:nvPicPr>
        <p:blipFill rotWithShape="1">
          <a:blip r:embed="rId4">
            <a:alphaModFix/>
          </a:blip>
          <a:srcRect b="0" l="0" r="0" t="0"/>
          <a:stretch/>
        </p:blipFill>
        <p:spPr>
          <a:xfrm>
            <a:off x="11559501" y="145418"/>
            <a:ext cx="524011" cy="538566"/>
          </a:xfrm>
          <a:prstGeom prst="rect">
            <a:avLst/>
          </a:prstGeom>
          <a:noFill/>
          <a:ln>
            <a:noFill/>
          </a:ln>
        </p:spPr>
      </p:pic>
      <p:sp>
        <p:nvSpPr>
          <p:cNvPr id="279" name="Google Shape;279;p20"/>
          <p:cNvSpPr txBox="1"/>
          <p:nvPr/>
        </p:nvSpPr>
        <p:spPr>
          <a:xfrm>
            <a:off x="3778858" y="5442228"/>
            <a:ext cx="4940600" cy="141577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Month end day has very less arrivals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Bookings are more in City hotel</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21"/>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285" name="Google Shape;285;p21"/>
          <p:cNvSpPr txBox="1"/>
          <p:nvPr>
            <p:ph type="title"/>
          </p:nvPr>
        </p:nvSpPr>
        <p:spPr>
          <a:xfrm>
            <a:off x="0" y="-2614"/>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Weekend Stays and Cancellations</a:t>
            </a:r>
            <a:endParaRPr/>
          </a:p>
        </p:txBody>
      </p:sp>
      <p:pic>
        <p:nvPicPr>
          <p:cNvPr id="286" name="Google Shape;286;p21"/>
          <p:cNvPicPr preferRelativeResize="0"/>
          <p:nvPr/>
        </p:nvPicPr>
        <p:blipFill rotWithShape="1">
          <a:blip r:embed="rId4">
            <a:alphaModFix/>
          </a:blip>
          <a:srcRect b="0" l="0" r="0" t="0"/>
          <a:stretch/>
        </p:blipFill>
        <p:spPr>
          <a:xfrm>
            <a:off x="391886" y="1641503"/>
            <a:ext cx="10213186" cy="3208084"/>
          </a:xfrm>
          <a:prstGeom prst="rect">
            <a:avLst/>
          </a:prstGeom>
          <a:noFill/>
          <a:ln>
            <a:noFill/>
          </a:ln>
        </p:spPr>
      </p:pic>
      <p:sp>
        <p:nvSpPr>
          <p:cNvPr id="287" name="Google Shape;287;p21"/>
          <p:cNvSpPr txBox="1"/>
          <p:nvPr/>
        </p:nvSpPr>
        <p:spPr>
          <a:xfrm>
            <a:off x="1559379" y="5380672"/>
            <a:ext cx="8688532"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 the first graph we can see that most of the weekend nights were booked in City Hotel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Second plot shows most of weekend nights which were booked were not canceled</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2"/>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293" name="Google Shape;293;p22"/>
          <p:cNvSpPr txBox="1"/>
          <p:nvPr/>
        </p:nvSpPr>
        <p:spPr>
          <a:xfrm>
            <a:off x="-1" y="-2614"/>
            <a:ext cx="10659035" cy="1428001"/>
          </a:xfrm>
          <a:prstGeom prst="rect">
            <a:avLst/>
          </a:prstGeom>
          <a:solidFill>
            <a:srgbClr val="8DA9D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libri"/>
              <a:buNone/>
            </a:pPr>
            <a:r>
              <a:t/>
            </a:r>
            <a:endParaRPr b="1" sz="3600">
              <a:solidFill>
                <a:srgbClr val="FF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Week Stays and Cancellations</a:t>
            </a:r>
            <a:endParaRPr/>
          </a:p>
        </p:txBody>
      </p:sp>
      <p:pic>
        <p:nvPicPr>
          <p:cNvPr id="294" name="Google Shape;294;p22"/>
          <p:cNvPicPr preferRelativeResize="0"/>
          <p:nvPr/>
        </p:nvPicPr>
        <p:blipFill rotWithShape="1">
          <a:blip r:embed="rId4">
            <a:alphaModFix/>
          </a:blip>
          <a:srcRect b="0" l="0" r="0" t="0"/>
          <a:stretch/>
        </p:blipFill>
        <p:spPr>
          <a:xfrm>
            <a:off x="222636" y="1604137"/>
            <a:ext cx="10659034" cy="3395753"/>
          </a:xfrm>
          <a:prstGeom prst="rect">
            <a:avLst/>
          </a:prstGeom>
          <a:noFill/>
          <a:ln>
            <a:noFill/>
          </a:ln>
        </p:spPr>
      </p:pic>
      <p:sp>
        <p:nvSpPr>
          <p:cNvPr id="295" name="Google Shape;295;p22"/>
          <p:cNvSpPr txBox="1"/>
          <p:nvPr/>
        </p:nvSpPr>
        <p:spPr>
          <a:xfrm>
            <a:off x="2751151" y="5510255"/>
            <a:ext cx="4183902" cy="86177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Weekday night stays were more in City Hotel</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Less cancelations were observed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23"/>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301" name="Google Shape;301;p23"/>
          <p:cNvSpPr txBox="1"/>
          <p:nvPr/>
        </p:nvSpPr>
        <p:spPr>
          <a:xfrm>
            <a:off x="-1" y="-2614"/>
            <a:ext cx="10515601" cy="1436967"/>
          </a:xfrm>
          <a:prstGeom prst="rect">
            <a:avLst/>
          </a:prstGeom>
          <a:solidFill>
            <a:srgbClr val="8DA9D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libri"/>
              <a:buNone/>
            </a:pPr>
            <a:r>
              <a:t/>
            </a:r>
            <a:endParaRPr b="1" sz="3600">
              <a:solidFill>
                <a:srgbClr val="FF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Bookings and Cancellation (Adults) </a:t>
            </a:r>
            <a:endParaRPr sz="3600">
              <a:solidFill>
                <a:srgbClr val="FF0000"/>
              </a:solidFill>
              <a:latin typeface="Times New Roman"/>
              <a:ea typeface="Times New Roman"/>
              <a:cs typeface="Times New Roman"/>
              <a:sym typeface="Times New Roman"/>
            </a:endParaRPr>
          </a:p>
        </p:txBody>
      </p:sp>
      <p:pic>
        <p:nvPicPr>
          <p:cNvPr id="302" name="Google Shape;302;p23"/>
          <p:cNvPicPr preferRelativeResize="0"/>
          <p:nvPr/>
        </p:nvPicPr>
        <p:blipFill rotWithShape="1">
          <a:blip r:embed="rId4">
            <a:alphaModFix/>
          </a:blip>
          <a:srcRect b="0" l="0" r="0" t="0"/>
          <a:stretch/>
        </p:blipFill>
        <p:spPr>
          <a:xfrm>
            <a:off x="1049574" y="1519871"/>
            <a:ext cx="8794142" cy="4033444"/>
          </a:xfrm>
          <a:prstGeom prst="rect">
            <a:avLst/>
          </a:prstGeom>
          <a:noFill/>
          <a:ln>
            <a:noFill/>
          </a:ln>
        </p:spPr>
      </p:pic>
      <p:sp>
        <p:nvSpPr>
          <p:cNvPr id="303" name="Google Shape;303;p23"/>
          <p:cNvSpPr txBox="1"/>
          <p:nvPr/>
        </p:nvSpPr>
        <p:spPr>
          <a:xfrm>
            <a:off x="338234" y="5695983"/>
            <a:ext cx="10642730"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Adults who were 2 in number are more and preferred city hotel rather than resort hotel, infarct more than half the visitors even canceled the bookings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24"/>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309" name="Google Shape;309;p24"/>
          <p:cNvSpPr txBox="1"/>
          <p:nvPr/>
        </p:nvSpPr>
        <p:spPr>
          <a:xfrm>
            <a:off x="-1" y="-2614"/>
            <a:ext cx="10515601" cy="1436967"/>
          </a:xfrm>
          <a:prstGeom prst="rect">
            <a:avLst/>
          </a:prstGeom>
          <a:solidFill>
            <a:srgbClr val="8DA9D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libri"/>
              <a:buNone/>
            </a:pPr>
            <a:r>
              <a:t/>
            </a:r>
            <a:endParaRPr b="1" sz="3600">
              <a:solidFill>
                <a:srgbClr val="FF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Bookings and Cancellation (Children) </a:t>
            </a:r>
            <a:endParaRPr sz="3600">
              <a:solidFill>
                <a:srgbClr val="FF0000"/>
              </a:solidFill>
              <a:latin typeface="Times New Roman"/>
              <a:ea typeface="Times New Roman"/>
              <a:cs typeface="Times New Roman"/>
              <a:sym typeface="Times New Roman"/>
            </a:endParaRPr>
          </a:p>
        </p:txBody>
      </p:sp>
      <p:pic>
        <p:nvPicPr>
          <p:cNvPr id="310" name="Google Shape;310;p24"/>
          <p:cNvPicPr preferRelativeResize="0"/>
          <p:nvPr/>
        </p:nvPicPr>
        <p:blipFill rotWithShape="1">
          <a:blip r:embed="rId4">
            <a:alphaModFix/>
          </a:blip>
          <a:srcRect b="0" l="0" r="0" t="0"/>
          <a:stretch/>
        </p:blipFill>
        <p:spPr>
          <a:xfrm>
            <a:off x="-1" y="2015334"/>
            <a:ext cx="12192000" cy="41972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5"/>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316" name="Google Shape;316;p25"/>
          <p:cNvSpPr txBox="1"/>
          <p:nvPr/>
        </p:nvSpPr>
        <p:spPr>
          <a:xfrm>
            <a:off x="-1" y="-2614"/>
            <a:ext cx="10515601" cy="1436967"/>
          </a:xfrm>
          <a:prstGeom prst="rect">
            <a:avLst/>
          </a:prstGeom>
          <a:solidFill>
            <a:srgbClr val="8DA9D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libri"/>
              <a:buNone/>
            </a:pPr>
            <a:r>
              <a:t/>
            </a:r>
            <a:endParaRPr b="1" sz="3600">
              <a:solidFill>
                <a:srgbClr val="FF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Bookings and Cancellation (Babies) </a:t>
            </a:r>
            <a:endParaRPr/>
          </a:p>
        </p:txBody>
      </p:sp>
      <p:pic>
        <p:nvPicPr>
          <p:cNvPr id="317" name="Google Shape;317;p25"/>
          <p:cNvPicPr preferRelativeResize="0"/>
          <p:nvPr/>
        </p:nvPicPr>
        <p:blipFill rotWithShape="1">
          <a:blip r:embed="rId4">
            <a:alphaModFix/>
          </a:blip>
          <a:srcRect b="0" l="0" r="0" t="0"/>
          <a:stretch/>
        </p:blipFill>
        <p:spPr>
          <a:xfrm>
            <a:off x="572494" y="1810145"/>
            <a:ext cx="9470003" cy="3232282"/>
          </a:xfrm>
          <a:prstGeom prst="rect">
            <a:avLst/>
          </a:prstGeom>
          <a:noFill/>
          <a:ln>
            <a:noFill/>
          </a:ln>
        </p:spPr>
      </p:pic>
      <p:sp>
        <p:nvSpPr>
          <p:cNvPr id="318" name="Google Shape;318;p25"/>
          <p:cNvSpPr txBox="1"/>
          <p:nvPr/>
        </p:nvSpPr>
        <p:spPr>
          <a:xfrm>
            <a:off x="1008325" y="5100123"/>
            <a:ext cx="9470003"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   Most visitors were arrived in pair with no children/ Babies and preferred City hotel over resort  hotel</a:t>
            </a:r>
            <a:endParaRPr/>
          </a:p>
          <a:p>
            <a:pPr indent="0" lvl="0" marL="0" marR="0" rtl="0" algn="l">
              <a:spcBef>
                <a:spcPts val="0"/>
              </a:spcBef>
              <a:spcAft>
                <a:spcPts val="0"/>
              </a:spcAft>
              <a:buNone/>
            </a:pP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  visitors who had 1 or 2 children also preferred city hotel</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6"/>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324" name="Google Shape;324;p26"/>
          <p:cNvSpPr txBox="1"/>
          <p:nvPr/>
        </p:nvSpPr>
        <p:spPr>
          <a:xfrm>
            <a:off x="-1" y="-2614"/>
            <a:ext cx="10515601" cy="1436967"/>
          </a:xfrm>
          <a:prstGeom prst="rect">
            <a:avLst/>
          </a:prstGeom>
          <a:solidFill>
            <a:srgbClr val="8DA9D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libri"/>
              <a:buNone/>
            </a:pPr>
            <a:r>
              <a:t/>
            </a:r>
            <a:endParaRPr b="1" sz="3600">
              <a:solidFill>
                <a:srgbClr val="FF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Home Country of Visitors </a:t>
            </a:r>
            <a:endParaRPr sz="3600">
              <a:solidFill>
                <a:srgbClr val="FF0000"/>
              </a:solidFill>
              <a:latin typeface="Times New Roman"/>
              <a:ea typeface="Times New Roman"/>
              <a:cs typeface="Times New Roman"/>
              <a:sym typeface="Times New Roman"/>
            </a:endParaRPr>
          </a:p>
        </p:txBody>
      </p:sp>
      <p:pic>
        <p:nvPicPr>
          <p:cNvPr id="325" name="Google Shape;325;p26"/>
          <p:cNvPicPr preferRelativeResize="0"/>
          <p:nvPr/>
        </p:nvPicPr>
        <p:blipFill rotWithShape="1">
          <a:blip r:embed="rId4">
            <a:alphaModFix/>
          </a:blip>
          <a:srcRect b="0" l="0" r="0" t="0"/>
          <a:stretch/>
        </p:blipFill>
        <p:spPr>
          <a:xfrm>
            <a:off x="-1" y="1571972"/>
            <a:ext cx="8722659" cy="4209018"/>
          </a:xfrm>
          <a:prstGeom prst="rect">
            <a:avLst/>
          </a:prstGeom>
          <a:noFill/>
          <a:ln>
            <a:noFill/>
          </a:ln>
        </p:spPr>
      </p:pic>
      <p:sp>
        <p:nvSpPr>
          <p:cNvPr id="326" name="Google Shape;326;p26"/>
          <p:cNvSpPr txBox="1"/>
          <p:nvPr/>
        </p:nvSpPr>
        <p:spPr>
          <a:xfrm>
            <a:off x="340659" y="6211669"/>
            <a:ext cx="92336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Most of the visitors are from western </a:t>
            </a:r>
            <a:r>
              <a:rPr lang="en-US" sz="1800">
                <a:solidFill>
                  <a:schemeClr val="dk1"/>
                </a:solidFill>
                <a:latin typeface="Times New Roman"/>
                <a:ea typeface="Times New Roman"/>
                <a:cs typeface="Times New Roman"/>
                <a:sym typeface="Times New Roman"/>
              </a:rPr>
              <a:t>E</a:t>
            </a:r>
            <a:r>
              <a:rPr b="0" i="0" lang="en-US" sz="1800">
                <a:solidFill>
                  <a:schemeClr val="dk1"/>
                </a:solidFill>
                <a:latin typeface="Times New Roman"/>
                <a:ea typeface="Times New Roman"/>
                <a:cs typeface="Times New Roman"/>
                <a:sym typeface="Times New Roman"/>
              </a:rPr>
              <a:t>urope, namely France, UK and Portugal being the highest.</a:t>
            </a:r>
            <a:endParaRPr sz="1800">
              <a:solidFill>
                <a:schemeClr val="dk1"/>
              </a:solidFill>
              <a:latin typeface="Times New Roman"/>
              <a:ea typeface="Times New Roman"/>
              <a:cs typeface="Times New Roman"/>
              <a:sym typeface="Times New Roman"/>
            </a:endParaRPr>
          </a:p>
        </p:txBody>
      </p:sp>
      <p:pic>
        <p:nvPicPr>
          <p:cNvPr id="327" name="Google Shape;327;p26"/>
          <p:cNvPicPr preferRelativeResize="0"/>
          <p:nvPr/>
        </p:nvPicPr>
        <p:blipFill rotWithShape="1">
          <a:blip r:embed="rId5">
            <a:alphaModFix/>
          </a:blip>
          <a:srcRect b="0" l="0" r="0" t="0"/>
          <a:stretch/>
        </p:blipFill>
        <p:spPr>
          <a:xfrm>
            <a:off x="8901717" y="2277035"/>
            <a:ext cx="3290283" cy="30919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7"/>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334" name="Google Shape;334;p27"/>
          <p:cNvSpPr txBox="1"/>
          <p:nvPr/>
        </p:nvSpPr>
        <p:spPr>
          <a:xfrm>
            <a:off x="0" y="-2614"/>
            <a:ext cx="10712824" cy="1670049"/>
          </a:xfrm>
          <a:prstGeom prst="rect">
            <a:avLst/>
          </a:prstGeom>
          <a:solidFill>
            <a:srgbClr val="8DA9D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libri"/>
              <a:buNone/>
            </a:pPr>
            <a:r>
              <a:t/>
            </a:r>
            <a:endParaRPr b="1" sz="3600">
              <a:solidFill>
                <a:srgbClr val="FF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Market Segment &amp; Distribution Channels </a:t>
            </a:r>
            <a:endParaRPr sz="3600">
              <a:solidFill>
                <a:srgbClr val="FF0000"/>
              </a:solidFill>
              <a:latin typeface="Times New Roman"/>
              <a:ea typeface="Times New Roman"/>
              <a:cs typeface="Times New Roman"/>
              <a:sym typeface="Times New Roman"/>
            </a:endParaRPr>
          </a:p>
        </p:txBody>
      </p:sp>
      <p:pic>
        <p:nvPicPr>
          <p:cNvPr id="335" name="Google Shape;335;p27"/>
          <p:cNvPicPr preferRelativeResize="0"/>
          <p:nvPr/>
        </p:nvPicPr>
        <p:blipFill rotWithShape="1">
          <a:blip r:embed="rId4">
            <a:alphaModFix/>
          </a:blip>
          <a:srcRect b="0" l="0" r="0" t="0"/>
          <a:stretch/>
        </p:blipFill>
        <p:spPr>
          <a:xfrm>
            <a:off x="795257" y="2000064"/>
            <a:ext cx="9809079" cy="3090727"/>
          </a:xfrm>
          <a:prstGeom prst="rect">
            <a:avLst/>
          </a:prstGeom>
          <a:noFill/>
          <a:ln>
            <a:noFill/>
          </a:ln>
        </p:spPr>
      </p:pic>
      <p:sp>
        <p:nvSpPr>
          <p:cNvPr id="336" name="Google Shape;336;p27"/>
          <p:cNvSpPr txBox="1"/>
          <p:nvPr/>
        </p:nvSpPr>
        <p:spPr>
          <a:xfrm>
            <a:off x="6096001" y="5090791"/>
            <a:ext cx="5463500"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Here we can see that the most of guest are making</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reservation through TA/TO channels which is travel</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agency and tour operator.</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Than the second most used channel is direct.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Channel which is mostly used for early booking of</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hotels is also TA/TO.</a:t>
            </a:r>
            <a:endParaRPr/>
          </a:p>
        </p:txBody>
      </p:sp>
      <p:sp>
        <p:nvSpPr>
          <p:cNvPr id="337" name="Google Shape;337;p27"/>
          <p:cNvSpPr txBox="1"/>
          <p:nvPr/>
        </p:nvSpPr>
        <p:spPr>
          <a:xfrm>
            <a:off x="954157" y="5534108"/>
            <a:ext cx="4611756" cy="110799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Majority Distribution channels and Market segment were Travel agencies wither offline/online. So better focus more on this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8"/>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343" name="Google Shape;343;p28"/>
          <p:cNvSpPr txBox="1"/>
          <p:nvPr/>
        </p:nvSpPr>
        <p:spPr>
          <a:xfrm>
            <a:off x="264019" y="3546464"/>
            <a:ext cx="6250280" cy="128907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Around 47% of bookings are made via Online Travel Agents, almost 20% of bookings are made via Offline Travel Agents and less than 20% are Direct bookings without any other agents.</a:t>
            </a:r>
            <a:endParaRPr sz="1800">
              <a:solidFill>
                <a:schemeClr val="dk1"/>
              </a:solidFill>
              <a:latin typeface="Times New Roman"/>
              <a:ea typeface="Times New Roman"/>
              <a:cs typeface="Times New Roman"/>
              <a:sym typeface="Times New Roman"/>
            </a:endParaRPr>
          </a:p>
        </p:txBody>
      </p:sp>
      <p:pic>
        <p:nvPicPr>
          <p:cNvPr id="344" name="Google Shape;344;p28"/>
          <p:cNvPicPr preferRelativeResize="0"/>
          <p:nvPr/>
        </p:nvPicPr>
        <p:blipFill rotWithShape="1">
          <a:blip r:embed="rId4">
            <a:alphaModFix/>
          </a:blip>
          <a:srcRect b="0" l="0" r="0" t="0"/>
          <a:stretch/>
        </p:blipFill>
        <p:spPr>
          <a:xfrm>
            <a:off x="6514299" y="2363756"/>
            <a:ext cx="5045202" cy="3654488"/>
          </a:xfrm>
          <a:prstGeom prst="rect">
            <a:avLst/>
          </a:prstGeom>
          <a:noFill/>
          <a:ln>
            <a:noFill/>
          </a:ln>
        </p:spPr>
      </p:pic>
      <p:sp>
        <p:nvSpPr>
          <p:cNvPr id="345" name="Google Shape;345;p28"/>
          <p:cNvSpPr txBox="1"/>
          <p:nvPr/>
        </p:nvSpPr>
        <p:spPr>
          <a:xfrm>
            <a:off x="0" y="-2614"/>
            <a:ext cx="10712824" cy="1625226"/>
          </a:xfrm>
          <a:prstGeom prst="rect">
            <a:avLst/>
          </a:prstGeom>
          <a:solidFill>
            <a:srgbClr val="8DA9D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libri"/>
              <a:buNone/>
            </a:pPr>
            <a:r>
              <a:t/>
            </a:r>
            <a:endParaRPr b="1" sz="3600">
              <a:solidFill>
                <a:srgbClr val="FF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Market Segment &amp; Distribution Channels </a:t>
            </a:r>
            <a:endParaRPr sz="3600">
              <a:solidFill>
                <a:srgbClr val="FF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9"/>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351" name="Google Shape;351;p29"/>
          <p:cNvSpPr txBox="1"/>
          <p:nvPr/>
        </p:nvSpPr>
        <p:spPr>
          <a:xfrm>
            <a:off x="0" y="1"/>
            <a:ext cx="10676965" cy="1371600"/>
          </a:xfrm>
          <a:prstGeom prst="rect">
            <a:avLst/>
          </a:prstGeom>
          <a:solidFill>
            <a:srgbClr val="8DA9D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libri"/>
              <a:buNone/>
            </a:pPr>
            <a:r>
              <a:t/>
            </a:r>
            <a:endParaRPr b="1" sz="3600">
              <a:solidFill>
                <a:srgbClr val="FF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Types Of Deposit</a:t>
            </a:r>
            <a:endParaRPr sz="3600">
              <a:solidFill>
                <a:srgbClr val="FF0000"/>
              </a:solidFill>
              <a:latin typeface="Times New Roman"/>
              <a:ea typeface="Times New Roman"/>
              <a:cs typeface="Times New Roman"/>
              <a:sym typeface="Times New Roman"/>
            </a:endParaRPr>
          </a:p>
        </p:txBody>
      </p:sp>
      <p:pic>
        <p:nvPicPr>
          <p:cNvPr id="352" name="Google Shape;352;p29"/>
          <p:cNvPicPr preferRelativeResize="0"/>
          <p:nvPr/>
        </p:nvPicPr>
        <p:blipFill rotWithShape="1">
          <a:blip r:embed="rId4">
            <a:alphaModFix/>
          </a:blip>
          <a:srcRect b="0" l="0" r="0" t="0"/>
          <a:stretch/>
        </p:blipFill>
        <p:spPr>
          <a:xfrm>
            <a:off x="108488" y="1479177"/>
            <a:ext cx="6934656" cy="3693458"/>
          </a:xfrm>
          <a:prstGeom prst="rect">
            <a:avLst/>
          </a:prstGeom>
          <a:noFill/>
          <a:ln>
            <a:noFill/>
          </a:ln>
        </p:spPr>
      </p:pic>
      <p:pic>
        <p:nvPicPr>
          <p:cNvPr id="353" name="Google Shape;353;p29"/>
          <p:cNvPicPr preferRelativeResize="0"/>
          <p:nvPr/>
        </p:nvPicPr>
        <p:blipFill rotWithShape="1">
          <a:blip r:embed="rId5">
            <a:alphaModFix/>
          </a:blip>
          <a:srcRect b="0" l="0" r="0" t="0"/>
          <a:stretch/>
        </p:blipFill>
        <p:spPr>
          <a:xfrm>
            <a:off x="7436509" y="1739153"/>
            <a:ext cx="4647003" cy="2621826"/>
          </a:xfrm>
          <a:prstGeom prst="rect">
            <a:avLst/>
          </a:prstGeom>
          <a:noFill/>
          <a:ln>
            <a:noFill/>
          </a:ln>
        </p:spPr>
      </p:pic>
      <p:sp>
        <p:nvSpPr>
          <p:cNvPr id="354" name="Google Shape;354;p29"/>
          <p:cNvSpPr txBox="1"/>
          <p:nvPr/>
        </p:nvSpPr>
        <p:spPr>
          <a:xfrm>
            <a:off x="1340508" y="5540187"/>
            <a:ext cx="8968903" cy="8735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87.6% of the bookings are done without any Deposit12.2% of the bookings are done with Non-Refundable Deposit and 1.3% are Refundable Deposits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 type="body"/>
          </p:nvPr>
        </p:nvSpPr>
        <p:spPr>
          <a:xfrm>
            <a:off x="1122948" y="352926"/>
            <a:ext cx="10487526" cy="50379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None/>
            </a:pPr>
            <a:r>
              <a:rPr b="1" lang="en-US" sz="4000">
                <a:solidFill>
                  <a:srgbClr val="FF0000"/>
                </a:solidFill>
                <a:latin typeface="Times New Roman"/>
                <a:ea typeface="Times New Roman"/>
                <a:cs typeface="Times New Roman"/>
                <a:sym typeface="Times New Roman"/>
              </a:rPr>
              <a:t>                     </a:t>
            </a:r>
            <a:r>
              <a:rPr b="1" lang="en-US" sz="3600" u="sng">
                <a:solidFill>
                  <a:srgbClr val="FF0000"/>
                </a:solidFill>
                <a:latin typeface="Times New Roman"/>
                <a:ea typeface="Times New Roman"/>
                <a:cs typeface="Times New Roman"/>
                <a:sym typeface="Times New Roman"/>
              </a:rPr>
              <a:t>DATA PIPELINE</a:t>
            </a:r>
            <a:endParaRPr b="1" sz="4000" u="sng">
              <a:solidFill>
                <a:srgbClr val="FF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grpSp>
        <p:nvGrpSpPr>
          <p:cNvPr id="106" name="Google Shape;106;p3"/>
          <p:cNvGrpSpPr/>
          <p:nvPr/>
        </p:nvGrpSpPr>
        <p:grpSpPr>
          <a:xfrm>
            <a:off x="860613" y="1090865"/>
            <a:ext cx="9009527" cy="5639243"/>
            <a:chOff x="0" y="0"/>
            <a:chExt cx="9009527" cy="5639243"/>
          </a:xfrm>
        </p:grpSpPr>
        <p:sp>
          <p:nvSpPr>
            <p:cNvPr id="107" name="Google Shape;107;p3"/>
            <p:cNvSpPr/>
            <p:nvPr/>
          </p:nvSpPr>
          <p:spPr>
            <a:xfrm>
              <a:off x="0" y="2332"/>
              <a:ext cx="3462157" cy="2077294"/>
            </a:xfrm>
            <a:prstGeom prst="rect">
              <a:avLst/>
            </a:prstGeom>
            <a:solidFill>
              <a:srgbClr val="4372C3"/>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txBox="1"/>
            <p:nvPr/>
          </p:nvSpPr>
          <p:spPr>
            <a:xfrm>
              <a:off x="0" y="2332"/>
              <a:ext cx="3462157" cy="2077294"/>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FFFFFF"/>
                </a:buClr>
                <a:buSzPts val="3600"/>
                <a:buFont typeface="Times New Roman"/>
                <a:buNone/>
              </a:pPr>
              <a:r>
                <a:rPr b="1" i="0" lang="en-US" sz="3600" u="none" cap="none" strike="noStrike">
                  <a:solidFill>
                    <a:srgbClr val="FFFFFF"/>
                  </a:solidFill>
                  <a:latin typeface="Times New Roman"/>
                  <a:ea typeface="Times New Roman"/>
                  <a:cs typeface="Times New Roman"/>
                  <a:sym typeface="Times New Roman"/>
                </a:rPr>
                <a:t>Reading</a:t>
              </a:r>
              <a:r>
                <a:rPr b="1" i="0" lang="en-US" sz="3600" u="none" cap="none" strike="noStrike">
                  <a:solidFill>
                    <a:schemeClr val="lt1"/>
                  </a:solidFill>
                  <a:latin typeface="Calibri"/>
                  <a:ea typeface="Calibri"/>
                  <a:cs typeface="Calibri"/>
                  <a:sym typeface="Calibri"/>
                </a:rPr>
                <a:t> </a:t>
              </a:r>
              <a:r>
                <a:rPr b="1" i="0" lang="en-US" sz="3600" u="none" cap="none" strike="noStrike">
                  <a:solidFill>
                    <a:schemeClr val="lt1"/>
                  </a:solidFill>
                  <a:latin typeface="Times New Roman"/>
                  <a:ea typeface="Times New Roman"/>
                  <a:cs typeface="Times New Roman"/>
                  <a:sym typeface="Times New Roman"/>
                </a:rPr>
                <a:t>and</a:t>
              </a:r>
              <a:r>
                <a:rPr b="1" i="0" lang="en-US" sz="3600" u="none" cap="none" strike="noStrike">
                  <a:solidFill>
                    <a:schemeClr val="lt1"/>
                  </a:solidFill>
                  <a:latin typeface="Calibri"/>
                  <a:ea typeface="Calibri"/>
                  <a:cs typeface="Calibri"/>
                  <a:sym typeface="Calibri"/>
                </a:rPr>
                <a:t> </a:t>
              </a:r>
              <a:r>
                <a:rPr b="1" i="0" lang="en-US" sz="3600" u="none" cap="none" strike="noStrike">
                  <a:solidFill>
                    <a:srgbClr val="FFFFFF"/>
                  </a:solidFill>
                  <a:latin typeface="Times New Roman"/>
                  <a:ea typeface="Times New Roman"/>
                  <a:cs typeface="Times New Roman"/>
                  <a:sym typeface="Times New Roman"/>
                </a:rPr>
                <a:t>Inspection</a:t>
              </a:r>
              <a:endParaRPr/>
            </a:p>
          </p:txBody>
        </p:sp>
        <p:sp>
          <p:nvSpPr>
            <p:cNvPr id="109" name="Google Shape;109;p3"/>
            <p:cNvSpPr/>
            <p:nvPr/>
          </p:nvSpPr>
          <p:spPr>
            <a:xfrm>
              <a:off x="5547370" y="0"/>
              <a:ext cx="3462157" cy="2029579"/>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txBox="1"/>
            <p:nvPr/>
          </p:nvSpPr>
          <p:spPr>
            <a:xfrm>
              <a:off x="5547370" y="0"/>
              <a:ext cx="3462157" cy="2029579"/>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3600"/>
                <a:buFont typeface="Times New Roman"/>
                <a:buNone/>
              </a:pPr>
              <a:r>
                <a:rPr b="1" i="0" lang="en-US" sz="3600" u="none" cap="none" strike="noStrike">
                  <a:solidFill>
                    <a:schemeClr val="lt1"/>
                  </a:solidFill>
                  <a:latin typeface="Times New Roman"/>
                  <a:ea typeface="Times New Roman"/>
                  <a:cs typeface="Times New Roman"/>
                  <a:sym typeface="Times New Roman"/>
                </a:rPr>
                <a:t>Cleaning the Data</a:t>
              </a:r>
              <a:endParaRPr b="0" i="0" sz="3600" u="none" cap="none" strike="noStrike">
                <a:solidFill>
                  <a:schemeClr val="lt1"/>
                </a:solidFill>
                <a:latin typeface="Times New Roman"/>
                <a:ea typeface="Times New Roman"/>
                <a:cs typeface="Times New Roman"/>
                <a:sym typeface="Times New Roman"/>
              </a:endParaRPr>
            </a:p>
          </p:txBody>
        </p:sp>
        <p:sp>
          <p:nvSpPr>
            <p:cNvPr id="111" name="Google Shape;111;p3"/>
            <p:cNvSpPr/>
            <p:nvPr/>
          </p:nvSpPr>
          <p:spPr>
            <a:xfrm>
              <a:off x="0" y="2436831"/>
              <a:ext cx="3462157" cy="1778454"/>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txBox="1"/>
            <p:nvPr/>
          </p:nvSpPr>
          <p:spPr>
            <a:xfrm>
              <a:off x="0" y="2436831"/>
              <a:ext cx="3462157" cy="1778454"/>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3600"/>
                <a:buFont typeface="Times New Roman"/>
                <a:buNone/>
              </a:pPr>
              <a:r>
                <a:rPr b="1" i="0" lang="en-US" sz="3600" u="none" cap="none" strike="noStrike">
                  <a:solidFill>
                    <a:schemeClr val="lt1"/>
                  </a:solidFill>
                  <a:latin typeface="Times New Roman"/>
                  <a:ea typeface="Times New Roman"/>
                  <a:cs typeface="Times New Roman"/>
                  <a:sym typeface="Times New Roman"/>
                </a:rPr>
                <a:t>Data Preparation</a:t>
              </a:r>
              <a:endParaRPr b="0" i="0" sz="3600" u="none" cap="none" strike="noStrike">
                <a:solidFill>
                  <a:schemeClr val="lt1"/>
                </a:solidFill>
                <a:latin typeface="Times New Roman"/>
                <a:ea typeface="Times New Roman"/>
                <a:cs typeface="Times New Roman"/>
                <a:sym typeface="Times New Roman"/>
              </a:endParaRPr>
            </a:p>
          </p:txBody>
        </p:sp>
        <p:sp>
          <p:nvSpPr>
            <p:cNvPr id="113" name="Google Shape;113;p3"/>
            <p:cNvSpPr/>
            <p:nvPr/>
          </p:nvSpPr>
          <p:spPr>
            <a:xfrm>
              <a:off x="5506089" y="2527993"/>
              <a:ext cx="3457725" cy="1620019"/>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5506089" y="2527993"/>
              <a:ext cx="3457725" cy="1620019"/>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3600"/>
                <a:buFont typeface="Times New Roman"/>
                <a:buNone/>
              </a:pPr>
              <a:r>
                <a:rPr b="1" i="0" lang="en-US" sz="3600" u="none" cap="none" strike="noStrike">
                  <a:solidFill>
                    <a:schemeClr val="lt1"/>
                  </a:solidFill>
                  <a:latin typeface="Times New Roman"/>
                  <a:ea typeface="Times New Roman"/>
                  <a:cs typeface="Times New Roman"/>
                  <a:sym typeface="Times New Roman"/>
                </a:rPr>
                <a:t>EDA</a:t>
              </a:r>
              <a:endParaRPr b="0" i="0" sz="3600" u="none" cap="none" strike="noStrike">
                <a:solidFill>
                  <a:schemeClr val="lt1"/>
                </a:solidFill>
                <a:latin typeface="Times New Roman"/>
                <a:ea typeface="Times New Roman"/>
                <a:cs typeface="Times New Roman"/>
                <a:sym typeface="Times New Roman"/>
              </a:endParaRPr>
            </a:p>
          </p:txBody>
        </p:sp>
        <p:sp>
          <p:nvSpPr>
            <p:cNvPr id="115" name="Google Shape;115;p3"/>
            <p:cNvSpPr/>
            <p:nvPr/>
          </p:nvSpPr>
          <p:spPr>
            <a:xfrm>
              <a:off x="3211215" y="4215300"/>
              <a:ext cx="2862892" cy="1423943"/>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3211215" y="4215300"/>
              <a:ext cx="2862892" cy="1423943"/>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3600"/>
                <a:buFont typeface="Times New Roman"/>
                <a:buNone/>
              </a:pPr>
              <a:r>
                <a:rPr b="1" i="0" lang="en-US" sz="3600" u="none" cap="none" strike="noStrike">
                  <a:solidFill>
                    <a:schemeClr val="lt1"/>
                  </a:solidFill>
                  <a:latin typeface="Times New Roman"/>
                  <a:ea typeface="Times New Roman"/>
                  <a:cs typeface="Times New Roman"/>
                  <a:sym typeface="Times New Roman"/>
                </a:rPr>
                <a:t>Data Visualization</a:t>
              </a:r>
              <a:endParaRPr b="0" i="0" sz="3600" u="none" cap="none" strike="noStrike">
                <a:solidFill>
                  <a:schemeClr val="lt1"/>
                </a:solidFill>
                <a:latin typeface="Times New Roman"/>
                <a:ea typeface="Times New Roman"/>
                <a:cs typeface="Times New Roman"/>
                <a:sym typeface="Times New Roman"/>
              </a:endParaRPr>
            </a:p>
          </p:txBody>
        </p:sp>
      </p:grpSp>
      <p:pic>
        <p:nvPicPr>
          <p:cNvPr id="117" name="Google Shape;117;p3"/>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cxnSp>
        <p:nvCxnSpPr>
          <p:cNvPr id="118" name="Google Shape;118;p3"/>
          <p:cNvCxnSpPr/>
          <p:nvPr/>
        </p:nvCxnSpPr>
        <p:spPr>
          <a:xfrm flipH="1" rot="10800000">
            <a:off x="4325510" y="2528377"/>
            <a:ext cx="2041200" cy="19005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cxnSp>
        <p:nvCxnSpPr>
          <p:cNvPr id="119" name="Google Shape;119;p3"/>
          <p:cNvCxnSpPr/>
          <p:nvPr/>
        </p:nvCxnSpPr>
        <p:spPr>
          <a:xfrm flipH="1">
            <a:off x="6917703" y="5017273"/>
            <a:ext cx="1327800" cy="11451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cxnSp>
        <p:nvCxnSpPr>
          <p:cNvPr id="120" name="Google Shape;120;p3"/>
          <p:cNvCxnSpPr/>
          <p:nvPr/>
        </p:nvCxnSpPr>
        <p:spPr>
          <a:xfrm>
            <a:off x="2504661" y="3116911"/>
            <a:ext cx="0" cy="421419"/>
          </a:xfrm>
          <a:prstGeom prst="straightConnector1">
            <a:avLst/>
          </a:prstGeom>
          <a:noFill/>
          <a:ln cap="flat" cmpd="sng" w="9525">
            <a:solidFill>
              <a:schemeClr val="accent1"/>
            </a:solidFill>
            <a:prstDash val="solid"/>
            <a:miter lim="800000"/>
            <a:headEnd len="sm" w="sm" type="none"/>
            <a:tailEnd len="med" w="med" type="triangle"/>
          </a:ln>
        </p:spPr>
      </p:cxnSp>
      <p:cxnSp>
        <p:nvCxnSpPr>
          <p:cNvPr id="121" name="Google Shape;121;p3"/>
          <p:cNvCxnSpPr/>
          <p:nvPr/>
        </p:nvCxnSpPr>
        <p:spPr>
          <a:xfrm>
            <a:off x="8317064" y="3116911"/>
            <a:ext cx="0" cy="508884"/>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type="title"/>
          </p:nvPr>
        </p:nvSpPr>
        <p:spPr>
          <a:xfrm>
            <a:off x="0" y="0"/>
            <a:ext cx="10569844" cy="1138210"/>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Repeat guest</a:t>
            </a:r>
            <a:endParaRPr/>
          </a:p>
        </p:txBody>
      </p:sp>
      <p:pic>
        <p:nvPicPr>
          <p:cNvPr id="360" name="Google Shape;360;p30"/>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pic>
        <p:nvPicPr>
          <p:cNvPr id="361" name="Google Shape;361;p30"/>
          <p:cNvPicPr preferRelativeResize="0"/>
          <p:nvPr/>
        </p:nvPicPr>
        <p:blipFill rotWithShape="1">
          <a:blip r:embed="rId4">
            <a:alphaModFix/>
          </a:blip>
          <a:srcRect b="0" l="0" r="0" t="0"/>
          <a:stretch/>
        </p:blipFill>
        <p:spPr>
          <a:xfrm>
            <a:off x="324411" y="1499346"/>
            <a:ext cx="6591654" cy="4802841"/>
          </a:xfrm>
          <a:prstGeom prst="rect">
            <a:avLst/>
          </a:prstGeom>
          <a:noFill/>
          <a:ln>
            <a:noFill/>
          </a:ln>
        </p:spPr>
      </p:pic>
      <p:sp>
        <p:nvSpPr>
          <p:cNvPr id="362" name="Google Shape;362;p30"/>
          <p:cNvSpPr txBox="1"/>
          <p:nvPr/>
        </p:nvSpPr>
        <p:spPr>
          <a:xfrm>
            <a:off x="7117977" y="2205318"/>
            <a:ext cx="5074023" cy="29510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Low number of repeated guests.</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 need to target repeated guests since they have booked before. </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Both hotels have very small percentage that customer will repeat, but Resort hotel has slightly higher repeat % than City Hotel.</a:t>
            </a:r>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31"/>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
        <p:nvSpPr>
          <p:cNvPr id="368" name="Google Shape;368;p31"/>
          <p:cNvSpPr txBox="1"/>
          <p:nvPr/>
        </p:nvSpPr>
        <p:spPr>
          <a:xfrm>
            <a:off x="0" y="-2614"/>
            <a:ext cx="10659035" cy="1670049"/>
          </a:xfrm>
          <a:prstGeom prst="rect">
            <a:avLst/>
          </a:prstGeom>
          <a:solidFill>
            <a:srgbClr val="8DA9D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libri"/>
              <a:buNone/>
            </a:pPr>
            <a:r>
              <a:t/>
            </a:r>
            <a:endParaRPr b="1" sz="3600">
              <a:solidFill>
                <a:srgbClr val="FF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Price per Month for Resort Hotel and City Hotel</a:t>
            </a:r>
            <a:endParaRPr sz="3600">
              <a:solidFill>
                <a:srgbClr val="FF0000"/>
              </a:solidFill>
              <a:latin typeface="Times New Roman"/>
              <a:ea typeface="Times New Roman"/>
              <a:cs typeface="Times New Roman"/>
              <a:sym typeface="Times New Roman"/>
            </a:endParaRPr>
          </a:p>
        </p:txBody>
      </p:sp>
      <p:pic>
        <p:nvPicPr>
          <p:cNvPr id="369" name="Google Shape;369;p31"/>
          <p:cNvPicPr preferRelativeResize="0"/>
          <p:nvPr/>
        </p:nvPicPr>
        <p:blipFill rotWithShape="1">
          <a:blip r:embed="rId4">
            <a:alphaModFix/>
          </a:blip>
          <a:srcRect b="0" l="0" r="0" t="0"/>
          <a:stretch/>
        </p:blipFill>
        <p:spPr>
          <a:xfrm>
            <a:off x="-66945" y="1667435"/>
            <a:ext cx="8879252" cy="3341353"/>
          </a:xfrm>
          <a:prstGeom prst="rect">
            <a:avLst/>
          </a:prstGeom>
          <a:noFill/>
          <a:ln>
            <a:noFill/>
          </a:ln>
        </p:spPr>
      </p:pic>
      <p:pic>
        <p:nvPicPr>
          <p:cNvPr id="370" name="Google Shape;370;p31"/>
          <p:cNvPicPr preferRelativeResize="0"/>
          <p:nvPr/>
        </p:nvPicPr>
        <p:blipFill rotWithShape="1">
          <a:blip r:embed="rId5">
            <a:alphaModFix/>
          </a:blip>
          <a:srcRect b="0" l="0" r="0" t="0"/>
          <a:stretch/>
        </p:blipFill>
        <p:spPr>
          <a:xfrm>
            <a:off x="5943601" y="4885762"/>
            <a:ext cx="6139912" cy="1972237"/>
          </a:xfrm>
          <a:prstGeom prst="rect">
            <a:avLst/>
          </a:prstGeom>
          <a:noFill/>
          <a:ln>
            <a:noFill/>
          </a:ln>
        </p:spPr>
      </p:pic>
      <p:sp>
        <p:nvSpPr>
          <p:cNvPr id="371" name="Google Shape;371;p31"/>
          <p:cNvSpPr txBox="1"/>
          <p:nvPr/>
        </p:nvSpPr>
        <p:spPr>
          <a:xfrm>
            <a:off x="421344" y="5182059"/>
            <a:ext cx="5387786" cy="128907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Prices of Resort Hotel are much higher and fluctuates timely during the months. </a:t>
            </a:r>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Prices of City Hotel do not fluctuate that much.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type="title"/>
          </p:nvPr>
        </p:nvSpPr>
        <p:spPr>
          <a:xfrm>
            <a:off x="0" y="0"/>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ADR: Average Daily Rate</a:t>
            </a:r>
            <a:endParaRPr sz="3600">
              <a:solidFill>
                <a:srgbClr val="FF0000"/>
              </a:solidFill>
              <a:latin typeface="Times New Roman"/>
              <a:ea typeface="Times New Roman"/>
              <a:cs typeface="Times New Roman"/>
              <a:sym typeface="Times New Roman"/>
            </a:endParaRPr>
          </a:p>
        </p:txBody>
      </p:sp>
      <p:pic>
        <p:nvPicPr>
          <p:cNvPr id="377" name="Google Shape;377;p32"/>
          <p:cNvPicPr preferRelativeResize="0"/>
          <p:nvPr>
            <p:ph idx="1" type="body"/>
          </p:nvPr>
        </p:nvPicPr>
        <p:blipFill rotWithShape="1">
          <a:blip r:embed="rId3">
            <a:alphaModFix/>
          </a:blip>
          <a:srcRect b="0" l="0" r="0" t="0"/>
          <a:stretch/>
        </p:blipFill>
        <p:spPr>
          <a:xfrm>
            <a:off x="282506" y="1325563"/>
            <a:ext cx="9574070" cy="4752467"/>
          </a:xfrm>
          <a:prstGeom prst="rect">
            <a:avLst/>
          </a:prstGeom>
          <a:noFill/>
          <a:ln>
            <a:noFill/>
          </a:ln>
        </p:spPr>
      </p:pic>
      <p:pic>
        <p:nvPicPr>
          <p:cNvPr id="378" name="Google Shape;378;p32"/>
          <p:cNvPicPr preferRelativeResize="0"/>
          <p:nvPr/>
        </p:nvPicPr>
        <p:blipFill rotWithShape="1">
          <a:blip r:embed="rId4">
            <a:alphaModFix/>
          </a:blip>
          <a:srcRect b="0" l="0" r="0" t="0"/>
          <a:stretch/>
        </p:blipFill>
        <p:spPr>
          <a:xfrm>
            <a:off x="11559501" y="145418"/>
            <a:ext cx="524011" cy="538566"/>
          </a:xfrm>
          <a:prstGeom prst="rect">
            <a:avLst/>
          </a:prstGeom>
          <a:noFill/>
          <a:ln>
            <a:noFill/>
          </a:ln>
        </p:spPr>
      </p:pic>
      <p:sp>
        <p:nvSpPr>
          <p:cNvPr id="379" name="Google Shape;379;p32"/>
          <p:cNvSpPr txBox="1"/>
          <p:nvPr/>
        </p:nvSpPr>
        <p:spPr>
          <a:xfrm>
            <a:off x="103550" y="5984428"/>
            <a:ext cx="11984900" cy="8735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For Resort Hotel, ADR is more expensive during July,  August &amp; September and for City Hotel, ADR is slightly more during March, April &amp; May.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3"/>
          <p:cNvSpPr txBox="1"/>
          <p:nvPr>
            <p:ph type="title"/>
          </p:nvPr>
        </p:nvSpPr>
        <p:spPr>
          <a:xfrm>
            <a:off x="32286" y="-26894"/>
            <a:ext cx="10701581" cy="1020131"/>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Conclusion</a:t>
            </a:r>
            <a:endParaRPr/>
          </a:p>
        </p:txBody>
      </p:sp>
      <p:sp>
        <p:nvSpPr>
          <p:cNvPr id="385" name="Google Shape;385;p33"/>
          <p:cNvSpPr txBox="1"/>
          <p:nvPr>
            <p:ph idx="1" type="body"/>
          </p:nvPr>
        </p:nvSpPr>
        <p:spPr>
          <a:xfrm>
            <a:off x="171770" y="1193370"/>
            <a:ext cx="10701581" cy="5207429"/>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60000"/>
              </a:lnSpc>
              <a:spcBef>
                <a:spcPts val="0"/>
              </a:spcBef>
              <a:spcAft>
                <a:spcPts val="0"/>
              </a:spcAft>
              <a:buClr>
                <a:schemeClr val="dk1"/>
              </a:buClr>
              <a:buSzPct val="100000"/>
              <a:buChar char="•"/>
            </a:pPr>
            <a:r>
              <a:rPr lang="en-US">
                <a:latin typeface="Times New Roman"/>
                <a:ea typeface="Times New Roman"/>
                <a:cs typeface="Times New Roman"/>
                <a:sym typeface="Times New Roman"/>
              </a:rPr>
              <a:t>Firstly, higher lead time has higher chance of cancellation. Also, history of previous cancellations increases chances of cancellation.</a:t>
            </a:r>
            <a:endParaRPr/>
          </a:p>
          <a:p>
            <a:pPr indent="0" lvl="0" marL="0" rtl="0" algn="l">
              <a:lnSpc>
                <a:spcPct val="160000"/>
              </a:lnSpc>
              <a:spcBef>
                <a:spcPts val="1000"/>
              </a:spcBef>
              <a:spcAft>
                <a:spcPts val="0"/>
              </a:spcAft>
              <a:buClr>
                <a:schemeClr val="dk1"/>
              </a:buClr>
              <a:buSzPct val="100000"/>
              <a:buNone/>
            </a:pPr>
            <a:r>
              <a:rPr lang="en-US">
                <a:latin typeface="Times New Roman"/>
                <a:ea typeface="Times New Roman"/>
                <a:cs typeface="Times New Roman"/>
                <a:sym typeface="Times New Roman"/>
              </a:rPr>
              <a:t>• Secondly, The City hotel has more guests during spring and autumn, when the prices are also highest, In July and August there are less visitors, although prices are lower. Thus, customers can get good deal on bookings in July and August in city hotel.</a:t>
            </a:r>
            <a:endParaRPr/>
          </a:p>
          <a:p>
            <a:pPr indent="0" lvl="0" marL="0" rtl="0" algn="l">
              <a:lnSpc>
                <a:spcPct val="160000"/>
              </a:lnSpc>
              <a:spcBef>
                <a:spcPts val="1000"/>
              </a:spcBef>
              <a:spcAft>
                <a:spcPts val="0"/>
              </a:spcAft>
              <a:buClr>
                <a:schemeClr val="dk1"/>
              </a:buClr>
              <a:buSzPct val="100000"/>
              <a:buNone/>
            </a:pPr>
            <a:r>
              <a:rPr lang="en-US">
                <a:latin typeface="Times New Roman"/>
                <a:ea typeface="Times New Roman"/>
                <a:cs typeface="Times New Roman"/>
                <a:sym typeface="Times New Roman"/>
              </a:rPr>
              <a:t>• Guest numbers for the Resort hotel go down slightly from June to September, which is also when the prices are highest. Thus, these months should be avoided for bookings.</a:t>
            </a:r>
            <a:endParaRPr/>
          </a:p>
          <a:p>
            <a:pPr indent="0" lvl="0" marL="0" rtl="0" algn="l">
              <a:lnSpc>
                <a:spcPct val="160000"/>
              </a:lnSpc>
              <a:spcBef>
                <a:spcPts val="1000"/>
              </a:spcBef>
              <a:spcAft>
                <a:spcPts val="0"/>
              </a:spcAft>
              <a:buClr>
                <a:schemeClr val="dk1"/>
              </a:buClr>
              <a:buSzPct val="100000"/>
              <a:buNone/>
            </a:pPr>
            <a:r>
              <a:rPr lang="en-US">
                <a:latin typeface="Times New Roman"/>
                <a:ea typeface="Times New Roman"/>
                <a:cs typeface="Times New Roman"/>
                <a:sym typeface="Times New Roman"/>
              </a:rPr>
              <a:t>• Thirdly, May to August is the peak season of bookings. Both hotels have the fewest guests during the winter. </a:t>
            </a:r>
            <a:endParaRPr/>
          </a:p>
          <a:p>
            <a:pPr indent="0" lvl="0" marL="0" rtl="0" algn="l">
              <a:lnSpc>
                <a:spcPct val="160000"/>
              </a:lnSpc>
              <a:spcBef>
                <a:spcPts val="1000"/>
              </a:spcBef>
              <a:spcAft>
                <a:spcPts val="0"/>
              </a:spcAft>
              <a:buClr>
                <a:schemeClr val="dk1"/>
              </a:buClr>
              <a:buSzPct val="100000"/>
              <a:buNone/>
            </a:pPr>
            <a:r>
              <a:rPr lang="en-US">
                <a:latin typeface="Times New Roman"/>
                <a:ea typeface="Times New Roman"/>
                <a:cs typeface="Times New Roman"/>
                <a:sym typeface="Times New Roman"/>
              </a:rPr>
              <a:t>• Fourthly, No deposit cancellations are high compared to other categories but these should not be discouraged per se as bookings in this category are also very high compared to non refundable type bookings. </a:t>
            </a:r>
            <a:endParaRPr/>
          </a:p>
        </p:txBody>
      </p:sp>
      <p:pic>
        <p:nvPicPr>
          <p:cNvPr id="386" name="Google Shape;386;p33"/>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4"/>
          <p:cNvSpPr txBox="1"/>
          <p:nvPr>
            <p:ph type="title"/>
          </p:nvPr>
        </p:nvSpPr>
        <p:spPr>
          <a:xfrm flipH="1">
            <a:off x="70139" y="1"/>
            <a:ext cx="11082275" cy="822152"/>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Data Summary</a:t>
            </a:r>
            <a:endParaRPr/>
          </a:p>
        </p:txBody>
      </p:sp>
      <p:sp>
        <p:nvSpPr>
          <p:cNvPr id="392" name="Google Shape;392;p34"/>
          <p:cNvSpPr txBox="1"/>
          <p:nvPr>
            <p:ph idx="1" type="body"/>
          </p:nvPr>
        </p:nvSpPr>
        <p:spPr>
          <a:xfrm>
            <a:off x="-1" y="818156"/>
            <a:ext cx="11082275" cy="6224995"/>
          </a:xfrm>
          <a:prstGeom prst="rect">
            <a:avLst/>
          </a:prstGeom>
          <a:solidFill>
            <a:srgbClr val="FFFFFF"/>
          </a:solidFill>
          <a:ln>
            <a:noFill/>
          </a:ln>
        </p:spPr>
        <p:txBody>
          <a:bodyPr anchorCtr="0" anchor="ctr" bIns="53950" lIns="91425" spcFirstLastPara="1" rIns="91425" wrap="square" tIns="79350">
            <a:spAutoFit/>
          </a:bodyPr>
          <a:lstStyle/>
          <a:p>
            <a:pPr indent="0" lvl="0" marL="0" rtl="0" algn="l">
              <a:lnSpc>
                <a:spcPct val="15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Majority of the hotels booked are city hotel. Definitely need to spend the most targeting fund on those hotel.</a:t>
            </a:r>
            <a:endParaRPr sz="18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We also realise that the high rate of cancellations can be due high no deposit policies.</a:t>
            </a:r>
            <a:endParaRPr sz="18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We should also target months between May to Aug. Those are peak months due to the summer period.</a:t>
            </a:r>
            <a:endParaRPr sz="18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Majority of the guests are from Western Europe. We should spend a significant amount of our budget on those area.</a:t>
            </a:r>
            <a:endParaRPr sz="18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Given that we do not have repeated guests, we should target our advertisement on guests to increase returning guests.</a:t>
            </a:r>
            <a:endParaRPr/>
          </a:p>
          <a:p>
            <a:pPr indent="-228600" lvl="0" marL="228600" rtl="0" algn="l">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Set Non-refundable Rates, Collect deposits, and implement more rigid cancellation policies.</a:t>
            </a:r>
            <a:endParaRPr/>
          </a:p>
          <a:p>
            <a:pPr indent="-228600" lvl="0" marL="228600" rtl="0" algn="l">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Encourage Direct bookings by offering special discounts</a:t>
            </a:r>
            <a:endParaRPr/>
          </a:p>
          <a:p>
            <a:pPr indent="-228600" lvl="0" marL="228600" rtl="0" algn="l">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Monitor where the cancellations are coming from such as Market Segment, distribution channels, etc.</a:t>
            </a:r>
            <a:endParaRPr/>
          </a:p>
          <a:p>
            <a:pPr indent="-114300" lvl="0" marL="228600" rtl="0" algn="l">
              <a:lnSpc>
                <a:spcPct val="15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93" name="Google Shape;393;p34"/>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35"/>
          <p:cNvPicPr preferRelativeResize="0"/>
          <p:nvPr/>
        </p:nvPicPr>
        <p:blipFill rotWithShape="1">
          <a:blip r:embed="rId3">
            <a:alphaModFix/>
          </a:blip>
          <a:srcRect b="0" l="0" r="0" t="0"/>
          <a:stretch/>
        </p:blipFill>
        <p:spPr>
          <a:xfrm>
            <a:off x="10946538" y="298283"/>
            <a:ext cx="524301" cy="536494"/>
          </a:xfrm>
          <a:prstGeom prst="rect">
            <a:avLst/>
          </a:prstGeom>
          <a:noFill/>
          <a:ln>
            <a:noFill/>
          </a:ln>
        </p:spPr>
      </p:pic>
      <p:sp>
        <p:nvSpPr>
          <p:cNvPr id="399" name="Google Shape;399;p35"/>
          <p:cNvSpPr txBox="1"/>
          <p:nvPr/>
        </p:nvSpPr>
        <p:spPr>
          <a:xfrm>
            <a:off x="3904090" y="3108960"/>
            <a:ext cx="374506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FF0000"/>
                </a:solidFill>
                <a:latin typeface="Calibri"/>
                <a:ea typeface="Calibri"/>
                <a:cs typeface="Calibri"/>
                <a:sym typeface="Calibri"/>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4"/>
          <p:cNvPicPr preferRelativeResize="0"/>
          <p:nvPr/>
        </p:nvPicPr>
        <p:blipFill rotWithShape="1">
          <a:blip r:embed="rId3">
            <a:alphaModFix/>
          </a:blip>
          <a:srcRect b="0" l="0" r="0" t="0"/>
          <a:stretch/>
        </p:blipFill>
        <p:spPr>
          <a:xfrm>
            <a:off x="11400474" y="288542"/>
            <a:ext cx="524011" cy="538566"/>
          </a:xfrm>
          <a:prstGeom prst="rect">
            <a:avLst/>
          </a:prstGeom>
          <a:noFill/>
          <a:ln>
            <a:noFill/>
          </a:ln>
        </p:spPr>
      </p:pic>
      <p:sp>
        <p:nvSpPr>
          <p:cNvPr id="127" name="Google Shape;127;p4"/>
          <p:cNvSpPr txBox="1"/>
          <p:nvPr/>
        </p:nvSpPr>
        <p:spPr>
          <a:xfrm>
            <a:off x="1095195" y="288542"/>
            <a:ext cx="10567284" cy="82176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2F2F2"/>
                </a:solidFill>
                <a:highlight>
                  <a:srgbClr val="0000FF"/>
                </a:highlight>
                <a:latin typeface="Times New Roman"/>
                <a:ea typeface="Times New Roman"/>
                <a:cs typeface="Times New Roman"/>
                <a:sym typeface="Times New Roman"/>
              </a:rPr>
              <a:t>Data Pipeline </a:t>
            </a:r>
            <a:r>
              <a:rPr b="0" i="0" lang="en-US" sz="1800" u="none" cap="none" strike="noStrike">
                <a:solidFill>
                  <a:srgbClr val="F2F2F2"/>
                </a:solidFill>
                <a:highlight>
                  <a:srgbClr val="0000FF"/>
                </a:highlight>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A data pipeline is a set of tools and processes used to automate the movement and transformation of data between a source system and a target repository.</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2F2F2"/>
                </a:solidFill>
                <a:highlight>
                  <a:srgbClr val="0000FF"/>
                </a:highlight>
                <a:latin typeface="Times New Roman"/>
                <a:ea typeface="Times New Roman"/>
                <a:cs typeface="Times New Roman"/>
                <a:sym typeface="Times New Roman"/>
              </a:rPr>
              <a:t>Data Reading:</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read and write tabular data using pandas functions.</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2F2F2"/>
                </a:solidFill>
                <a:highlight>
                  <a:srgbClr val="0000FF"/>
                </a:highlight>
                <a:latin typeface="Times New Roman"/>
                <a:ea typeface="Times New Roman"/>
                <a:cs typeface="Times New Roman"/>
                <a:sym typeface="Times New Roman"/>
              </a:rPr>
              <a:t>Data preparation:</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Data, when initially obtained, must be processed or organized for analysis. For instance, these may involve placing data into rows and columns in a table format (</a:t>
            </a:r>
            <a:r>
              <a:rPr i="1" lang="en-US" sz="1600">
                <a:solidFill>
                  <a:schemeClr val="dk1"/>
                </a:solidFill>
                <a:latin typeface="Times New Roman"/>
                <a:ea typeface="Times New Roman"/>
                <a:cs typeface="Times New Roman"/>
                <a:sym typeface="Times New Roman"/>
              </a:rPr>
              <a:t>known as</a:t>
            </a:r>
            <a:r>
              <a:rPr lang="en-US" sz="1600">
                <a:solidFill>
                  <a:schemeClr val="dk1"/>
                </a:solidFill>
                <a:latin typeface="Times New Roman"/>
                <a:ea typeface="Times New Roman"/>
                <a:cs typeface="Times New Roman"/>
                <a:sym typeface="Times New Roman"/>
              </a:rPr>
              <a:t> </a:t>
            </a:r>
            <a:r>
              <a:rPr lang="en-US" sz="16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structured data</a:t>
            </a:r>
            <a:r>
              <a:rPr lang="en-US" sz="1600">
                <a:solidFill>
                  <a:schemeClr val="dk1"/>
                </a:solidFill>
                <a:latin typeface="Times New Roman"/>
                <a:ea typeface="Times New Roman"/>
                <a:cs typeface="Times New Roman"/>
                <a:sym typeface="Times New Roman"/>
              </a:rPr>
              <a:t>) for further analysis, often through the use of spreadsheet or statistical software.</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2F2F2"/>
                </a:solidFill>
                <a:highlight>
                  <a:srgbClr val="0000FF"/>
                </a:highlight>
                <a:latin typeface="Times New Roman"/>
                <a:ea typeface="Times New Roman"/>
                <a:cs typeface="Times New Roman"/>
                <a:sym typeface="Times New Roman"/>
              </a:rPr>
              <a:t>Cleaning the Data: :</a:t>
            </a:r>
            <a:endParaRPr/>
          </a:p>
          <a:p>
            <a:pPr indent="0" lvl="0" marL="0" marR="0" rtl="0" algn="l">
              <a:spcBef>
                <a:spcPts val="0"/>
              </a:spcBef>
              <a:spcAft>
                <a:spcPts val="0"/>
              </a:spcAft>
              <a:buNone/>
            </a:pPr>
            <a:r>
              <a:t/>
            </a:r>
            <a:endParaRPr b="1" sz="1800">
              <a:solidFill>
                <a:srgbClr val="F2F2F2"/>
              </a:solidFill>
              <a:highlight>
                <a:srgbClr val="0000FF"/>
              </a:highlight>
              <a:latin typeface="Times New Roman"/>
              <a:ea typeface="Times New Roman"/>
              <a:cs typeface="Times New Roman"/>
              <a:sym typeface="Times New Roman"/>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Data cleaning is the process of fixing or removing incorrect, corrupted, incorrectly formatted, duplicate, or</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incomplete data within a dataset.</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2F2F2"/>
                </a:solidFill>
                <a:highlight>
                  <a:srgbClr val="0000FF"/>
                </a:highlight>
                <a:latin typeface="Times New Roman"/>
                <a:ea typeface="Times New Roman"/>
                <a:cs typeface="Times New Roman"/>
                <a:sym typeface="Times New Roman"/>
              </a:rPr>
              <a:t>Exploratory data analysis: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Once the datasets are cleaned, they can then be analyzed. Analysts may apply a variety of techniques, referred to as </a:t>
            </a:r>
            <a:r>
              <a:rPr lang="en-US" sz="16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exploratory data analysis</a:t>
            </a:r>
            <a:r>
              <a:rPr lang="en-US" sz="1600">
                <a:solidFill>
                  <a:schemeClr val="dk1"/>
                </a:solidFill>
                <a:latin typeface="Times New Roman"/>
                <a:ea typeface="Times New Roman"/>
                <a:cs typeface="Times New Roman"/>
                <a:sym typeface="Times New Roman"/>
              </a:rPr>
              <a:t>, to begin understanding the messages contained within the obtained data.</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F2F2F2"/>
                </a:solidFill>
                <a:highlight>
                  <a:srgbClr val="0000FF"/>
                </a:highlight>
                <a:latin typeface="Times New Roman"/>
                <a:ea typeface="Times New Roman"/>
                <a:cs typeface="Times New Roman"/>
                <a:sym typeface="Times New Roman"/>
              </a:rPr>
              <a:t>Data visualization:</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Data visualization is the graphical representation of information and data. By using visual elements like charts, graphs, and maps, data visualization tools provide an accessible way to see and understand trends, outliers, and patterns in data.</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p:txBody>
      </p:sp>
      <p:sp>
        <p:nvSpPr>
          <p:cNvPr id="128" name="Google Shape;128;p4"/>
          <p:cNvSpPr/>
          <p:nvPr/>
        </p:nvSpPr>
        <p:spPr>
          <a:xfrm flipH="1">
            <a:off x="694454" y="339167"/>
            <a:ext cx="447927" cy="218658"/>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4"/>
          <p:cNvSpPr/>
          <p:nvPr/>
        </p:nvSpPr>
        <p:spPr>
          <a:xfrm>
            <a:off x="396523" y="1439186"/>
            <a:ext cx="698672" cy="218637"/>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4"/>
          <p:cNvSpPr/>
          <p:nvPr/>
        </p:nvSpPr>
        <p:spPr>
          <a:xfrm>
            <a:off x="396523" y="2172707"/>
            <a:ext cx="698662" cy="218637"/>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1" name="Google Shape;131;p4"/>
          <p:cNvCxnSpPr>
            <a:endCxn id="130" idx="1"/>
          </p:cNvCxnSpPr>
          <p:nvPr/>
        </p:nvCxnSpPr>
        <p:spPr>
          <a:xfrm flipH="1">
            <a:off x="396523" y="1938226"/>
            <a:ext cx="1503900" cy="343800"/>
          </a:xfrm>
          <a:prstGeom prst="bentConnector3">
            <a:avLst>
              <a:gd fmla="val 115200" name="adj1"/>
            </a:avLst>
          </a:prstGeom>
          <a:noFill/>
          <a:ln cap="flat" cmpd="sng" w="9525">
            <a:solidFill>
              <a:schemeClr val="accent1"/>
            </a:solidFill>
            <a:prstDash val="solid"/>
            <a:miter lim="800000"/>
            <a:headEnd len="sm" w="sm" type="none"/>
            <a:tailEnd len="med" w="med" type="triangle"/>
          </a:ln>
        </p:spPr>
      </p:cxnSp>
      <p:cxnSp>
        <p:nvCxnSpPr>
          <p:cNvPr id="132" name="Google Shape;132;p4"/>
          <p:cNvCxnSpPr>
            <a:stCxn id="128" idx="3"/>
            <a:endCxn id="129" idx="1"/>
          </p:cNvCxnSpPr>
          <p:nvPr/>
        </p:nvCxnSpPr>
        <p:spPr>
          <a:xfrm flipH="1">
            <a:off x="396554" y="448496"/>
            <a:ext cx="297900" cy="1100100"/>
          </a:xfrm>
          <a:prstGeom prst="bentConnector3">
            <a:avLst>
              <a:gd fmla="val 176747" name="adj1"/>
            </a:avLst>
          </a:prstGeom>
          <a:noFill/>
          <a:ln cap="flat" cmpd="sng" w="9525">
            <a:solidFill>
              <a:schemeClr val="accent1"/>
            </a:solidFill>
            <a:prstDash val="solid"/>
            <a:miter lim="800000"/>
            <a:headEnd len="sm" w="sm" type="none"/>
            <a:tailEnd len="med" w="med" type="triangle"/>
          </a:ln>
        </p:spPr>
      </p:cxnSp>
      <p:cxnSp>
        <p:nvCxnSpPr>
          <p:cNvPr id="133" name="Google Shape;133;p4"/>
          <p:cNvCxnSpPr/>
          <p:nvPr/>
        </p:nvCxnSpPr>
        <p:spPr>
          <a:xfrm rot="10800000">
            <a:off x="1900363" y="1657823"/>
            <a:ext cx="0" cy="280343"/>
          </a:xfrm>
          <a:prstGeom prst="straightConnector1">
            <a:avLst/>
          </a:prstGeom>
          <a:noFill/>
          <a:ln cap="flat" cmpd="sng" w="9525">
            <a:solidFill>
              <a:schemeClr val="accent1"/>
            </a:solidFill>
            <a:prstDash val="solid"/>
            <a:miter lim="800000"/>
            <a:headEnd len="sm" w="sm" type="none"/>
            <a:tailEnd len="sm" w="sm" type="none"/>
          </a:ln>
        </p:spPr>
      </p:cxnSp>
      <p:sp>
        <p:nvSpPr>
          <p:cNvPr id="134" name="Google Shape;134;p4"/>
          <p:cNvSpPr/>
          <p:nvPr/>
        </p:nvSpPr>
        <p:spPr>
          <a:xfrm>
            <a:off x="396523" y="3443729"/>
            <a:ext cx="698662" cy="218637"/>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4"/>
          <p:cNvSpPr/>
          <p:nvPr/>
        </p:nvSpPr>
        <p:spPr>
          <a:xfrm>
            <a:off x="426118" y="4669415"/>
            <a:ext cx="698662" cy="218637"/>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4"/>
          <p:cNvSpPr/>
          <p:nvPr/>
        </p:nvSpPr>
        <p:spPr>
          <a:xfrm>
            <a:off x="396523" y="5676464"/>
            <a:ext cx="745858" cy="218637"/>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7" name="Google Shape;137;p4"/>
          <p:cNvCxnSpPr>
            <a:endCxn id="134" idx="1"/>
          </p:cNvCxnSpPr>
          <p:nvPr/>
        </p:nvCxnSpPr>
        <p:spPr>
          <a:xfrm flipH="1">
            <a:off x="396523" y="2590948"/>
            <a:ext cx="1503900" cy="962100"/>
          </a:xfrm>
          <a:prstGeom prst="bentConnector3">
            <a:avLst>
              <a:gd fmla="val 115200" name="adj1"/>
            </a:avLst>
          </a:prstGeom>
          <a:noFill/>
          <a:ln cap="flat" cmpd="sng" w="9525">
            <a:solidFill>
              <a:schemeClr val="accent1"/>
            </a:solidFill>
            <a:prstDash val="solid"/>
            <a:miter lim="800000"/>
            <a:headEnd len="sm" w="sm" type="none"/>
            <a:tailEnd len="med" w="med" type="triangle"/>
          </a:ln>
        </p:spPr>
      </p:cxnSp>
      <p:cxnSp>
        <p:nvCxnSpPr>
          <p:cNvPr id="138" name="Google Shape;138;p4"/>
          <p:cNvCxnSpPr>
            <a:endCxn id="135" idx="1"/>
          </p:cNvCxnSpPr>
          <p:nvPr/>
        </p:nvCxnSpPr>
        <p:spPr>
          <a:xfrm flipH="1">
            <a:off x="426118" y="3816634"/>
            <a:ext cx="1503900" cy="962100"/>
          </a:xfrm>
          <a:prstGeom prst="bentConnector3">
            <a:avLst>
              <a:gd fmla="val 115200" name="adj1"/>
            </a:avLst>
          </a:prstGeom>
          <a:noFill/>
          <a:ln cap="flat" cmpd="sng" w="9525">
            <a:solidFill>
              <a:schemeClr val="accent1"/>
            </a:solidFill>
            <a:prstDash val="solid"/>
            <a:miter lim="800000"/>
            <a:headEnd len="sm" w="sm" type="none"/>
            <a:tailEnd len="med" w="med" type="triangle"/>
          </a:ln>
        </p:spPr>
      </p:cxnSp>
      <p:cxnSp>
        <p:nvCxnSpPr>
          <p:cNvPr id="139" name="Google Shape;139;p4"/>
          <p:cNvCxnSpPr>
            <a:endCxn id="136" idx="1"/>
          </p:cNvCxnSpPr>
          <p:nvPr/>
        </p:nvCxnSpPr>
        <p:spPr>
          <a:xfrm flipH="1">
            <a:off x="396523" y="5064883"/>
            <a:ext cx="1448100" cy="720900"/>
          </a:xfrm>
          <a:prstGeom prst="bentConnector3">
            <a:avLst>
              <a:gd fmla="val 115786" name="adj1"/>
            </a:avLst>
          </a:prstGeom>
          <a:noFill/>
          <a:ln cap="flat" cmpd="sng" w="9525">
            <a:solidFill>
              <a:schemeClr val="accent1"/>
            </a:solidFill>
            <a:prstDash val="solid"/>
            <a:miter lim="800000"/>
            <a:headEnd len="sm" w="sm" type="none"/>
            <a:tailEnd len="med" w="med" type="triangle"/>
          </a:ln>
        </p:spPr>
      </p:cxnSp>
      <p:cxnSp>
        <p:nvCxnSpPr>
          <p:cNvPr id="140" name="Google Shape;140;p4"/>
          <p:cNvCxnSpPr/>
          <p:nvPr/>
        </p:nvCxnSpPr>
        <p:spPr>
          <a:xfrm rot="10800000">
            <a:off x="1900363" y="2391344"/>
            <a:ext cx="0" cy="199594"/>
          </a:xfrm>
          <a:prstGeom prst="straightConnector1">
            <a:avLst/>
          </a:prstGeom>
          <a:noFill/>
          <a:ln cap="flat" cmpd="sng" w="9525">
            <a:solidFill>
              <a:schemeClr val="accent1"/>
            </a:solidFill>
            <a:prstDash val="solid"/>
            <a:miter lim="800000"/>
            <a:headEnd len="sm" w="sm" type="none"/>
            <a:tailEnd len="sm" w="sm" type="none"/>
          </a:ln>
        </p:spPr>
      </p:cxnSp>
      <p:cxnSp>
        <p:nvCxnSpPr>
          <p:cNvPr id="141" name="Google Shape;141;p4"/>
          <p:cNvCxnSpPr/>
          <p:nvPr/>
        </p:nvCxnSpPr>
        <p:spPr>
          <a:xfrm rot="10800000">
            <a:off x="1929958" y="3662366"/>
            <a:ext cx="0" cy="154258"/>
          </a:xfrm>
          <a:prstGeom prst="straightConnector1">
            <a:avLst/>
          </a:prstGeom>
          <a:noFill/>
          <a:ln cap="flat" cmpd="sng" w="9525">
            <a:solidFill>
              <a:schemeClr val="accent1"/>
            </a:solidFill>
            <a:prstDash val="solid"/>
            <a:miter lim="800000"/>
            <a:headEnd len="sm" w="sm" type="none"/>
            <a:tailEnd len="sm" w="sm" type="none"/>
          </a:ln>
        </p:spPr>
      </p:cxnSp>
      <p:cxnSp>
        <p:nvCxnSpPr>
          <p:cNvPr id="142" name="Google Shape;142;p4"/>
          <p:cNvCxnSpPr/>
          <p:nvPr/>
        </p:nvCxnSpPr>
        <p:spPr>
          <a:xfrm rot="10800000">
            <a:off x="1841053" y="4945711"/>
            <a:ext cx="0" cy="119271"/>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9876" y="0"/>
            <a:ext cx="10515600" cy="1325563"/>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Problem Statement</a:t>
            </a:r>
            <a:endParaRPr/>
          </a:p>
        </p:txBody>
      </p:sp>
      <p:sp>
        <p:nvSpPr>
          <p:cNvPr id="148" name="Google Shape;148;p5"/>
          <p:cNvSpPr txBox="1"/>
          <p:nvPr>
            <p:ph idx="1" type="body"/>
          </p:nvPr>
        </p:nvSpPr>
        <p:spPr>
          <a:xfrm>
            <a:off x="108488" y="1782763"/>
            <a:ext cx="11451013" cy="486646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Have you ever wondered when the best time of year to book a hotel room is? Or the optimal length of stay in order to get the best daily rate? What if you wanted to predict whether or not a hotel was likely to receive a disproportionately high number of special requests?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This hotel booking dataset can help you explore those questions!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 This data set contains booking information for a city hotel and a resort hotel, and includes information such as when the booking was made, length of stay, the number of adults, children, and/or babies, and the number of available parking spaces, among other things.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 All personally identifying information has been removed from the data. Explore and analyze the data to discover important factors that govern the bookings</a:t>
            </a:r>
            <a:endParaRPr/>
          </a:p>
        </p:txBody>
      </p:sp>
      <p:pic>
        <p:nvPicPr>
          <p:cNvPr id="149" name="Google Shape;149;p5"/>
          <p:cNvPicPr preferRelativeResize="0"/>
          <p:nvPr/>
        </p:nvPicPr>
        <p:blipFill rotWithShape="1">
          <a:blip r:embed="rId3">
            <a:alphaModFix/>
          </a:blip>
          <a:srcRect b="0" l="0" r="0" t="0"/>
          <a:stretch/>
        </p:blipFill>
        <p:spPr>
          <a:xfrm>
            <a:off x="11559501" y="145418"/>
            <a:ext cx="524011" cy="5385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0" y="0"/>
            <a:ext cx="10515600" cy="1325563"/>
          </a:xfrm>
          <a:prstGeom prst="rect">
            <a:avLst/>
          </a:prstGeom>
          <a:solidFill>
            <a:srgbClr val="8DA9DB"/>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600"/>
              <a:buFont typeface="Times New Roman"/>
              <a:buNone/>
            </a:pPr>
            <a:br>
              <a:rPr b="1" i="0" lang="en-US" sz="3600">
                <a:solidFill>
                  <a:srgbClr val="FF0000"/>
                </a:solidFill>
                <a:latin typeface="Times New Roman"/>
                <a:ea typeface="Times New Roman"/>
                <a:cs typeface="Times New Roman"/>
                <a:sym typeface="Times New Roman"/>
              </a:rPr>
            </a:br>
            <a:br>
              <a:rPr b="1" i="0" lang="en-US" sz="3600">
                <a:solidFill>
                  <a:srgbClr val="FF0000"/>
                </a:solidFill>
                <a:latin typeface="Times New Roman"/>
                <a:ea typeface="Times New Roman"/>
                <a:cs typeface="Times New Roman"/>
                <a:sym typeface="Times New Roman"/>
              </a:rPr>
            </a:br>
            <a:r>
              <a:rPr b="1" i="0" lang="en-US" sz="3600">
                <a:solidFill>
                  <a:srgbClr val="FF0000"/>
                </a:solidFill>
                <a:latin typeface="Times New Roman"/>
                <a:ea typeface="Times New Roman"/>
                <a:cs typeface="Times New Roman"/>
                <a:sym typeface="Times New Roman"/>
              </a:rPr>
              <a:t>Data Collection And Understanding</a:t>
            </a:r>
            <a:br>
              <a:rPr b="1" lang="en-US" sz="3600">
                <a:solidFill>
                  <a:srgbClr val="FF0000"/>
                </a:solidFill>
              </a:rPr>
            </a:br>
            <a:br>
              <a:rPr b="1" lang="en-US" sz="3600">
                <a:solidFill>
                  <a:srgbClr val="FF0000"/>
                </a:solidFill>
              </a:rPr>
            </a:br>
            <a:endParaRPr b="1" sz="3600">
              <a:solidFill>
                <a:srgbClr val="FF0000"/>
              </a:solidFill>
            </a:endParaRPr>
          </a:p>
        </p:txBody>
      </p:sp>
      <p:sp>
        <p:nvSpPr>
          <p:cNvPr id="155" name="Google Shape;155;p6"/>
          <p:cNvSpPr txBox="1"/>
          <p:nvPr>
            <p:ph idx="1" type="body"/>
          </p:nvPr>
        </p:nvSpPr>
        <p:spPr>
          <a:xfrm>
            <a:off x="555813" y="1488141"/>
            <a:ext cx="10910046" cy="523538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After collecting data it’s very important to understand your data. So we had hotel Booking analysis data. Which had 119390 rows and 32 columns. So let’s understand this 32 columns.</a:t>
            </a:r>
            <a:endParaRPr/>
          </a:p>
          <a:p>
            <a:pPr indent="0" lvl="0" marL="0" rtl="0" algn="l">
              <a:lnSpc>
                <a:spcPct val="15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Data Description: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hotel :Resort Hotel or City Hotel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is_canceled : Value indicating if the booking was canceled (1) or not (0)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lead_time : Number of days that elapsed between the entering date of the booking and the arrival date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arrival_date_year : Year of arrival date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arrival_date_month : Month of arrival date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arrival_date_week_number : Week number of year for arrival date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arrival_date_day_of_month : Day of arrival date </a:t>
            </a:r>
            <a:endParaRPr/>
          </a:p>
        </p:txBody>
      </p:sp>
      <p:pic>
        <p:nvPicPr>
          <p:cNvPr id="156" name="Google Shape;156;p6"/>
          <p:cNvPicPr preferRelativeResize="0"/>
          <p:nvPr/>
        </p:nvPicPr>
        <p:blipFill rotWithShape="1">
          <a:blip r:embed="rId3">
            <a:alphaModFix/>
          </a:blip>
          <a:srcRect b="0" l="0" r="0" t="0"/>
          <a:stretch/>
        </p:blipFill>
        <p:spPr>
          <a:xfrm>
            <a:off x="11559502" y="145418"/>
            <a:ext cx="504680" cy="5385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7"/>
          <p:cNvPicPr preferRelativeResize="0"/>
          <p:nvPr/>
        </p:nvPicPr>
        <p:blipFill rotWithShape="1">
          <a:blip r:embed="rId3">
            <a:alphaModFix/>
          </a:blip>
          <a:srcRect b="0" l="0" r="0" t="0"/>
          <a:stretch/>
        </p:blipFill>
        <p:spPr>
          <a:xfrm>
            <a:off x="11559502" y="145418"/>
            <a:ext cx="504680" cy="538566"/>
          </a:xfrm>
          <a:prstGeom prst="rect">
            <a:avLst/>
          </a:prstGeom>
          <a:noFill/>
          <a:ln>
            <a:noFill/>
          </a:ln>
        </p:spPr>
      </p:pic>
      <p:sp>
        <p:nvSpPr>
          <p:cNvPr id="162" name="Google Shape;162;p7"/>
          <p:cNvSpPr txBox="1"/>
          <p:nvPr>
            <p:ph idx="1" type="body"/>
          </p:nvPr>
        </p:nvSpPr>
        <p:spPr>
          <a:xfrm>
            <a:off x="667871" y="414700"/>
            <a:ext cx="11210364" cy="621918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stays_in_weekend_nights : Number of weekend nights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stays_in_week_nights : Number of week nights.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adults : Number of adults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children : Number of children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babies : Number of babies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meal : Type of meal booked.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country : Country of origin.</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market_segment : Market segment designation.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distribution_channel : Booking distribution channel.</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is_repeated_guest : is a repeated guest (1) or not (0)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previous_cancellations : Number of previous bookings that were cancelled by the customer prior to the current booking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previous_bookings_not_canceled : Number of previous bookings not cancelled by the customer prior to the current booking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8"/>
          <p:cNvPicPr preferRelativeResize="0"/>
          <p:nvPr/>
        </p:nvPicPr>
        <p:blipFill rotWithShape="1">
          <a:blip r:embed="rId3">
            <a:alphaModFix/>
          </a:blip>
          <a:srcRect b="0" l="0" r="0" t="0"/>
          <a:stretch/>
        </p:blipFill>
        <p:spPr>
          <a:xfrm>
            <a:off x="11559502" y="145418"/>
            <a:ext cx="504680" cy="538566"/>
          </a:xfrm>
          <a:prstGeom prst="rect">
            <a:avLst/>
          </a:prstGeom>
          <a:noFill/>
          <a:ln>
            <a:noFill/>
          </a:ln>
        </p:spPr>
      </p:pic>
      <p:sp>
        <p:nvSpPr>
          <p:cNvPr id="168" name="Google Shape;168;p8"/>
          <p:cNvSpPr txBox="1"/>
          <p:nvPr>
            <p:ph idx="1" type="body"/>
          </p:nvPr>
        </p:nvSpPr>
        <p:spPr>
          <a:xfrm>
            <a:off x="394447" y="394447"/>
            <a:ext cx="10959353" cy="578251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reserved_room_type : Code of room type reserved.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assigned_room_type : Code for the type of room assigned to the booking.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booking_changes : Number of changes made to the booking from the moment the booking was entered on the PMS until the moment of check-in or cancellation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deposit_type : No Deposit, Non Refund , Refundable.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agent : ID of the travel agency that made the booking company : ID of the company/entity that made the booking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days_in_waiting_list : Number of days the booking was in the waiting list before it was confirmed to the customer</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customer_type : type of customer. Contract, Group, transient, Transient party.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adr : Average Daily Rate as defined by dividing the sum of all lodging transactions by the total number of staying nights</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required_car_parking_spaces : Number of car parking spaces required by the customer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total_of_special_requests : Number of special requests made by the customer (e.g. twin bed or high floor) </a:t>
            </a:r>
            <a:endParaRPr/>
          </a:p>
          <a:p>
            <a:pPr indent="-228600" lvl="0" marL="228600" rtl="0" algn="l">
              <a:lnSpc>
                <a:spcPct val="15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reservation_status : Reservation last status. </a:t>
            </a:r>
            <a:endParaRPr sz="2400">
              <a:latin typeface="Times New Roman"/>
              <a:ea typeface="Times New Roman"/>
              <a:cs typeface="Times New Roman"/>
              <a:sym typeface="Times New Roman"/>
            </a:endParaRPr>
          </a:p>
          <a:p>
            <a:pPr indent="-127000" lvl="0" marL="22860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0" y="0"/>
            <a:ext cx="10979480" cy="1317354"/>
          </a:xfrm>
          <a:prstGeom prst="rect">
            <a:avLst/>
          </a:prstGeom>
          <a:solidFill>
            <a:srgbClr val="8DA9DB"/>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Reading and Inspection</a:t>
            </a:r>
            <a:endParaRPr sz="3600">
              <a:solidFill>
                <a:srgbClr val="FF0000"/>
              </a:solidFill>
              <a:latin typeface="Times New Roman"/>
              <a:ea typeface="Times New Roman"/>
              <a:cs typeface="Times New Roman"/>
              <a:sym typeface="Times New Roman"/>
            </a:endParaRPr>
          </a:p>
        </p:txBody>
      </p:sp>
      <p:pic>
        <p:nvPicPr>
          <p:cNvPr id="174" name="Google Shape;174;p9"/>
          <p:cNvPicPr preferRelativeResize="0"/>
          <p:nvPr>
            <p:ph idx="1" type="body"/>
          </p:nvPr>
        </p:nvPicPr>
        <p:blipFill rotWithShape="1">
          <a:blip r:embed="rId3">
            <a:alphaModFix/>
          </a:blip>
          <a:srcRect b="0" l="0" r="0" t="0"/>
          <a:stretch/>
        </p:blipFill>
        <p:spPr>
          <a:xfrm>
            <a:off x="121752" y="1539990"/>
            <a:ext cx="5367988" cy="3405070"/>
          </a:xfrm>
          <a:prstGeom prst="rect">
            <a:avLst/>
          </a:prstGeom>
          <a:noFill/>
          <a:ln>
            <a:noFill/>
          </a:ln>
        </p:spPr>
      </p:pic>
      <p:sp>
        <p:nvSpPr>
          <p:cNvPr id="175" name="Google Shape;175;p9"/>
          <p:cNvSpPr/>
          <p:nvPr/>
        </p:nvSpPr>
        <p:spPr>
          <a:xfrm>
            <a:off x="5135563" y="182562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176" name="Google Shape;176;p9"/>
          <p:cNvPicPr preferRelativeResize="0"/>
          <p:nvPr/>
        </p:nvPicPr>
        <p:blipFill rotWithShape="1">
          <a:blip r:embed="rId4">
            <a:alphaModFix/>
          </a:blip>
          <a:srcRect b="0" l="0" r="0" t="0"/>
          <a:stretch/>
        </p:blipFill>
        <p:spPr>
          <a:xfrm>
            <a:off x="11559501" y="145418"/>
            <a:ext cx="524011" cy="538566"/>
          </a:xfrm>
          <a:prstGeom prst="rect">
            <a:avLst/>
          </a:prstGeom>
          <a:noFill/>
          <a:ln>
            <a:noFill/>
          </a:ln>
        </p:spPr>
      </p:pic>
      <p:pic>
        <p:nvPicPr>
          <p:cNvPr id="177" name="Google Shape;177;p9"/>
          <p:cNvPicPr preferRelativeResize="0"/>
          <p:nvPr/>
        </p:nvPicPr>
        <p:blipFill rotWithShape="1">
          <a:blip r:embed="rId5">
            <a:alphaModFix/>
          </a:blip>
          <a:srcRect b="0" l="0" r="0" t="0"/>
          <a:stretch/>
        </p:blipFill>
        <p:spPr>
          <a:xfrm>
            <a:off x="5699897" y="1438535"/>
            <a:ext cx="6383615" cy="3506517"/>
          </a:xfrm>
          <a:prstGeom prst="rect">
            <a:avLst/>
          </a:prstGeom>
          <a:noFill/>
          <a:ln>
            <a:noFill/>
          </a:ln>
        </p:spPr>
      </p:pic>
      <p:sp>
        <p:nvSpPr>
          <p:cNvPr id="178" name="Google Shape;178;p9"/>
          <p:cNvSpPr txBox="1"/>
          <p:nvPr/>
        </p:nvSpPr>
        <p:spPr>
          <a:xfrm>
            <a:off x="628153" y="5311471"/>
            <a:ext cx="4587903" cy="5847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Read and write Hotel Booking (</a:t>
            </a:r>
            <a:r>
              <a:rPr b="1" lang="en-US" sz="1600">
                <a:solidFill>
                  <a:schemeClr val="dk1"/>
                </a:solidFill>
                <a:latin typeface="Times New Roman"/>
                <a:ea typeface="Times New Roman"/>
                <a:cs typeface="Times New Roman"/>
                <a:sym typeface="Times New Roman"/>
              </a:rPr>
              <a:t>tabular) </a:t>
            </a:r>
            <a:r>
              <a:rPr lang="en-US" sz="1600">
                <a:solidFill>
                  <a:schemeClr val="dk1"/>
                </a:solidFill>
                <a:latin typeface="Times New Roman"/>
                <a:ea typeface="Times New Roman"/>
                <a:cs typeface="Times New Roman"/>
                <a:sym typeface="Times New Roman"/>
              </a:rPr>
              <a:t>data using pandas functions</a:t>
            </a:r>
            <a:endParaRPr/>
          </a:p>
        </p:txBody>
      </p:sp>
      <p:sp>
        <p:nvSpPr>
          <p:cNvPr id="179" name="Google Shape;179;p9"/>
          <p:cNvSpPr txBox="1"/>
          <p:nvPr/>
        </p:nvSpPr>
        <p:spPr>
          <a:xfrm>
            <a:off x="6742706" y="5284104"/>
            <a:ext cx="469752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Pandas </a:t>
            </a:r>
            <a:r>
              <a:rPr b="1" lang="en-US" sz="1600">
                <a:solidFill>
                  <a:schemeClr val="dk1"/>
                </a:solidFill>
                <a:latin typeface="Times New Roman"/>
                <a:ea typeface="Times New Roman"/>
                <a:cs typeface="Times New Roman"/>
                <a:sym typeface="Times New Roman"/>
              </a:rPr>
              <a:t>head() </a:t>
            </a:r>
            <a:r>
              <a:rPr lang="en-US" sz="1600">
                <a:solidFill>
                  <a:schemeClr val="dk1"/>
                </a:solidFill>
                <a:latin typeface="Times New Roman"/>
                <a:ea typeface="Times New Roman"/>
                <a:cs typeface="Times New Roman"/>
                <a:sym typeface="Times New Roman"/>
              </a:rPr>
              <a:t>method is used to return top n (5 by default) rows of a data frame for hotel booking dataFrame.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2022-03-01T16:49:47Z</dcterms:created>
  <dc:creator>Admin</dc:creator>
</cp:coreProperties>
</file>