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6" r:id="rId2"/>
    <p:sldId id="257" r:id="rId3"/>
    <p:sldId id="259" r:id="rId4"/>
    <p:sldId id="313" r:id="rId5"/>
    <p:sldId id="289" r:id="rId6"/>
    <p:sldId id="295" r:id="rId7"/>
    <p:sldId id="296" r:id="rId8"/>
    <p:sldId id="297" r:id="rId9"/>
    <p:sldId id="263" r:id="rId10"/>
    <p:sldId id="273" r:id="rId11"/>
    <p:sldId id="299" r:id="rId12"/>
    <p:sldId id="272" r:id="rId13"/>
    <p:sldId id="274" r:id="rId14"/>
    <p:sldId id="276" r:id="rId15"/>
    <p:sldId id="266" r:id="rId16"/>
    <p:sldId id="300" r:id="rId17"/>
    <p:sldId id="301" r:id="rId18"/>
    <p:sldId id="298" r:id="rId19"/>
    <p:sldId id="309" r:id="rId20"/>
    <p:sldId id="280" r:id="rId21"/>
    <p:sldId id="302" r:id="rId22"/>
    <p:sldId id="303" r:id="rId23"/>
    <p:sldId id="304" r:id="rId24"/>
    <p:sldId id="305" r:id="rId25"/>
    <p:sldId id="306" r:id="rId26"/>
    <p:sldId id="307" r:id="rId27"/>
    <p:sldId id="286" r:id="rId28"/>
    <p:sldId id="308" r:id="rId29"/>
    <p:sldId id="310" r:id="rId30"/>
    <p:sldId id="282" r:id="rId31"/>
    <p:sldId id="312" r:id="rId32"/>
    <p:sldId id="285" r:id="rId33"/>
    <p:sldId id="283" r:id="rId34"/>
    <p:sldId id="260"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1103" autoAdjust="0"/>
  </p:normalViewPr>
  <p:slideViewPr>
    <p:cSldViewPr snapToGrid="0">
      <p:cViewPr varScale="1">
        <p:scale>
          <a:sx n="69" d="100"/>
          <a:sy n="69" d="100"/>
        </p:scale>
        <p:origin x="7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60E26-19AC-4D73-A4D9-92188BFF20B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EEBA3D-DC63-41D4-A396-E5EFA271C90A}">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7160" tIns="137160" rIns="137160" bIns="137160" numCol="1" spcCol="1270" anchor="ctr" anchorCtr="0"/>
        <a:lstStyle/>
        <a:p>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gm:t>
    </dgm:pt>
    <dgm:pt modelId="{3594AFCC-9ABC-4F96-A54C-97BE6BA68F0C}" type="parTrans" cxnId="{9578D3B3-E432-4BBD-8CE5-733677CED8AC}">
      <dgm:prSet/>
      <dgm:spPr/>
      <dgm:t>
        <a:bodyPr/>
        <a:lstStyle/>
        <a:p>
          <a:endParaRPr lang="en-US"/>
        </a:p>
      </dgm:t>
    </dgm:pt>
    <dgm:pt modelId="{73430506-59A5-4CA8-AB2D-B71B0F8FD621}" type="sibTrans" cxnId="{9578D3B3-E432-4BBD-8CE5-733677CED8AC}">
      <dgm:prSet/>
      <dgm:spPr/>
      <dgm:t>
        <a:bodyPr/>
        <a:lstStyle/>
        <a:p>
          <a:endParaRPr lang="en-US"/>
        </a:p>
      </dgm:t>
    </dgm:pt>
    <dgm:pt modelId="{A79D8BAF-17C4-4793-ABA2-03B57FCF9595}">
      <dgm:prSet phldrT="[Text]"/>
      <dgm:spPr/>
      <dgm:t>
        <a:bodyPr/>
        <a:lstStyle/>
        <a:p>
          <a:r>
            <a:rPr lang="en-US" b="1" dirty="0">
              <a:latin typeface="Times New Roman" panose="02020603050405020304" pitchFamily="18" charset="0"/>
              <a:cs typeface="Times New Roman" panose="02020603050405020304" pitchFamily="18" charset="0"/>
            </a:rPr>
            <a:t>Cleaning the Data</a:t>
          </a:r>
          <a:endParaRPr lang="en-US" dirty="0">
            <a:latin typeface="Times New Roman" panose="02020603050405020304" pitchFamily="18" charset="0"/>
            <a:cs typeface="Times New Roman" panose="02020603050405020304" pitchFamily="18" charset="0"/>
          </a:endParaRPr>
        </a:p>
      </dgm:t>
    </dgm:pt>
    <dgm:pt modelId="{215397A3-E8D1-4ECA-BFAA-842F01B5CA28}" type="parTrans" cxnId="{08636B14-ACC4-45E2-9D72-EBC63244B6BF}">
      <dgm:prSet/>
      <dgm:spPr/>
      <dgm:t>
        <a:bodyPr/>
        <a:lstStyle/>
        <a:p>
          <a:endParaRPr lang="en-US"/>
        </a:p>
      </dgm:t>
    </dgm:pt>
    <dgm:pt modelId="{9D37C643-8517-4A84-8F90-47D55A02EDFF}" type="sibTrans" cxnId="{08636B14-ACC4-45E2-9D72-EBC63244B6BF}">
      <dgm:prSet/>
      <dgm:spPr/>
      <dgm:t>
        <a:bodyPr/>
        <a:lstStyle/>
        <a:p>
          <a:endParaRPr lang="en-US"/>
        </a:p>
      </dgm:t>
    </dgm:pt>
    <dgm:pt modelId="{272D54A1-7C5F-439F-8068-759CA3766FFC}">
      <dgm:prSet phldrT="[Text]"/>
      <dgm:spPr/>
      <dgm:t>
        <a:bodyPr/>
        <a:lstStyle/>
        <a:p>
          <a:r>
            <a:rPr lang="en-US" b="1"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D3BC861B-6193-4A13-84CC-926BB079DA58}" type="parTrans" cxnId="{76F11B45-1956-475A-BDE0-EBF6D72EDDB3}">
      <dgm:prSet/>
      <dgm:spPr/>
      <dgm:t>
        <a:bodyPr/>
        <a:lstStyle/>
        <a:p>
          <a:endParaRPr lang="en-US"/>
        </a:p>
      </dgm:t>
    </dgm:pt>
    <dgm:pt modelId="{F8ABEA93-8C38-4CEF-A90D-6976F653B523}" type="sibTrans" cxnId="{76F11B45-1956-475A-BDE0-EBF6D72EDDB3}">
      <dgm:prSet/>
      <dgm:spPr/>
      <dgm:t>
        <a:bodyPr/>
        <a:lstStyle/>
        <a:p>
          <a:endParaRPr lang="en-US"/>
        </a:p>
      </dgm:t>
    </dgm:pt>
    <dgm:pt modelId="{9B3A8374-D348-4F0F-B04B-B212B584917C}">
      <dgm:prSet phldrT="[Text]"/>
      <dgm:spPr/>
      <dgm:t>
        <a:bodyPr/>
        <a:lstStyle/>
        <a:p>
          <a:r>
            <a:rPr lang="en-US" b="1" dirty="0">
              <a:latin typeface="Times New Roman" panose="02020603050405020304" pitchFamily="18" charset="0"/>
              <a:cs typeface="Times New Roman" panose="02020603050405020304" pitchFamily="18" charset="0"/>
            </a:rPr>
            <a:t>EDA</a:t>
          </a:r>
          <a:endParaRPr lang="en-US" dirty="0">
            <a:latin typeface="Times New Roman" panose="02020603050405020304" pitchFamily="18" charset="0"/>
            <a:cs typeface="Times New Roman" panose="02020603050405020304" pitchFamily="18" charset="0"/>
          </a:endParaRPr>
        </a:p>
      </dgm:t>
    </dgm:pt>
    <dgm:pt modelId="{011F711D-A38E-430E-B116-C3F68595F42A}" type="parTrans" cxnId="{CA7D6FB8-814E-4EB0-870E-EFE06746E212}">
      <dgm:prSet/>
      <dgm:spPr/>
      <dgm:t>
        <a:bodyPr/>
        <a:lstStyle/>
        <a:p>
          <a:endParaRPr lang="en-US"/>
        </a:p>
      </dgm:t>
    </dgm:pt>
    <dgm:pt modelId="{86D0DB3E-B176-4DA0-8CFB-4C094A9B3E53}" type="sibTrans" cxnId="{CA7D6FB8-814E-4EB0-870E-EFE06746E212}">
      <dgm:prSet/>
      <dgm:spPr/>
      <dgm:t>
        <a:bodyPr/>
        <a:lstStyle/>
        <a:p>
          <a:endParaRPr lang="en-US"/>
        </a:p>
      </dgm:t>
    </dgm:pt>
    <dgm:pt modelId="{FCD978C5-7CAA-4BAD-8803-B6F0396B79A0}">
      <dgm:prSet phldrT="[Text]"/>
      <dgm:spPr/>
      <dgm:t>
        <a:bodyPr/>
        <a:lstStyle/>
        <a:p>
          <a:r>
            <a:rPr lang="en-US" b="1" dirty="0">
              <a:latin typeface="Times New Roman" panose="02020603050405020304" pitchFamily="18" charset="0"/>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dgm:t>
    </dgm:pt>
    <dgm:pt modelId="{E060DFDB-3A5F-4334-B0CC-55199F1C98D6}" type="parTrans" cxnId="{10204A39-55D2-46DE-A87D-EE5F5F2F70BE}">
      <dgm:prSet/>
      <dgm:spPr/>
      <dgm:t>
        <a:bodyPr/>
        <a:lstStyle/>
        <a:p>
          <a:endParaRPr lang="en-US"/>
        </a:p>
      </dgm:t>
    </dgm:pt>
    <dgm:pt modelId="{1056D8A1-AC3B-48D6-A2E1-60312559485E}" type="sibTrans" cxnId="{10204A39-55D2-46DE-A87D-EE5F5F2F70BE}">
      <dgm:prSet/>
      <dgm:spPr/>
      <dgm:t>
        <a:bodyPr/>
        <a:lstStyle/>
        <a:p>
          <a:endParaRPr lang="en-US"/>
        </a:p>
      </dgm:t>
    </dgm:pt>
    <dgm:pt modelId="{BDB16E9A-77B1-41A2-9F5D-F7FB222EDD11}" type="pres">
      <dgm:prSet presAssocID="{5AD60E26-19AC-4D73-A4D9-92188BFF20BB}" presName="diagram" presStyleCnt="0">
        <dgm:presLayoutVars>
          <dgm:dir/>
          <dgm:resizeHandles val="exact"/>
        </dgm:presLayoutVars>
      </dgm:prSet>
      <dgm:spPr/>
    </dgm:pt>
    <dgm:pt modelId="{9E457D01-AB35-4A8A-96D9-FF7445842027}" type="pres">
      <dgm:prSet presAssocID="{01EEBA3D-DC63-41D4-A396-E5EFA271C90A}" presName="node" presStyleLbl="node1" presStyleIdx="0" presStyleCnt="5" custLinFactNeighborX="-32296" custLinFactNeighborY="-27">
        <dgm:presLayoutVars>
          <dgm:bulletEnabled val="1"/>
        </dgm:presLayoutVars>
      </dgm:prSet>
      <dgm:spPr>
        <a:xfrm>
          <a:off x="0" y="1579"/>
          <a:ext cx="3298031" cy="1978818"/>
        </a:xfrm>
        <a:prstGeom prst="rect">
          <a:avLst/>
        </a:prstGeom>
      </dgm:spPr>
    </dgm:pt>
    <dgm:pt modelId="{36DB57B5-7F2A-4461-A65E-AB9CAE32019C}" type="pres">
      <dgm:prSet presAssocID="{73430506-59A5-4CA8-AB2D-B71B0F8FD621}" presName="sibTrans" presStyleCnt="0"/>
      <dgm:spPr/>
    </dgm:pt>
    <dgm:pt modelId="{289DAE3F-8044-40DB-9506-1375CB5E4B2E}" type="pres">
      <dgm:prSet presAssocID="{A79D8BAF-17C4-4793-ABA2-03B57FCF9595}" presName="node" presStyleLbl="node1" presStyleIdx="1" presStyleCnt="5" custScaleY="97703" custLinFactNeighborX="38113" custLinFactNeighborY="-28629">
        <dgm:presLayoutVars>
          <dgm:bulletEnabled val="1"/>
        </dgm:presLayoutVars>
      </dgm:prSet>
      <dgm:spPr/>
    </dgm:pt>
    <dgm:pt modelId="{F4858C6E-28E4-49A2-A92C-A5A46D986249}" type="pres">
      <dgm:prSet presAssocID="{9D37C643-8517-4A84-8F90-47D55A02EDFF}" presName="sibTrans" presStyleCnt="0"/>
      <dgm:spPr/>
    </dgm:pt>
    <dgm:pt modelId="{B7599066-A376-4CC3-84BB-9752357456D4}" type="pres">
      <dgm:prSet presAssocID="{272D54A1-7C5F-439F-8068-759CA3766FFC}" presName="node" presStyleLbl="node1" presStyleIdx="2" presStyleCnt="5" custScaleY="85614" custLinFactNeighborX="-31008" custLinFactNeighborY="502">
        <dgm:presLayoutVars>
          <dgm:bulletEnabled val="1"/>
        </dgm:presLayoutVars>
      </dgm:prSet>
      <dgm:spPr/>
    </dgm:pt>
    <dgm:pt modelId="{19604F58-FD60-4061-A4A0-7E74EEDF0DE7}" type="pres">
      <dgm:prSet presAssocID="{F8ABEA93-8C38-4CEF-A90D-6976F653B523}" presName="sibTrans" presStyleCnt="0"/>
      <dgm:spPr/>
    </dgm:pt>
    <dgm:pt modelId="{708587E3-6627-4C8E-B581-2F695A5FE77F}" type="pres">
      <dgm:prSet presAssocID="{9B3A8374-D348-4F0F-B04B-B212B584917C}" presName="node" presStyleLbl="node1" presStyleIdx="3" presStyleCnt="5" custScaleX="99872" custScaleY="77987" custLinFactNeighborX="23858" custLinFactNeighborY="1077">
        <dgm:presLayoutVars>
          <dgm:bulletEnabled val="1"/>
        </dgm:presLayoutVars>
      </dgm:prSet>
      <dgm:spPr/>
    </dgm:pt>
    <dgm:pt modelId="{474AED62-5802-40E7-BACD-03E8316D0BDB}" type="pres">
      <dgm:prSet presAssocID="{86D0DB3E-B176-4DA0-8CFB-4C094A9B3E53}" presName="sibTrans" presStyleCnt="0"/>
      <dgm:spPr/>
    </dgm:pt>
    <dgm:pt modelId="{0577C942-9934-4EA1-A733-99503CFDB762}" type="pres">
      <dgm:prSet presAssocID="{FCD978C5-7CAA-4BAD-8803-B6F0396B79A0}" presName="node" presStyleLbl="node1" presStyleIdx="4" presStyleCnt="5" custScaleX="82691" custScaleY="68548" custLinFactNeighborX="3983" custLinFactNeighborY="-16164">
        <dgm:presLayoutVars>
          <dgm:bulletEnabled val="1"/>
        </dgm:presLayoutVars>
      </dgm:prSet>
      <dgm:spPr/>
    </dgm:pt>
  </dgm:ptLst>
  <dgm:cxnLst>
    <dgm:cxn modelId="{08636B14-ACC4-45E2-9D72-EBC63244B6BF}" srcId="{5AD60E26-19AC-4D73-A4D9-92188BFF20BB}" destId="{A79D8BAF-17C4-4793-ABA2-03B57FCF9595}" srcOrd="1" destOrd="0" parTransId="{215397A3-E8D1-4ECA-BFAA-842F01B5CA28}" sibTransId="{9D37C643-8517-4A84-8F90-47D55A02EDFF}"/>
    <dgm:cxn modelId="{4DC40F39-7C63-4D97-AD96-95B0486FBF3A}" type="presOf" srcId="{FCD978C5-7CAA-4BAD-8803-B6F0396B79A0}" destId="{0577C942-9934-4EA1-A733-99503CFDB762}" srcOrd="0" destOrd="0" presId="urn:microsoft.com/office/officeart/2005/8/layout/default"/>
    <dgm:cxn modelId="{10204A39-55D2-46DE-A87D-EE5F5F2F70BE}" srcId="{5AD60E26-19AC-4D73-A4D9-92188BFF20BB}" destId="{FCD978C5-7CAA-4BAD-8803-B6F0396B79A0}" srcOrd="4" destOrd="0" parTransId="{E060DFDB-3A5F-4334-B0CC-55199F1C98D6}" sibTransId="{1056D8A1-AC3B-48D6-A2E1-60312559485E}"/>
    <dgm:cxn modelId="{76F11B45-1956-475A-BDE0-EBF6D72EDDB3}" srcId="{5AD60E26-19AC-4D73-A4D9-92188BFF20BB}" destId="{272D54A1-7C5F-439F-8068-759CA3766FFC}" srcOrd="2" destOrd="0" parTransId="{D3BC861B-6193-4A13-84CC-926BB079DA58}" sibTransId="{F8ABEA93-8C38-4CEF-A90D-6976F653B523}"/>
    <dgm:cxn modelId="{55D24D49-6C74-4B2C-BCB5-CFD601ADBE45}" type="presOf" srcId="{01EEBA3D-DC63-41D4-A396-E5EFA271C90A}" destId="{9E457D01-AB35-4A8A-96D9-FF7445842027}" srcOrd="0" destOrd="0" presId="urn:microsoft.com/office/officeart/2005/8/layout/default"/>
    <dgm:cxn modelId="{B0EA3878-A278-4F7B-BFBC-08B40463E7BE}" type="presOf" srcId="{5AD60E26-19AC-4D73-A4D9-92188BFF20BB}" destId="{BDB16E9A-77B1-41A2-9F5D-F7FB222EDD11}" srcOrd="0" destOrd="0" presId="urn:microsoft.com/office/officeart/2005/8/layout/default"/>
    <dgm:cxn modelId="{9578D3B3-E432-4BBD-8CE5-733677CED8AC}" srcId="{5AD60E26-19AC-4D73-A4D9-92188BFF20BB}" destId="{01EEBA3D-DC63-41D4-A396-E5EFA271C90A}" srcOrd="0" destOrd="0" parTransId="{3594AFCC-9ABC-4F96-A54C-97BE6BA68F0C}" sibTransId="{73430506-59A5-4CA8-AB2D-B71B0F8FD621}"/>
    <dgm:cxn modelId="{3A3D5BB4-86B6-4B31-84E5-7B85156D94D4}" type="presOf" srcId="{272D54A1-7C5F-439F-8068-759CA3766FFC}" destId="{B7599066-A376-4CC3-84BB-9752357456D4}" srcOrd="0" destOrd="0" presId="urn:microsoft.com/office/officeart/2005/8/layout/default"/>
    <dgm:cxn modelId="{CA7D6FB8-814E-4EB0-870E-EFE06746E212}" srcId="{5AD60E26-19AC-4D73-A4D9-92188BFF20BB}" destId="{9B3A8374-D348-4F0F-B04B-B212B584917C}" srcOrd="3" destOrd="0" parTransId="{011F711D-A38E-430E-B116-C3F68595F42A}" sibTransId="{86D0DB3E-B176-4DA0-8CFB-4C094A9B3E53}"/>
    <dgm:cxn modelId="{ED588ABE-389A-45C1-9013-11E9973DE929}" type="presOf" srcId="{A79D8BAF-17C4-4793-ABA2-03B57FCF9595}" destId="{289DAE3F-8044-40DB-9506-1375CB5E4B2E}" srcOrd="0" destOrd="0" presId="urn:microsoft.com/office/officeart/2005/8/layout/default"/>
    <dgm:cxn modelId="{E34B81F9-914A-4AC2-83BC-2F6CF02D9321}" type="presOf" srcId="{9B3A8374-D348-4F0F-B04B-B212B584917C}" destId="{708587E3-6627-4C8E-B581-2F695A5FE77F}" srcOrd="0" destOrd="0" presId="urn:microsoft.com/office/officeart/2005/8/layout/default"/>
    <dgm:cxn modelId="{177DE843-19E7-437D-8CEC-87A1F5D01940}" type="presParOf" srcId="{BDB16E9A-77B1-41A2-9F5D-F7FB222EDD11}" destId="{9E457D01-AB35-4A8A-96D9-FF7445842027}" srcOrd="0" destOrd="0" presId="urn:microsoft.com/office/officeart/2005/8/layout/default"/>
    <dgm:cxn modelId="{56642280-0455-4CED-84B1-83A30217C00D}" type="presParOf" srcId="{BDB16E9A-77B1-41A2-9F5D-F7FB222EDD11}" destId="{36DB57B5-7F2A-4461-A65E-AB9CAE32019C}" srcOrd="1" destOrd="0" presId="urn:microsoft.com/office/officeart/2005/8/layout/default"/>
    <dgm:cxn modelId="{F62BAC75-E834-41E4-9FC4-536DA7818173}" type="presParOf" srcId="{BDB16E9A-77B1-41A2-9F5D-F7FB222EDD11}" destId="{289DAE3F-8044-40DB-9506-1375CB5E4B2E}" srcOrd="2" destOrd="0" presId="urn:microsoft.com/office/officeart/2005/8/layout/default"/>
    <dgm:cxn modelId="{9D2DB1F4-FE74-4ABE-8C97-065E581B2FCF}" type="presParOf" srcId="{BDB16E9A-77B1-41A2-9F5D-F7FB222EDD11}" destId="{F4858C6E-28E4-49A2-A92C-A5A46D986249}" srcOrd="3" destOrd="0" presId="urn:microsoft.com/office/officeart/2005/8/layout/default"/>
    <dgm:cxn modelId="{45A1DB6B-92F5-43FA-B7DE-320FF45B70E2}" type="presParOf" srcId="{BDB16E9A-77B1-41A2-9F5D-F7FB222EDD11}" destId="{B7599066-A376-4CC3-84BB-9752357456D4}" srcOrd="4" destOrd="0" presId="urn:microsoft.com/office/officeart/2005/8/layout/default"/>
    <dgm:cxn modelId="{2E8BC48E-16BB-45D9-A18C-45823A190681}" type="presParOf" srcId="{BDB16E9A-77B1-41A2-9F5D-F7FB222EDD11}" destId="{19604F58-FD60-4061-A4A0-7E74EEDF0DE7}" srcOrd="5" destOrd="0" presId="urn:microsoft.com/office/officeart/2005/8/layout/default"/>
    <dgm:cxn modelId="{DE802FAF-C36F-472E-82CA-D43D7C2C1EFA}" type="presParOf" srcId="{BDB16E9A-77B1-41A2-9F5D-F7FB222EDD11}" destId="{708587E3-6627-4C8E-B581-2F695A5FE77F}" srcOrd="6" destOrd="0" presId="urn:microsoft.com/office/officeart/2005/8/layout/default"/>
    <dgm:cxn modelId="{08A00B65-D54A-4E66-ABBB-73FE48C4F01C}" type="presParOf" srcId="{BDB16E9A-77B1-41A2-9F5D-F7FB222EDD11}" destId="{474AED62-5802-40E7-BACD-03E8316D0BDB}" srcOrd="7" destOrd="0" presId="urn:microsoft.com/office/officeart/2005/8/layout/default"/>
    <dgm:cxn modelId="{4FAECC4C-6D07-4A39-81A1-4D91755DAD6E}" type="presParOf" srcId="{BDB16E9A-77B1-41A2-9F5D-F7FB222EDD11}" destId="{0577C942-9934-4EA1-A733-99503CFDB7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57D01-AB35-4A8A-96D9-FF7445842027}">
      <dsp:nvSpPr>
        <dsp:cNvPr id="0" name=""/>
        <dsp:cNvSpPr/>
      </dsp:nvSpPr>
      <dsp:spPr>
        <a:xfrm>
          <a:off x="0" y="2332"/>
          <a:ext cx="3462157" cy="2077294"/>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sp:txBody>
      <dsp:txXfrm>
        <a:off x="0" y="2332"/>
        <a:ext cx="3462157" cy="2077294"/>
      </dsp:txXfrm>
    </dsp:sp>
    <dsp:sp modelId="{289DAE3F-8044-40DB-9506-1375CB5E4B2E}">
      <dsp:nvSpPr>
        <dsp:cNvPr id="0" name=""/>
        <dsp:cNvSpPr/>
      </dsp:nvSpPr>
      <dsp:spPr>
        <a:xfrm>
          <a:off x="5547370" y="0"/>
          <a:ext cx="3462157" cy="2029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Cleaning the Data</a:t>
          </a:r>
          <a:endParaRPr lang="en-US" sz="3600" kern="1200" dirty="0">
            <a:latin typeface="Times New Roman" panose="02020603050405020304" pitchFamily="18" charset="0"/>
            <a:cs typeface="Times New Roman" panose="02020603050405020304" pitchFamily="18" charset="0"/>
          </a:endParaRPr>
        </a:p>
      </dsp:txBody>
      <dsp:txXfrm>
        <a:off x="5547370" y="0"/>
        <a:ext cx="3462157" cy="2029579"/>
      </dsp:txXfrm>
    </dsp:sp>
    <dsp:sp modelId="{B7599066-A376-4CC3-84BB-9752357456D4}">
      <dsp:nvSpPr>
        <dsp:cNvPr id="0" name=""/>
        <dsp:cNvSpPr/>
      </dsp:nvSpPr>
      <dsp:spPr>
        <a:xfrm>
          <a:off x="0" y="2436831"/>
          <a:ext cx="3462157" cy="17784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Preparation</a:t>
          </a:r>
          <a:endParaRPr lang="en-US" sz="3600" kern="1200" dirty="0">
            <a:latin typeface="Times New Roman" panose="02020603050405020304" pitchFamily="18" charset="0"/>
            <a:cs typeface="Times New Roman" panose="02020603050405020304" pitchFamily="18" charset="0"/>
          </a:endParaRPr>
        </a:p>
      </dsp:txBody>
      <dsp:txXfrm>
        <a:off x="0" y="2436831"/>
        <a:ext cx="3462157" cy="1778454"/>
      </dsp:txXfrm>
    </dsp:sp>
    <dsp:sp modelId="{708587E3-6627-4C8E-B581-2F695A5FE77F}">
      <dsp:nvSpPr>
        <dsp:cNvPr id="0" name=""/>
        <dsp:cNvSpPr/>
      </dsp:nvSpPr>
      <dsp:spPr>
        <a:xfrm>
          <a:off x="5506089" y="2527993"/>
          <a:ext cx="3457725" cy="162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EDA</a:t>
          </a:r>
          <a:endParaRPr lang="en-US" sz="3600" kern="1200" dirty="0">
            <a:latin typeface="Times New Roman" panose="02020603050405020304" pitchFamily="18" charset="0"/>
            <a:cs typeface="Times New Roman" panose="02020603050405020304" pitchFamily="18" charset="0"/>
          </a:endParaRPr>
        </a:p>
      </dsp:txBody>
      <dsp:txXfrm>
        <a:off x="5506089" y="2527993"/>
        <a:ext cx="3457725" cy="1620019"/>
      </dsp:txXfrm>
    </dsp:sp>
    <dsp:sp modelId="{0577C942-9934-4EA1-A733-99503CFDB762}">
      <dsp:nvSpPr>
        <dsp:cNvPr id="0" name=""/>
        <dsp:cNvSpPr/>
      </dsp:nvSpPr>
      <dsp:spPr>
        <a:xfrm>
          <a:off x="3211215" y="4215300"/>
          <a:ext cx="2862892" cy="1423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Visualization</a:t>
          </a:r>
          <a:endParaRPr lang="en-US" sz="3600" kern="1200" dirty="0">
            <a:latin typeface="Times New Roman" panose="02020603050405020304" pitchFamily="18" charset="0"/>
            <a:cs typeface="Times New Roman" panose="02020603050405020304" pitchFamily="18" charset="0"/>
          </a:endParaRPr>
        </a:p>
      </dsp:txBody>
      <dsp:txXfrm>
        <a:off x="3211215" y="4215300"/>
        <a:ext cx="2862892" cy="1423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3AD3D-D170-4448-BC5B-AD8FD082944E}" type="datetimeFigureOut">
              <a:rPr lang="en-US" smtClean="0"/>
              <a:t>11/1/2022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11F5D-8B01-40CD-81DB-A86DB8209187}" type="slidenum">
              <a:rPr lang="en-US" smtClean="0"/>
              <a:t>‹#›</a:t>
            </a:fld>
            <a:endParaRPr lang="en-US"/>
          </a:p>
        </p:txBody>
      </p:sp>
    </p:spTree>
    <p:extLst>
      <p:ext uri="{BB962C8B-B14F-4D97-AF65-F5344CB8AC3E}">
        <p14:creationId xmlns:p14="http://schemas.microsoft.com/office/powerpoint/2010/main" val="219790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11F5D-8B01-40CD-81DB-A86DB8209187}" type="slidenum">
              <a:rPr lang="en-US" smtClean="0"/>
              <a:t>27</a:t>
            </a:fld>
            <a:endParaRPr lang="en-US"/>
          </a:p>
        </p:txBody>
      </p:sp>
    </p:spTree>
    <p:extLst>
      <p:ext uri="{BB962C8B-B14F-4D97-AF65-F5344CB8AC3E}">
        <p14:creationId xmlns:p14="http://schemas.microsoft.com/office/powerpoint/2010/main" val="14860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E73-2D6A-47B9-B063-E2BAC3791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E7D17-2093-4707-9D1E-C015CF997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F18839-6885-490B-BF67-8A0BD71299C2}"/>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5" name="Footer Placeholder 4">
            <a:extLst>
              <a:ext uri="{FF2B5EF4-FFF2-40B4-BE49-F238E27FC236}">
                <a16:creationId xmlns:a16="http://schemas.microsoft.com/office/drawing/2014/main" id="{B75267C9-214A-44DB-9753-BF4FCEC62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98CF2-5955-4D2A-84F7-F510D9C9293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4153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3800-840F-4377-B103-7BC2C6A00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1D0159-134A-408D-B486-D83AC7D453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97983-D21D-4969-AED2-E1FE01E36193}"/>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5" name="Footer Placeholder 4">
            <a:extLst>
              <a:ext uri="{FF2B5EF4-FFF2-40B4-BE49-F238E27FC236}">
                <a16:creationId xmlns:a16="http://schemas.microsoft.com/office/drawing/2014/main" id="{D15B72DD-6F30-4668-A684-D64D74717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96B83-D8B0-48CD-8949-244451E73A53}"/>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2663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4BCC1-C06B-4D03-82DE-7A641B510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A0234-8945-44F6-855E-3E22CCCD36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CB7CA-2E31-4D95-8781-A3B05EA4B852}"/>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5" name="Footer Placeholder 4">
            <a:extLst>
              <a:ext uri="{FF2B5EF4-FFF2-40B4-BE49-F238E27FC236}">
                <a16:creationId xmlns:a16="http://schemas.microsoft.com/office/drawing/2014/main" id="{4F5D7B7E-4827-46E8-87C1-FF86D5AFF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3AA4A-1813-4CD1-B4BD-2AD210C7A86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51241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03EF-8ABC-42B8-B99B-9F093D60F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FE52A-2A33-4A2A-8602-2A26872626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99B1-C637-4627-BD65-121A6DECC6F3}"/>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5" name="Footer Placeholder 4">
            <a:extLst>
              <a:ext uri="{FF2B5EF4-FFF2-40B4-BE49-F238E27FC236}">
                <a16:creationId xmlns:a16="http://schemas.microsoft.com/office/drawing/2014/main" id="{DB9B8C77-D42A-4925-AF28-46B4B3A5A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84907-2183-42BD-8C52-3A472F0D0640}"/>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250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2235-BCB8-450B-998B-E8E5C210B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53869-5038-48F5-823A-B78B07470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7AD3E1-ECC3-49ED-A930-F8D00FBE30B8}"/>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5" name="Footer Placeholder 4">
            <a:extLst>
              <a:ext uri="{FF2B5EF4-FFF2-40B4-BE49-F238E27FC236}">
                <a16:creationId xmlns:a16="http://schemas.microsoft.com/office/drawing/2014/main" id="{11FAD9D8-AFFD-4773-B5E5-1D1C270BD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21EBF-0D15-4816-B1D9-F92B03C6F1F4}"/>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1784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407-36C7-43D4-A1D9-735CF4AE8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0B03B-208A-41E7-8697-F42E9669C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C2C67-F638-45BC-96F0-71D03B8C69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EB3B0-D98D-42C1-80A2-B30C47806D54}"/>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6" name="Footer Placeholder 5">
            <a:extLst>
              <a:ext uri="{FF2B5EF4-FFF2-40B4-BE49-F238E27FC236}">
                <a16:creationId xmlns:a16="http://schemas.microsoft.com/office/drawing/2014/main" id="{AF06F181-F45B-4F3D-AB92-97F43F7B2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D6B8C-F44D-41DA-8015-A561C0DAED49}"/>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1428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850F-5CE6-49D0-8CD7-BDE78A07B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49AA1-A243-4062-9AA4-896E0458A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90FD2-DAC0-4573-8897-7BCCE728A0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FFA41-B8C0-408A-86A9-38672D86F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B11C2A-D065-43CA-AC0E-80CFFDF06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93C9E-65A2-4830-ABA3-2172E1B0EE93}"/>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8" name="Footer Placeholder 7">
            <a:extLst>
              <a:ext uri="{FF2B5EF4-FFF2-40B4-BE49-F238E27FC236}">
                <a16:creationId xmlns:a16="http://schemas.microsoft.com/office/drawing/2014/main" id="{B1E1DAEB-DB54-418D-A1F8-66A6CFBA08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432CB-FE90-4976-812B-2A6453A82697}"/>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4043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7D29-3DCB-40FD-B631-A0ED5ED181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7CC28-A0A2-4B54-B14F-9B66AEA99821}"/>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4" name="Footer Placeholder 3">
            <a:extLst>
              <a:ext uri="{FF2B5EF4-FFF2-40B4-BE49-F238E27FC236}">
                <a16:creationId xmlns:a16="http://schemas.microsoft.com/office/drawing/2014/main" id="{2DD364F2-F095-44B5-92F5-7E6EF9AE68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A6D479-05FF-4AA2-AB08-262F49EC7C71}"/>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177501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BC40E-C191-4870-8B59-00841682E690}"/>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3" name="Footer Placeholder 2">
            <a:extLst>
              <a:ext uri="{FF2B5EF4-FFF2-40B4-BE49-F238E27FC236}">
                <a16:creationId xmlns:a16="http://schemas.microsoft.com/office/drawing/2014/main" id="{5EBC8C08-1E67-4F6A-BA9A-71FC0401F2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E4D47B-C04A-424F-9735-ECE9D848B26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2248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2B4E-DB98-4E17-8132-B2C43AF4F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ABCB8-BE2D-476A-B38A-114F3EBBF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B295C-622A-43CF-8B6A-A5EC61361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C82DE-D1BF-4D95-82B9-0479111C0BAC}"/>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6" name="Footer Placeholder 5">
            <a:extLst>
              <a:ext uri="{FF2B5EF4-FFF2-40B4-BE49-F238E27FC236}">
                <a16:creationId xmlns:a16="http://schemas.microsoft.com/office/drawing/2014/main" id="{7A8489AB-B0E9-4960-9033-186CB3E35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18387-A96F-471D-9369-A160E9119745}"/>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045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E5C1-D92D-464F-906D-17DB2B558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C57D5-272C-4F09-A0CA-A2B88E7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377D3-77FE-40F5-BE5C-579B065CE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AFDF74-EF4A-4291-8DB6-3173F7E194F4}"/>
              </a:ext>
            </a:extLst>
          </p:cNvPr>
          <p:cNvSpPr>
            <a:spLocks noGrp="1"/>
          </p:cNvSpPr>
          <p:nvPr>
            <p:ph type="dt" sz="half" idx="10"/>
          </p:nvPr>
        </p:nvSpPr>
        <p:spPr/>
        <p:txBody>
          <a:bodyPr/>
          <a:lstStyle/>
          <a:p>
            <a:fld id="{4FCB2E16-689F-496B-900C-515723A6374E}" type="datetimeFigureOut">
              <a:rPr lang="en-IN" smtClean="0"/>
              <a:t>01-11-2022</a:t>
            </a:fld>
            <a:endParaRPr lang="en-IN"/>
          </a:p>
        </p:txBody>
      </p:sp>
      <p:sp>
        <p:nvSpPr>
          <p:cNvPr id="6" name="Footer Placeholder 5">
            <a:extLst>
              <a:ext uri="{FF2B5EF4-FFF2-40B4-BE49-F238E27FC236}">
                <a16:creationId xmlns:a16="http://schemas.microsoft.com/office/drawing/2014/main" id="{494912EF-9165-47B7-8827-09B5D997C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8A8D4-24DC-49CA-BEDE-812EFCB00E9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4828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3EEE3-CFBB-4C32-8CD4-B1F3B8D30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1E7AE-86DB-4A50-B7E0-F1BEF198F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4823B-96CB-49AE-A03C-5CE839F72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B2E16-689F-496B-900C-515723A6374E}" type="datetimeFigureOut">
              <a:rPr lang="en-IN" smtClean="0"/>
              <a:t>01-11-2022</a:t>
            </a:fld>
            <a:endParaRPr lang="en-IN"/>
          </a:p>
        </p:txBody>
      </p:sp>
      <p:sp>
        <p:nvSpPr>
          <p:cNvPr id="5" name="Footer Placeholder 4">
            <a:extLst>
              <a:ext uri="{FF2B5EF4-FFF2-40B4-BE49-F238E27FC236}">
                <a16:creationId xmlns:a16="http://schemas.microsoft.com/office/drawing/2014/main" id="{F3E15592-13A2-4632-8FF1-BC0AB2CD5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0543F2-09DD-456E-8503-77A60FDF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E4B2F-4A48-4539-BF3A-0C5D1989139B}" type="slidenum">
              <a:rPr lang="en-IN" smtClean="0"/>
              <a:t>‹#›</a:t>
            </a:fld>
            <a:endParaRPr lang="en-IN"/>
          </a:p>
        </p:txBody>
      </p:sp>
    </p:spTree>
    <p:extLst>
      <p:ext uri="{BB962C8B-B14F-4D97-AF65-F5344CB8AC3E}">
        <p14:creationId xmlns:p14="http://schemas.microsoft.com/office/powerpoint/2010/main" val="37617117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uraj.kad.90@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_model"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en.wikipedia.org/wiki/Exploratory_data_analysi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7046-E60C-4310-B5C1-D939C2896E9A}"/>
              </a:ext>
            </a:extLst>
          </p:cNvPr>
          <p:cNvSpPr>
            <a:spLocks noGrp="1"/>
          </p:cNvSpPr>
          <p:nvPr>
            <p:ph type="ctrTitle"/>
          </p:nvPr>
        </p:nvSpPr>
        <p:spPr>
          <a:xfrm>
            <a:off x="1709162" y="452446"/>
            <a:ext cx="7972926" cy="89894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Capstone project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AE5C0C-FD6B-436C-9922-02913D4E54A4}"/>
              </a:ext>
            </a:extLst>
          </p:cNvPr>
          <p:cNvSpPr>
            <a:spLocks noGrp="1"/>
          </p:cNvSpPr>
          <p:nvPr>
            <p:ph type="subTitle" idx="1"/>
          </p:nvPr>
        </p:nvSpPr>
        <p:spPr>
          <a:xfrm>
            <a:off x="546111" y="1871425"/>
            <a:ext cx="10299031" cy="3657599"/>
          </a:xfrm>
        </p:spPr>
        <p:txBody>
          <a:bodyPr>
            <a:normAutofit/>
          </a:bodyPr>
          <a:lstStyle/>
          <a:p>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“Tanvir Patel”</a:t>
            </a:r>
          </a:p>
          <a:p>
            <a:r>
              <a:rPr lang="en-US" sz="2800" b="1" u="sng" dirty="0">
                <a:solidFill>
                  <a:srgbClr val="FF0000"/>
                </a:solidFill>
                <a:latin typeface="Times New Roman" panose="02020603050405020304" pitchFamily="18" charset="0"/>
                <a:cs typeface="Times New Roman" panose="02020603050405020304" pitchFamily="18" charset="0"/>
              </a:rPr>
              <a:t>(tanviripatel1998</a:t>
            </a:r>
            <a:r>
              <a:rPr lang="en-US" sz="2800" b="1" u="sng"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@gmail.com</a:t>
            </a:r>
            <a:r>
              <a:rPr lang="en-US" sz="2800" b="1" u="sng" dirty="0">
                <a:solidFill>
                  <a:srgbClr val="FF0000"/>
                </a:solidFill>
                <a:latin typeface="Times New Roman" panose="02020603050405020304" pitchFamily="18" charset="0"/>
                <a:cs typeface="Times New Roman" panose="02020603050405020304" pitchFamily="18" charset="0"/>
              </a:rPr>
              <a:t>)</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Data Science Trainees</a:t>
            </a:r>
          </a:p>
          <a:p>
            <a:r>
              <a:rPr lang="en-US" sz="2800" b="1" dirty="0">
                <a:solidFill>
                  <a:srgbClr val="FF0000"/>
                </a:solidFill>
                <a:latin typeface="Times New Roman" panose="02020603050405020304" pitchFamily="18" charset="0"/>
                <a:cs typeface="Times New Roman" panose="02020603050405020304" pitchFamily="18" charset="0"/>
              </a:rPr>
              <a:t>Alma better</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9F76D7-FEF8-DBFA-3A9D-AB4401550730}"/>
              </a:ext>
            </a:extLst>
          </p:cNvPr>
          <p:cNvSpPr txBox="1"/>
          <p:nvPr/>
        </p:nvSpPr>
        <p:spPr>
          <a:xfrm>
            <a:off x="3012521" y="1457722"/>
            <a:ext cx="5366207" cy="1200329"/>
          </a:xfrm>
          <a:prstGeom prst="rect">
            <a:avLst/>
          </a:prstGeom>
          <a:noFill/>
        </p:spPr>
        <p:txBody>
          <a:bodyPr wrap="square">
            <a:spAutoFit/>
          </a:bodyPr>
          <a:lstStyle/>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 EDA on Hotel Booking Analysis by </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F1855CD-E4B2-7511-5093-CDEACCD3B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137" y="2087570"/>
            <a:ext cx="3467626" cy="34414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98CF339-1D01-718F-D4D8-504F4B0A5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526" y="19372"/>
            <a:ext cx="566474" cy="582208"/>
          </a:xfrm>
          <a:prstGeom prst="rect">
            <a:avLst/>
          </a:prstGeom>
        </p:spPr>
      </p:pic>
    </p:spTree>
    <p:extLst>
      <p:ext uri="{BB962C8B-B14F-4D97-AF65-F5344CB8AC3E}">
        <p14:creationId xmlns:p14="http://schemas.microsoft.com/office/powerpoint/2010/main" val="187078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45F39A7-81FF-4653-0AAB-1B6F54CDAC2D}"/>
              </a:ext>
            </a:extLst>
          </p:cNvPr>
          <p:cNvPicPr>
            <a:picLocks noGrp="1" noChangeAspect="1"/>
          </p:cNvPicPr>
          <p:nvPr>
            <p:ph idx="1"/>
          </p:nvPr>
        </p:nvPicPr>
        <p:blipFill>
          <a:blip r:embed="rId2"/>
          <a:stretch>
            <a:fillRect/>
          </a:stretch>
        </p:blipFill>
        <p:spPr>
          <a:xfrm>
            <a:off x="318051" y="1399975"/>
            <a:ext cx="5271716" cy="3100463"/>
          </a:xfrm>
          <a:prstGeom prst="rect">
            <a:avLst/>
          </a:prstGeom>
        </p:spPr>
      </p:pic>
      <p:pic>
        <p:nvPicPr>
          <p:cNvPr id="4" name="Picture 3">
            <a:extLst>
              <a:ext uri="{FF2B5EF4-FFF2-40B4-BE49-F238E27FC236}">
                <a16:creationId xmlns:a16="http://schemas.microsoft.com/office/drawing/2014/main" id="{1F74CF71-42F1-93A1-AF97-8322928A0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18524"/>
            <a:ext cx="524011" cy="538566"/>
          </a:xfrm>
          <a:prstGeom prst="rect">
            <a:avLst/>
          </a:prstGeom>
        </p:spPr>
      </p:pic>
      <p:pic>
        <p:nvPicPr>
          <p:cNvPr id="7" name="Picture 6">
            <a:extLst>
              <a:ext uri="{FF2B5EF4-FFF2-40B4-BE49-F238E27FC236}">
                <a16:creationId xmlns:a16="http://schemas.microsoft.com/office/drawing/2014/main" id="{B0A63D78-426B-1F20-416B-CAB64FD84C59}"/>
              </a:ext>
            </a:extLst>
          </p:cNvPr>
          <p:cNvPicPr>
            <a:picLocks noChangeAspect="1"/>
          </p:cNvPicPr>
          <p:nvPr/>
        </p:nvPicPr>
        <p:blipFill>
          <a:blip r:embed="rId4"/>
          <a:stretch>
            <a:fillRect/>
          </a:stretch>
        </p:blipFill>
        <p:spPr>
          <a:xfrm>
            <a:off x="5939623" y="1399974"/>
            <a:ext cx="5748965" cy="3100463"/>
          </a:xfrm>
          <a:prstGeom prst="rect">
            <a:avLst/>
          </a:prstGeom>
        </p:spPr>
      </p:pic>
      <p:sp>
        <p:nvSpPr>
          <p:cNvPr id="3" name="TextBox 2">
            <a:extLst>
              <a:ext uri="{FF2B5EF4-FFF2-40B4-BE49-F238E27FC236}">
                <a16:creationId xmlns:a16="http://schemas.microsoft.com/office/drawing/2014/main" id="{1F389B87-0AE8-4707-9D61-A218975865E0}"/>
              </a:ext>
            </a:extLst>
          </p:cNvPr>
          <p:cNvSpPr txBox="1"/>
          <p:nvPr/>
        </p:nvSpPr>
        <p:spPr>
          <a:xfrm>
            <a:off x="492980" y="4796305"/>
            <a:ext cx="492185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info() method </a:t>
            </a:r>
            <a:r>
              <a:rPr lang="en-US" sz="1600" b="1" dirty="0">
                <a:latin typeface="Times New Roman" panose="02020603050405020304" pitchFamily="18" charset="0"/>
                <a:cs typeface="Times New Roman" panose="02020603050405020304" pitchFamily="18" charset="0"/>
              </a:rPr>
              <a:t>prints information about the hotel booking  DataFrame</a:t>
            </a:r>
            <a:r>
              <a:rPr lang="en-US" sz="1600" dirty="0">
                <a:latin typeface="Times New Roman" panose="02020603050405020304" pitchFamily="18" charset="0"/>
                <a:cs typeface="Times New Roman" panose="02020603050405020304" pitchFamily="18" charset="0"/>
              </a:rPr>
              <a:t>. The information contains the number of columns, column labels, column data types, memory usage, range index, and the number of cells in each column (non-null values).</a:t>
            </a:r>
          </a:p>
        </p:txBody>
      </p:sp>
      <p:sp>
        <p:nvSpPr>
          <p:cNvPr id="5" name="TextBox 4">
            <a:extLst>
              <a:ext uri="{FF2B5EF4-FFF2-40B4-BE49-F238E27FC236}">
                <a16:creationId xmlns:a16="http://schemas.microsoft.com/office/drawing/2014/main" id="{93669054-0F04-41F3-A07C-660DA2383AD7}"/>
              </a:ext>
            </a:extLst>
          </p:cNvPr>
          <p:cNvSpPr txBox="1"/>
          <p:nvPr/>
        </p:nvSpPr>
        <p:spPr>
          <a:xfrm>
            <a:off x="5796672" y="4796305"/>
            <a:ext cx="5979381" cy="18212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Shape attribute in Pandas </a:t>
            </a:r>
            <a:r>
              <a:rPr lang="en-US" sz="1600" b="1" dirty="0">
                <a:latin typeface="Times New Roman" panose="02020603050405020304" pitchFamily="18" charset="0"/>
                <a:cs typeface="Times New Roman" panose="02020603050405020304" pitchFamily="18" charset="0"/>
              </a:rPr>
              <a:t>enables us to obtain the shape of a DataFrame</a:t>
            </a:r>
            <a:r>
              <a:rPr lang="en-US" sz="1600" dirty="0">
                <a:latin typeface="Times New Roman" panose="02020603050405020304" pitchFamily="18" charset="0"/>
                <a:cs typeface="Times New Roman" panose="02020603050405020304" pitchFamily="18" charset="0"/>
              </a:rPr>
              <a:t>. In this DataFrame has a shape of (119390, 32) , this implies that the DataFrame is made up of 119390 rows and 32 columns of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describe()  method </a:t>
            </a:r>
            <a:r>
              <a:rPr lang="en-US" sz="1600" b="1" dirty="0">
                <a:latin typeface="Times New Roman" panose="02020603050405020304" pitchFamily="18" charset="0"/>
                <a:cs typeface="Times New Roman" panose="02020603050405020304" pitchFamily="18" charset="0"/>
              </a:rPr>
              <a:t>returns description of the data in the DataFrame. </a:t>
            </a:r>
            <a:r>
              <a:rPr lang="en-US" sz="1600" dirty="0">
                <a:latin typeface="Times New Roman" panose="02020603050405020304" pitchFamily="18" charset="0"/>
                <a:cs typeface="Times New Roman" panose="02020603050405020304" pitchFamily="18" charset="0"/>
              </a:rPr>
              <a:t>If the DataFrame contains numerical data, the description contains these information for each column</a:t>
            </a:r>
          </a:p>
        </p:txBody>
      </p:sp>
    </p:spTree>
    <p:extLst>
      <p:ext uri="{BB962C8B-B14F-4D97-AF65-F5344CB8AC3E}">
        <p14:creationId xmlns:p14="http://schemas.microsoft.com/office/powerpoint/2010/main" val="79857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F7264-0125-BE8C-1964-62826D62A7A2}"/>
              </a:ext>
            </a:extLst>
          </p:cNvPr>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85868-6CEE-33BE-A2F7-9A0968B2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77" y="124215"/>
            <a:ext cx="524011" cy="538566"/>
          </a:xfrm>
          <a:prstGeom prst="rect">
            <a:avLst/>
          </a:prstGeom>
        </p:spPr>
      </p:pic>
      <p:pic>
        <p:nvPicPr>
          <p:cNvPr id="7" name="Picture 6">
            <a:extLst>
              <a:ext uri="{FF2B5EF4-FFF2-40B4-BE49-F238E27FC236}">
                <a16:creationId xmlns:a16="http://schemas.microsoft.com/office/drawing/2014/main" id="{C12ABC82-6F40-AB13-D6E2-DF7D3839D54A}"/>
              </a:ext>
            </a:extLst>
          </p:cNvPr>
          <p:cNvPicPr>
            <a:picLocks noChangeAspect="1"/>
          </p:cNvPicPr>
          <p:nvPr/>
        </p:nvPicPr>
        <p:blipFill>
          <a:blip r:embed="rId3"/>
          <a:stretch>
            <a:fillRect/>
          </a:stretch>
        </p:blipFill>
        <p:spPr>
          <a:xfrm>
            <a:off x="247650" y="1677482"/>
            <a:ext cx="5184630" cy="3965225"/>
          </a:xfrm>
          <a:prstGeom prst="rect">
            <a:avLst/>
          </a:prstGeom>
        </p:spPr>
      </p:pic>
      <p:sp>
        <p:nvSpPr>
          <p:cNvPr id="2" name="TextBox 1">
            <a:extLst>
              <a:ext uri="{FF2B5EF4-FFF2-40B4-BE49-F238E27FC236}">
                <a16:creationId xmlns:a16="http://schemas.microsoft.com/office/drawing/2014/main" id="{16134A3C-036D-4663-9B39-F7A1F6756F7A}"/>
              </a:ext>
            </a:extLst>
          </p:cNvPr>
          <p:cNvSpPr txBox="1"/>
          <p:nvPr/>
        </p:nvSpPr>
        <p:spPr>
          <a:xfrm>
            <a:off x="5429250" y="2222390"/>
            <a:ext cx="65151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will count total number of NaN data present in hotel booking dataset  and find out the number of NaN or missing values in each columns.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in the output</a:t>
            </a:r>
            <a:r>
              <a:rPr lang="en-US" sz="1600" b="1" dirty="0">
                <a:latin typeface="Times New Roman" panose="02020603050405020304" pitchFamily="18" charset="0"/>
                <a:cs typeface="Times New Roman" panose="02020603050405020304" pitchFamily="18" charset="0"/>
              </a:rPr>
              <a:t>, hotel.isnull().sum()</a:t>
            </a:r>
          </a:p>
          <a:p>
            <a:r>
              <a:rPr lang="en-US" sz="1600" dirty="0">
                <a:latin typeface="Times New Roman" panose="02020603050405020304" pitchFamily="18" charset="0"/>
                <a:cs typeface="Times New Roman" panose="02020603050405020304" pitchFamily="18" charset="0"/>
              </a:rPr>
              <a:t>      Function has return </a:t>
            </a:r>
            <a:r>
              <a:rPr lang="en-US" sz="1600" b="1" dirty="0">
                <a:latin typeface="Times New Roman" panose="02020603050405020304" pitchFamily="18" charset="0"/>
                <a:cs typeface="Times New Roman" panose="02020603050405020304" pitchFamily="18" charset="0"/>
              </a:rPr>
              <a:t>country </a:t>
            </a:r>
            <a:r>
              <a:rPr lang="en-US" sz="1600" dirty="0">
                <a:latin typeface="Times New Roman" panose="02020603050405020304" pitchFamily="18" charset="0"/>
                <a:cs typeface="Times New Roman" panose="02020603050405020304" pitchFamily="18" charset="0"/>
              </a:rPr>
              <a:t>columns </a:t>
            </a:r>
            <a:r>
              <a:rPr lang="en-US" sz="1600" b="1" dirty="0">
                <a:latin typeface="Times New Roman" panose="02020603050405020304" pitchFamily="18" charset="0"/>
                <a:cs typeface="Times New Roman" panose="02020603050405020304" pitchFamily="18" charset="0"/>
              </a:rPr>
              <a:t>488 NaN </a:t>
            </a:r>
            <a:r>
              <a:rPr lang="en-US" sz="1600" dirty="0">
                <a:latin typeface="Times New Roman" panose="02020603050405020304" pitchFamily="18" charset="0"/>
                <a:cs typeface="Times New Roman" panose="02020603050405020304" pitchFamily="18" charset="0"/>
              </a:rPr>
              <a:t>data are present. </a:t>
            </a:r>
          </a:p>
        </p:txBody>
      </p:sp>
      <p:sp>
        <p:nvSpPr>
          <p:cNvPr id="3" name="TextBox 2">
            <a:extLst>
              <a:ext uri="{FF2B5EF4-FFF2-40B4-BE49-F238E27FC236}">
                <a16:creationId xmlns:a16="http://schemas.microsoft.com/office/drawing/2014/main" id="{49471201-DBA6-461A-B11D-2F964053F83E}"/>
              </a:ext>
            </a:extLst>
          </p:cNvPr>
          <p:cNvSpPr txBox="1"/>
          <p:nvPr/>
        </p:nvSpPr>
        <p:spPr>
          <a:xfrm>
            <a:off x="6543923" y="5398936"/>
            <a:ext cx="131196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2075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65789" cy="1022887"/>
          </a:xfrm>
          <a:solidFill>
            <a:schemeClr val="accent1">
              <a:lumMod val="60000"/>
              <a:lumOff val="40000"/>
            </a:schemeClr>
          </a:solidFill>
        </p:spPr>
        <p:txBody>
          <a:bodyPr>
            <a:noAutofit/>
          </a:bodyPr>
          <a:lstStyle/>
          <a:p>
            <a:pPr algn="ct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Cleaning the Data</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930876-877A-23D9-DD67-A66E22259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B76A1092-9A7D-2E11-0ED6-F227F9AE6DE0}"/>
              </a:ext>
            </a:extLst>
          </p:cNvPr>
          <p:cNvPicPr>
            <a:picLocks noChangeAspect="1"/>
          </p:cNvPicPr>
          <p:nvPr/>
        </p:nvPicPr>
        <p:blipFill>
          <a:blip r:embed="rId3"/>
          <a:stretch>
            <a:fillRect/>
          </a:stretch>
        </p:blipFill>
        <p:spPr>
          <a:xfrm>
            <a:off x="0" y="1201130"/>
            <a:ext cx="12192000" cy="5511452"/>
          </a:xfrm>
          <a:prstGeom prst="rect">
            <a:avLst/>
          </a:prstGeom>
        </p:spPr>
      </p:pic>
    </p:spTree>
    <p:extLst>
      <p:ext uri="{BB962C8B-B14F-4D97-AF65-F5344CB8AC3E}">
        <p14:creationId xmlns:p14="http://schemas.microsoft.com/office/powerpoint/2010/main" val="127377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Data Preparation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5DE686-7553-03DC-A4A2-E1D234330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746AD1AC-7E7F-65F8-A1D0-E3985E2C4087}"/>
              </a:ext>
            </a:extLst>
          </p:cNvPr>
          <p:cNvPicPr>
            <a:picLocks noChangeAspect="1"/>
          </p:cNvPicPr>
          <p:nvPr/>
        </p:nvPicPr>
        <p:blipFill>
          <a:blip r:embed="rId3"/>
          <a:stretch>
            <a:fillRect/>
          </a:stretch>
        </p:blipFill>
        <p:spPr>
          <a:xfrm>
            <a:off x="190831" y="1471152"/>
            <a:ext cx="5542059" cy="2110019"/>
          </a:xfrm>
          <a:prstGeom prst="rect">
            <a:avLst/>
          </a:prstGeom>
        </p:spPr>
      </p:pic>
      <p:pic>
        <p:nvPicPr>
          <p:cNvPr id="7" name="Picture 6">
            <a:extLst>
              <a:ext uri="{FF2B5EF4-FFF2-40B4-BE49-F238E27FC236}">
                <a16:creationId xmlns:a16="http://schemas.microsoft.com/office/drawing/2014/main" id="{297FE754-0C7E-CD9B-59BE-838EA084840D}"/>
              </a:ext>
            </a:extLst>
          </p:cNvPr>
          <p:cNvPicPr>
            <a:picLocks noChangeAspect="1"/>
          </p:cNvPicPr>
          <p:nvPr/>
        </p:nvPicPr>
        <p:blipFill>
          <a:blip r:embed="rId4"/>
          <a:stretch>
            <a:fillRect/>
          </a:stretch>
        </p:blipFill>
        <p:spPr>
          <a:xfrm>
            <a:off x="190831" y="3726760"/>
            <a:ext cx="5542059" cy="2805590"/>
          </a:xfrm>
          <a:prstGeom prst="rect">
            <a:avLst/>
          </a:prstGeom>
        </p:spPr>
      </p:pic>
      <p:sp>
        <p:nvSpPr>
          <p:cNvPr id="3" name="TextBox 2">
            <a:extLst>
              <a:ext uri="{FF2B5EF4-FFF2-40B4-BE49-F238E27FC236}">
                <a16:creationId xmlns:a16="http://schemas.microsoft.com/office/drawing/2014/main" id="{8227EE16-2456-4545-92E3-3A8DBEC3D899}"/>
              </a:ext>
            </a:extLst>
          </p:cNvPr>
          <p:cNvSpPr txBox="1"/>
          <p:nvPr/>
        </p:nvSpPr>
        <p:spPr>
          <a:xfrm>
            <a:off x="7227736" y="4190337"/>
            <a:ext cx="46117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we'll convert each value of a column of integers to string using the </a:t>
            </a:r>
            <a:r>
              <a:rPr lang="en-US" sz="1600" b="1" dirty="0">
                <a:latin typeface="Times New Roman" panose="02020603050405020304" pitchFamily="18" charset="0"/>
                <a:cs typeface="Times New Roman" panose="02020603050405020304" pitchFamily="18" charset="0"/>
              </a:rPr>
              <a:t>astype(str)</a:t>
            </a:r>
            <a:r>
              <a:rPr lang="en-US" sz="1600" dirty="0">
                <a:latin typeface="Times New Roman" panose="02020603050405020304" pitchFamily="18" charset="0"/>
                <a:cs typeface="Times New Roman" panose="02020603050405020304" pitchFamily="18" charset="0"/>
              </a:rPr>
              <a:t> function</a:t>
            </a:r>
          </a:p>
        </p:txBody>
      </p:sp>
      <p:sp>
        <p:nvSpPr>
          <p:cNvPr id="6" name="TextBox 5">
            <a:extLst>
              <a:ext uri="{FF2B5EF4-FFF2-40B4-BE49-F238E27FC236}">
                <a16:creationId xmlns:a16="http://schemas.microsoft.com/office/drawing/2014/main" id="{0A79F118-3C76-4C60-B954-8E165A063F04}"/>
              </a:ext>
            </a:extLst>
          </p:cNvPr>
          <p:cNvSpPr txBox="1"/>
          <p:nvPr/>
        </p:nvSpPr>
        <p:spPr>
          <a:xfrm>
            <a:off x="7227736" y="2250219"/>
            <a:ext cx="433176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method is quite useful when we need to rename some selected columns because we need to specify information only for the columns which are to be renamed</a:t>
            </a:r>
          </a:p>
        </p:txBody>
      </p:sp>
    </p:spTree>
    <p:extLst>
      <p:ext uri="{BB962C8B-B14F-4D97-AF65-F5344CB8AC3E}">
        <p14:creationId xmlns:p14="http://schemas.microsoft.com/office/powerpoint/2010/main" val="178616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689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EDA</a:t>
            </a:r>
          </a:p>
        </p:txBody>
      </p:sp>
      <p:pic>
        <p:nvPicPr>
          <p:cNvPr id="4" name="Picture 3">
            <a:extLst>
              <a:ext uri="{FF2B5EF4-FFF2-40B4-BE49-F238E27FC236}">
                <a16:creationId xmlns:a16="http://schemas.microsoft.com/office/drawing/2014/main" id="{8313BE66-9270-B161-7FFD-B36B2E902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10" name="Picture 9">
            <a:extLst>
              <a:ext uri="{FF2B5EF4-FFF2-40B4-BE49-F238E27FC236}">
                <a16:creationId xmlns:a16="http://schemas.microsoft.com/office/drawing/2014/main" id="{13B25760-2BDD-DD4B-BEFF-4A18FDF02638}"/>
              </a:ext>
            </a:extLst>
          </p:cNvPr>
          <p:cNvPicPr>
            <a:picLocks noChangeAspect="1"/>
          </p:cNvPicPr>
          <p:nvPr/>
        </p:nvPicPr>
        <p:blipFill>
          <a:blip r:embed="rId3"/>
          <a:stretch>
            <a:fillRect/>
          </a:stretch>
        </p:blipFill>
        <p:spPr>
          <a:xfrm>
            <a:off x="5663979" y="1391676"/>
            <a:ext cx="5125942" cy="3613471"/>
          </a:xfrm>
          <a:prstGeom prst="rect">
            <a:avLst/>
          </a:prstGeom>
        </p:spPr>
      </p:pic>
      <p:pic>
        <p:nvPicPr>
          <p:cNvPr id="12" name="Picture 11">
            <a:extLst>
              <a:ext uri="{FF2B5EF4-FFF2-40B4-BE49-F238E27FC236}">
                <a16:creationId xmlns:a16="http://schemas.microsoft.com/office/drawing/2014/main" id="{3DB0BCB5-068F-2D47-BB95-40EF22335487}"/>
              </a:ext>
            </a:extLst>
          </p:cNvPr>
          <p:cNvPicPr>
            <a:picLocks noChangeAspect="1"/>
          </p:cNvPicPr>
          <p:nvPr/>
        </p:nvPicPr>
        <p:blipFill>
          <a:blip r:embed="rId4"/>
          <a:stretch>
            <a:fillRect/>
          </a:stretch>
        </p:blipFill>
        <p:spPr>
          <a:xfrm>
            <a:off x="874063" y="1034840"/>
            <a:ext cx="4286333" cy="3855212"/>
          </a:xfrm>
          <a:prstGeom prst="rect">
            <a:avLst/>
          </a:prstGeom>
        </p:spPr>
      </p:pic>
      <p:sp>
        <p:nvSpPr>
          <p:cNvPr id="2" name="TextBox 1">
            <a:extLst>
              <a:ext uri="{FF2B5EF4-FFF2-40B4-BE49-F238E27FC236}">
                <a16:creationId xmlns:a16="http://schemas.microsoft.com/office/drawing/2014/main" id="{A4487315-CA4F-4F9E-988C-3A8684056B37}"/>
              </a:ext>
            </a:extLst>
          </p:cNvPr>
          <p:cNvSpPr txBox="1"/>
          <p:nvPr/>
        </p:nvSpPr>
        <p:spPr>
          <a:xfrm>
            <a:off x="5963479" y="4890052"/>
            <a:ext cx="5596022"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Total stay length and lead time are slightly correlated. This may means that for longer hotel stays, people generally plan little before the actual arrival.</a:t>
            </a:r>
          </a:p>
          <a:p>
            <a:r>
              <a:rPr lang="en-US" sz="1600" dirty="0">
                <a:latin typeface="Times New Roman" panose="02020603050405020304" pitchFamily="18" charset="0"/>
                <a:cs typeface="Times New Roman" panose="02020603050405020304" pitchFamily="18" charset="0"/>
              </a:rPr>
              <a:t>• adr is slightly correlated with total_people, which makes sense as more no. of people means more service to deliver, therefore</a:t>
            </a:r>
          </a:p>
          <a:p>
            <a:r>
              <a:rPr lang="en-US" sz="1600" dirty="0">
                <a:latin typeface="Times New Roman" panose="02020603050405020304" pitchFamily="18" charset="0"/>
                <a:cs typeface="Times New Roman" panose="02020603050405020304" pitchFamily="18" charset="0"/>
              </a:rPr>
              <a:t>more adr.</a:t>
            </a:r>
          </a:p>
        </p:txBody>
      </p:sp>
      <p:sp>
        <p:nvSpPr>
          <p:cNvPr id="3" name="TextBox 2">
            <a:extLst>
              <a:ext uri="{FF2B5EF4-FFF2-40B4-BE49-F238E27FC236}">
                <a16:creationId xmlns:a16="http://schemas.microsoft.com/office/drawing/2014/main" id="{414EC074-406B-4CC2-99AA-E5F9B509FE2F}"/>
              </a:ext>
            </a:extLst>
          </p:cNvPr>
          <p:cNvSpPr txBox="1"/>
          <p:nvPr/>
        </p:nvSpPr>
        <p:spPr>
          <a:xfrm>
            <a:off x="460595" y="5005147"/>
            <a:ext cx="5113268"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Around 66.4% bookings are for City hotel and 33.6% bookings are for Resort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Avg adr of Resort hotel is slightly lower than that of City hotel. Hence, City hotel seems to be making slightly more revenue.</a:t>
            </a:r>
          </a:p>
          <a:p>
            <a:endParaRPr lang="en-US" dirty="0"/>
          </a:p>
        </p:txBody>
      </p:sp>
    </p:spTree>
    <p:extLst>
      <p:ext uri="{BB962C8B-B14F-4D97-AF65-F5344CB8AC3E}">
        <p14:creationId xmlns:p14="http://schemas.microsoft.com/office/powerpoint/2010/main" val="359880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Booking </a:t>
            </a:r>
            <a:r>
              <a:rPr lang="en-IN" sz="3600" b="1" dirty="0">
                <a:solidFill>
                  <a:srgbClr val="FF0000"/>
                </a:solidFill>
                <a:latin typeface="Times New Roman" panose="02020603050405020304" pitchFamily="18" charset="0"/>
                <a:cs typeface="Times New Roman" panose="02020603050405020304" pitchFamily="18" charset="0"/>
              </a:rPr>
              <a:t>Cancelations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D583F5-1435-1AB2-9D40-1BE8C5968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CB486890-5D09-A5DB-4556-73393934762A}"/>
              </a:ext>
            </a:extLst>
          </p:cNvPr>
          <p:cNvPicPr>
            <a:picLocks noChangeAspect="1"/>
          </p:cNvPicPr>
          <p:nvPr/>
        </p:nvPicPr>
        <p:blipFill>
          <a:blip r:embed="rId3"/>
          <a:stretch>
            <a:fillRect/>
          </a:stretch>
        </p:blipFill>
        <p:spPr>
          <a:xfrm>
            <a:off x="8999910" y="2060665"/>
            <a:ext cx="2915857" cy="2736670"/>
          </a:xfrm>
          <a:prstGeom prst="rect">
            <a:avLst/>
          </a:prstGeom>
        </p:spPr>
      </p:pic>
      <p:pic>
        <p:nvPicPr>
          <p:cNvPr id="10" name="Picture 9">
            <a:extLst>
              <a:ext uri="{FF2B5EF4-FFF2-40B4-BE49-F238E27FC236}">
                <a16:creationId xmlns:a16="http://schemas.microsoft.com/office/drawing/2014/main" id="{9828627C-E3FC-5F58-03BF-E01DE102F12E}"/>
              </a:ext>
            </a:extLst>
          </p:cNvPr>
          <p:cNvPicPr>
            <a:picLocks noChangeAspect="1"/>
          </p:cNvPicPr>
          <p:nvPr/>
        </p:nvPicPr>
        <p:blipFill>
          <a:blip r:embed="rId4"/>
          <a:stretch>
            <a:fillRect/>
          </a:stretch>
        </p:blipFill>
        <p:spPr>
          <a:xfrm>
            <a:off x="0" y="1595215"/>
            <a:ext cx="4973645" cy="3743826"/>
          </a:xfrm>
          <a:prstGeom prst="rect">
            <a:avLst/>
          </a:prstGeom>
        </p:spPr>
      </p:pic>
      <p:pic>
        <p:nvPicPr>
          <p:cNvPr id="12" name="Picture 11">
            <a:extLst>
              <a:ext uri="{FF2B5EF4-FFF2-40B4-BE49-F238E27FC236}">
                <a16:creationId xmlns:a16="http://schemas.microsoft.com/office/drawing/2014/main" id="{FD7CB678-487B-8FF2-BFCB-9F02C5D36675}"/>
              </a:ext>
            </a:extLst>
          </p:cNvPr>
          <p:cNvPicPr>
            <a:picLocks noChangeAspect="1"/>
          </p:cNvPicPr>
          <p:nvPr/>
        </p:nvPicPr>
        <p:blipFill>
          <a:blip r:embed="rId5"/>
          <a:stretch>
            <a:fillRect/>
          </a:stretch>
        </p:blipFill>
        <p:spPr>
          <a:xfrm>
            <a:off x="5207801" y="1439518"/>
            <a:ext cx="4021112" cy="3899523"/>
          </a:xfrm>
          <a:prstGeom prst="rect">
            <a:avLst/>
          </a:prstGeom>
        </p:spPr>
      </p:pic>
      <p:sp>
        <p:nvSpPr>
          <p:cNvPr id="3" name="TextBox 2">
            <a:extLst>
              <a:ext uri="{FF2B5EF4-FFF2-40B4-BE49-F238E27FC236}">
                <a16:creationId xmlns:a16="http://schemas.microsoft.com/office/drawing/2014/main" id="{393AD22A-DCE5-4DCC-AD08-85E260F2A738}"/>
              </a:ext>
            </a:extLst>
          </p:cNvPr>
          <p:cNvSpPr txBox="1"/>
          <p:nvPr/>
        </p:nvSpPr>
        <p:spPr>
          <a:xfrm>
            <a:off x="6294034" y="5275223"/>
            <a:ext cx="52654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pie chart, 63% of bookings were not canceled and 37% of the bookings were canceled at the Hotel</a:t>
            </a:r>
            <a:r>
              <a:rPr lang="en-US" dirty="0"/>
              <a:t>.</a:t>
            </a:r>
          </a:p>
          <a:p>
            <a:endParaRPr lang="en-US" dirty="0"/>
          </a:p>
        </p:txBody>
      </p:sp>
      <p:sp>
        <p:nvSpPr>
          <p:cNvPr id="5" name="TextBox 4">
            <a:extLst>
              <a:ext uri="{FF2B5EF4-FFF2-40B4-BE49-F238E27FC236}">
                <a16:creationId xmlns:a16="http://schemas.microsoft.com/office/drawing/2014/main" id="{DDE7993E-ECA0-451A-B5A6-B0F3329CD74A}"/>
              </a:ext>
            </a:extLst>
          </p:cNvPr>
          <p:cNvSpPr txBox="1"/>
          <p:nvPr/>
        </p:nvSpPr>
        <p:spPr>
          <a:xfrm>
            <a:off x="568622" y="5339041"/>
            <a:ext cx="44050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bookings were not canceled, still some half of the bookings were canceled</a:t>
            </a:r>
          </a:p>
          <a:p>
            <a:endParaRPr lang="en-US" dirty="0"/>
          </a:p>
        </p:txBody>
      </p:sp>
    </p:spTree>
    <p:extLst>
      <p:ext uri="{BB962C8B-B14F-4D97-AF65-F5344CB8AC3E}">
        <p14:creationId xmlns:p14="http://schemas.microsoft.com/office/powerpoint/2010/main" val="164612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36CE5-4223-A096-AC9D-10ABCEE0B20F}"/>
              </a:ext>
            </a:extLst>
          </p:cNvPr>
          <p:cNvSpPr txBox="1">
            <a:spLocks/>
          </p:cNvSpPr>
          <p:nvPr/>
        </p:nvSpPr>
        <p:spPr>
          <a:xfrm>
            <a:off x="0" y="18255"/>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0000"/>
                </a:solidFill>
                <a:latin typeface="Times New Roman" panose="02020603050405020304" pitchFamily="18" charset="0"/>
                <a:cs typeface="Times New Roman" panose="02020603050405020304" pitchFamily="18" charset="0"/>
              </a:rPr>
              <a:t>Cancelation Rate in City Hotel &amp; Resort Hotel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E35F92-9316-3AA8-E81F-DF91E02B10C6}"/>
              </a:ext>
            </a:extLst>
          </p:cNvPr>
          <p:cNvPicPr>
            <a:picLocks noChangeAspect="1"/>
          </p:cNvPicPr>
          <p:nvPr/>
        </p:nvPicPr>
        <p:blipFill>
          <a:blip r:embed="rId2"/>
          <a:stretch>
            <a:fillRect/>
          </a:stretch>
        </p:blipFill>
        <p:spPr>
          <a:xfrm>
            <a:off x="250281" y="1660711"/>
            <a:ext cx="5514415" cy="4795747"/>
          </a:xfrm>
          <a:prstGeom prst="rect">
            <a:avLst/>
          </a:prstGeom>
        </p:spPr>
      </p:pic>
      <p:pic>
        <p:nvPicPr>
          <p:cNvPr id="7" name="Picture 6">
            <a:extLst>
              <a:ext uri="{FF2B5EF4-FFF2-40B4-BE49-F238E27FC236}">
                <a16:creationId xmlns:a16="http://schemas.microsoft.com/office/drawing/2014/main" id="{1E6F3F9C-1A35-1342-E2FF-A0A411D28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A9B5A836-D37D-45B5-820B-2B3731E70ED0}"/>
              </a:ext>
            </a:extLst>
          </p:cNvPr>
          <p:cNvSpPr txBox="1"/>
          <p:nvPr/>
        </p:nvSpPr>
        <p:spPr>
          <a:xfrm>
            <a:off x="6535973" y="2806810"/>
            <a:ext cx="51285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bookings were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Cancelations in Resort hotel is less compared to city  hotel</a:t>
            </a:r>
          </a:p>
          <a:p>
            <a:br>
              <a:rPr lang="en-US" dirty="0"/>
            </a:br>
            <a:endParaRPr lang="en-US" dirty="0"/>
          </a:p>
          <a:p>
            <a:endParaRPr lang="en-US" dirty="0"/>
          </a:p>
        </p:txBody>
      </p:sp>
    </p:spTree>
    <p:extLst>
      <p:ext uri="{BB962C8B-B14F-4D97-AF65-F5344CB8AC3E}">
        <p14:creationId xmlns:p14="http://schemas.microsoft.com/office/powerpoint/2010/main" val="212396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6791FF-A3BD-0B0B-1F8B-EE36CC948CF0}"/>
              </a:ext>
            </a:extLst>
          </p:cNvPr>
          <p:cNvPicPr>
            <a:picLocks noChangeAspect="1"/>
          </p:cNvPicPr>
          <p:nvPr/>
        </p:nvPicPr>
        <p:blipFill>
          <a:blip r:embed="rId2"/>
          <a:stretch>
            <a:fillRect/>
          </a:stretch>
        </p:blipFill>
        <p:spPr>
          <a:xfrm>
            <a:off x="0" y="1325563"/>
            <a:ext cx="8292353" cy="4438645"/>
          </a:xfrm>
          <a:prstGeom prst="rect">
            <a:avLst/>
          </a:prstGeom>
        </p:spPr>
      </p:pic>
      <p:sp>
        <p:nvSpPr>
          <p:cNvPr id="6" name="Title 1">
            <a:extLst>
              <a:ext uri="{FF2B5EF4-FFF2-40B4-BE49-F238E27FC236}">
                <a16:creationId xmlns:a16="http://schemas.microsoft.com/office/drawing/2014/main" id="{C7395DE8-A182-E403-D8D7-8B4E50A244B3}"/>
              </a:ext>
            </a:extLst>
          </p:cNvPr>
          <p:cNvSpPr txBox="1">
            <a:spLocks/>
          </p:cNvSpPr>
          <p:nvPr/>
        </p:nvSpPr>
        <p:spPr>
          <a:xfrm>
            <a:off x="0" y="0"/>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Times New Roman" panose="02020603050405020304" pitchFamily="18" charset="0"/>
                <a:cs typeface="Times New Roman" panose="02020603050405020304" pitchFamily="18" charset="0"/>
              </a:rPr>
              <a:t>Arriving year, Leadtime and Cancelations</a:t>
            </a:r>
          </a:p>
        </p:txBody>
      </p:sp>
      <p:pic>
        <p:nvPicPr>
          <p:cNvPr id="7" name="Picture 6">
            <a:extLst>
              <a:ext uri="{FF2B5EF4-FFF2-40B4-BE49-F238E27FC236}">
                <a16:creationId xmlns:a16="http://schemas.microsoft.com/office/drawing/2014/main" id="{C25491AE-FE3C-735C-0693-625DD7504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D834131-4BC9-3457-2AAA-F21D52D136DA}"/>
              </a:ext>
            </a:extLst>
          </p:cNvPr>
          <p:cNvSpPr txBox="1"/>
          <p:nvPr/>
        </p:nvSpPr>
        <p:spPr>
          <a:xfrm>
            <a:off x="466165" y="6040264"/>
            <a:ext cx="10927977"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all the 3 years, bookings with a lead time less than 100 days have fewer chances of getting cancelled, and lead time more than 100 days have more chances of getting cancelled.</a:t>
            </a:r>
          </a:p>
        </p:txBody>
      </p:sp>
    </p:spTree>
    <p:extLst>
      <p:ext uri="{BB962C8B-B14F-4D97-AF65-F5344CB8AC3E}">
        <p14:creationId xmlns:p14="http://schemas.microsoft.com/office/powerpoint/2010/main" val="230802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D9E36-6091-754A-28EA-C288F2EA022A}"/>
              </a:ext>
            </a:extLst>
          </p:cNvPr>
          <p:cNvSpPr>
            <a:spLocks noGrp="1"/>
          </p:cNvSpPr>
          <p:nvPr>
            <p:ph type="title"/>
          </p:nvPr>
        </p:nvSpPr>
        <p:spPr>
          <a:xfrm>
            <a:off x="-1" y="0"/>
            <a:ext cx="11008659"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7855F64-D238-85F4-48E0-878C61AFD68D}"/>
              </a:ext>
            </a:extLst>
          </p:cNvPr>
          <p:cNvPicPr>
            <a:picLocks noGrp="1" noChangeAspect="1"/>
          </p:cNvPicPr>
          <p:nvPr>
            <p:ph idx="1"/>
          </p:nvPr>
        </p:nvPicPr>
        <p:blipFill>
          <a:blip r:embed="rId2"/>
          <a:stretch>
            <a:fillRect/>
          </a:stretch>
        </p:blipFill>
        <p:spPr>
          <a:xfrm>
            <a:off x="135399" y="1598213"/>
            <a:ext cx="11354236" cy="3252084"/>
          </a:xfrm>
        </p:spPr>
      </p:pic>
      <p:pic>
        <p:nvPicPr>
          <p:cNvPr id="7" name="Picture 6">
            <a:extLst>
              <a:ext uri="{FF2B5EF4-FFF2-40B4-BE49-F238E27FC236}">
                <a16:creationId xmlns:a16="http://schemas.microsoft.com/office/drawing/2014/main" id="{B44C85A8-2ABE-4500-BCB6-A2E7E31E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F074C7B7-41A9-4955-9034-597069428519}"/>
              </a:ext>
            </a:extLst>
          </p:cNvPr>
          <p:cNvSpPr txBox="1"/>
          <p:nvPr/>
        </p:nvSpPr>
        <p:spPr>
          <a:xfrm>
            <a:off x="6734755" y="5259787"/>
            <a:ext cx="4977517"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month of July to August the number of bookings increased and in August, City Hotel got most number of guests.</a:t>
            </a:r>
          </a:p>
          <a:p>
            <a:endParaRPr lang="en-US" dirty="0"/>
          </a:p>
        </p:txBody>
      </p:sp>
      <p:sp>
        <p:nvSpPr>
          <p:cNvPr id="3" name="TextBox 2">
            <a:extLst>
              <a:ext uri="{FF2B5EF4-FFF2-40B4-BE49-F238E27FC236}">
                <a16:creationId xmlns:a16="http://schemas.microsoft.com/office/drawing/2014/main" id="{2C5CE1F0-9F66-47D0-ADDE-05F600C8445F}"/>
              </a:ext>
            </a:extLst>
          </p:cNvPr>
          <p:cNvSpPr txBox="1"/>
          <p:nvPr/>
        </p:nvSpPr>
        <p:spPr>
          <a:xfrm>
            <a:off x="392264" y="5263763"/>
            <a:ext cx="5308821" cy="19082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see most of the bookings were in the year 2016 and bookings were done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Most bookings were done in the month of May , June, July, August add Codded Markdown</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676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7D4C9-3409-D1B5-31FE-B25B7E47B84D}"/>
              </a:ext>
            </a:extLst>
          </p:cNvPr>
          <p:cNvPicPr>
            <a:picLocks noChangeAspect="1"/>
          </p:cNvPicPr>
          <p:nvPr/>
        </p:nvPicPr>
        <p:blipFill>
          <a:blip r:embed="rId2"/>
          <a:stretch>
            <a:fillRect/>
          </a:stretch>
        </p:blipFill>
        <p:spPr>
          <a:xfrm>
            <a:off x="317992" y="1269414"/>
            <a:ext cx="4269911" cy="2579017"/>
          </a:xfrm>
          <a:prstGeom prst="rect">
            <a:avLst/>
          </a:prstGeom>
        </p:spPr>
      </p:pic>
      <p:sp>
        <p:nvSpPr>
          <p:cNvPr id="5" name="TextBox 4">
            <a:extLst>
              <a:ext uri="{FF2B5EF4-FFF2-40B4-BE49-F238E27FC236}">
                <a16:creationId xmlns:a16="http://schemas.microsoft.com/office/drawing/2014/main" id="{7F16CCF1-BA06-479B-9EC2-2DFB234DF87F}"/>
              </a:ext>
            </a:extLst>
          </p:cNvPr>
          <p:cNvSpPr txBox="1"/>
          <p:nvPr/>
        </p:nvSpPr>
        <p:spPr>
          <a:xfrm>
            <a:off x="5084471" y="4529122"/>
            <a:ext cx="5504330" cy="1196738"/>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August is the most occupied (busiest) month with 11.6% bookings and January is the most unoccupied month with 4.9% bookings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85A1E4F-E7C0-5EB6-6171-2EA0C1B4D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19611C3C-8FC8-CC1C-B022-126462197A0A}"/>
              </a:ext>
            </a:extLst>
          </p:cNvPr>
          <p:cNvPicPr>
            <a:picLocks noChangeAspect="1"/>
          </p:cNvPicPr>
          <p:nvPr/>
        </p:nvPicPr>
        <p:blipFill>
          <a:blip r:embed="rId4"/>
          <a:stretch>
            <a:fillRect/>
          </a:stretch>
        </p:blipFill>
        <p:spPr>
          <a:xfrm>
            <a:off x="288839" y="4049649"/>
            <a:ext cx="4299064" cy="2507197"/>
          </a:xfrm>
          <a:prstGeom prst="rect">
            <a:avLst/>
          </a:prstGeom>
        </p:spPr>
      </p:pic>
      <p:sp>
        <p:nvSpPr>
          <p:cNvPr id="10" name="TextBox 9">
            <a:extLst>
              <a:ext uri="{FF2B5EF4-FFF2-40B4-BE49-F238E27FC236}">
                <a16:creationId xmlns:a16="http://schemas.microsoft.com/office/drawing/2014/main" id="{4EDF0FE0-20FF-ECD3-B507-6A6786497D53}"/>
              </a:ext>
            </a:extLst>
          </p:cNvPr>
          <p:cNvSpPr txBox="1"/>
          <p:nvPr/>
        </p:nvSpPr>
        <p:spPr>
          <a:xfrm>
            <a:off x="5084471" y="1416577"/>
            <a:ext cx="4625788" cy="1156086"/>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47% bookings were done in 2016, 34% in 2017 and 18 percent in 2015. We can see increasing tendency in bookings year wise</a:t>
            </a:r>
          </a:p>
        </p:txBody>
      </p:sp>
      <p:sp>
        <p:nvSpPr>
          <p:cNvPr id="11" name="Title 1">
            <a:extLst>
              <a:ext uri="{FF2B5EF4-FFF2-40B4-BE49-F238E27FC236}">
                <a16:creationId xmlns:a16="http://schemas.microsoft.com/office/drawing/2014/main" id="{C6F4AEB0-0F47-085A-19DF-FDF482C3BE28}"/>
              </a:ext>
            </a:extLst>
          </p:cNvPr>
          <p:cNvSpPr>
            <a:spLocks noGrp="1"/>
          </p:cNvSpPr>
          <p:nvPr>
            <p:ph type="title"/>
          </p:nvPr>
        </p:nvSpPr>
        <p:spPr>
          <a:xfrm>
            <a:off x="-1" y="0"/>
            <a:ext cx="11044519" cy="1095677"/>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6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756D-1164-4DE5-8207-AD094C1CDF90}"/>
              </a:ext>
            </a:extLst>
          </p:cNvPr>
          <p:cNvSpPr>
            <a:spLocks noGrp="1"/>
          </p:cNvSpPr>
          <p:nvPr>
            <p:ph type="title"/>
          </p:nvPr>
        </p:nvSpPr>
        <p:spPr>
          <a:xfrm>
            <a:off x="0" y="0"/>
            <a:ext cx="11189776" cy="1302651"/>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Let's Catch The Defaulters</a:t>
            </a:r>
          </a:p>
        </p:txBody>
      </p:sp>
      <p:sp>
        <p:nvSpPr>
          <p:cNvPr id="3" name="Content Placeholder 2">
            <a:extLst>
              <a:ext uri="{FF2B5EF4-FFF2-40B4-BE49-F238E27FC236}">
                <a16:creationId xmlns:a16="http://schemas.microsoft.com/office/drawing/2014/main" id="{497A54F7-98A1-47DC-BC4A-6DAA0F24B146}"/>
              </a:ext>
            </a:extLst>
          </p:cNvPr>
          <p:cNvSpPr>
            <a:spLocks noGrp="1"/>
          </p:cNvSpPr>
          <p:nvPr>
            <p:ph idx="1"/>
          </p:nvPr>
        </p:nvSpPr>
        <p:spPr>
          <a:xfrm>
            <a:off x="1676400" y="2097773"/>
            <a:ext cx="10515600" cy="4351338"/>
          </a:xfrm>
        </p:spPr>
        <p:txBody>
          <a:bodyPr>
            <a:normAutofit/>
          </a:bodyPr>
          <a:lstStyle/>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Defining Problem statement</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Reading and Inspection</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Cleaning the Dataset</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Exploratory Data Analysis</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Data Visualization</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53FA59-7611-4F5E-9997-21BF81AE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671" y="1442136"/>
            <a:ext cx="5089051" cy="5006975"/>
          </a:xfrm>
          <a:prstGeom prst="ellipse">
            <a:avLst/>
          </a:prstGeom>
          <a:ln>
            <a:noFill/>
          </a:ln>
          <a:effectLst>
            <a:softEdge rad="112500"/>
          </a:effectLst>
        </p:spPr>
      </p:pic>
      <p:pic>
        <p:nvPicPr>
          <p:cNvPr id="6" name="Picture 5">
            <a:extLst>
              <a:ext uri="{FF2B5EF4-FFF2-40B4-BE49-F238E27FC236}">
                <a16:creationId xmlns:a16="http://schemas.microsoft.com/office/drawing/2014/main" id="{D4177FA8-9B98-4EE4-0AE9-9E85BFAF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0366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Arriving Date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4029DF0-74F2-BBEB-F77B-8E035423EA52}"/>
              </a:ext>
            </a:extLst>
          </p:cNvPr>
          <p:cNvPicPr>
            <a:picLocks noGrp="1" noChangeAspect="1"/>
          </p:cNvPicPr>
          <p:nvPr>
            <p:ph idx="1"/>
          </p:nvPr>
        </p:nvPicPr>
        <p:blipFill>
          <a:blip r:embed="rId2"/>
          <a:stretch>
            <a:fillRect/>
          </a:stretch>
        </p:blipFill>
        <p:spPr>
          <a:xfrm>
            <a:off x="1824037" y="2234407"/>
            <a:ext cx="7638015" cy="3159090"/>
          </a:xfrm>
        </p:spPr>
      </p:pic>
      <p:pic>
        <p:nvPicPr>
          <p:cNvPr id="5" name="Picture 4">
            <a:extLst>
              <a:ext uri="{FF2B5EF4-FFF2-40B4-BE49-F238E27FC236}">
                <a16:creationId xmlns:a16="http://schemas.microsoft.com/office/drawing/2014/main" id="{BE34D84E-78BA-0B97-9795-E6E76085E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extBox 2">
            <a:extLst>
              <a:ext uri="{FF2B5EF4-FFF2-40B4-BE49-F238E27FC236}">
                <a16:creationId xmlns:a16="http://schemas.microsoft.com/office/drawing/2014/main" id="{E2EC0891-F710-4A19-A20D-850F0C112C52}"/>
              </a:ext>
            </a:extLst>
          </p:cNvPr>
          <p:cNvSpPr txBox="1"/>
          <p:nvPr/>
        </p:nvSpPr>
        <p:spPr>
          <a:xfrm>
            <a:off x="3778858" y="5442228"/>
            <a:ext cx="4940600" cy="141577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Month end day has very less arrivals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Bookings are more in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808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19FB6-DB6E-209B-5AEC-FF7C9CD5C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5" name="Title 1">
            <a:extLst>
              <a:ext uri="{FF2B5EF4-FFF2-40B4-BE49-F238E27FC236}">
                <a16:creationId xmlns:a16="http://schemas.microsoft.com/office/drawing/2014/main" id="{543EE49F-1BC0-1C8B-4236-106DD266922C}"/>
              </a:ext>
            </a:extLst>
          </p:cNvPr>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Weekend Stays and Cancellations</a:t>
            </a:r>
          </a:p>
        </p:txBody>
      </p:sp>
      <p:pic>
        <p:nvPicPr>
          <p:cNvPr id="7" name="Picture 6">
            <a:extLst>
              <a:ext uri="{FF2B5EF4-FFF2-40B4-BE49-F238E27FC236}">
                <a16:creationId xmlns:a16="http://schemas.microsoft.com/office/drawing/2014/main" id="{3E1DFC60-D9B3-E14B-0458-487F7D6DB330}"/>
              </a:ext>
            </a:extLst>
          </p:cNvPr>
          <p:cNvPicPr>
            <a:picLocks noChangeAspect="1"/>
          </p:cNvPicPr>
          <p:nvPr/>
        </p:nvPicPr>
        <p:blipFill>
          <a:blip r:embed="rId3"/>
          <a:stretch>
            <a:fillRect/>
          </a:stretch>
        </p:blipFill>
        <p:spPr>
          <a:xfrm>
            <a:off x="391886" y="1641503"/>
            <a:ext cx="10213186" cy="3208084"/>
          </a:xfrm>
          <a:prstGeom prst="rect">
            <a:avLst/>
          </a:prstGeom>
        </p:spPr>
      </p:pic>
      <p:sp>
        <p:nvSpPr>
          <p:cNvPr id="2" name="TextBox 1">
            <a:extLst>
              <a:ext uri="{FF2B5EF4-FFF2-40B4-BE49-F238E27FC236}">
                <a16:creationId xmlns:a16="http://schemas.microsoft.com/office/drawing/2014/main" id="{C56D4A6B-106F-4095-9370-3142B322D7D9}"/>
              </a:ext>
            </a:extLst>
          </p:cNvPr>
          <p:cNvSpPr txBox="1"/>
          <p:nvPr/>
        </p:nvSpPr>
        <p:spPr>
          <a:xfrm>
            <a:off x="1559379" y="5380672"/>
            <a:ext cx="8688532"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first graph we can see that most of the weekend nights were booked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 plot shows most of weekend nights which were booked were not canceled</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01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DCCA01-00AA-3517-BB34-186241398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53500B-0DB3-0BCB-E542-8148873182D7}"/>
              </a:ext>
            </a:extLst>
          </p:cNvPr>
          <p:cNvSpPr txBox="1">
            <a:spLocks/>
          </p:cNvSpPr>
          <p:nvPr/>
        </p:nvSpPr>
        <p:spPr>
          <a:xfrm>
            <a:off x="-1" y="-2614"/>
            <a:ext cx="10659035" cy="1428001"/>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Week Stays and Cancellations</a:t>
            </a:r>
          </a:p>
        </p:txBody>
      </p:sp>
      <p:pic>
        <p:nvPicPr>
          <p:cNvPr id="5" name="Picture 4">
            <a:extLst>
              <a:ext uri="{FF2B5EF4-FFF2-40B4-BE49-F238E27FC236}">
                <a16:creationId xmlns:a16="http://schemas.microsoft.com/office/drawing/2014/main" id="{BDF6AD68-DFFC-A316-37D0-37389FFA765D}"/>
              </a:ext>
            </a:extLst>
          </p:cNvPr>
          <p:cNvPicPr>
            <a:picLocks noChangeAspect="1"/>
          </p:cNvPicPr>
          <p:nvPr/>
        </p:nvPicPr>
        <p:blipFill>
          <a:blip r:embed="rId3"/>
          <a:stretch>
            <a:fillRect/>
          </a:stretch>
        </p:blipFill>
        <p:spPr>
          <a:xfrm>
            <a:off x="222636" y="1604137"/>
            <a:ext cx="10659034" cy="3395753"/>
          </a:xfrm>
          <a:prstGeom prst="rect">
            <a:avLst/>
          </a:prstGeom>
        </p:spPr>
      </p:pic>
      <p:sp>
        <p:nvSpPr>
          <p:cNvPr id="4" name="TextBox 3">
            <a:extLst>
              <a:ext uri="{FF2B5EF4-FFF2-40B4-BE49-F238E27FC236}">
                <a16:creationId xmlns:a16="http://schemas.microsoft.com/office/drawing/2014/main" id="{4FFA8F2A-109F-4B92-8F25-4E8F51485708}"/>
              </a:ext>
            </a:extLst>
          </p:cNvPr>
          <p:cNvSpPr txBox="1"/>
          <p:nvPr/>
        </p:nvSpPr>
        <p:spPr>
          <a:xfrm>
            <a:off x="2751151" y="5510255"/>
            <a:ext cx="4183902" cy="861774"/>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Weekday night stays were more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Less cancelations were observed</a:t>
            </a:r>
          </a:p>
          <a:p>
            <a:endParaRPr lang="en-US" dirty="0"/>
          </a:p>
        </p:txBody>
      </p:sp>
    </p:spTree>
    <p:extLst>
      <p:ext uri="{BB962C8B-B14F-4D97-AF65-F5344CB8AC3E}">
        <p14:creationId xmlns:p14="http://schemas.microsoft.com/office/powerpoint/2010/main" val="414216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44864-FC3F-7B86-FA2A-C994AF60F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A22C133F-0456-532F-9173-8531DB73D30B}"/>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(Adults)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E43686C-7C7C-CAAC-6E25-8C7F2FC72A5A}"/>
              </a:ext>
            </a:extLst>
          </p:cNvPr>
          <p:cNvPicPr>
            <a:picLocks noChangeAspect="1"/>
          </p:cNvPicPr>
          <p:nvPr/>
        </p:nvPicPr>
        <p:blipFill>
          <a:blip r:embed="rId3"/>
          <a:stretch>
            <a:fillRect/>
          </a:stretch>
        </p:blipFill>
        <p:spPr>
          <a:xfrm>
            <a:off x="1049574" y="1519871"/>
            <a:ext cx="8794142" cy="4033444"/>
          </a:xfrm>
          <a:prstGeom prst="rect">
            <a:avLst/>
          </a:prstGeom>
        </p:spPr>
      </p:pic>
      <p:sp>
        <p:nvSpPr>
          <p:cNvPr id="3" name="TextBox 2">
            <a:extLst>
              <a:ext uri="{FF2B5EF4-FFF2-40B4-BE49-F238E27FC236}">
                <a16:creationId xmlns:a16="http://schemas.microsoft.com/office/drawing/2014/main" id="{2F9978D1-368C-4B98-8DA8-EBA53144198C}"/>
              </a:ext>
            </a:extLst>
          </p:cNvPr>
          <p:cNvSpPr txBox="1"/>
          <p:nvPr/>
        </p:nvSpPr>
        <p:spPr>
          <a:xfrm>
            <a:off x="338234" y="5695983"/>
            <a:ext cx="10642730" cy="86177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Adults who were 2 in number are more and preferred city hotel rather than resort hotel, infarct more than half the visitors even canceled the bookings</a:t>
            </a:r>
          </a:p>
          <a:p>
            <a:endParaRPr lang="en-US" dirty="0"/>
          </a:p>
        </p:txBody>
      </p:sp>
    </p:spTree>
    <p:extLst>
      <p:ext uri="{BB962C8B-B14F-4D97-AF65-F5344CB8AC3E}">
        <p14:creationId xmlns:p14="http://schemas.microsoft.com/office/powerpoint/2010/main" val="41105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A5751-7D00-60E5-7308-1336C392B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03BCE109-0E1B-6ABB-BD28-F27D61124615}"/>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(Children)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AC85E8-FB12-CAEB-DD2C-C11B17B0B552}"/>
              </a:ext>
            </a:extLst>
          </p:cNvPr>
          <p:cNvPicPr>
            <a:picLocks noChangeAspect="1"/>
          </p:cNvPicPr>
          <p:nvPr/>
        </p:nvPicPr>
        <p:blipFill>
          <a:blip r:embed="rId3"/>
          <a:stretch>
            <a:fillRect/>
          </a:stretch>
        </p:blipFill>
        <p:spPr>
          <a:xfrm>
            <a:off x="-1" y="2015334"/>
            <a:ext cx="12192000" cy="4197206"/>
          </a:xfrm>
          <a:prstGeom prst="rect">
            <a:avLst/>
          </a:prstGeom>
        </p:spPr>
      </p:pic>
    </p:spTree>
    <p:extLst>
      <p:ext uri="{BB962C8B-B14F-4D97-AF65-F5344CB8AC3E}">
        <p14:creationId xmlns:p14="http://schemas.microsoft.com/office/powerpoint/2010/main" val="151635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1AECAD-B9D9-1CB2-323B-0B194DF98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1DB40165-310C-64E9-2CD1-8B4B60F14222}"/>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(Babies) </a:t>
            </a:r>
          </a:p>
        </p:txBody>
      </p:sp>
      <p:pic>
        <p:nvPicPr>
          <p:cNvPr id="6" name="Picture 5">
            <a:extLst>
              <a:ext uri="{FF2B5EF4-FFF2-40B4-BE49-F238E27FC236}">
                <a16:creationId xmlns:a16="http://schemas.microsoft.com/office/drawing/2014/main" id="{4282ECCF-95AD-FA81-63B6-6F2548BA7979}"/>
              </a:ext>
            </a:extLst>
          </p:cNvPr>
          <p:cNvPicPr>
            <a:picLocks noChangeAspect="1"/>
          </p:cNvPicPr>
          <p:nvPr/>
        </p:nvPicPr>
        <p:blipFill>
          <a:blip r:embed="rId3"/>
          <a:stretch>
            <a:fillRect/>
          </a:stretch>
        </p:blipFill>
        <p:spPr>
          <a:xfrm>
            <a:off x="572494" y="1810145"/>
            <a:ext cx="9470003" cy="3232282"/>
          </a:xfrm>
          <a:prstGeom prst="rect">
            <a:avLst/>
          </a:prstGeom>
        </p:spPr>
      </p:pic>
      <p:sp>
        <p:nvSpPr>
          <p:cNvPr id="3" name="TextBox 2">
            <a:extLst>
              <a:ext uri="{FF2B5EF4-FFF2-40B4-BE49-F238E27FC236}">
                <a16:creationId xmlns:a16="http://schemas.microsoft.com/office/drawing/2014/main" id="{DB7C1286-8924-43A8-A5DE-65EEB8363245}"/>
              </a:ext>
            </a:extLst>
          </p:cNvPr>
          <p:cNvSpPr txBox="1"/>
          <p:nvPr/>
        </p:nvSpPr>
        <p:spPr>
          <a:xfrm>
            <a:off x="1008325" y="5100123"/>
            <a:ext cx="9470003" cy="1938992"/>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Most visitors were arrived in pair with no children/ Babies and preferred City hotel over resort  hotel</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visitors who had 1 or 2 children also preferred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922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B999AD-BEB4-6BAE-99BF-9709DB6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9DD9A438-2E86-5364-0DD6-6E32697D7329}"/>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a:solidFill>
                <a:srgbClr val="FF0000"/>
              </a:solidFill>
              <a:latin typeface="Times New Roman" panose="02020603050405020304" pitchFamily="18" charset="0"/>
              <a:cs typeface="Times New Roman" panose="02020603050405020304" pitchFamily="18" charset="0"/>
            </a:endParaRPr>
          </a:p>
          <a:p>
            <a:pPr algn="ctr"/>
            <a:r>
              <a:rPr lang="en-US" sz="3600" b="1">
                <a:solidFill>
                  <a:srgbClr val="FF0000"/>
                </a:solidFill>
                <a:latin typeface="Times New Roman" panose="02020603050405020304" pitchFamily="18" charset="0"/>
                <a:cs typeface="Times New Roman" panose="02020603050405020304" pitchFamily="18" charset="0"/>
              </a:rPr>
              <a:t>Home Country of Visitors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CFA613-E90D-CA89-AB59-3BCAFBF6AE69}"/>
              </a:ext>
            </a:extLst>
          </p:cNvPr>
          <p:cNvPicPr>
            <a:picLocks noChangeAspect="1"/>
          </p:cNvPicPr>
          <p:nvPr/>
        </p:nvPicPr>
        <p:blipFill>
          <a:blip r:embed="rId3"/>
          <a:stretch>
            <a:fillRect/>
          </a:stretch>
        </p:blipFill>
        <p:spPr>
          <a:xfrm>
            <a:off x="-1" y="1571972"/>
            <a:ext cx="8722659" cy="4209018"/>
          </a:xfrm>
          <a:prstGeom prst="rect">
            <a:avLst/>
          </a:prstGeom>
        </p:spPr>
      </p:pic>
      <p:sp>
        <p:nvSpPr>
          <p:cNvPr id="7" name="TextBox 6">
            <a:extLst>
              <a:ext uri="{FF2B5EF4-FFF2-40B4-BE49-F238E27FC236}">
                <a16:creationId xmlns:a16="http://schemas.microsoft.com/office/drawing/2014/main" id="{B42C0C41-5755-A727-B219-6482EC2E13BD}"/>
              </a:ext>
            </a:extLst>
          </p:cNvPr>
          <p:cNvSpPr txBox="1"/>
          <p:nvPr/>
        </p:nvSpPr>
        <p:spPr>
          <a:xfrm>
            <a:off x="340659" y="6211669"/>
            <a:ext cx="9233647"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Most of the visitors are from western </a:t>
            </a: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urope, namely France, UK and Portugal being the highest.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AF9183F-63D4-E6A0-211C-6E50C6F77B76}"/>
              </a:ext>
            </a:extLst>
          </p:cNvPr>
          <p:cNvPicPr>
            <a:picLocks noChangeAspect="1"/>
          </p:cNvPicPr>
          <p:nvPr/>
        </p:nvPicPr>
        <p:blipFill>
          <a:blip r:embed="rId4"/>
          <a:stretch>
            <a:fillRect/>
          </a:stretch>
        </p:blipFill>
        <p:spPr>
          <a:xfrm>
            <a:off x="8901717" y="2277035"/>
            <a:ext cx="3290283" cy="3091951"/>
          </a:xfrm>
          <a:prstGeom prst="rect">
            <a:avLst/>
          </a:prstGeom>
        </p:spPr>
      </p:pic>
    </p:spTree>
    <p:extLst>
      <p:ext uri="{BB962C8B-B14F-4D97-AF65-F5344CB8AC3E}">
        <p14:creationId xmlns:p14="http://schemas.microsoft.com/office/powerpoint/2010/main" val="3837061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C52E78-3975-FFF7-AADA-72A6C63A7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11" name="Title 1">
            <a:extLst>
              <a:ext uri="{FF2B5EF4-FFF2-40B4-BE49-F238E27FC236}">
                <a16:creationId xmlns:a16="http://schemas.microsoft.com/office/drawing/2014/main" id="{7751F4E3-918D-4536-A664-3B888324FF8C}"/>
              </a:ext>
            </a:extLst>
          </p:cNvPr>
          <p:cNvSpPr txBox="1">
            <a:spLocks/>
          </p:cNvSpPr>
          <p:nvPr/>
        </p:nvSpPr>
        <p:spPr>
          <a:xfrm>
            <a:off x="0" y="-2614"/>
            <a:ext cx="10712824"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5B5D18-2B1B-0002-73AC-B03310482459}"/>
              </a:ext>
            </a:extLst>
          </p:cNvPr>
          <p:cNvPicPr>
            <a:picLocks noChangeAspect="1"/>
          </p:cNvPicPr>
          <p:nvPr/>
        </p:nvPicPr>
        <p:blipFill>
          <a:blip r:embed="rId4"/>
          <a:stretch>
            <a:fillRect/>
          </a:stretch>
        </p:blipFill>
        <p:spPr>
          <a:xfrm>
            <a:off x="795257" y="2000064"/>
            <a:ext cx="9809079" cy="3090727"/>
          </a:xfrm>
          <a:prstGeom prst="rect">
            <a:avLst/>
          </a:prstGeom>
        </p:spPr>
      </p:pic>
      <p:sp>
        <p:nvSpPr>
          <p:cNvPr id="2" name="TextBox 1">
            <a:extLst>
              <a:ext uri="{FF2B5EF4-FFF2-40B4-BE49-F238E27FC236}">
                <a16:creationId xmlns:a16="http://schemas.microsoft.com/office/drawing/2014/main" id="{B4C0246C-2363-4A6B-8DD4-07E81AA7188F}"/>
              </a:ext>
            </a:extLst>
          </p:cNvPr>
          <p:cNvSpPr txBox="1"/>
          <p:nvPr/>
        </p:nvSpPr>
        <p:spPr>
          <a:xfrm>
            <a:off x="6096001" y="5090791"/>
            <a:ext cx="54635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can see that the most of guest are making</a:t>
            </a:r>
          </a:p>
          <a:p>
            <a:r>
              <a:rPr lang="en-US" sz="1600" dirty="0">
                <a:latin typeface="Times New Roman" panose="02020603050405020304" pitchFamily="18" charset="0"/>
                <a:cs typeface="Times New Roman" panose="02020603050405020304" pitchFamily="18" charset="0"/>
              </a:rPr>
              <a:t>      reservation through TA/TO channels which is travel</a:t>
            </a:r>
          </a:p>
          <a:p>
            <a:r>
              <a:rPr lang="en-US" sz="1600" dirty="0">
                <a:latin typeface="Times New Roman" panose="02020603050405020304" pitchFamily="18" charset="0"/>
                <a:cs typeface="Times New Roman" panose="02020603050405020304" pitchFamily="18" charset="0"/>
              </a:rPr>
              <a:t>      agency and tour operator.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Than the second most used channel is direct.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Channel which is mostly used for early booking of</a:t>
            </a:r>
          </a:p>
          <a:p>
            <a:r>
              <a:rPr lang="en-US" sz="1600" dirty="0">
                <a:latin typeface="Times New Roman" panose="02020603050405020304" pitchFamily="18" charset="0"/>
                <a:cs typeface="Times New Roman" panose="02020603050405020304" pitchFamily="18" charset="0"/>
              </a:rPr>
              <a:t>      hotels is also TA/TO.</a:t>
            </a:r>
          </a:p>
        </p:txBody>
      </p:sp>
      <p:sp>
        <p:nvSpPr>
          <p:cNvPr id="3" name="TextBox 2">
            <a:extLst>
              <a:ext uri="{FF2B5EF4-FFF2-40B4-BE49-F238E27FC236}">
                <a16:creationId xmlns:a16="http://schemas.microsoft.com/office/drawing/2014/main" id="{D5AF55A8-3AE5-4F28-A6B3-29F57BE73A61}"/>
              </a:ext>
            </a:extLst>
          </p:cNvPr>
          <p:cNvSpPr txBox="1"/>
          <p:nvPr/>
        </p:nvSpPr>
        <p:spPr>
          <a:xfrm>
            <a:off x="954157" y="5534108"/>
            <a:ext cx="4611756"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Majority Distribution channels and Market segment were Travel agencies wither offline/online. So better focus more on this</a:t>
            </a:r>
          </a:p>
          <a:p>
            <a:endParaRPr lang="en-US" dirty="0"/>
          </a:p>
        </p:txBody>
      </p:sp>
    </p:spTree>
    <p:extLst>
      <p:ext uri="{BB962C8B-B14F-4D97-AF65-F5344CB8AC3E}">
        <p14:creationId xmlns:p14="http://schemas.microsoft.com/office/powerpoint/2010/main" val="95999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D22933-EE90-BBE4-38C0-97399E04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E6F90DC-0D24-6376-B2D0-01185C483E56}"/>
              </a:ext>
            </a:extLst>
          </p:cNvPr>
          <p:cNvSpPr txBox="1"/>
          <p:nvPr/>
        </p:nvSpPr>
        <p:spPr>
          <a:xfrm>
            <a:off x="264019" y="3546464"/>
            <a:ext cx="6250280" cy="1289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Around 47% of bookings are made via Online Travel Agents, almost 20% of bookings are made via Offline Travel Agents and less than 20% are Direct bookings without any other agents.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F43DDA-0B45-8829-A960-F8A56B8FD685}"/>
              </a:ext>
            </a:extLst>
          </p:cNvPr>
          <p:cNvPicPr>
            <a:picLocks noChangeAspect="1"/>
          </p:cNvPicPr>
          <p:nvPr/>
        </p:nvPicPr>
        <p:blipFill>
          <a:blip r:embed="rId3"/>
          <a:stretch>
            <a:fillRect/>
          </a:stretch>
        </p:blipFill>
        <p:spPr>
          <a:xfrm>
            <a:off x="6514299" y="2363756"/>
            <a:ext cx="5045202" cy="3654488"/>
          </a:xfrm>
          <a:prstGeom prst="rect">
            <a:avLst/>
          </a:prstGeom>
        </p:spPr>
      </p:pic>
      <p:sp>
        <p:nvSpPr>
          <p:cNvPr id="11" name="Title 1">
            <a:extLst>
              <a:ext uri="{FF2B5EF4-FFF2-40B4-BE49-F238E27FC236}">
                <a16:creationId xmlns:a16="http://schemas.microsoft.com/office/drawing/2014/main" id="{E50D9594-C5D0-169A-89D0-532CEECCA473}"/>
              </a:ext>
            </a:extLst>
          </p:cNvPr>
          <p:cNvSpPr txBox="1">
            <a:spLocks/>
          </p:cNvSpPr>
          <p:nvPr/>
        </p:nvSpPr>
        <p:spPr>
          <a:xfrm>
            <a:off x="0" y="-2614"/>
            <a:ext cx="10712824" cy="1625226"/>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9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48241C-C3D2-ABE7-8C96-2B848EF49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41E1F1B2-0909-437C-2856-B4A7E58D8601}"/>
              </a:ext>
            </a:extLst>
          </p:cNvPr>
          <p:cNvSpPr txBox="1">
            <a:spLocks/>
          </p:cNvSpPr>
          <p:nvPr/>
        </p:nvSpPr>
        <p:spPr>
          <a:xfrm>
            <a:off x="0" y="1"/>
            <a:ext cx="10676965" cy="1371600"/>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Types Of Deposit</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17C8A60-7E2F-B6BF-4F3E-B1C6E5CD9C76}"/>
              </a:ext>
            </a:extLst>
          </p:cNvPr>
          <p:cNvPicPr>
            <a:picLocks noChangeAspect="1"/>
          </p:cNvPicPr>
          <p:nvPr/>
        </p:nvPicPr>
        <p:blipFill>
          <a:blip r:embed="rId3"/>
          <a:stretch>
            <a:fillRect/>
          </a:stretch>
        </p:blipFill>
        <p:spPr>
          <a:xfrm>
            <a:off x="108488" y="1479177"/>
            <a:ext cx="6934656" cy="3693458"/>
          </a:xfrm>
          <a:prstGeom prst="rect">
            <a:avLst/>
          </a:prstGeom>
        </p:spPr>
      </p:pic>
      <p:pic>
        <p:nvPicPr>
          <p:cNvPr id="11" name="Picture 10">
            <a:extLst>
              <a:ext uri="{FF2B5EF4-FFF2-40B4-BE49-F238E27FC236}">
                <a16:creationId xmlns:a16="http://schemas.microsoft.com/office/drawing/2014/main" id="{A553ED1D-64A4-DB44-557F-B68E7A61C715}"/>
              </a:ext>
            </a:extLst>
          </p:cNvPr>
          <p:cNvPicPr>
            <a:picLocks noChangeAspect="1"/>
          </p:cNvPicPr>
          <p:nvPr/>
        </p:nvPicPr>
        <p:blipFill>
          <a:blip r:embed="rId4"/>
          <a:stretch>
            <a:fillRect/>
          </a:stretch>
        </p:blipFill>
        <p:spPr>
          <a:xfrm>
            <a:off x="7436509" y="1739153"/>
            <a:ext cx="4647003" cy="2621826"/>
          </a:xfrm>
          <a:prstGeom prst="rect">
            <a:avLst/>
          </a:prstGeom>
        </p:spPr>
      </p:pic>
      <p:sp>
        <p:nvSpPr>
          <p:cNvPr id="13" name="TextBox 12">
            <a:extLst>
              <a:ext uri="{FF2B5EF4-FFF2-40B4-BE49-F238E27FC236}">
                <a16:creationId xmlns:a16="http://schemas.microsoft.com/office/drawing/2014/main" id="{3D1064FD-6BDA-37E3-410E-FEB263C88EF0}"/>
              </a:ext>
            </a:extLst>
          </p:cNvPr>
          <p:cNvSpPr txBox="1"/>
          <p:nvPr/>
        </p:nvSpPr>
        <p:spPr>
          <a:xfrm>
            <a:off x="1340508" y="5540187"/>
            <a:ext cx="8968903" cy="873572"/>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87.6% of the bookings are done without any Deposit12.2% of the bookings are done with Non-Refundable Deposit and 1.3% are Refundable Deposits</a:t>
            </a:r>
          </a:p>
        </p:txBody>
      </p:sp>
    </p:spTree>
    <p:extLst>
      <p:ext uri="{BB962C8B-B14F-4D97-AF65-F5344CB8AC3E}">
        <p14:creationId xmlns:p14="http://schemas.microsoft.com/office/powerpoint/2010/main" val="309371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6BDF993-9843-4310-9EC9-D9C50805A48A}"/>
              </a:ext>
            </a:extLst>
          </p:cNvPr>
          <p:cNvSpPr>
            <a:spLocks noGrp="1"/>
          </p:cNvSpPr>
          <p:nvPr>
            <p:ph idx="1"/>
          </p:nvPr>
        </p:nvSpPr>
        <p:spPr>
          <a:xfrm>
            <a:off x="1122948" y="352926"/>
            <a:ext cx="10487526" cy="5037974"/>
          </a:xfrm>
        </p:spPr>
        <p:txBody>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DATA PIPELINE</a:t>
            </a:r>
            <a:endParaRPr lang="en-US" sz="4000" b="1" u="sng"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905601575"/>
              </p:ext>
            </p:extLst>
          </p:nvPr>
        </p:nvGraphicFramePr>
        <p:xfrm>
          <a:off x="860613" y="1090865"/>
          <a:ext cx="9009528" cy="5977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CFDC50FA-138B-18F2-93F2-99539E4AAF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cxnSp>
        <p:nvCxnSpPr>
          <p:cNvPr id="5" name="Connector: Elbow 4">
            <a:extLst>
              <a:ext uri="{FF2B5EF4-FFF2-40B4-BE49-F238E27FC236}">
                <a16:creationId xmlns:a16="http://schemas.microsoft.com/office/drawing/2014/main" id="{A3145292-17A2-4977-B960-23D598F1465B}"/>
              </a:ext>
            </a:extLst>
          </p:cNvPr>
          <p:cNvCxnSpPr/>
          <p:nvPr/>
        </p:nvCxnSpPr>
        <p:spPr>
          <a:xfrm flipV="1">
            <a:off x="4325510" y="2528515"/>
            <a:ext cx="2041201" cy="19003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E12CD57-06C4-4E94-BBD8-F51610F78A4C}"/>
              </a:ext>
            </a:extLst>
          </p:cNvPr>
          <p:cNvCxnSpPr/>
          <p:nvPr/>
        </p:nvCxnSpPr>
        <p:spPr>
          <a:xfrm rot="10800000" flipV="1">
            <a:off x="6917635" y="5017273"/>
            <a:ext cx="1327868" cy="11449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BBF7B9-00EF-46DF-B999-A3DDA35F3396}"/>
              </a:ext>
            </a:extLst>
          </p:cNvPr>
          <p:cNvCxnSpPr/>
          <p:nvPr/>
        </p:nvCxnSpPr>
        <p:spPr>
          <a:xfrm>
            <a:off x="2504661" y="3116911"/>
            <a:ext cx="0" cy="42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954FC9-5FBC-48D7-BC38-D716DB7F6A7C}"/>
              </a:ext>
            </a:extLst>
          </p:cNvPr>
          <p:cNvCxnSpPr/>
          <p:nvPr/>
        </p:nvCxnSpPr>
        <p:spPr>
          <a:xfrm>
            <a:off x="8317064" y="3116911"/>
            <a:ext cx="0" cy="50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66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69844" cy="1138210"/>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Repeat guest</a:t>
            </a:r>
          </a:p>
        </p:txBody>
      </p:sp>
      <p:pic>
        <p:nvPicPr>
          <p:cNvPr id="4" name="Picture 3">
            <a:extLst>
              <a:ext uri="{FF2B5EF4-FFF2-40B4-BE49-F238E27FC236}">
                <a16:creationId xmlns:a16="http://schemas.microsoft.com/office/drawing/2014/main" id="{8BC970DD-D964-9FCC-9707-1FFFA70D2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0C6BF3A8-987D-6A66-9CF3-76949A59B4E1}"/>
              </a:ext>
            </a:extLst>
          </p:cNvPr>
          <p:cNvPicPr>
            <a:picLocks noChangeAspect="1"/>
          </p:cNvPicPr>
          <p:nvPr/>
        </p:nvPicPr>
        <p:blipFill>
          <a:blip r:embed="rId3"/>
          <a:stretch>
            <a:fillRect/>
          </a:stretch>
        </p:blipFill>
        <p:spPr>
          <a:xfrm>
            <a:off x="324411" y="1499346"/>
            <a:ext cx="6591654" cy="4802841"/>
          </a:xfrm>
          <a:prstGeom prst="rect">
            <a:avLst/>
          </a:prstGeom>
        </p:spPr>
      </p:pic>
      <p:sp>
        <p:nvSpPr>
          <p:cNvPr id="11" name="TextBox 10">
            <a:extLst>
              <a:ext uri="{FF2B5EF4-FFF2-40B4-BE49-F238E27FC236}">
                <a16:creationId xmlns:a16="http://schemas.microsoft.com/office/drawing/2014/main" id="{4D2354BB-E110-2A29-546C-AFAD0333FFF9}"/>
              </a:ext>
            </a:extLst>
          </p:cNvPr>
          <p:cNvSpPr txBox="1"/>
          <p:nvPr/>
        </p:nvSpPr>
        <p:spPr>
          <a:xfrm>
            <a:off x="7117977" y="2205318"/>
            <a:ext cx="5074023"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number of repeated guests.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need to target repeated guests since they have booked before.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hotels have very small percentage that customer will repeat, but Resort hotel has slightly higher repeat % than City Hotel.</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660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3316B-C747-6A22-356F-253A1A88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02B090-BCA6-2D89-E26F-8A4D534F8C73}"/>
              </a:ext>
            </a:extLst>
          </p:cNvPr>
          <p:cNvSpPr txBox="1">
            <a:spLocks/>
          </p:cNvSpPr>
          <p:nvPr/>
        </p:nvSpPr>
        <p:spPr>
          <a:xfrm>
            <a:off x="0" y="-2614"/>
            <a:ext cx="10659035"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Price per Month for Resort Hotel and City Hotel</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CA3FA1-956F-08A8-FCF1-D3851D157C01}"/>
              </a:ext>
            </a:extLst>
          </p:cNvPr>
          <p:cNvPicPr>
            <a:picLocks noChangeAspect="1"/>
          </p:cNvPicPr>
          <p:nvPr/>
        </p:nvPicPr>
        <p:blipFill>
          <a:blip r:embed="rId3"/>
          <a:stretch>
            <a:fillRect/>
          </a:stretch>
        </p:blipFill>
        <p:spPr>
          <a:xfrm>
            <a:off x="-66945" y="1667435"/>
            <a:ext cx="8879252" cy="3341353"/>
          </a:xfrm>
          <a:prstGeom prst="rect">
            <a:avLst/>
          </a:prstGeom>
        </p:spPr>
      </p:pic>
      <p:pic>
        <p:nvPicPr>
          <p:cNvPr id="7" name="Picture 6">
            <a:extLst>
              <a:ext uri="{FF2B5EF4-FFF2-40B4-BE49-F238E27FC236}">
                <a16:creationId xmlns:a16="http://schemas.microsoft.com/office/drawing/2014/main" id="{04B092EC-E655-B3EF-112D-764B7FBBF784}"/>
              </a:ext>
            </a:extLst>
          </p:cNvPr>
          <p:cNvPicPr>
            <a:picLocks noChangeAspect="1"/>
          </p:cNvPicPr>
          <p:nvPr/>
        </p:nvPicPr>
        <p:blipFill>
          <a:blip r:embed="rId4"/>
          <a:stretch>
            <a:fillRect/>
          </a:stretch>
        </p:blipFill>
        <p:spPr>
          <a:xfrm>
            <a:off x="5943601" y="4885762"/>
            <a:ext cx="6139912" cy="1972237"/>
          </a:xfrm>
          <a:prstGeom prst="rect">
            <a:avLst/>
          </a:prstGeom>
        </p:spPr>
      </p:pic>
      <p:sp>
        <p:nvSpPr>
          <p:cNvPr id="9" name="TextBox 8">
            <a:extLst>
              <a:ext uri="{FF2B5EF4-FFF2-40B4-BE49-F238E27FC236}">
                <a16:creationId xmlns:a16="http://schemas.microsoft.com/office/drawing/2014/main" id="{20A8BE7F-A8AA-1914-6CD0-F45082D57DF5}"/>
              </a:ext>
            </a:extLst>
          </p:cNvPr>
          <p:cNvSpPr txBox="1"/>
          <p:nvPr/>
        </p:nvSpPr>
        <p:spPr>
          <a:xfrm>
            <a:off x="421344" y="5182059"/>
            <a:ext cx="5387786" cy="1289071"/>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Prices of Resort Hotel are much higher and fluctuates timely during the months. </a:t>
            </a:r>
          </a:p>
          <a:p>
            <a:pPr>
              <a:lnSpc>
                <a:spcPct val="150000"/>
              </a:lnSpc>
            </a:pPr>
            <a:r>
              <a:rPr lang="en-IN" dirty="0">
                <a:latin typeface="Times New Roman" panose="02020603050405020304" pitchFamily="18" charset="0"/>
                <a:cs typeface="Times New Roman" panose="02020603050405020304" pitchFamily="18" charset="0"/>
              </a:rPr>
              <a:t>Prices of City Hotel do not fluctuate that much.</a:t>
            </a:r>
          </a:p>
        </p:txBody>
      </p:sp>
    </p:spTree>
    <p:extLst>
      <p:ext uri="{BB962C8B-B14F-4D97-AF65-F5344CB8AC3E}">
        <p14:creationId xmlns:p14="http://schemas.microsoft.com/office/powerpoint/2010/main" val="1988627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ADR: Average Daily Rate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9C39A4F-1896-3DFF-5846-20B7EA29C30C}"/>
              </a:ext>
            </a:extLst>
          </p:cNvPr>
          <p:cNvPicPr>
            <a:picLocks noGrp="1" noChangeAspect="1"/>
          </p:cNvPicPr>
          <p:nvPr>
            <p:ph idx="1"/>
          </p:nvPr>
        </p:nvPicPr>
        <p:blipFill>
          <a:blip r:embed="rId2"/>
          <a:stretch>
            <a:fillRect/>
          </a:stretch>
        </p:blipFill>
        <p:spPr>
          <a:xfrm>
            <a:off x="282506" y="1325563"/>
            <a:ext cx="9574070" cy="4752467"/>
          </a:xfrm>
        </p:spPr>
      </p:pic>
      <p:pic>
        <p:nvPicPr>
          <p:cNvPr id="4" name="Picture 3">
            <a:extLst>
              <a:ext uri="{FF2B5EF4-FFF2-40B4-BE49-F238E27FC236}">
                <a16:creationId xmlns:a16="http://schemas.microsoft.com/office/drawing/2014/main" id="{D8A91052-92CD-E502-E365-1F9D02FAE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59E2D7CC-3128-3FF2-AE2D-C1DA8B2A8DB2}"/>
              </a:ext>
            </a:extLst>
          </p:cNvPr>
          <p:cNvSpPr txBox="1"/>
          <p:nvPr/>
        </p:nvSpPr>
        <p:spPr>
          <a:xfrm>
            <a:off x="103550" y="5984428"/>
            <a:ext cx="11984900"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For Resort Hotel, ADR is more expensive during July,  August &amp; September and for City Hotel, ADR is slightly more during March, April &amp; May.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18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6" y="-26894"/>
            <a:ext cx="10701581" cy="1020131"/>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71770" y="1193370"/>
            <a:ext cx="10701581" cy="5207429"/>
          </a:xfrm>
        </p:spPr>
        <p:txBody>
          <a:bodyPr>
            <a:normAutofit fontScale="62500" lnSpcReduction="20000"/>
          </a:bodyPr>
          <a:lstStyle/>
          <a:p>
            <a:pPr>
              <a:lnSpc>
                <a:spcPct val="160000"/>
              </a:lnSpc>
            </a:pPr>
            <a:r>
              <a:rPr lang="en-US" dirty="0">
                <a:latin typeface="Times New Roman" panose="02020603050405020304" pitchFamily="18" charset="0"/>
                <a:cs typeface="Times New Roman" panose="02020603050405020304" pitchFamily="18" charset="0"/>
              </a:rPr>
              <a:t>Firstly, higher lead time has higher chance of cancellation. Also, history of previous cancellations increases chances of cancellation.</a:t>
            </a:r>
          </a:p>
          <a:p>
            <a:pPr marL="0" indent="0">
              <a:lnSpc>
                <a:spcPct val="160000"/>
              </a:lnSpc>
              <a:buNone/>
            </a:pPr>
            <a:r>
              <a:rPr lang="en-US" dirty="0">
                <a:latin typeface="Times New Roman" panose="02020603050405020304" pitchFamily="18" charset="0"/>
                <a:cs typeface="Times New Roman" panose="02020603050405020304" pitchFamily="18" charset="0"/>
              </a:rPr>
              <a:t>• Secondly, The City hotel has more guests during spring and autumn, when the prices are also highest, In July and August there are less visitors, although prices are lower. Thus, customers can get good deal on bookings in July and August in city hotel.</a:t>
            </a:r>
          </a:p>
          <a:p>
            <a:pPr marL="0" indent="0">
              <a:lnSpc>
                <a:spcPct val="160000"/>
              </a:lnSpc>
              <a:buNone/>
            </a:pPr>
            <a:r>
              <a:rPr lang="en-US" dirty="0">
                <a:latin typeface="Times New Roman" panose="02020603050405020304" pitchFamily="18" charset="0"/>
                <a:cs typeface="Times New Roman" panose="02020603050405020304" pitchFamily="18" charset="0"/>
              </a:rPr>
              <a:t>• Guest numbers for the Resort hotel go down slightly from June to September, which is also when the prices are highest. Thus, these months should be avoided for bookings.</a:t>
            </a:r>
          </a:p>
          <a:p>
            <a:pPr marL="0" indent="0">
              <a:lnSpc>
                <a:spcPct val="160000"/>
              </a:lnSpc>
              <a:buNone/>
            </a:pPr>
            <a:r>
              <a:rPr lang="en-US" dirty="0">
                <a:latin typeface="Times New Roman" panose="02020603050405020304" pitchFamily="18" charset="0"/>
                <a:cs typeface="Times New Roman" panose="02020603050405020304" pitchFamily="18" charset="0"/>
              </a:rPr>
              <a:t>• Thirdly, May to August is the peak season of bookings. Both hotels have the fewest guests during the winter. </a:t>
            </a:r>
          </a:p>
          <a:p>
            <a:pPr marL="0" indent="0">
              <a:lnSpc>
                <a:spcPct val="160000"/>
              </a:lnSpc>
              <a:buNone/>
            </a:pPr>
            <a:r>
              <a:rPr lang="en-US" dirty="0">
                <a:latin typeface="Times New Roman" panose="02020603050405020304" pitchFamily="18" charset="0"/>
                <a:cs typeface="Times New Roman" panose="02020603050405020304" pitchFamily="18" charset="0"/>
              </a:rPr>
              <a:t>• Fourthly, No deposit cancellations are high compared to other categories but these should not be discouraged per se as bookings in this category are also very high compared to non refundable type bookings. </a:t>
            </a:r>
          </a:p>
        </p:txBody>
      </p:sp>
      <p:pic>
        <p:nvPicPr>
          <p:cNvPr id="4" name="Picture 3">
            <a:extLst>
              <a:ext uri="{FF2B5EF4-FFF2-40B4-BE49-F238E27FC236}">
                <a16:creationId xmlns:a16="http://schemas.microsoft.com/office/drawing/2014/main" id="{3639569F-7908-9D26-6A1D-3D996A412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2686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703A-0234-40C3-B7A8-2C18D603A349}"/>
              </a:ext>
            </a:extLst>
          </p:cNvPr>
          <p:cNvSpPr>
            <a:spLocks noGrp="1"/>
          </p:cNvSpPr>
          <p:nvPr>
            <p:ph type="title"/>
          </p:nvPr>
        </p:nvSpPr>
        <p:spPr>
          <a:xfrm rot="10800000" flipV="1">
            <a:off x="70139" y="1"/>
            <a:ext cx="11082275" cy="822152"/>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Data Summary</a:t>
            </a:r>
          </a:p>
        </p:txBody>
      </p:sp>
      <p:sp>
        <p:nvSpPr>
          <p:cNvPr id="4" name="Rectangle 1">
            <a:extLst>
              <a:ext uri="{FF2B5EF4-FFF2-40B4-BE49-F238E27FC236}">
                <a16:creationId xmlns:a16="http://schemas.microsoft.com/office/drawing/2014/main" id="{6F1082B1-F6FB-44C7-9D2B-E6636DED1969}"/>
              </a:ext>
            </a:extLst>
          </p:cNvPr>
          <p:cNvSpPr>
            <a:spLocks noGrp="1" noChangeArrowheads="1"/>
          </p:cNvSpPr>
          <p:nvPr>
            <p:ph idx="1"/>
          </p:nvPr>
        </p:nvSpPr>
        <p:spPr bwMode="auto">
          <a:xfrm>
            <a:off x="-1" y="818156"/>
            <a:ext cx="11082275" cy="622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53958" numCol="1" anchor="ctr" anchorCtr="0" compatLnSpc="1">
            <a:prstTxWarp prst="textNoShape">
              <a:avLst/>
            </a:prstTxWarp>
            <a:spAutoFit/>
          </a:bodyPr>
          <a:lstStyle/>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hotels booked are city hotel. Definitely need to spend the most targeting fund on those hotel.</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also realise that the high rate of cancellations can be due high no deposit policies.</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should also target months between May to Aug. Those are peak months due to the summer period.</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guests are from Western Europe. We should spend a significant amount of our budget on those area.</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Given that we do not have repeated guests, we should target our advertisement on guests to increase returning guests.</a:t>
            </a:r>
          </a:p>
          <a:p>
            <a:pPr>
              <a:lnSpc>
                <a:spcPct val="150000"/>
              </a:lnSpc>
            </a:pPr>
            <a:r>
              <a:rPr lang="en-US" sz="1800" dirty="0">
                <a:latin typeface="Times New Roman" panose="02020603050405020304" pitchFamily="18" charset="0"/>
                <a:cs typeface="Times New Roman" panose="02020603050405020304" pitchFamily="18" charset="0"/>
              </a:rPr>
              <a:t>Set Non-refundable Rates, Collect deposits, and implement more rigid cancellation policies.</a:t>
            </a:r>
          </a:p>
          <a:p>
            <a:pPr>
              <a:lnSpc>
                <a:spcPct val="150000"/>
              </a:lnSpc>
            </a:pPr>
            <a:r>
              <a:rPr lang="en-US" sz="1800" dirty="0">
                <a:latin typeface="Times New Roman" panose="02020603050405020304" pitchFamily="18" charset="0"/>
                <a:cs typeface="Times New Roman" panose="02020603050405020304" pitchFamily="18" charset="0"/>
              </a:rPr>
              <a:t>Encourage Direct bookings by offering special discounts</a:t>
            </a:r>
          </a:p>
          <a:p>
            <a:pPr>
              <a:lnSpc>
                <a:spcPct val="150000"/>
              </a:lnSpc>
            </a:pPr>
            <a:r>
              <a:rPr lang="en-US" sz="1800" dirty="0">
                <a:latin typeface="Times New Roman" panose="02020603050405020304" pitchFamily="18" charset="0"/>
                <a:cs typeface="Times New Roman" panose="02020603050405020304" pitchFamily="18" charset="0"/>
              </a:rPr>
              <a:t>Monitor where the cancellations are coming from such as Market Segment, distribution channels, etc.</a:t>
            </a:r>
          </a:p>
          <a:p>
            <a:pPr lvl="0">
              <a:lnSpc>
                <a:spcPct val="150000"/>
              </a:lnSpc>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B74667-3F35-F71D-E0EF-C34B7610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47677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D8208-648A-43C3-8F89-574A02197A23}"/>
              </a:ext>
            </a:extLst>
          </p:cNvPr>
          <p:cNvPicPr>
            <a:picLocks noChangeAspect="1"/>
          </p:cNvPicPr>
          <p:nvPr/>
        </p:nvPicPr>
        <p:blipFill>
          <a:blip r:embed="rId2"/>
          <a:stretch>
            <a:fillRect/>
          </a:stretch>
        </p:blipFill>
        <p:spPr>
          <a:xfrm>
            <a:off x="10946538" y="298283"/>
            <a:ext cx="524301" cy="536494"/>
          </a:xfrm>
          <a:prstGeom prst="rect">
            <a:avLst/>
          </a:prstGeom>
        </p:spPr>
      </p:pic>
      <p:sp>
        <p:nvSpPr>
          <p:cNvPr id="3" name="TextBox 2">
            <a:extLst>
              <a:ext uri="{FF2B5EF4-FFF2-40B4-BE49-F238E27FC236}">
                <a16:creationId xmlns:a16="http://schemas.microsoft.com/office/drawing/2014/main" id="{EE05F1DA-FC66-4DB0-AAFE-22D2147450FC}"/>
              </a:ext>
            </a:extLst>
          </p:cNvPr>
          <p:cNvSpPr txBox="1"/>
          <p:nvPr/>
        </p:nvSpPr>
        <p:spPr>
          <a:xfrm>
            <a:off x="3904090" y="3108960"/>
            <a:ext cx="3745065" cy="1015663"/>
          </a:xfrm>
          <a:prstGeom prst="rect">
            <a:avLst/>
          </a:prstGeom>
          <a:noFill/>
        </p:spPr>
        <p:txBody>
          <a:bodyPr wrap="square" rtlCol="0">
            <a:spAutoFit/>
          </a:bodyPr>
          <a:lstStyle/>
          <a:p>
            <a:r>
              <a:rPr lang="en-US" sz="6000" b="1" dirty="0">
                <a:solidFill>
                  <a:srgbClr val="FF0000"/>
                </a:solidFill>
              </a:rPr>
              <a:t>Thank You</a:t>
            </a:r>
          </a:p>
        </p:txBody>
      </p:sp>
    </p:spTree>
    <p:extLst>
      <p:ext uri="{BB962C8B-B14F-4D97-AF65-F5344CB8AC3E}">
        <p14:creationId xmlns:p14="http://schemas.microsoft.com/office/powerpoint/2010/main" val="375072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0CDD5-BF7A-45DF-B4F7-DDA13B66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474" y="288542"/>
            <a:ext cx="524011" cy="538566"/>
          </a:xfrm>
          <a:prstGeom prst="rect">
            <a:avLst/>
          </a:prstGeom>
        </p:spPr>
      </p:pic>
      <p:sp>
        <p:nvSpPr>
          <p:cNvPr id="5" name="TextBox 4">
            <a:extLst>
              <a:ext uri="{FF2B5EF4-FFF2-40B4-BE49-F238E27FC236}">
                <a16:creationId xmlns:a16="http://schemas.microsoft.com/office/drawing/2014/main" id="{A8566237-22A4-4881-B237-41FACED98F8A}"/>
              </a:ext>
            </a:extLst>
          </p:cNvPr>
          <p:cNvSpPr txBox="1"/>
          <p:nvPr/>
        </p:nvSpPr>
        <p:spPr>
          <a:xfrm>
            <a:off x="1095195" y="288542"/>
            <a:ext cx="10567284" cy="8217634"/>
          </a:xfrm>
          <a:prstGeom prst="rect">
            <a:avLst/>
          </a:prstGeom>
          <a:noFill/>
        </p:spPr>
        <p:txBody>
          <a:bodyPr wrap="square" rtlCol="0">
            <a:spAutoFit/>
          </a:bodyPr>
          <a:lstStyle/>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Pipeline </a:t>
            </a:r>
            <a:r>
              <a:rPr lang="en-US"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data pipeline is a set of tools and processes used to automate the movement and transformation of data between a source system and a target repository.</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Reading:</a:t>
            </a:r>
          </a:p>
          <a:p>
            <a:r>
              <a:rPr lang="en-US" sz="1600" dirty="0">
                <a:latin typeface="Times New Roman" panose="02020603050405020304" pitchFamily="18" charset="0"/>
                <a:cs typeface="Times New Roman" panose="02020603050405020304" pitchFamily="18" charset="0"/>
              </a:rPr>
              <a:t>                           read and write tabular data using pandas functions.</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preparation:</a:t>
            </a:r>
          </a:p>
          <a:p>
            <a:r>
              <a:rPr lang="en-US" sz="1600" dirty="0">
                <a:latin typeface="Times New Roman" panose="02020603050405020304" pitchFamily="18" charset="0"/>
                <a:cs typeface="Times New Roman" panose="02020603050405020304" pitchFamily="18" charset="0"/>
              </a:rPr>
              <a:t>                       Data, when initially obtained, must be processed or organized for analysis. For instance, these may involve placing data into rows and columns in a table format (</a:t>
            </a:r>
            <a:r>
              <a:rPr lang="en-US" sz="1600" i="1" dirty="0">
                <a:latin typeface="Times New Roman" panose="02020603050405020304" pitchFamily="18" charset="0"/>
                <a:cs typeface="Times New Roman" panose="02020603050405020304" pitchFamily="18" charset="0"/>
              </a:rPr>
              <a:t>known as</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tooltip="Data model"/>
              </a:rPr>
              <a:t>structured data</a:t>
            </a:r>
            <a:r>
              <a:rPr lang="en-US" sz="1600" dirty="0">
                <a:latin typeface="Times New Roman" panose="02020603050405020304" pitchFamily="18" charset="0"/>
                <a:cs typeface="Times New Roman" panose="02020603050405020304" pitchFamily="18" charset="0"/>
              </a:rPr>
              <a:t>) for further analysis, often through the use of spreadsheet or statistical software.</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Cleaning the Data: :</a:t>
            </a:r>
          </a:p>
          <a:p>
            <a:endPar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Data cleaning is the process of fixing or removing incorrect, corrupted, incorrectly formatted, duplicate, or</a:t>
            </a:r>
          </a:p>
          <a:p>
            <a:r>
              <a:rPr lang="en-US" sz="1600" dirty="0">
                <a:latin typeface="Times New Roman" panose="02020603050405020304" pitchFamily="18" charset="0"/>
                <a:cs typeface="Times New Roman" panose="02020603050405020304" pitchFamily="18" charset="0"/>
              </a:rPr>
              <a:t>incomplete data within a dataset.</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Exploratory data analysis:        </a:t>
            </a:r>
          </a:p>
          <a:p>
            <a:r>
              <a:rPr lang="en-US" sz="1600" dirty="0">
                <a:latin typeface="Times New Roman" panose="02020603050405020304" pitchFamily="18" charset="0"/>
                <a:cs typeface="Times New Roman" panose="02020603050405020304" pitchFamily="18" charset="0"/>
              </a:rPr>
              <a:t>                     Once the datasets are cleaned, they can then be analyzed. Analysts may apply a variety of techniques, referred to as </a:t>
            </a:r>
            <a:r>
              <a:rPr lang="en-US" sz="1600" dirty="0">
                <a:latin typeface="Times New Roman" panose="02020603050405020304" pitchFamily="18" charset="0"/>
                <a:cs typeface="Times New Roman" panose="02020603050405020304" pitchFamily="18" charset="0"/>
                <a:hlinkClick r:id="rId4" tooltip="Exploratory data analysis"/>
              </a:rPr>
              <a:t>exploratory data analysis</a:t>
            </a:r>
            <a:r>
              <a:rPr lang="en-US" sz="1600" dirty="0">
                <a:latin typeface="Times New Roman" panose="02020603050405020304" pitchFamily="18" charset="0"/>
                <a:cs typeface="Times New Roman" panose="02020603050405020304" pitchFamily="18" charset="0"/>
              </a:rPr>
              <a:t>, to begin understanding the messages contained within the obtained data.</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visualization:</a:t>
            </a:r>
          </a:p>
          <a:p>
            <a:r>
              <a:rPr lang="en-US" sz="1600" dirty="0">
                <a:latin typeface="Times New Roman" panose="02020603050405020304" pitchFamily="18" charset="0"/>
                <a:cs typeface="Times New Roman" panose="02020603050405020304" pitchFamily="18" charset="0"/>
              </a:rPr>
              <a:t>                     Data visualization is the graphical representation of information and data. By using visual elements like charts, graphs, and maps, data visualization tools provide an accessible way to see and understand trends, outliers, and patterns in data.</a:t>
            </a:r>
          </a:p>
          <a:p>
            <a:endParaRPr lang="en-US" sz="1600" dirty="0"/>
          </a:p>
          <a:p>
            <a:endParaRPr lang="en-US" sz="1600" dirty="0">
              <a:latin typeface="TNR"/>
            </a:endParaRPr>
          </a:p>
          <a:p>
            <a:endParaRPr lang="en-US" sz="1600" dirty="0">
              <a:latin typeface="TNR"/>
            </a:endParaRPr>
          </a:p>
          <a:p>
            <a:endParaRPr lang="en-US" sz="1600" dirty="0">
              <a:latin typeface="TNR"/>
            </a:endParaRPr>
          </a:p>
          <a:p>
            <a:endParaRPr lang="en-US" sz="1600" dirty="0">
              <a:latin typeface="TNR"/>
            </a:endParaRPr>
          </a:p>
          <a:p>
            <a:pPr marL="285750" indent="-285750">
              <a:buFont typeface="Arial" panose="020B0604020202020204" pitchFamily="34" charset="0"/>
              <a:buChar char="•"/>
            </a:pPr>
            <a:endParaRPr lang="en-US" sz="1600" dirty="0"/>
          </a:p>
        </p:txBody>
      </p:sp>
      <p:sp>
        <p:nvSpPr>
          <p:cNvPr id="41" name="Arrow: Right 40">
            <a:extLst>
              <a:ext uri="{FF2B5EF4-FFF2-40B4-BE49-F238E27FC236}">
                <a16:creationId xmlns:a16="http://schemas.microsoft.com/office/drawing/2014/main" id="{033FE423-A640-4DAB-A1BD-4C8A96FB92D5}"/>
              </a:ext>
            </a:extLst>
          </p:cNvPr>
          <p:cNvSpPr/>
          <p:nvPr/>
        </p:nvSpPr>
        <p:spPr>
          <a:xfrm flipH="1">
            <a:off x="694454" y="339167"/>
            <a:ext cx="447927" cy="218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8AA29AFB-6291-4959-8804-6FB8C0F7C423}"/>
              </a:ext>
            </a:extLst>
          </p:cNvPr>
          <p:cNvSpPr/>
          <p:nvPr/>
        </p:nvSpPr>
        <p:spPr>
          <a:xfrm>
            <a:off x="396523" y="1439186"/>
            <a:ext cx="69867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E98357D4-E75C-4BCF-A8C4-FEB5DEE49B45}"/>
              </a:ext>
            </a:extLst>
          </p:cNvPr>
          <p:cNvSpPr/>
          <p:nvPr/>
        </p:nvSpPr>
        <p:spPr>
          <a:xfrm>
            <a:off x="396523" y="2172707"/>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onnector: Elbow 61">
            <a:extLst>
              <a:ext uri="{FF2B5EF4-FFF2-40B4-BE49-F238E27FC236}">
                <a16:creationId xmlns:a16="http://schemas.microsoft.com/office/drawing/2014/main" id="{99177416-C411-463C-B904-2E381604E50B}"/>
              </a:ext>
            </a:extLst>
          </p:cNvPr>
          <p:cNvCxnSpPr>
            <a:cxnSpLocks/>
            <a:endCxn id="60" idx="1"/>
          </p:cNvCxnSpPr>
          <p:nvPr/>
        </p:nvCxnSpPr>
        <p:spPr>
          <a:xfrm rot="10800000" flipV="1">
            <a:off x="396524" y="1938166"/>
            <a:ext cx="1503839" cy="34385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Connector: Elbow 1025">
            <a:extLst>
              <a:ext uri="{FF2B5EF4-FFF2-40B4-BE49-F238E27FC236}">
                <a16:creationId xmlns:a16="http://schemas.microsoft.com/office/drawing/2014/main" id="{BDF95E92-547A-4DAE-9866-5E3903A29039}"/>
              </a:ext>
            </a:extLst>
          </p:cNvPr>
          <p:cNvCxnSpPr>
            <a:cxnSpLocks/>
            <a:stCxn id="41" idx="3"/>
            <a:endCxn id="51" idx="1"/>
          </p:cNvCxnSpPr>
          <p:nvPr/>
        </p:nvCxnSpPr>
        <p:spPr>
          <a:xfrm rot="10800000" flipV="1">
            <a:off x="396524" y="448495"/>
            <a:ext cx="297931" cy="1100009"/>
          </a:xfrm>
          <a:prstGeom prst="bentConnector3">
            <a:avLst>
              <a:gd name="adj1" fmla="val 176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7E694E7F-B1C6-41E2-A81B-6753B0897545}"/>
              </a:ext>
            </a:extLst>
          </p:cNvPr>
          <p:cNvCxnSpPr>
            <a:cxnSpLocks/>
          </p:cNvCxnSpPr>
          <p:nvPr/>
        </p:nvCxnSpPr>
        <p:spPr>
          <a:xfrm flipV="1">
            <a:off x="1900363" y="1657823"/>
            <a:ext cx="0" cy="280343"/>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Arrow: Right 1032">
            <a:extLst>
              <a:ext uri="{FF2B5EF4-FFF2-40B4-BE49-F238E27FC236}">
                <a16:creationId xmlns:a16="http://schemas.microsoft.com/office/drawing/2014/main" id="{5B9A30F1-6BEE-4D99-98D5-E6D5842AAEC4}"/>
              </a:ext>
            </a:extLst>
          </p:cNvPr>
          <p:cNvSpPr/>
          <p:nvPr/>
        </p:nvSpPr>
        <p:spPr>
          <a:xfrm>
            <a:off x="396523" y="3443729"/>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Arrow: Right 1033">
            <a:extLst>
              <a:ext uri="{FF2B5EF4-FFF2-40B4-BE49-F238E27FC236}">
                <a16:creationId xmlns:a16="http://schemas.microsoft.com/office/drawing/2014/main" id="{70C4DA8C-2FE0-4CAA-B8CD-096B8D7AD4BB}"/>
              </a:ext>
            </a:extLst>
          </p:cNvPr>
          <p:cNvSpPr/>
          <p:nvPr/>
        </p:nvSpPr>
        <p:spPr>
          <a:xfrm>
            <a:off x="426118" y="4669415"/>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Arrow: Right 1034">
            <a:extLst>
              <a:ext uri="{FF2B5EF4-FFF2-40B4-BE49-F238E27FC236}">
                <a16:creationId xmlns:a16="http://schemas.microsoft.com/office/drawing/2014/main" id="{557BC917-0863-4F2E-9E95-DADC987AEEBB}"/>
              </a:ext>
            </a:extLst>
          </p:cNvPr>
          <p:cNvSpPr/>
          <p:nvPr/>
        </p:nvSpPr>
        <p:spPr>
          <a:xfrm>
            <a:off x="396523" y="5676464"/>
            <a:ext cx="745858"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7" name="Connector: Elbow 1036">
            <a:extLst>
              <a:ext uri="{FF2B5EF4-FFF2-40B4-BE49-F238E27FC236}">
                <a16:creationId xmlns:a16="http://schemas.microsoft.com/office/drawing/2014/main" id="{27E6BFC6-6809-419E-8542-4E91304318DD}"/>
              </a:ext>
            </a:extLst>
          </p:cNvPr>
          <p:cNvCxnSpPr>
            <a:cxnSpLocks/>
            <a:endCxn id="1033" idx="1"/>
          </p:cNvCxnSpPr>
          <p:nvPr/>
        </p:nvCxnSpPr>
        <p:spPr>
          <a:xfrm rot="10800000" flipV="1">
            <a:off x="396523" y="2590938"/>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Connector: Elbow 1038">
            <a:extLst>
              <a:ext uri="{FF2B5EF4-FFF2-40B4-BE49-F238E27FC236}">
                <a16:creationId xmlns:a16="http://schemas.microsoft.com/office/drawing/2014/main" id="{9949B834-6B47-4DD0-949B-02561E8DC79A}"/>
              </a:ext>
            </a:extLst>
          </p:cNvPr>
          <p:cNvCxnSpPr>
            <a:cxnSpLocks/>
            <a:endCxn id="1034" idx="1"/>
          </p:cNvCxnSpPr>
          <p:nvPr/>
        </p:nvCxnSpPr>
        <p:spPr>
          <a:xfrm rot="10800000" flipV="1">
            <a:off x="426118" y="3816624"/>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nector: Elbow 1040">
            <a:extLst>
              <a:ext uri="{FF2B5EF4-FFF2-40B4-BE49-F238E27FC236}">
                <a16:creationId xmlns:a16="http://schemas.microsoft.com/office/drawing/2014/main" id="{BCBE21BA-26DE-4F7B-AD12-392A4C55C3ED}"/>
              </a:ext>
            </a:extLst>
          </p:cNvPr>
          <p:cNvCxnSpPr>
            <a:endCxn id="1035" idx="1"/>
          </p:cNvCxnSpPr>
          <p:nvPr/>
        </p:nvCxnSpPr>
        <p:spPr>
          <a:xfrm rot="10800000" flipV="1">
            <a:off x="396523" y="5064981"/>
            <a:ext cx="1448180" cy="720802"/>
          </a:xfrm>
          <a:prstGeom prst="bentConnector3">
            <a:avLst>
              <a:gd name="adj1" fmla="val 1157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968026C-9427-4426-91BF-0EAA3A4B443B}"/>
              </a:ext>
            </a:extLst>
          </p:cNvPr>
          <p:cNvCxnSpPr/>
          <p:nvPr/>
        </p:nvCxnSpPr>
        <p:spPr>
          <a:xfrm flipV="1">
            <a:off x="1900363" y="2391344"/>
            <a:ext cx="0" cy="19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F8EFDC86-A1BC-4BC1-95A4-094A91FAC8BB}"/>
              </a:ext>
            </a:extLst>
          </p:cNvPr>
          <p:cNvCxnSpPr/>
          <p:nvPr/>
        </p:nvCxnSpPr>
        <p:spPr>
          <a:xfrm flipV="1">
            <a:off x="1929958" y="3662366"/>
            <a:ext cx="0" cy="154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E6E18B0-67AF-4197-A9A9-147454793C10}"/>
              </a:ext>
            </a:extLst>
          </p:cNvPr>
          <p:cNvCxnSpPr>
            <a:cxnSpLocks/>
          </p:cNvCxnSpPr>
          <p:nvPr/>
        </p:nvCxnSpPr>
        <p:spPr>
          <a:xfrm flipV="1">
            <a:off x="1841053" y="4945711"/>
            <a:ext cx="0" cy="1192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4BBB-53B9-5505-1EE1-02B6F708AD0E}"/>
              </a:ext>
            </a:extLst>
          </p:cNvPr>
          <p:cNvSpPr>
            <a:spLocks noGrp="1"/>
          </p:cNvSpPr>
          <p:nvPr>
            <p:ph type="title"/>
          </p:nvPr>
        </p:nvSpPr>
        <p:spPr>
          <a:xfrm>
            <a:off x="9876" y="0"/>
            <a:ext cx="10515600" cy="1325563"/>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B30DA6C-6B4F-37AF-C5E6-B174C6DB462F}"/>
              </a:ext>
            </a:extLst>
          </p:cNvPr>
          <p:cNvSpPr>
            <a:spLocks noGrp="1"/>
          </p:cNvSpPr>
          <p:nvPr>
            <p:ph idx="1"/>
          </p:nvPr>
        </p:nvSpPr>
        <p:spPr>
          <a:xfrm>
            <a:off x="108488" y="1782763"/>
            <a:ext cx="11451013" cy="4866468"/>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a:t>
            </a:r>
          </a:p>
          <a:p>
            <a:pPr>
              <a:lnSpc>
                <a:spcPct val="150000"/>
              </a:lnSpc>
            </a:pPr>
            <a:r>
              <a:rPr lang="en-US" sz="1600" dirty="0">
                <a:latin typeface="Times New Roman" panose="02020603050405020304" pitchFamily="18" charset="0"/>
                <a:cs typeface="Times New Roman" panose="02020603050405020304" pitchFamily="18" charset="0"/>
              </a:rPr>
              <a:t>This hotel booking dataset can help you explore those questions! </a:t>
            </a:r>
          </a:p>
          <a:p>
            <a:pPr>
              <a:lnSpc>
                <a:spcPct val="150000"/>
              </a:lnSpc>
            </a:pPr>
            <a:r>
              <a:rPr lang="en-US" sz="1600" dirty="0">
                <a:latin typeface="Times New Roman" panose="02020603050405020304" pitchFamily="18" charset="0"/>
                <a:cs typeface="Times New Roman" panose="02020603050405020304" pitchFamily="18" charset="0"/>
              </a:rPr>
              <a:t> This data set contains booking information for a city hotel and a resort hotel, and includes information such as when the booking was made, length of stay, the number of adults, children, and/or babies, and the number of available parking spaces, among other things. </a:t>
            </a:r>
          </a:p>
          <a:p>
            <a:pPr>
              <a:lnSpc>
                <a:spcPct val="150000"/>
              </a:lnSpc>
            </a:pPr>
            <a:r>
              <a:rPr lang="en-US" sz="1600" dirty="0">
                <a:latin typeface="Times New Roman" panose="02020603050405020304" pitchFamily="18" charset="0"/>
                <a:cs typeface="Times New Roman" panose="02020603050405020304" pitchFamily="18" charset="0"/>
              </a:rPr>
              <a:t> All personally identifying information has been removed from the data. Explore and analyze the data to discover important factors that govern the bookings</a:t>
            </a:r>
          </a:p>
        </p:txBody>
      </p:sp>
      <p:pic>
        <p:nvPicPr>
          <p:cNvPr id="4" name="Picture 3">
            <a:extLst>
              <a:ext uri="{FF2B5EF4-FFF2-40B4-BE49-F238E27FC236}">
                <a16:creationId xmlns:a16="http://schemas.microsoft.com/office/drawing/2014/main" id="{EEFD8B76-710A-A2B4-5469-460C94DEB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8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052B-DF16-E0DF-8176-E6F97F2C68FC}"/>
              </a:ext>
            </a:extLst>
          </p:cNvPr>
          <p:cNvSpPr>
            <a:spLocks noGrp="1"/>
          </p:cNvSpPr>
          <p:nvPr>
            <p:ph type="title"/>
          </p:nvPr>
        </p:nvSpPr>
        <p:spPr>
          <a:xfrm>
            <a:off x="0" y="0"/>
            <a:ext cx="10515600" cy="1325563"/>
          </a:xfrm>
          <a:solidFill>
            <a:schemeClr val="accent1">
              <a:lumMod val="60000"/>
              <a:lumOff val="40000"/>
            </a:schemeClr>
          </a:solidFill>
        </p:spPr>
        <p:txBody>
          <a:bodyPr>
            <a:noAutofit/>
          </a:bodyPr>
          <a:lstStyle/>
          <a:p>
            <a:pPr algn="ctr" rtl="0">
              <a:spcBef>
                <a:spcPts val="0"/>
              </a:spcBef>
              <a:spcAft>
                <a:spcPts val="0"/>
              </a:spcAft>
            </a:pPr>
            <a:br>
              <a:rPr lang="en-IN" sz="3600" b="1" i="0" dirty="0">
                <a:solidFill>
                  <a:srgbClr val="FF0000"/>
                </a:solidFill>
                <a:effectLst/>
                <a:latin typeface="Times New Roman" panose="02020603050405020304" pitchFamily="18" charset="0"/>
              </a:rPr>
            </a:br>
            <a:br>
              <a:rPr lang="en-IN" sz="3600" b="1" i="0" dirty="0">
                <a:solidFill>
                  <a:srgbClr val="FF0000"/>
                </a:solidFill>
                <a:effectLst/>
                <a:latin typeface="Times New Roman" panose="02020603050405020304" pitchFamily="18" charset="0"/>
              </a:rPr>
            </a:br>
            <a:r>
              <a:rPr lang="en-IN" sz="3600" b="1" i="0" dirty="0">
                <a:solidFill>
                  <a:srgbClr val="FF0000"/>
                </a:solidFill>
                <a:effectLst/>
                <a:latin typeface="Times New Roman" panose="02020603050405020304" pitchFamily="18" charset="0"/>
              </a:rPr>
              <a:t>Data Collection And Understanding</a:t>
            </a:r>
            <a:br>
              <a:rPr lang="en-IN" sz="3600" b="1" dirty="0">
                <a:solidFill>
                  <a:srgbClr val="FF0000"/>
                </a:solidFill>
                <a:effectLst/>
              </a:rPr>
            </a:br>
            <a:br>
              <a:rPr lang="en-IN" sz="3600" b="1" dirty="0">
                <a:solidFill>
                  <a:srgbClr val="FF0000"/>
                </a:solidFill>
              </a:rPr>
            </a:br>
            <a:endParaRPr lang="en-IN" sz="3600" b="1" dirty="0">
              <a:solidFill>
                <a:srgbClr val="FF0000"/>
              </a:solidFill>
            </a:endParaRPr>
          </a:p>
        </p:txBody>
      </p:sp>
      <p:sp>
        <p:nvSpPr>
          <p:cNvPr id="5" name="Content Placeholder 4">
            <a:extLst>
              <a:ext uri="{FF2B5EF4-FFF2-40B4-BE49-F238E27FC236}">
                <a16:creationId xmlns:a16="http://schemas.microsoft.com/office/drawing/2014/main" id="{07110B49-01E2-147E-22F9-B4EAE36E40EA}"/>
              </a:ext>
            </a:extLst>
          </p:cNvPr>
          <p:cNvSpPr>
            <a:spLocks noGrp="1"/>
          </p:cNvSpPr>
          <p:nvPr>
            <p:ph idx="1"/>
          </p:nvPr>
        </p:nvSpPr>
        <p:spPr>
          <a:xfrm>
            <a:off x="555813" y="1488141"/>
            <a:ext cx="10910046" cy="523538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After collecting data it’s very important to understand your data. So we had hotel Booking analysis data. Which had 119390 rows and 32 columns. So let’s understand this 32 columns.</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Description: </a:t>
            </a:r>
          </a:p>
          <a:p>
            <a:pPr>
              <a:lnSpc>
                <a:spcPct val="150000"/>
              </a:lnSpc>
            </a:pPr>
            <a:r>
              <a:rPr lang="en-US" sz="1600" dirty="0">
                <a:latin typeface="Times New Roman" panose="02020603050405020304" pitchFamily="18" charset="0"/>
                <a:cs typeface="Times New Roman" panose="02020603050405020304" pitchFamily="18" charset="0"/>
              </a:rPr>
              <a:t>hotel :Resort Hotel or City Hotel </a:t>
            </a:r>
          </a:p>
          <a:p>
            <a:pPr>
              <a:lnSpc>
                <a:spcPct val="150000"/>
              </a:lnSpc>
            </a:pPr>
            <a:r>
              <a:rPr lang="en-US" sz="1600" dirty="0" err="1">
                <a:latin typeface="Times New Roman" panose="02020603050405020304" pitchFamily="18" charset="0"/>
                <a:cs typeface="Times New Roman" panose="02020603050405020304" pitchFamily="18" charset="0"/>
              </a:rPr>
              <a:t>is_canceled</a:t>
            </a:r>
            <a:r>
              <a:rPr lang="en-US" sz="1600" dirty="0">
                <a:latin typeface="Times New Roman" panose="02020603050405020304" pitchFamily="18" charset="0"/>
                <a:cs typeface="Times New Roman" panose="02020603050405020304" pitchFamily="18" charset="0"/>
              </a:rPr>
              <a:t> : Value indicating if the booking was canceled (1) or not (0) </a:t>
            </a:r>
          </a:p>
          <a:p>
            <a:pPr>
              <a:lnSpc>
                <a:spcPct val="150000"/>
              </a:lnSpc>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Number of days that elapsed between the entering date of the booking and the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arrival_date_year</a:t>
            </a:r>
            <a:r>
              <a:rPr lang="en-US" sz="1600" dirty="0">
                <a:latin typeface="Times New Roman" panose="02020603050405020304" pitchFamily="18" charset="0"/>
                <a:cs typeface="Times New Roman" panose="02020603050405020304" pitchFamily="18" charset="0"/>
              </a:rPr>
              <a:t> : Year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arrival_date_month</a:t>
            </a:r>
            <a:r>
              <a:rPr lang="en-US" sz="1600" dirty="0">
                <a:latin typeface="Times New Roman" panose="02020603050405020304" pitchFamily="18" charset="0"/>
                <a:cs typeface="Times New Roman" panose="02020603050405020304" pitchFamily="18" charset="0"/>
              </a:rPr>
              <a:t> : Month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arrival_date_week_number</a:t>
            </a:r>
            <a:r>
              <a:rPr lang="en-US" sz="1600" dirty="0">
                <a:latin typeface="Times New Roman" panose="02020603050405020304" pitchFamily="18" charset="0"/>
                <a:cs typeface="Times New Roman" panose="02020603050405020304" pitchFamily="18" charset="0"/>
              </a:rPr>
              <a:t> : Week number of year for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arrival_date_day_of_month</a:t>
            </a:r>
            <a:r>
              <a:rPr lang="en-US" sz="1600" dirty="0">
                <a:latin typeface="Times New Roman" panose="02020603050405020304" pitchFamily="18" charset="0"/>
                <a:cs typeface="Times New Roman" panose="02020603050405020304" pitchFamily="18" charset="0"/>
              </a:rPr>
              <a:t> : Day of arrival date </a:t>
            </a:r>
          </a:p>
        </p:txBody>
      </p:sp>
      <p:pic>
        <p:nvPicPr>
          <p:cNvPr id="4" name="Picture 3">
            <a:extLst>
              <a:ext uri="{FF2B5EF4-FFF2-40B4-BE49-F238E27FC236}">
                <a16:creationId xmlns:a16="http://schemas.microsoft.com/office/drawing/2014/main" id="{F3D28F28-160F-4E3E-7E43-DD9964DC4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Tree>
    <p:extLst>
      <p:ext uri="{BB962C8B-B14F-4D97-AF65-F5344CB8AC3E}">
        <p14:creationId xmlns:p14="http://schemas.microsoft.com/office/powerpoint/2010/main" val="2395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F9CF05-080C-4B31-10EB-D205C3E55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2582F1D7-3EB2-811B-6833-1FB0AE7BA26F}"/>
              </a:ext>
            </a:extLst>
          </p:cNvPr>
          <p:cNvSpPr>
            <a:spLocks noGrp="1"/>
          </p:cNvSpPr>
          <p:nvPr>
            <p:ph idx="1"/>
          </p:nvPr>
        </p:nvSpPr>
        <p:spPr>
          <a:xfrm>
            <a:off x="667871" y="414700"/>
            <a:ext cx="11210364" cy="6219181"/>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stays_in_weekend_nights : Number of weekend nights </a:t>
            </a:r>
          </a:p>
          <a:p>
            <a:pPr>
              <a:lnSpc>
                <a:spcPct val="150000"/>
              </a:lnSpc>
            </a:pPr>
            <a:r>
              <a:rPr lang="en-US" sz="1600" dirty="0">
                <a:latin typeface="Times New Roman" panose="02020603050405020304" pitchFamily="18" charset="0"/>
                <a:cs typeface="Times New Roman" panose="02020603050405020304" pitchFamily="18" charset="0"/>
              </a:rPr>
              <a:t>stays_in_week_nights : Number of week nights. </a:t>
            </a:r>
          </a:p>
          <a:p>
            <a:pPr>
              <a:lnSpc>
                <a:spcPct val="150000"/>
              </a:lnSpc>
            </a:pPr>
            <a:r>
              <a:rPr lang="en-US" sz="1600" dirty="0">
                <a:latin typeface="Times New Roman" panose="02020603050405020304" pitchFamily="18" charset="0"/>
                <a:cs typeface="Times New Roman" panose="02020603050405020304" pitchFamily="18" charset="0"/>
              </a:rPr>
              <a:t>adults : Number of adults </a:t>
            </a:r>
          </a:p>
          <a:p>
            <a:pPr>
              <a:lnSpc>
                <a:spcPct val="150000"/>
              </a:lnSpc>
            </a:pPr>
            <a:r>
              <a:rPr lang="en-US" sz="1600" dirty="0">
                <a:latin typeface="Times New Roman" panose="02020603050405020304" pitchFamily="18" charset="0"/>
                <a:cs typeface="Times New Roman" panose="02020603050405020304" pitchFamily="18" charset="0"/>
              </a:rPr>
              <a:t>children : Number of children </a:t>
            </a:r>
          </a:p>
          <a:p>
            <a:pPr>
              <a:lnSpc>
                <a:spcPct val="150000"/>
              </a:lnSpc>
            </a:pPr>
            <a:r>
              <a:rPr lang="en-US" sz="1600" dirty="0">
                <a:latin typeface="Times New Roman" panose="02020603050405020304" pitchFamily="18" charset="0"/>
                <a:cs typeface="Times New Roman" panose="02020603050405020304" pitchFamily="18" charset="0"/>
              </a:rPr>
              <a:t>babies : Number of babies </a:t>
            </a:r>
          </a:p>
          <a:p>
            <a:pPr>
              <a:lnSpc>
                <a:spcPct val="150000"/>
              </a:lnSpc>
            </a:pPr>
            <a:r>
              <a:rPr lang="en-US" sz="1600" dirty="0">
                <a:latin typeface="Times New Roman" panose="02020603050405020304" pitchFamily="18" charset="0"/>
                <a:cs typeface="Times New Roman" panose="02020603050405020304" pitchFamily="18" charset="0"/>
              </a:rPr>
              <a:t>meal : Type of meal booked. </a:t>
            </a:r>
          </a:p>
          <a:p>
            <a:pPr>
              <a:lnSpc>
                <a:spcPct val="150000"/>
              </a:lnSpc>
            </a:pPr>
            <a:r>
              <a:rPr lang="en-US" sz="1600" dirty="0">
                <a:latin typeface="Times New Roman" panose="02020603050405020304" pitchFamily="18" charset="0"/>
                <a:cs typeface="Times New Roman" panose="02020603050405020304" pitchFamily="18" charset="0"/>
              </a:rPr>
              <a:t>country : Country of origin.</a:t>
            </a:r>
          </a:p>
          <a:p>
            <a:pPr>
              <a:lnSpc>
                <a:spcPct val="150000"/>
              </a:lnSpc>
            </a:pPr>
            <a:r>
              <a:rPr lang="en-US" sz="1600" dirty="0">
                <a:latin typeface="Times New Roman" panose="02020603050405020304" pitchFamily="18" charset="0"/>
                <a:cs typeface="Times New Roman" panose="02020603050405020304" pitchFamily="18" charset="0"/>
              </a:rPr>
              <a:t>market_segment : Market segment designation. </a:t>
            </a:r>
          </a:p>
          <a:p>
            <a:pPr>
              <a:lnSpc>
                <a:spcPct val="150000"/>
              </a:lnSpc>
            </a:pPr>
            <a:r>
              <a:rPr lang="en-US" sz="1600" dirty="0">
                <a:latin typeface="Times New Roman" panose="02020603050405020304" pitchFamily="18" charset="0"/>
                <a:cs typeface="Times New Roman" panose="02020603050405020304" pitchFamily="18" charset="0"/>
              </a:rPr>
              <a:t>distribution_channel : Booking distribution channel.</a:t>
            </a:r>
          </a:p>
          <a:p>
            <a:pPr>
              <a:lnSpc>
                <a:spcPct val="150000"/>
              </a:lnSpc>
            </a:pPr>
            <a:r>
              <a:rPr lang="en-US" sz="1600" dirty="0">
                <a:latin typeface="Times New Roman" panose="02020603050405020304" pitchFamily="18" charset="0"/>
                <a:cs typeface="Times New Roman" panose="02020603050405020304" pitchFamily="18" charset="0"/>
              </a:rPr>
              <a:t>is_repeated_guest : is a repeated guest (1) or not (0) </a:t>
            </a:r>
          </a:p>
          <a:p>
            <a:pPr>
              <a:lnSpc>
                <a:spcPct val="150000"/>
              </a:lnSpc>
            </a:pPr>
            <a:r>
              <a:rPr lang="en-US" sz="1600" dirty="0">
                <a:latin typeface="Times New Roman" panose="02020603050405020304" pitchFamily="18" charset="0"/>
                <a:cs typeface="Times New Roman" panose="02020603050405020304" pitchFamily="18" charset="0"/>
              </a:rPr>
              <a:t>previous_cancellations : Number of previous bookings that were cancelled by the customer prior to the current booking </a:t>
            </a:r>
          </a:p>
          <a:p>
            <a:pPr>
              <a:lnSpc>
                <a:spcPct val="150000"/>
              </a:lnSpc>
            </a:pPr>
            <a:r>
              <a:rPr lang="en-US" sz="1600" dirty="0">
                <a:latin typeface="Times New Roman" panose="02020603050405020304" pitchFamily="18" charset="0"/>
                <a:cs typeface="Times New Roman" panose="02020603050405020304" pitchFamily="18" charset="0"/>
              </a:rPr>
              <a:t>previous_bookings_not_canceled : Number of previous bookings not cancelled by the customer prior to the current booking </a:t>
            </a:r>
          </a:p>
          <a:p>
            <a:endParaRPr lang="en-IN" dirty="0"/>
          </a:p>
        </p:txBody>
      </p:sp>
    </p:spTree>
    <p:extLst>
      <p:ext uri="{BB962C8B-B14F-4D97-AF65-F5344CB8AC3E}">
        <p14:creationId xmlns:p14="http://schemas.microsoft.com/office/powerpoint/2010/main" val="2797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FF5F39-DEE2-78AF-7A7E-05C130406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BAB86DC4-9B60-1CAE-D435-A64738808BB6}"/>
              </a:ext>
            </a:extLst>
          </p:cNvPr>
          <p:cNvSpPr>
            <a:spLocks noGrp="1"/>
          </p:cNvSpPr>
          <p:nvPr>
            <p:ph idx="1"/>
          </p:nvPr>
        </p:nvSpPr>
        <p:spPr>
          <a:xfrm>
            <a:off x="394447" y="394447"/>
            <a:ext cx="10959353" cy="5782516"/>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reserved_room_type : Code of room type reserved. </a:t>
            </a:r>
          </a:p>
          <a:p>
            <a:pPr>
              <a:lnSpc>
                <a:spcPct val="150000"/>
              </a:lnSpc>
            </a:pPr>
            <a:r>
              <a:rPr lang="en-US" sz="1600" dirty="0">
                <a:latin typeface="Times New Roman" panose="02020603050405020304" pitchFamily="18" charset="0"/>
                <a:cs typeface="Times New Roman" panose="02020603050405020304" pitchFamily="18" charset="0"/>
              </a:rPr>
              <a:t>assigned_room_type : Code for the type of room assigned to the booking. </a:t>
            </a:r>
          </a:p>
          <a:p>
            <a:pPr>
              <a:lnSpc>
                <a:spcPct val="150000"/>
              </a:lnSpc>
            </a:pPr>
            <a:r>
              <a:rPr lang="en-US" sz="1600" dirty="0">
                <a:latin typeface="Times New Roman" panose="02020603050405020304" pitchFamily="18" charset="0"/>
                <a:cs typeface="Times New Roman" panose="02020603050405020304" pitchFamily="18" charset="0"/>
              </a:rPr>
              <a:t>booking_changes : Number of changes made to the booking from the moment the booking was entered on the PMS until the moment of check-in or cancellation </a:t>
            </a:r>
          </a:p>
          <a:p>
            <a:pPr>
              <a:lnSpc>
                <a:spcPct val="150000"/>
              </a:lnSpc>
            </a:pPr>
            <a:r>
              <a:rPr lang="en-US" sz="1600" dirty="0">
                <a:latin typeface="Times New Roman" panose="02020603050405020304" pitchFamily="18" charset="0"/>
                <a:cs typeface="Times New Roman" panose="02020603050405020304" pitchFamily="18" charset="0"/>
              </a:rPr>
              <a:t>deposit_type : No Deposit, Non Refund , Refundable. </a:t>
            </a:r>
          </a:p>
          <a:p>
            <a:pPr>
              <a:lnSpc>
                <a:spcPct val="150000"/>
              </a:lnSpc>
            </a:pPr>
            <a:r>
              <a:rPr lang="en-US" sz="1600" dirty="0">
                <a:latin typeface="Times New Roman" panose="02020603050405020304" pitchFamily="18" charset="0"/>
                <a:cs typeface="Times New Roman" panose="02020603050405020304" pitchFamily="18" charset="0"/>
              </a:rPr>
              <a:t>agent : ID of the travel agency that made the booking company : ID of the company/entity that made the booking .</a:t>
            </a:r>
          </a:p>
          <a:p>
            <a:pPr>
              <a:lnSpc>
                <a:spcPct val="150000"/>
              </a:lnSpc>
            </a:pPr>
            <a:r>
              <a:rPr lang="en-US" sz="1600" dirty="0">
                <a:latin typeface="Times New Roman" panose="02020603050405020304" pitchFamily="18" charset="0"/>
                <a:cs typeface="Times New Roman" panose="02020603050405020304" pitchFamily="18" charset="0"/>
              </a:rPr>
              <a:t>days_in_waiting_list : Number of days the booking was in the waiting list before it was confirmed to the customer</a:t>
            </a:r>
          </a:p>
          <a:p>
            <a:pPr>
              <a:lnSpc>
                <a:spcPct val="150000"/>
              </a:lnSpc>
            </a:pPr>
            <a:r>
              <a:rPr lang="en-US" sz="1600" dirty="0">
                <a:latin typeface="Times New Roman" panose="02020603050405020304" pitchFamily="18" charset="0"/>
                <a:cs typeface="Times New Roman" panose="02020603050405020304" pitchFamily="18" charset="0"/>
              </a:rPr>
              <a:t>customer_type : type of customer. Contract, Group, transient, Transient party. </a:t>
            </a:r>
          </a:p>
          <a:p>
            <a:pPr>
              <a:lnSpc>
                <a:spcPct val="150000"/>
              </a:lnSpc>
            </a:pPr>
            <a:r>
              <a:rPr lang="en-US" sz="1600" dirty="0">
                <a:latin typeface="Times New Roman" panose="02020603050405020304" pitchFamily="18" charset="0"/>
                <a:cs typeface="Times New Roman" panose="02020603050405020304" pitchFamily="18" charset="0"/>
              </a:rPr>
              <a:t>adr : Average Daily Rate as defined by dividing the sum of all lodging transactions by the total number of staying nights</a:t>
            </a:r>
          </a:p>
          <a:p>
            <a:pPr>
              <a:lnSpc>
                <a:spcPct val="150000"/>
              </a:lnSpc>
            </a:pPr>
            <a:r>
              <a:rPr lang="en-US" sz="1600" dirty="0">
                <a:latin typeface="Times New Roman" panose="02020603050405020304" pitchFamily="18" charset="0"/>
                <a:cs typeface="Times New Roman" panose="02020603050405020304" pitchFamily="18" charset="0"/>
              </a:rPr>
              <a:t>required_car_parking_spaces : Number of car parking spaces required by the customer </a:t>
            </a:r>
          </a:p>
          <a:p>
            <a:pPr>
              <a:lnSpc>
                <a:spcPct val="150000"/>
              </a:lnSpc>
            </a:pPr>
            <a:r>
              <a:rPr lang="en-US" sz="1600" dirty="0">
                <a:latin typeface="Times New Roman" panose="02020603050405020304" pitchFamily="18" charset="0"/>
                <a:cs typeface="Times New Roman" panose="02020603050405020304" pitchFamily="18" charset="0"/>
              </a:rPr>
              <a:t>total_of_special_requests : Number of special requests made by the customer (e.g. twin bed or high floor) </a:t>
            </a:r>
          </a:p>
          <a:p>
            <a:pPr>
              <a:lnSpc>
                <a:spcPct val="150000"/>
              </a:lnSpc>
            </a:pPr>
            <a:r>
              <a:rPr lang="en-US" sz="1600" dirty="0">
                <a:latin typeface="Times New Roman" panose="02020603050405020304" pitchFamily="18" charset="0"/>
                <a:cs typeface="Times New Roman" panose="02020603050405020304" pitchFamily="18" charset="0"/>
              </a:rPr>
              <a:t>reservation_status : Reservation last status. </a:t>
            </a:r>
            <a:endParaRPr lang="en-IN" sz="24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7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0A6E-2761-43E0-B39D-E411AF2F1478}"/>
              </a:ext>
            </a:extLst>
          </p:cNvPr>
          <p:cNvSpPr>
            <a:spLocks noGrp="1"/>
          </p:cNvSpPr>
          <p:nvPr>
            <p:ph type="title"/>
          </p:nvPr>
        </p:nvSpPr>
        <p:spPr>
          <a:xfrm>
            <a:off x="0" y="0"/>
            <a:ext cx="10979480" cy="1317354"/>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12" name="Content Placeholder 4">
            <a:extLst>
              <a:ext uri="{FF2B5EF4-FFF2-40B4-BE49-F238E27FC236}">
                <a16:creationId xmlns:a16="http://schemas.microsoft.com/office/drawing/2014/main" id="{A951F21B-ABB1-911C-4E6C-6CC6EB9630F1}"/>
              </a:ext>
            </a:extLst>
          </p:cNvPr>
          <p:cNvPicPr>
            <a:picLocks noGrp="1" noChangeAspect="1"/>
          </p:cNvPicPr>
          <p:nvPr>
            <p:ph idx="1"/>
          </p:nvPr>
        </p:nvPicPr>
        <p:blipFill>
          <a:blip r:embed="rId2"/>
          <a:stretch>
            <a:fillRect/>
          </a:stretch>
        </p:blipFill>
        <p:spPr>
          <a:xfrm>
            <a:off x="121752" y="1539990"/>
            <a:ext cx="5367988" cy="3405070"/>
          </a:xfrm>
        </p:spPr>
      </p:pic>
      <p:sp>
        <p:nvSpPr>
          <p:cNvPr id="5" name="Rectangle 1"/>
          <p:cNvSpPr>
            <a:spLocks noChangeArrowheads="1"/>
          </p:cNvSpPr>
          <p:nvPr/>
        </p:nvSpPr>
        <p:spPr bwMode="auto">
          <a:xfrm>
            <a:off x="51355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6" name="Picture 5">
            <a:extLst>
              <a:ext uri="{FF2B5EF4-FFF2-40B4-BE49-F238E27FC236}">
                <a16:creationId xmlns:a16="http://schemas.microsoft.com/office/drawing/2014/main" id="{1EC4945B-2CB8-35A7-CF59-5CD520C9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4" name="Picture 3">
            <a:extLst>
              <a:ext uri="{FF2B5EF4-FFF2-40B4-BE49-F238E27FC236}">
                <a16:creationId xmlns:a16="http://schemas.microsoft.com/office/drawing/2014/main" id="{04C38C94-01B4-95FE-6A8D-27614A943FEA}"/>
              </a:ext>
            </a:extLst>
          </p:cNvPr>
          <p:cNvPicPr>
            <a:picLocks noChangeAspect="1"/>
          </p:cNvPicPr>
          <p:nvPr/>
        </p:nvPicPr>
        <p:blipFill>
          <a:blip r:embed="rId4"/>
          <a:stretch>
            <a:fillRect/>
          </a:stretch>
        </p:blipFill>
        <p:spPr>
          <a:xfrm>
            <a:off x="5699897" y="1438535"/>
            <a:ext cx="6383615" cy="3506517"/>
          </a:xfrm>
          <a:prstGeom prst="rect">
            <a:avLst/>
          </a:prstGeom>
        </p:spPr>
      </p:pic>
      <p:sp>
        <p:nvSpPr>
          <p:cNvPr id="3" name="TextBox 2">
            <a:extLst>
              <a:ext uri="{FF2B5EF4-FFF2-40B4-BE49-F238E27FC236}">
                <a16:creationId xmlns:a16="http://schemas.microsoft.com/office/drawing/2014/main" id="{561E83D2-7E94-448B-B4A8-32C827AD1744}"/>
              </a:ext>
            </a:extLst>
          </p:cNvPr>
          <p:cNvSpPr txBox="1"/>
          <p:nvPr/>
        </p:nvSpPr>
        <p:spPr>
          <a:xfrm>
            <a:off x="628153" y="5311471"/>
            <a:ext cx="45879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Read and write Hotel Booking (</a:t>
            </a:r>
            <a:r>
              <a:rPr lang="en-US" sz="1600" b="1" dirty="0">
                <a:latin typeface="Times New Roman" panose="02020603050405020304" pitchFamily="18" charset="0"/>
                <a:cs typeface="Times New Roman" panose="02020603050405020304" pitchFamily="18" charset="0"/>
              </a:rPr>
              <a:t>tabular) </a:t>
            </a:r>
            <a:r>
              <a:rPr lang="en-US" sz="1600" dirty="0">
                <a:latin typeface="Times New Roman" panose="02020603050405020304" pitchFamily="18" charset="0"/>
                <a:cs typeface="Times New Roman" panose="02020603050405020304" pitchFamily="18" charset="0"/>
              </a:rPr>
              <a:t>data using pandas functions</a:t>
            </a:r>
          </a:p>
        </p:txBody>
      </p:sp>
      <p:sp>
        <p:nvSpPr>
          <p:cNvPr id="7" name="TextBox 6">
            <a:extLst>
              <a:ext uri="{FF2B5EF4-FFF2-40B4-BE49-F238E27FC236}">
                <a16:creationId xmlns:a16="http://schemas.microsoft.com/office/drawing/2014/main" id="{FA9B2AA1-6998-4CB9-ADBB-B259144369CE}"/>
              </a:ext>
            </a:extLst>
          </p:cNvPr>
          <p:cNvSpPr txBox="1"/>
          <p:nvPr/>
        </p:nvSpPr>
        <p:spPr>
          <a:xfrm>
            <a:off x="6742706" y="5284104"/>
            <a:ext cx="469752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Pandas </a:t>
            </a:r>
            <a:r>
              <a:rPr lang="en-US" sz="1600" b="1" dirty="0">
                <a:latin typeface="Times New Roman" panose="02020603050405020304" pitchFamily="18" charset="0"/>
                <a:cs typeface="Times New Roman" panose="02020603050405020304" pitchFamily="18" charset="0"/>
              </a:rPr>
              <a:t>head() </a:t>
            </a:r>
            <a:r>
              <a:rPr lang="en-US" sz="1600" dirty="0">
                <a:latin typeface="Times New Roman" panose="02020603050405020304" pitchFamily="18" charset="0"/>
                <a:cs typeface="Times New Roman" panose="02020603050405020304" pitchFamily="18" charset="0"/>
              </a:rPr>
              <a:t>method is used to return top n (5 by default) rows of a data frame for hotel booking dataFrame.</a:t>
            </a:r>
          </a:p>
        </p:txBody>
      </p:sp>
    </p:spTree>
    <p:extLst>
      <p:ext uri="{BB962C8B-B14F-4D97-AF65-F5344CB8AC3E}">
        <p14:creationId xmlns:p14="http://schemas.microsoft.com/office/powerpoint/2010/main" val="199843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TotalTime>
  <Words>2252</Words>
  <Application>Microsoft Office PowerPoint</Application>
  <PresentationFormat>Widescreen</PresentationFormat>
  <Paragraphs>191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TNR</vt:lpstr>
      <vt:lpstr>Office Theme</vt:lpstr>
      <vt:lpstr>Capstone project</vt:lpstr>
      <vt:lpstr>Let's Catch The Defaulters</vt:lpstr>
      <vt:lpstr>PowerPoint Presentation</vt:lpstr>
      <vt:lpstr>PowerPoint Presentation</vt:lpstr>
      <vt:lpstr>Problem Statement</vt:lpstr>
      <vt:lpstr>  Data Collection And Understanding  </vt:lpstr>
      <vt:lpstr>PowerPoint Presentation</vt:lpstr>
      <vt:lpstr>PowerPoint Presentation</vt:lpstr>
      <vt:lpstr>Reading and Inspection</vt:lpstr>
      <vt:lpstr>Reading and Inspection</vt:lpstr>
      <vt:lpstr>Reading and Inspection</vt:lpstr>
      <vt:lpstr> Cleaning the Data </vt:lpstr>
      <vt:lpstr>Data Preparation</vt:lpstr>
      <vt:lpstr>EDA</vt:lpstr>
      <vt:lpstr>Booking Cancelations </vt:lpstr>
      <vt:lpstr>PowerPoint Presentation</vt:lpstr>
      <vt:lpstr>PowerPoint Presentation</vt:lpstr>
      <vt:lpstr>Arrivals per Year &amp; Arrivals per Month</vt:lpstr>
      <vt:lpstr>Arrivals per Year &amp; Arrivals per Month</vt:lpstr>
      <vt:lpstr>Arriving Date</vt:lpstr>
      <vt:lpstr>Weekend Stays and Cancellations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Repeat guest</vt:lpstr>
      <vt:lpstr>PowerPoint Presentation</vt:lpstr>
      <vt:lpstr>ADR: Average Daily Rate</vt:lpstr>
      <vt:lpstr>Conclusion</vt:lpstr>
      <vt:lpstr>Data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Admin</cp:lastModifiedBy>
  <cp:revision>75</cp:revision>
  <dcterms:created xsi:type="dcterms:W3CDTF">2022-03-01T16:49:47Z</dcterms:created>
  <dcterms:modified xsi:type="dcterms:W3CDTF">2022-11-01T07:37:21Z</dcterms:modified>
</cp:coreProperties>
</file>