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Rksny2CpPKOLiTYSruJBR3+Dz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a6306e74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16a6306e74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mailto:suraj.kad.90@gmail.com" TargetMode="External"/><Relationship Id="rId5" Type="http://schemas.openxmlformats.org/officeDocument/2006/relationships/hyperlink" Target="mailto:shubhamsawant248@gmail.com" TargetMode="External"/><Relationship Id="rId6" Type="http://schemas.openxmlformats.org/officeDocument/2006/relationships/hyperlink" Target="mailto:tanviripatel1998@gmail.com" TargetMode="External"/><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30.png"/><Relationship Id="rId7"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26.png"/><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6.png"/><Relationship Id="rId5" Type="http://schemas.openxmlformats.org/officeDocument/2006/relationships/image" Target="../media/image28.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41.png"/><Relationship Id="rId7"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7.png"/><Relationship Id="rId5" Type="http://schemas.openxmlformats.org/officeDocument/2006/relationships/image" Target="../media/image46.png"/><Relationship Id="rId6" Type="http://schemas.openxmlformats.org/officeDocument/2006/relationships/image" Target="../media/image34.png"/><Relationship Id="rId7"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3.png"/><Relationship Id="rId5" Type="http://schemas.openxmlformats.org/officeDocument/2006/relationships/image" Target="../media/image38.png"/><Relationship Id="rId6" Type="http://schemas.openxmlformats.org/officeDocument/2006/relationships/image" Target="../media/image47.png"/><Relationship Id="rId7" Type="http://schemas.openxmlformats.org/officeDocument/2006/relationships/image" Target="../media/image5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49.png"/><Relationship Id="rId6" Type="http://schemas.openxmlformats.org/officeDocument/2006/relationships/image" Target="../media/image57.png"/><Relationship Id="rId7"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6.png"/><Relationship Id="rId5" Type="http://schemas.openxmlformats.org/officeDocument/2006/relationships/image" Target="../media/image48.png"/><Relationship Id="rId6" Type="http://schemas.openxmlformats.org/officeDocument/2006/relationships/image" Target="../media/image56.png"/><Relationship Id="rId7"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5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89" name="Google Shape;89;p1"/>
          <p:cNvSpPr txBox="1"/>
          <p:nvPr/>
        </p:nvSpPr>
        <p:spPr>
          <a:xfrm>
            <a:off x="119075" y="687925"/>
            <a:ext cx="10977600" cy="27429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100"/>
              <a:buFont typeface="Arial"/>
              <a:buNone/>
            </a:pPr>
            <a:r>
              <a:rPr b="1" i="0" lang="en-US" sz="5400" u="none" cap="none" strike="noStrike">
                <a:solidFill>
                  <a:srgbClr val="FF0000"/>
                </a:solidFill>
                <a:latin typeface="Calibri"/>
                <a:ea typeface="Calibri"/>
                <a:cs typeface="Calibri"/>
                <a:sym typeface="Calibri"/>
              </a:rPr>
              <a:t>Supervised ML Classification Capstone</a:t>
            </a:r>
            <a:r>
              <a:rPr b="1" i="0" lang="en-US" sz="5400" u="none" cap="none" strike="noStrike">
                <a:solidFill>
                  <a:srgbClr val="FF0000"/>
                </a:solidFill>
                <a:latin typeface="Arial"/>
                <a:ea typeface="Arial"/>
                <a:cs typeface="Arial"/>
                <a:sym typeface="Arial"/>
              </a:rPr>
              <a:t> </a:t>
            </a:r>
            <a:r>
              <a:rPr b="1" i="0" lang="en-US" sz="5400" u="none" cap="none" strike="noStrike">
                <a:solidFill>
                  <a:srgbClr val="FF0000"/>
                </a:solidFill>
                <a:latin typeface="Calibri"/>
                <a:ea typeface="Calibri"/>
                <a:cs typeface="Calibri"/>
                <a:sym typeface="Calibri"/>
              </a:rPr>
              <a:t>Project </a:t>
            </a:r>
            <a:endParaRPr b="1" i="0" sz="1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1F3864"/>
                </a:solidFill>
                <a:latin typeface="Times New Roman"/>
                <a:ea typeface="Times New Roman"/>
                <a:cs typeface="Times New Roman"/>
                <a:sym typeface="Times New Roman"/>
              </a:rPr>
              <a:t>Mobile Price Range Prediction</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2097367" y="3366400"/>
            <a:ext cx="5792700" cy="3386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8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Contributor Role</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sz="1800"/>
          </a:p>
          <a:p>
            <a:pPr indent="0" lvl="0" marL="0" marR="0" rtl="0" algn="l">
              <a:lnSpc>
                <a:spcPct val="100000"/>
              </a:lnSpc>
              <a:spcBef>
                <a:spcPts val="0"/>
              </a:spcBef>
              <a:spcAft>
                <a:spcPts val="0"/>
              </a:spcAft>
              <a:buNone/>
            </a:pPr>
            <a:r>
              <a:rPr b="1" i="0" lang="en-US" sz="1800" u="none" cap="none" strike="noStrike">
                <a:solidFill>
                  <a:srgbClr val="002060"/>
                </a:solidFill>
                <a:latin typeface="Arial"/>
                <a:ea typeface="Arial"/>
                <a:cs typeface="Arial"/>
                <a:sym typeface="Arial"/>
              </a:rPr>
              <a:t>          Suraj Kad</a:t>
            </a:r>
            <a:endParaRPr b="1" i="0" sz="1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2060"/>
                </a:solidFill>
                <a:latin typeface="Arial"/>
                <a:ea typeface="Arial"/>
                <a:cs typeface="Arial"/>
                <a:sym typeface="Arial"/>
              </a:rPr>
              <a:t> (</a:t>
            </a:r>
            <a:r>
              <a:rPr b="1" i="0" lang="en-US" sz="1800" u="sng" cap="none" strike="noStrike">
                <a:solidFill>
                  <a:srgbClr val="0563C1"/>
                </a:solidFill>
                <a:latin typeface="Arial"/>
                <a:ea typeface="Arial"/>
                <a:cs typeface="Arial"/>
                <a:sym typeface="Arial"/>
                <a:hlinkClick r:id="rId4">
                  <a:extLst>
                    <a:ext uri="{A12FA001-AC4F-418D-AE19-62706E023703}">
                      <ahyp:hlinkClr val="tx"/>
                    </a:ext>
                  </a:extLst>
                </a:hlinkClick>
              </a:rPr>
              <a:t>suraj.kad.90@gmail.com</a:t>
            </a:r>
            <a:r>
              <a:rPr b="1" i="0" lang="en-US" sz="1800" u="none" cap="none" strike="noStrike">
                <a:solidFill>
                  <a:srgbClr val="002060"/>
                </a:solidFill>
                <a:latin typeface="Arial"/>
                <a:ea typeface="Arial"/>
                <a:cs typeface="Arial"/>
                <a:sym typeface="Arial"/>
              </a:rPr>
              <a:t>)</a:t>
            </a:r>
            <a:endParaRPr sz="2400"/>
          </a:p>
          <a:p>
            <a:pPr indent="0" lvl="0" marL="0" marR="0" rtl="0" algn="l">
              <a:lnSpc>
                <a:spcPct val="100000"/>
              </a:lnSpc>
              <a:spcBef>
                <a:spcPts val="0"/>
              </a:spcBef>
              <a:spcAft>
                <a:spcPts val="0"/>
              </a:spcAft>
              <a:buNone/>
            </a:pPr>
            <a:r>
              <a:rPr b="1" lang="en-US" sz="1800">
                <a:solidFill>
                  <a:srgbClr val="002060"/>
                </a:solidFill>
              </a:rPr>
              <a:t>          </a:t>
            </a:r>
            <a:r>
              <a:rPr b="1" i="0" lang="en-US" sz="1800" u="none" cap="none" strike="noStrike">
                <a:solidFill>
                  <a:srgbClr val="002060"/>
                </a:solidFill>
                <a:latin typeface="Arial"/>
                <a:ea typeface="Arial"/>
                <a:cs typeface="Arial"/>
                <a:sym typeface="Arial"/>
              </a:rPr>
              <a:t>Shubham Sawant (</a:t>
            </a:r>
            <a:r>
              <a:rPr b="1" i="0" lang="en-US" sz="1800" u="sng" cap="none" strike="noStrike">
                <a:solidFill>
                  <a:srgbClr val="0563C1"/>
                </a:solidFill>
                <a:latin typeface="Arial"/>
                <a:ea typeface="Arial"/>
                <a:cs typeface="Arial"/>
                <a:sym typeface="Arial"/>
                <a:hlinkClick r:id="rId5">
                  <a:extLst>
                    <a:ext uri="{A12FA001-AC4F-418D-AE19-62706E023703}">
                      <ahyp:hlinkClr val="tx"/>
                    </a:ext>
                  </a:extLst>
                </a:hlinkClick>
              </a:rPr>
              <a:t>shubhamsawant248@gmail.com</a:t>
            </a:r>
            <a:r>
              <a:rPr b="1" i="0" lang="en-US" sz="1800" u="none" cap="none" strike="noStrike">
                <a:solidFill>
                  <a:srgbClr val="00206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2060"/>
                </a:solidFill>
                <a:latin typeface="Arial"/>
                <a:ea typeface="Arial"/>
                <a:cs typeface="Arial"/>
                <a:sym typeface="Arial"/>
              </a:rPr>
              <a:t>           Tanvir Patel </a:t>
            </a:r>
            <a:endParaRPr b="1" i="0" sz="1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2060"/>
                </a:solidFill>
                <a:latin typeface="Arial"/>
                <a:ea typeface="Arial"/>
                <a:cs typeface="Arial"/>
                <a:sym typeface="Arial"/>
              </a:rPr>
              <a:t>(</a:t>
            </a:r>
            <a:r>
              <a:rPr b="1" i="0" lang="en-US" sz="1800" u="sng" cap="none" strike="noStrike">
                <a:solidFill>
                  <a:srgbClr val="0563C1"/>
                </a:solidFill>
                <a:latin typeface="Arial"/>
                <a:ea typeface="Arial"/>
                <a:cs typeface="Arial"/>
                <a:sym typeface="Arial"/>
                <a:hlinkClick r:id="rId6">
                  <a:extLst>
                    <a:ext uri="{A12FA001-AC4F-418D-AE19-62706E023703}">
                      <ahyp:hlinkClr val="tx"/>
                    </a:ext>
                  </a:extLst>
                </a:hlinkClick>
              </a:rPr>
              <a:t>tanviripatel1998@gmail.com</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descr="https://miro.medium.com/max/687/1*HOeXnYBa03ZIiPFeJUHY1g.png" id="91" name="Google Shape;91;p1"/>
          <p:cNvPicPr preferRelativeResize="0"/>
          <p:nvPr/>
        </p:nvPicPr>
        <p:blipFill rotWithShape="1">
          <a:blip r:embed="rId7">
            <a:alphaModFix/>
          </a:blip>
          <a:srcRect b="0" l="0" r="0" t="0"/>
          <a:stretch/>
        </p:blipFill>
        <p:spPr>
          <a:xfrm>
            <a:off x="8226925" y="3753077"/>
            <a:ext cx="3361695" cy="2203504"/>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9411"/>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9"/>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63" name="Google Shape;163;p9"/>
          <p:cNvSpPr txBox="1"/>
          <p:nvPr/>
        </p:nvSpPr>
        <p:spPr>
          <a:xfrm>
            <a:off x="280778" y="346033"/>
            <a:ext cx="463312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1" i="0" lang="en-US" sz="3200" u="none" cap="none" strike="noStrike">
                <a:solidFill>
                  <a:srgbClr val="FF0000"/>
                </a:solidFill>
                <a:latin typeface="Calibri"/>
                <a:ea typeface="Calibri"/>
                <a:cs typeface="Calibri"/>
                <a:sym typeface="Calibri"/>
              </a:rPr>
              <a:t>Exploratory data analysis</a:t>
            </a:r>
            <a:endParaRPr b="0" i="0" sz="1400" u="none" cap="none" strike="noStrike">
              <a:solidFill>
                <a:srgbClr val="000000"/>
              </a:solidFill>
              <a:latin typeface="Arial"/>
              <a:ea typeface="Arial"/>
              <a:cs typeface="Arial"/>
              <a:sym typeface="Arial"/>
            </a:endParaRPr>
          </a:p>
        </p:txBody>
      </p:sp>
      <p:pic>
        <p:nvPicPr>
          <p:cNvPr id="164" name="Google Shape;164;p9"/>
          <p:cNvPicPr preferRelativeResize="0"/>
          <p:nvPr/>
        </p:nvPicPr>
        <p:blipFill rotWithShape="1">
          <a:blip r:embed="rId4">
            <a:alphaModFix/>
          </a:blip>
          <a:srcRect b="0" l="0" r="0" t="0"/>
          <a:stretch/>
        </p:blipFill>
        <p:spPr>
          <a:xfrm>
            <a:off x="988737" y="1561751"/>
            <a:ext cx="3925169" cy="3942124"/>
          </a:xfrm>
          <a:prstGeom prst="rect">
            <a:avLst/>
          </a:prstGeom>
          <a:noFill/>
          <a:ln>
            <a:noFill/>
          </a:ln>
        </p:spPr>
      </p:pic>
      <p:sp>
        <p:nvSpPr>
          <p:cNvPr id="165" name="Google Shape;165;p9"/>
          <p:cNvSpPr txBox="1"/>
          <p:nvPr/>
        </p:nvSpPr>
        <p:spPr>
          <a:xfrm>
            <a:off x="548640" y="5296249"/>
            <a:ext cx="508088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 we can see that ,this pie chart there are mobile phones in 4 price ranges. the number of elements is almost similar</a:t>
            </a:r>
            <a:endParaRPr b="0" i="0" sz="1400" u="none" cap="none" strike="noStrike">
              <a:solidFill>
                <a:srgbClr val="000000"/>
              </a:solidFill>
              <a:latin typeface="Arial"/>
              <a:ea typeface="Arial"/>
              <a:cs typeface="Arial"/>
              <a:sym typeface="Arial"/>
            </a:endParaRPr>
          </a:p>
        </p:txBody>
      </p:sp>
      <p:sp>
        <p:nvSpPr>
          <p:cNvPr id="166" name="Google Shape;166;p9"/>
          <p:cNvSpPr txBox="1"/>
          <p:nvPr/>
        </p:nvSpPr>
        <p:spPr>
          <a:xfrm>
            <a:off x="2467585" y="1068613"/>
            <a:ext cx="12429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PRICE</a:t>
            </a:r>
            <a:endParaRPr b="0" i="0" sz="1400" u="none" cap="none" strike="noStrike">
              <a:solidFill>
                <a:srgbClr val="000000"/>
              </a:solidFill>
              <a:latin typeface="Arial"/>
              <a:ea typeface="Arial"/>
              <a:cs typeface="Arial"/>
              <a:sym typeface="Arial"/>
            </a:endParaRPr>
          </a:p>
        </p:txBody>
      </p:sp>
      <p:sp>
        <p:nvSpPr>
          <p:cNvPr id="167" name="Google Shape;167;p9"/>
          <p:cNvSpPr txBox="1"/>
          <p:nvPr/>
        </p:nvSpPr>
        <p:spPr>
          <a:xfrm>
            <a:off x="8579456" y="1074995"/>
            <a:ext cx="167772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BATTERY</a:t>
            </a:r>
            <a:endParaRPr b="0" i="0" sz="1400" u="none" cap="none" strike="noStrike">
              <a:solidFill>
                <a:srgbClr val="000000"/>
              </a:solidFill>
              <a:latin typeface="Arial"/>
              <a:ea typeface="Arial"/>
              <a:cs typeface="Arial"/>
              <a:sym typeface="Arial"/>
            </a:endParaRPr>
          </a:p>
        </p:txBody>
      </p:sp>
      <p:pic>
        <p:nvPicPr>
          <p:cNvPr id="168" name="Google Shape;168;p9"/>
          <p:cNvPicPr preferRelativeResize="0"/>
          <p:nvPr/>
        </p:nvPicPr>
        <p:blipFill rotWithShape="1">
          <a:blip r:embed="rId5">
            <a:alphaModFix/>
          </a:blip>
          <a:srcRect b="0" l="0" r="0" t="0"/>
          <a:stretch/>
        </p:blipFill>
        <p:spPr>
          <a:xfrm>
            <a:off x="6367595" y="1723942"/>
            <a:ext cx="4835668" cy="3197915"/>
          </a:xfrm>
          <a:prstGeom prst="rect">
            <a:avLst/>
          </a:prstGeom>
          <a:noFill/>
          <a:ln>
            <a:noFill/>
          </a:ln>
        </p:spPr>
      </p:pic>
      <p:sp>
        <p:nvSpPr>
          <p:cNvPr id="169" name="Google Shape;169;p9"/>
          <p:cNvSpPr txBox="1"/>
          <p:nvPr/>
        </p:nvSpPr>
        <p:spPr>
          <a:xfrm>
            <a:off x="6562479" y="5296249"/>
            <a:ext cx="53818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This plot shows how the battery mAh is spread. there is a gradual increase as the price range increases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0"/>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75" name="Google Shape;175;p10"/>
          <p:cNvPicPr preferRelativeResize="0"/>
          <p:nvPr/>
        </p:nvPicPr>
        <p:blipFill rotWithShape="1">
          <a:blip r:embed="rId4">
            <a:alphaModFix/>
          </a:blip>
          <a:srcRect b="0" l="0" r="0" t="0"/>
          <a:stretch/>
        </p:blipFill>
        <p:spPr>
          <a:xfrm>
            <a:off x="1023607" y="1524540"/>
            <a:ext cx="3826689" cy="3952756"/>
          </a:xfrm>
          <a:prstGeom prst="rect">
            <a:avLst/>
          </a:prstGeom>
          <a:noFill/>
          <a:ln>
            <a:noFill/>
          </a:ln>
        </p:spPr>
      </p:pic>
      <p:pic>
        <p:nvPicPr>
          <p:cNvPr id="176" name="Google Shape;176;p10"/>
          <p:cNvPicPr preferRelativeResize="0"/>
          <p:nvPr/>
        </p:nvPicPr>
        <p:blipFill rotWithShape="1">
          <a:blip r:embed="rId5">
            <a:alphaModFix/>
          </a:blip>
          <a:srcRect b="0" l="0" r="0" t="0"/>
          <a:stretch/>
        </p:blipFill>
        <p:spPr>
          <a:xfrm>
            <a:off x="5963064" y="459385"/>
            <a:ext cx="3021910" cy="3041533"/>
          </a:xfrm>
          <a:prstGeom prst="rect">
            <a:avLst/>
          </a:prstGeom>
          <a:noFill/>
          <a:ln>
            <a:noFill/>
          </a:ln>
        </p:spPr>
      </p:pic>
      <p:pic>
        <p:nvPicPr>
          <p:cNvPr id="177" name="Google Shape;177;p10"/>
          <p:cNvPicPr preferRelativeResize="0"/>
          <p:nvPr/>
        </p:nvPicPr>
        <p:blipFill rotWithShape="1">
          <a:blip r:embed="rId6">
            <a:alphaModFix/>
          </a:blip>
          <a:srcRect b="0" l="0" r="0" t="0"/>
          <a:stretch/>
        </p:blipFill>
        <p:spPr>
          <a:xfrm>
            <a:off x="5963064" y="3604285"/>
            <a:ext cx="3137276" cy="3150828"/>
          </a:xfrm>
          <a:prstGeom prst="rect">
            <a:avLst/>
          </a:prstGeom>
          <a:noFill/>
          <a:ln>
            <a:noFill/>
          </a:ln>
        </p:spPr>
      </p:pic>
      <p:sp>
        <p:nvSpPr>
          <p:cNvPr id="178" name="Google Shape;178;p10"/>
          <p:cNvSpPr txBox="1"/>
          <p:nvPr/>
        </p:nvSpPr>
        <p:spPr>
          <a:xfrm>
            <a:off x="1023607" y="687913"/>
            <a:ext cx="17315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BLUETOOTH</a:t>
            </a:r>
            <a:endParaRPr b="0" i="0" sz="1400" u="none" cap="none" strike="noStrike">
              <a:solidFill>
                <a:srgbClr val="000000"/>
              </a:solidFill>
              <a:latin typeface="Arial"/>
              <a:ea typeface="Arial"/>
              <a:cs typeface="Arial"/>
              <a:sym typeface="Arial"/>
            </a:endParaRPr>
          </a:p>
        </p:txBody>
      </p:sp>
      <p:sp>
        <p:nvSpPr>
          <p:cNvPr id="179" name="Google Shape;179;p10"/>
          <p:cNvSpPr txBox="1"/>
          <p:nvPr/>
        </p:nvSpPr>
        <p:spPr>
          <a:xfrm>
            <a:off x="755214" y="5636685"/>
            <a:ext cx="46514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half the devices have Bluetooth, and half don’t</a:t>
            </a:r>
            <a:endParaRPr b="0" i="0" sz="1400" u="none" cap="none" strike="noStrike">
              <a:solidFill>
                <a:srgbClr val="000000"/>
              </a:solidFill>
              <a:latin typeface="Arial"/>
              <a:ea typeface="Arial"/>
              <a:cs typeface="Arial"/>
              <a:sym typeface="Arial"/>
            </a:endParaRPr>
          </a:p>
        </p:txBody>
      </p:sp>
      <p:sp>
        <p:nvSpPr>
          <p:cNvPr id="180" name="Google Shape;180;p10"/>
          <p:cNvSpPr txBox="1"/>
          <p:nvPr/>
        </p:nvSpPr>
        <p:spPr>
          <a:xfrm>
            <a:off x="9274806" y="2588622"/>
            <a:ext cx="2858886"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This Bluetooth features distribution is almost similar along all the price ranges variable, it may not be helpful in making predictions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86" name="Google Shape;186;p11"/>
          <p:cNvSpPr txBox="1"/>
          <p:nvPr/>
        </p:nvSpPr>
        <p:spPr>
          <a:xfrm>
            <a:off x="1160890" y="580446"/>
            <a:ext cx="160653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3G AND 4G</a:t>
            </a:r>
            <a:endParaRPr b="0" i="0" sz="1400" u="none" cap="none" strike="noStrike">
              <a:solidFill>
                <a:srgbClr val="000000"/>
              </a:solidFill>
              <a:latin typeface="Arial"/>
              <a:ea typeface="Arial"/>
              <a:cs typeface="Arial"/>
              <a:sym typeface="Arial"/>
            </a:endParaRPr>
          </a:p>
        </p:txBody>
      </p:sp>
      <p:pic>
        <p:nvPicPr>
          <p:cNvPr id="187" name="Google Shape;187;p11"/>
          <p:cNvPicPr preferRelativeResize="0"/>
          <p:nvPr/>
        </p:nvPicPr>
        <p:blipFill rotWithShape="1">
          <a:blip r:embed="rId4">
            <a:alphaModFix/>
          </a:blip>
          <a:srcRect b="0" l="0" r="0" t="0"/>
          <a:stretch/>
        </p:blipFill>
        <p:spPr>
          <a:xfrm>
            <a:off x="335778" y="1056270"/>
            <a:ext cx="7337230" cy="2741718"/>
          </a:xfrm>
          <a:prstGeom prst="rect">
            <a:avLst/>
          </a:prstGeom>
          <a:noFill/>
          <a:ln>
            <a:noFill/>
          </a:ln>
        </p:spPr>
      </p:pic>
      <p:pic>
        <p:nvPicPr>
          <p:cNvPr id="188" name="Google Shape;188;p11"/>
          <p:cNvPicPr preferRelativeResize="0"/>
          <p:nvPr/>
        </p:nvPicPr>
        <p:blipFill rotWithShape="1">
          <a:blip r:embed="rId5">
            <a:alphaModFix/>
          </a:blip>
          <a:srcRect b="0" l="0" r="0" t="0"/>
          <a:stretch/>
        </p:blipFill>
        <p:spPr>
          <a:xfrm>
            <a:off x="335779" y="3904481"/>
            <a:ext cx="7337230" cy="2953520"/>
          </a:xfrm>
          <a:prstGeom prst="rect">
            <a:avLst/>
          </a:prstGeom>
          <a:noFill/>
          <a:ln>
            <a:noFill/>
          </a:ln>
        </p:spPr>
      </p:pic>
      <p:sp>
        <p:nvSpPr>
          <p:cNvPr id="189" name="Google Shape;189;p11"/>
          <p:cNvSpPr txBox="1"/>
          <p:nvPr/>
        </p:nvSpPr>
        <p:spPr>
          <a:xfrm>
            <a:off x="8285859" y="2623931"/>
            <a:ext cx="35622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50% of the phones support 4_g and 76% of phones support 3_g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Distribution of price range almost similar of supported and unsupported feature in 4G . So that is not used full of prediction.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feature ‘ThreeG' play an important feature in prediction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95" name="Google Shape;195;p12"/>
          <p:cNvSpPr txBox="1"/>
          <p:nvPr/>
        </p:nvSpPr>
        <p:spPr>
          <a:xfrm>
            <a:off x="2357556" y="618583"/>
            <a:ext cx="81304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RAM</a:t>
            </a:r>
            <a:endParaRPr b="0" i="0" sz="1400" u="none" cap="none" strike="noStrike">
              <a:solidFill>
                <a:srgbClr val="000000"/>
              </a:solidFill>
              <a:latin typeface="Arial"/>
              <a:ea typeface="Arial"/>
              <a:cs typeface="Arial"/>
              <a:sym typeface="Arial"/>
            </a:endParaRPr>
          </a:p>
        </p:txBody>
      </p:sp>
      <p:pic>
        <p:nvPicPr>
          <p:cNvPr id="196" name="Google Shape;196;p12"/>
          <p:cNvPicPr preferRelativeResize="0"/>
          <p:nvPr/>
        </p:nvPicPr>
        <p:blipFill rotWithShape="1">
          <a:blip r:embed="rId4">
            <a:alphaModFix/>
          </a:blip>
          <a:srcRect b="0" l="0" r="0" t="0"/>
          <a:stretch/>
        </p:blipFill>
        <p:spPr>
          <a:xfrm>
            <a:off x="674412" y="1386137"/>
            <a:ext cx="4374666" cy="3993392"/>
          </a:xfrm>
          <a:prstGeom prst="rect">
            <a:avLst/>
          </a:prstGeom>
          <a:noFill/>
          <a:ln>
            <a:noFill/>
          </a:ln>
        </p:spPr>
      </p:pic>
      <p:sp>
        <p:nvSpPr>
          <p:cNvPr id="197" name="Google Shape;197;p12"/>
          <p:cNvSpPr txBox="1"/>
          <p:nvPr/>
        </p:nvSpPr>
        <p:spPr>
          <a:xfrm>
            <a:off x="1065475" y="5529643"/>
            <a:ext cx="421024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Ram has continuous increase with price range while moving from Low cost to Very high cost.</a:t>
            </a:r>
            <a:endParaRPr b="0" i="0" sz="1400" u="none" cap="none" strike="noStrike">
              <a:solidFill>
                <a:srgbClr val="000000"/>
              </a:solidFill>
              <a:latin typeface="Arial"/>
              <a:ea typeface="Arial"/>
              <a:cs typeface="Arial"/>
              <a:sym typeface="Arial"/>
            </a:endParaRPr>
          </a:p>
        </p:txBody>
      </p:sp>
      <p:sp>
        <p:nvSpPr>
          <p:cNvPr id="198" name="Google Shape;198;p12"/>
          <p:cNvSpPr txBox="1"/>
          <p:nvPr/>
        </p:nvSpPr>
        <p:spPr>
          <a:xfrm>
            <a:off x="7187979" y="687913"/>
            <a:ext cx="231986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MOBILE WEIGHT</a:t>
            </a:r>
            <a:endParaRPr b="0" i="0" sz="1400" u="none" cap="none" strike="noStrike">
              <a:solidFill>
                <a:srgbClr val="000000"/>
              </a:solidFill>
              <a:latin typeface="Arial"/>
              <a:ea typeface="Arial"/>
              <a:cs typeface="Arial"/>
              <a:sym typeface="Arial"/>
            </a:endParaRPr>
          </a:p>
        </p:txBody>
      </p:sp>
      <p:pic>
        <p:nvPicPr>
          <p:cNvPr id="199" name="Google Shape;199;p12"/>
          <p:cNvPicPr preferRelativeResize="0"/>
          <p:nvPr/>
        </p:nvPicPr>
        <p:blipFill rotWithShape="1">
          <a:blip r:embed="rId5">
            <a:alphaModFix/>
          </a:blip>
          <a:srcRect b="0" l="0" r="0" t="0"/>
          <a:stretch/>
        </p:blipFill>
        <p:spPr>
          <a:xfrm>
            <a:off x="6233906" y="1511074"/>
            <a:ext cx="4374666" cy="3868455"/>
          </a:xfrm>
          <a:prstGeom prst="rect">
            <a:avLst/>
          </a:prstGeom>
          <a:noFill/>
          <a:ln>
            <a:noFill/>
          </a:ln>
        </p:spPr>
      </p:pic>
      <p:sp>
        <p:nvSpPr>
          <p:cNvPr id="200" name="Google Shape;200;p12"/>
          <p:cNvSpPr txBox="1"/>
          <p:nvPr/>
        </p:nvSpPr>
        <p:spPr>
          <a:xfrm>
            <a:off x="6916278" y="5529643"/>
            <a:ext cx="457221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we can see that ,this boxplot costly phones are lighter weight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06" name="Google Shape;206;p13"/>
          <p:cNvSpPr txBox="1"/>
          <p:nvPr/>
        </p:nvSpPr>
        <p:spPr>
          <a:xfrm>
            <a:off x="923207" y="715372"/>
            <a:ext cx="220765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SCREEN HEIGHT</a:t>
            </a:r>
            <a:endParaRPr b="0" i="0" sz="1400" u="none" cap="none" strike="noStrike">
              <a:solidFill>
                <a:srgbClr val="000000"/>
              </a:solidFill>
              <a:latin typeface="Arial"/>
              <a:ea typeface="Arial"/>
              <a:cs typeface="Arial"/>
              <a:sym typeface="Arial"/>
            </a:endParaRPr>
          </a:p>
        </p:txBody>
      </p:sp>
      <p:sp>
        <p:nvSpPr>
          <p:cNvPr id="207" name="Google Shape;207;p13"/>
          <p:cNvSpPr txBox="1"/>
          <p:nvPr/>
        </p:nvSpPr>
        <p:spPr>
          <a:xfrm>
            <a:off x="7156174" y="711766"/>
            <a:ext cx="213596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SCREEN WIDTH</a:t>
            </a:r>
            <a:endParaRPr b="0" i="0" sz="1400" u="none" cap="none" strike="noStrike">
              <a:solidFill>
                <a:srgbClr val="000000"/>
              </a:solidFill>
              <a:latin typeface="Arial"/>
              <a:ea typeface="Arial"/>
              <a:cs typeface="Arial"/>
              <a:sym typeface="Arial"/>
            </a:endParaRPr>
          </a:p>
        </p:txBody>
      </p:sp>
      <p:pic>
        <p:nvPicPr>
          <p:cNvPr id="208" name="Google Shape;208;p13"/>
          <p:cNvPicPr preferRelativeResize="0"/>
          <p:nvPr/>
        </p:nvPicPr>
        <p:blipFill rotWithShape="1">
          <a:blip r:embed="rId4">
            <a:alphaModFix/>
          </a:blip>
          <a:srcRect b="0" l="0" r="0" t="0"/>
          <a:stretch/>
        </p:blipFill>
        <p:spPr>
          <a:xfrm>
            <a:off x="165729" y="1315537"/>
            <a:ext cx="3627043" cy="4115743"/>
          </a:xfrm>
          <a:prstGeom prst="rect">
            <a:avLst/>
          </a:prstGeom>
          <a:noFill/>
          <a:ln>
            <a:noFill/>
          </a:ln>
        </p:spPr>
      </p:pic>
      <p:pic>
        <p:nvPicPr>
          <p:cNvPr id="209" name="Google Shape;209;p13"/>
          <p:cNvPicPr preferRelativeResize="0"/>
          <p:nvPr/>
        </p:nvPicPr>
        <p:blipFill rotWithShape="1">
          <a:blip r:embed="rId5">
            <a:alphaModFix/>
          </a:blip>
          <a:srcRect b="0" l="0" r="0" t="0"/>
          <a:stretch/>
        </p:blipFill>
        <p:spPr>
          <a:xfrm>
            <a:off x="3792772" y="2228445"/>
            <a:ext cx="2118909" cy="2401109"/>
          </a:xfrm>
          <a:prstGeom prst="rect">
            <a:avLst/>
          </a:prstGeom>
          <a:noFill/>
          <a:ln>
            <a:noFill/>
          </a:ln>
        </p:spPr>
      </p:pic>
      <p:pic>
        <p:nvPicPr>
          <p:cNvPr id="210" name="Google Shape;210;p13"/>
          <p:cNvPicPr preferRelativeResize="0"/>
          <p:nvPr/>
        </p:nvPicPr>
        <p:blipFill rotWithShape="1">
          <a:blip r:embed="rId6">
            <a:alphaModFix/>
          </a:blip>
          <a:srcRect b="0" l="0" r="0" t="0"/>
          <a:stretch/>
        </p:blipFill>
        <p:spPr>
          <a:xfrm>
            <a:off x="6288272" y="1284142"/>
            <a:ext cx="3555443" cy="4147138"/>
          </a:xfrm>
          <a:prstGeom prst="rect">
            <a:avLst/>
          </a:prstGeom>
          <a:noFill/>
          <a:ln>
            <a:noFill/>
          </a:ln>
        </p:spPr>
      </p:pic>
      <p:pic>
        <p:nvPicPr>
          <p:cNvPr id="211" name="Google Shape;211;p13"/>
          <p:cNvPicPr preferRelativeResize="0"/>
          <p:nvPr/>
        </p:nvPicPr>
        <p:blipFill rotWithShape="1">
          <a:blip r:embed="rId7">
            <a:alphaModFix/>
          </a:blip>
          <a:srcRect b="0" l="0" r="0" t="0"/>
          <a:stretch/>
        </p:blipFill>
        <p:spPr>
          <a:xfrm>
            <a:off x="9855270" y="2228445"/>
            <a:ext cx="2336730" cy="2401109"/>
          </a:xfrm>
          <a:prstGeom prst="rect">
            <a:avLst/>
          </a:prstGeom>
          <a:noFill/>
          <a:ln>
            <a:noFill/>
          </a:ln>
        </p:spPr>
      </p:pic>
      <p:sp>
        <p:nvSpPr>
          <p:cNvPr id="212" name="Google Shape;212;p13"/>
          <p:cNvSpPr txBox="1"/>
          <p:nvPr/>
        </p:nvSpPr>
        <p:spPr>
          <a:xfrm>
            <a:off x="6261591" y="5541995"/>
            <a:ext cx="5930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There is not a continuous increase in pixel width as we move from Low cost to Very high cost. Mobiles with 'Medium cost' and 'High cost' has almost equal pixel width. so we can say that it would be a driving factor in deciding price range. </a:t>
            </a:r>
            <a:endParaRPr b="0" i="0" sz="1400" u="none" cap="none" strike="noStrike">
              <a:solidFill>
                <a:srgbClr val="000000"/>
              </a:solidFill>
              <a:latin typeface="Arial"/>
              <a:ea typeface="Arial"/>
              <a:cs typeface="Arial"/>
              <a:sym typeface="Arial"/>
            </a:endParaRPr>
          </a:p>
        </p:txBody>
      </p:sp>
      <p:sp>
        <p:nvSpPr>
          <p:cNvPr id="213" name="Google Shape;213;p13"/>
          <p:cNvSpPr txBox="1"/>
          <p:nvPr/>
        </p:nvSpPr>
        <p:spPr>
          <a:xfrm>
            <a:off x="462923" y="5569780"/>
            <a:ext cx="5041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Pixel height is almost similar as we move from Low cost to Very high cost. Little variation in pixel height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19" name="Google Shape;219;p14"/>
          <p:cNvSpPr txBox="1"/>
          <p:nvPr/>
        </p:nvSpPr>
        <p:spPr>
          <a:xfrm>
            <a:off x="882594" y="687913"/>
            <a:ext cx="388959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FC (front camera megapixels)</a:t>
            </a:r>
            <a:endParaRPr b="0" i="0" sz="2400" u="none" cap="none" strike="noStrike">
              <a:solidFill>
                <a:srgbClr val="FF0000"/>
              </a:solidFill>
              <a:latin typeface="Calibri"/>
              <a:ea typeface="Calibri"/>
              <a:cs typeface="Calibri"/>
              <a:sym typeface="Calibri"/>
            </a:endParaRPr>
          </a:p>
        </p:txBody>
      </p:sp>
      <p:sp>
        <p:nvSpPr>
          <p:cNvPr id="220" name="Google Shape;220;p14"/>
          <p:cNvSpPr txBox="1"/>
          <p:nvPr/>
        </p:nvSpPr>
        <p:spPr>
          <a:xfrm>
            <a:off x="6877878" y="704152"/>
            <a:ext cx="430220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PC (Primary camera Megapixels)</a:t>
            </a:r>
            <a:endParaRPr b="0" i="0" sz="2400" u="none" cap="none" strike="noStrike">
              <a:solidFill>
                <a:srgbClr val="FF0000"/>
              </a:solidFill>
              <a:latin typeface="Calibri"/>
              <a:ea typeface="Calibri"/>
              <a:cs typeface="Calibri"/>
              <a:sym typeface="Calibri"/>
            </a:endParaRPr>
          </a:p>
        </p:txBody>
      </p:sp>
      <p:pic>
        <p:nvPicPr>
          <p:cNvPr id="221" name="Google Shape;221;p14"/>
          <p:cNvPicPr preferRelativeResize="0"/>
          <p:nvPr/>
        </p:nvPicPr>
        <p:blipFill rotWithShape="1">
          <a:blip r:embed="rId4">
            <a:alphaModFix/>
          </a:blip>
          <a:srcRect b="0" l="0" r="0" t="0"/>
          <a:stretch/>
        </p:blipFill>
        <p:spPr>
          <a:xfrm>
            <a:off x="442207" y="1395251"/>
            <a:ext cx="3453931" cy="3685891"/>
          </a:xfrm>
          <a:prstGeom prst="rect">
            <a:avLst/>
          </a:prstGeom>
          <a:noFill/>
          <a:ln>
            <a:noFill/>
          </a:ln>
        </p:spPr>
      </p:pic>
      <p:pic>
        <p:nvPicPr>
          <p:cNvPr id="222" name="Google Shape;222;p14"/>
          <p:cNvPicPr preferRelativeResize="0"/>
          <p:nvPr/>
        </p:nvPicPr>
        <p:blipFill rotWithShape="1">
          <a:blip r:embed="rId5">
            <a:alphaModFix/>
          </a:blip>
          <a:srcRect b="0" l="0" r="0" t="0"/>
          <a:stretch/>
        </p:blipFill>
        <p:spPr>
          <a:xfrm>
            <a:off x="6493150" y="1395251"/>
            <a:ext cx="3453932" cy="3685891"/>
          </a:xfrm>
          <a:prstGeom prst="rect">
            <a:avLst/>
          </a:prstGeom>
          <a:noFill/>
          <a:ln>
            <a:noFill/>
          </a:ln>
        </p:spPr>
      </p:pic>
      <p:pic>
        <p:nvPicPr>
          <p:cNvPr id="223" name="Google Shape;223;p14"/>
          <p:cNvPicPr preferRelativeResize="0"/>
          <p:nvPr/>
        </p:nvPicPr>
        <p:blipFill rotWithShape="1">
          <a:blip r:embed="rId6">
            <a:alphaModFix/>
          </a:blip>
          <a:srcRect b="0" l="0" r="0" t="0"/>
          <a:stretch/>
        </p:blipFill>
        <p:spPr>
          <a:xfrm>
            <a:off x="4064071" y="2438317"/>
            <a:ext cx="1851700" cy="1981366"/>
          </a:xfrm>
          <a:prstGeom prst="rect">
            <a:avLst/>
          </a:prstGeom>
          <a:noFill/>
          <a:ln>
            <a:noFill/>
          </a:ln>
        </p:spPr>
      </p:pic>
      <p:pic>
        <p:nvPicPr>
          <p:cNvPr id="224" name="Google Shape;224;p14"/>
          <p:cNvPicPr preferRelativeResize="0"/>
          <p:nvPr/>
        </p:nvPicPr>
        <p:blipFill rotWithShape="1">
          <a:blip r:embed="rId7">
            <a:alphaModFix/>
          </a:blip>
          <a:srcRect b="0" l="0" r="0" t="0"/>
          <a:stretch/>
        </p:blipFill>
        <p:spPr>
          <a:xfrm>
            <a:off x="10114059" y="2438317"/>
            <a:ext cx="1635734" cy="1981366"/>
          </a:xfrm>
          <a:prstGeom prst="rect">
            <a:avLst/>
          </a:prstGeom>
          <a:noFill/>
          <a:ln>
            <a:noFill/>
          </a:ln>
        </p:spPr>
      </p:pic>
      <p:sp>
        <p:nvSpPr>
          <p:cNvPr id="225" name="Google Shape;225;p14"/>
          <p:cNvSpPr txBox="1"/>
          <p:nvPr/>
        </p:nvSpPr>
        <p:spPr>
          <a:xfrm>
            <a:off x="267279" y="5311471"/>
            <a:ext cx="547356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This features distribution is almost similar along all the price ranges variable, it may not be helpful in making predictions </a:t>
            </a:r>
            <a:endParaRPr b="0" i="0" sz="1400" u="none" cap="none" strike="noStrike">
              <a:solidFill>
                <a:srgbClr val="000000"/>
              </a:solidFill>
              <a:latin typeface="Arial"/>
              <a:ea typeface="Arial"/>
              <a:cs typeface="Arial"/>
              <a:sym typeface="Arial"/>
            </a:endParaRPr>
          </a:p>
        </p:txBody>
      </p:sp>
      <p:sp>
        <p:nvSpPr>
          <p:cNvPr id="226" name="Google Shape;226;p14"/>
          <p:cNvSpPr txBox="1"/>
          <p:nvPr/>
        </p:nvSpPr>
        <p:spPr>
          <a:xfrm>
            <a:off x="6428337" y="5290823"/>
            <a:ext cx="571003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Primary camera megapixels are showing a little variation along the target categories, which is a good sign for prediction.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32" name="Google Shape;232;p15"/>
          <p:cNvSpPr txBox="1"/>
          <p:nvPr/>
        </p:nvSpPr>
        <p:spPr>
          <a:xfrm>
            <a:off x="2639832" y="583778"/>
            <a:ext cx="152740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HEAT MAP</a:t>
            </a:r>
            <a:endParaRPr b="0" i="0" sz="1400" u="none" cap="none" strike="noStrike">
              <a:solidFill>
                <a:srgbClr val="000000"/>
              </a:solidFill>
              <a:latin typeface="Arial"/>
              <a:ea typeface="Arial"/>
              <a:cs typeface="Arial"/>
              <a:sym typeface="Arial"/>
            </a:endParaRPr>
          </a:p>
        </p:txBody>
      </p:sp>
      <p:pic>
        <p:nvPicPr>
          <p:cNvPr id="233" name="Google Shape;233;p15"/>
          <p:cNvPicPr preferRelativeResize="0"/>
          <p:nvPr/>
        </p:nvPicPr>
        <p:blipFill rotWithShape="1">
          <a:blip r:embed="rId4">
            <a:alphaModFix/>
          </a:blip>
          <a:srcRect b="0" l="0" r="0" t="0"/>
          <a:stretch/>
        </p:blipFill>
        <p:spPr>
          <a:xfrm>
            <a:off x="437322" y="1057245"/>
            <a:ext cx="6671144" cy="5653655"/>
          </a:xfrm>
          <a:prstGeom prst="rect">
            <a:avLst/>
          </a:prstGeom>
          <a:noFill/>
          <a:ln>
            <a:noFill/>
          </a:ln>
        </p:spPr>
      </p:pic>
      <p:sp>
        <p:nvSpPr>
          <p:cNvPr id="234" name="Google Shape;234;p15"/>
          <p:cNvSpPr txBox="1"/>
          <p:nvPr/>
        </p:nvSpPr>
        <p:spPr>
          <a:xfrm>
            <a:off x="7283395" y="1375576"/>
            <a:ext cx="4824242" cy="452431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RAM and price range shows high correlation which is a good sign, it signifies that RAM will play major deciding factor in estimating the price range.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 There is some collinearity in feature pairs ('pc', 'fc') and ('px_width', 'px_height'). Both correlations are justified since there are good chances that if front camera of a phone is good, the back camera would also be good.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Also, if px_height increases, pixel width also increases, that means the overall pixels in the screen. We can replace these two features with one feature. Front Camera megapixels and Primary camera megapixels are different entities despite of showing collinearity. So we'll be keeping them as they 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40" name="Google Shape;240;p16"/>
          <p:cNvSpPr txBox="1"/>
          <p:nvPr/>
        </p:nvSpPr>
        <p:spPr>
          <a:xfrm>
            <a:off x="1941986" y="943772"/>
            <a:ext cx="75871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Supervised ML Classification Machine Learning algorithms</a:t>
            </a:r>
            <a:endParaRPr b="0" i="0" sz="2400" u="none" cap="none" strike="noStrike">
              <a:solidFill>
                <a:srgbClr val="FF0000"/>
              </a:solidFill>
              <a:latin typeface="Calibri"/>
              <a:ea typeface="Calibri"/>
              <a:cs typeface="Calibri"/>
              <a:sym typeface="Calibri"/>
            </a:endParaRPr>
          </a:p>
        </p:txBody>
      </p:sp>
      <p:pic>
        <p:nvPicPr>
          <p:cNvPr id="241" name="Google Shape;241;p16"/>
          <p:cNvPicPr preferRelativeResize="0"/>
          <p:nvPr/>
        </p:nvPicPr>
        <p:blipFill rotWithShape="1">
          <a:blip r:embed="rId4">
            <a:alphaModFix/>
          </a:blip>
          <a:srcRect b="0" l="0" r="0" t="0"/>
          <a:stretch/>
        </p:blipFill>
        <p:spPr>
          <a:xfrm>
            <a:off x="6496110" y="1808877"/>
            <a:ext cx="2434964" cy="2230354"/>
          </a:xfrm>
          <a:prstGeom prst="rect">
            <a:avLst/>
          </a:prstGeom>
          <a:noFill/>
          <a:ln>
            <a:noFill/>
          </a:ln>
        </p:spPr>
      </p:pic>
      <p:pic>
        <p:nvPicPr>
          <p:cNvPr id="242" name="Google Shape;242;p16"/>
          <p:cNvPicPr preferRelativeResize="0"/>
          <p:nvPr/>
        </p:nvPicPr>
        <p:blipFill rotWithShape="1">
          <a:blip r:embed="rId5">
            <a:alphaModFix/>
          </a:blip>
          <a:srcRect b="0" l="0" r="0" t="0"/>
          <a:stretch/>
        </p:blipFill>
        <p:spPr>
          <a:xfrm>
            <a:off x="3562744" y="1808877"/>
            <a:ext cx="2335312" cy="2145040"/>
          </a:xfrm>
          <a:prstGeom prst="rect">
            <a:avLst/>
          </a:prstGeom>
          <a:noFill/>
          <a:ln>
            <a:noFill/>
          </a:ln>
        </p:spPr>
      </p:pic>
      <p:pic>
        <p:nvPicPr>
          <p:cNvPr id="243" name="Google Shape;243;p16"/>
          <p:cNvPicPr preferRelativeResize="0"/>
          <p:nvPr/>
        </p:nvPicPr>
        <p:blipFill rotWithShape="1">
          <a:blip r:embed="rId6">
            <a:alphaModFix/>
          </a:blip>
          <a:srcRect b="0" l="0" r="0" t="0"/>
          <a:stretch/>
        </p:blipFill>
        <p:spPr>
          <a:xfrm>
            <a:off x="775120" y="1808877"/>
            <a:ext cx="2278181" cy="2059726"/>
          </a:xfrm>
          <a:prstGeom prst="rect">
            <a:avLst/>
          </a:prstGeom>
          <a:noFill/>
          <a:ln>
            <a:noFill/>
          </a:ln>
        </p:spPr>
      </p:pic>
      <p:pic>
        <p:nvPicPr>
          <p:cNvPr id="244" name="Google Shape;244;p16"/>
          <p:cNvPicPr preferRelativeResize="0"/>
          <p:nvPr/>
        </p:nvPicPr>
        <p:blipFill rotWithShape="1">
          <a:blip r:embed="rId7">
            <a:alphaModFix/>
          </a:blip>
          <a:srcRect b="0" l="0" r="0" t="0"/>
          <a:stretch/>
        </p:blipFill>
        <p:spPr>
          <a:xfrm>
            <a:off x="9529128" y="1808877"/>
            <a:ext cx="2434964" cy="2230354"/>
          </a:xfrm>
          <a:prstGeom prst="rect">
            <a:avLst/>
          </a:prstGeom>
          <a:noFill/>
          <a:ln>
            <a:noFill/>
          </a:ln>
        </p:spPr>
      </p:pic>
      <p:sp>
        <p:nvSpPr>
          <p:cNvPr id="245" name="Google Shape;245;p16"/>
          <p:cNvSpPr txBox="1"/>
          <p:nvPr/>
        </p:nvSpPr>
        <p:spPr>
          <a:xfrm>
            <a:off x="2275398" y="4788010"/>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16"/>
          <p:cNvSpPr txBox="1"/>
          <p:nvPr/>
        </p:nvSpPr>
        <p:spPr>
          <a:xfrm>
            <a:off x="775120" y="1781003"/>
            <a:ext cx="3593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47" name="Google Shape;247;p16"/>
          <p:cNvSpPr txBox="1"/>
          <p:nvPr/>
        </p:nvSpPr>
        <p:spPr>
          <a:xfrm>
            <a:off x="3651355" y="1808877"/>
            <a:ext cx="362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48" name="Google Shape;248;p16"/>
          <p:cNvSpPr txBox="1"/>
          <p:nvPr/>
        </p:nvSpPr>
        <p:spPr>
          <a:xfrm>
            <a:off x="6293946" y="1781003"/>
            <a:ext cx="3593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49" name="Google Shape;249;p16"/>
          <p:cNvSpPr txBox="1"/>
          <p:nvPr/>
        </p:nvSpPr>
        <p:spPr>
          <a:xfrm>
            <a:off x="9712685" y="1808877"/>
            <a:ext cx="362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pic>
        <p:nvPicPr>
          <p:cNvPr descr="image.png" id="250" name="Google Shape;250;p16"/>
          <p:cNvPicPr preferRelativeResize="0"/>
          <p:nvPr/>
        </p:nvPicPr>
        <p:blipFill rotWithShape="1">
          <a:blip r:embed="rId8">
            <a:alphaModFix/>
          </a:blip>
          <a:srcRect b="0" l="0" r="0" t="0"/>
          <a:stretch/>
        </p:blipFill>
        <p:spPr>
          <a:xfrm>
            <a:off x="2640255" y="4202411"/>
            <a:ext cx="7253730" cy="25046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7"/>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56" name="Google Shape;256;p17"/>
          <p:cNvSpPr/>
          <p:nvPr/>
        </p:nvSpPr>
        <p:spPr>
          <a:xfrm>
            <a:off x="912909" y="687913"/>
            <a:ext cx="346601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Roboto"/>
              <a:buNone/>
            </a:pPr>
            <a:r>
              <a:rPr b="1" i="0" lang="en-US" sz="2400" u="none" cap="none" strike="noStrike">
                <a:solidFill>
                  <a:srgbClr val="FF0000"/>
                </a:solidFill>
                <a:latin typeface="Roboto"/>
                <a:ea typeface="Roboto"/>
                <a:cs typeface="Roboto"/>
                <a:sym typeface="Roboto"/>
              </a:rPr>
              <a:t>1. Logistic Regression</a:t>
            </a:r>
            <a:endParaRPr b="1" i="0" sz="2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200"/>
              <a:buFont typeface="Roboto"/>
              <a:buNone/>
            </a:pPr>
            <a:r>
              <a:rPr b="0" i="0" lang="en-US" sz="1200" u="none" cap="none" strike="noStrike">
                <a:solidFill>
                  <a:srgbClr val="212121"/>
                </a:solidFill>
                <a:latin typeface="Roboto"/>
                <a:ea typeface="Roboto"/>
                <a:cs typeface="Roboto"/>
                <a:sym typeface="Roboto"/>
              </a:rPr>
              <a:t>  </a:t>
            </a:r>
            <a:endParaRPr b="0" i="0" sz="15800" u="none" cap="none" strike="noStrike">
              <a:solidFill>
                <a:srgbClr val="212121"/>
              </a:solidFill>
              <a:latin typeface="Roboto"/>
              <a:ea typeface="Roboto"/>
              <a:cs typeface="Roboto"/>
              <a:sym typeface="Roboto"/>
            </a:endParaRPr>
          </a:p>
        </p:txBody>
      </p:sp>
      <p:sp>
        <p:nvSpPr>
          <p:cNvPr id="257" name="Google Shape;257;p17"/>
          <p:cNvSpPr txBox="1"/>
          <p:nvPr/>
        </p:nvSpPr>
        <p:spPr>
          <a:xfrm>
            <a:off x="731522" y="1334244"/>
            <a:ext cx="5979379"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Logistic regression is a Machine Learning classification algorithm that is used to predict the probability of certain classes based on some dependent variables. In short, the logistic regression model computes a sum of the input features (in most cases, there is a bias term), and calculates the logistic of the result.</a:t>
            </a:r>
            <a:endParaRPr b="0" i="0" sz="1400" u="none" cap="none" strike="noStrike">
              <a:solidFill>
                <a:srgbClr val="000000"/>
              </a:solidFill>
              <a:latin typeface="Arial"/>
              <a:ea typeface="Arial"/>
              <a:cs typeface="Arial"/>
              <a:sym typeface="Arial"/>
            </a:endParaRPr>
          </a:p>
        </p:txBody>
      </p:sp>
      <p:pic>
        <p:nvPicPr>
          <p:cNvPr id="258" name="Google Shape;258;p17"/>
          <p:cNvPicPr preferRelativeResize="0"/>
          <p:nvPr/>
        </p:nvPicPr>
        <p:blipFill rotWithShape="1">
          <a:blip r:embed="rId4">
            <a:alphaModFix/>
          </a:blip>
          <a:srcRect b="0" l="0" r="0" t="0"/>
          <a:stretch/>
        </p:blipFill>
        <p:spPr>
          <a:xfrm>
            <a:off x="6597884" y="773690"/>
            <a:ext cx="3619541" cy="2235367"/>
          </a:xfrm>
          <a:prstGeom prst="rect">
            <a:avLst/>
          </a:prstGeom>
          <a:noFill/>
          <a:ln>
            <a:noFill/>
          </a:ln>
        </p:spPr>
      </p:pic>
      <p:pic>
        <p:nvPicPr>
          <p:cNvPr id="259" name="Google Shape;259;p17"/>
          <p:cNvPicPr preferRelativeResize="0"/>
          <p:nvPr/>
        </p:nvPicPr>
        <p:blipFill rotWithShape="1">
          <a:blip r:embed="rId5">
            <a:alphaModFix/>
          </a:blip>
          <a:srcRect b="0" l="0" r="0" t="0"/>
          <a:stretch/>
        </p:blipFill>
        <p:spPr>
          <a:xfrm>
            <a:off x="731522" y="3429000"/>
            <a:ext cx="3538328" cy="2241449"/>
          </a:xfrm>
          <a:prstGeom prst="rect">
            <a:avLst/>
          </a:prstGeom>
          <a:noFill/>
          <a:ln>
            <a:noFill/>
          </a:ln>
          <a:effectLst>
            <a:outerShdw blurRad="292100" rotWithShape="0" algn="tl" dir="2700000" dist="139700">
              <a:srgbClr val="333333">
                <a:alpha val="64313"/>
              </a:srgbClr>
            </a:outerShdw>
          </a:effectLst>
        </p:spPr>
      </p:pic>
      <p:pic>
        <p:nvPicPr>
          <p:cNvPr id="260" name="Google Shape;260;p17"/>
          <p:cNvPicPr preferRelativeResize="0"/>
          <p:nvPr/>
        </p:nvPicPr>
        <p:blipFill rotWithShape="1">
          <a:blip r:embed="rId6">
            <a:alphaModFix/>
          </a:blip>
          <a:srcRect b="0" l="0" r="0" t="0"/>
          <a:stretch/>
        </p:blipFill>
        <p:spPr>
          <a:xfrm>
            <a:off x="4538355" y="3429000"/>
            <a:ext cx="3421306" cy="2241449"/>
          </a:xfrm>
          <a:prstGeom prst="rect">
            <a:avLst/>
          </a:prstGeom>
          <a:noFill/>
          <a:ln>
            <a:noFill/>
          </a:ln>
          <a:effectLst>
            <a:outerShdw blurRad="292100" rotWithShape="0" algn="tl" dir="2700000" dist="139700">
              <a:srgbClr val="333333">
                <a:alpha val="64313"/>
              </a:srgbClr>
            </a:outerShdw>
          </a:effectLst>
        </p:spPr>
      </p:pic>
      <p:pic>
        <p:nvPicPr>
          <p:cNvPr id="261" name="Google Shape;261;p17"/>
          <p:cNvPicPr preferRelativeResize="0"/>
          <p:nvPr/>
        </p:nvPicPr>
        <p:blipFill rotWithShape="1">
          <a:blip r:embed="rId7">
            <a:alphaModFix/>
          </a:blip>
          <a:srcRect b="0" l="0" r="0" t="0"/>
          <a:stretch/>
        </p:blipFill>
        <p:spPr>
          <a:xfrm>
            <a:off x="8227901" y="3340438"/>
            <a:ext cx="3619541" cy="2330012"/>
          </a:xfrm>
          <a:prstGeom prst="rect">
            <a:avLst/>
          </a:prstGeom>
          <a:noFill/>
          <a:ln>
            <a:noFill/>
          </a:ln>
          <a:effectLst>
            <a:outerShdw blurRad="292100" rotWithShape="0" algn="tl" dir="2700000" dist="139700">
              <a:srgbClr val="333333">
                <a:alpha val="64313"/>
              </a:srgbClr>
            </a:outerShdw>
          </a:effectLst>
        </p:spPr>
      </p:pic>
      <p:sp>
        <p:nvSpPr>
          <p:cNvPr id="262" name="Google Shape;262;p17"/>
          <p:cNvSpPr/>
          <p:nvPr/>
        </p:nvSpPr>
        <p:spPr>
          <a:xfrm>
            <a:off x="1137194" y="5985421"/>
            <a:ext cx="24459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TRAIN ACCURACY : 91%</a:t>
            </a:r>
            <a:endParaRPr b="0" i="0" sz="1400" u="none" cap="none" strike="noStrike">
              <a:solidFill>
                <a:srgbClr val="000000"/>
              </a:solidFill>
              <a:latin typeface="Arial"/>
              <a:ea typeface="Arial"/>
              <a:cs typeface="Arial"/>
              <a:sym typeface="Arial"/>
            </a:endParaRPr>
          </a:p>
        </p:txBody>
      </p:sp>
      <p:sp>
        <p:nvSpPr>
          <p:cNvPr id="263" name="Google Shape;263;p17"/>
          <p:cNvSpPr txBox="1"/>
          <p:nvPr/>
        </p:nvSpPr>
        <p:spPr>
          <a:xfrm>
            <a:off x="5102027" y="5985421"/>
            <a:ext cx="229396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TEST ACCURACY : 88%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8"/>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69" name="Google Shape;269;p18"/>
          <p:cNvSpPr/>
          <p:nvPr/>
        </p:nvSpPr>
        <p:spPr>
          <a:xfrm>
            <a:off x="809694" y="934400"/>
            <a:ext cx="3728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Roboto"/>
                <a:ea typeface="Roboto"/>
                <a:cs typeface="Roboto"/>
                <a:sym typeface="Roboto"/>
              </a:rPr>
              <a:t>2. Random forest</a:t>
            </a:r>
            <a:endParaRPr b="0" i="0" sz="2400" u="none" cap="none" strike="noStrike">
              <a:solidFill>
                <a:srgbClr val="FF0000"/>
              </a:solidFill>
              <a:latin typeface="Calibri"/>
              <a:ea typeface="Calibri"/>
              <a:cs typeface="Calibri"/>
              <a:sym typeface="Calibri"/>
            </a:endParaRPr>
          </a:p>
        </p:txBody>
      </p:sp>
      <p:sp>
        <p:nvSpPr>
          <p:cNvPr id="270" name="Google Shape;270;p18"/>
          <p:cNvSpPr txBox="1"/>
          <p:nvPr/>
        </p:nvSpPr>
        <p:spPr>
          <a:xfrm>
            <a:off x="715923" y="1396100"/>
            <a:ext cx="7150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highlight>
                  <a:srgbClr val="FFFFFF"/>
                </a:highlight>
                <a:latin typeface="Arial"/>
                <a:ea typeface="Arial"/>
                <a:cs typeface="Arial"/>
                <a:sym typeface="Arial"/>
              </a:rPr>
              <a:t>A Random Forest Algorithm is a supervised machine learning algorithm which is extremely popular and is used for Classification and Regression problems in Machine Learning. We know that a forest comprises numerous trees, and the more trees more it will be robust.</a:t>
            </a:r>
            <a:endParaRPr b="1" i="0" sz="1800" u="none" cap="none" strike="noStrike">
              <a:solidFill>
                <a:srgbClr val="002060"/>
              </a:solidFill>
              <a:latin typeface="Arial"/>
              <a:ea typeface="Arial"/>
              <a:cs typeface="Arial"/>
              <a:sym typeface="Arial"/>
            </a:endParaRPr>
          </a:p>
        </p:txBody>
      </p:sp>
      <p:pic>
        <p:nvPicPr>
          <p:cNvPr id="271" name="Google Shape;271;p18"/>
          <p:cNvPicPr preferRelativeResize="0"/>
          <p:nvPr/>
        </p:nvPicPr>
        <p:blipFill rotWithShape="1">
          <a:blip r:embed="rId4">
            <a:alphaModFix/>
          </a:blip>
          <a:srcRect b="0" l="0" r="0" t="0"/>
          <a:stretch/>
        </p:blipFill>
        <p:spPr>
          <a:xfrm>
            <a:off x="809710" y="3150463"/>
            <a:ext cx="3929267" cy="2359791"/>
          </a:xfrm>
          <a:prstGeom prst="rect">
            <a:avLst/>
          </a:prstGeom>
          <a:noFill/>
          <a:ln>
            <a:noFill/>
          </a:ln>
          <a:effectLst>
            <a:outerShdw blurRad="292100" rotWithShape="0" algn="tl" dir="2700000" dist="139700">
              <a:srgbClr val="333333">
                <a:alpha val="64313"/>
              </a:srgbClr>
            </a:outerShdw>
          </a:effectLst>
        </p:spPr>
      </p:pic>
      <p:pic>
        <p:nvPicPr>
          <p:cNvPr id="272" name="Google Shape;272;p18"/>
          <p:cNvPicPr preferRelativeResize="0"/>
          <p:nvPr/>
        </p:nvPicPr>
        <p:blipFill rotWithShape="1">
          <a:blip r:embed="rId5">
            <a:alphaModFix/>
          </a:blip>
          <a:srcRect b="0" l="0" r="0" t="0"/>
          <a:stretch/>
        </p:blipFill>
        <p:spPr>
          <a:xfrm>
            <a:off x="5025881" y="3150461"/>
            <a:ext cx="3728389" cy="2359791"/>
          </a:xfrm>
          <a:prstGeom prst="rect">
            <a:avLst/>
          </a:prstGeom>
          <a:noFill/>
          <a:ln>
            <a:noFill/>
          </a:ln>
          <a:effectLst>
            <a:outerShdw blurRad="292100" rotWithShape="0" algn="tl" dir="2700000" dist="139700">
              <a:srgbClr val="333333">
                <a:alpha val="64313"/>
              </a:srgbClr>
            </a:outerShdw>
          </a:effectLst>
        </p:spPr>
      </p:pic>
      <p:pic>
        <p:nvPicPr>
          <p:cNvPr id="273" name="Google Shape;273;p18"/>
          <p:cNvPicPr preferRelativeResize="0"/>
          <p:nvPr/>
        </p:nvPicPr>
        <p:blipFill rotWithShape="1">
          <a:blip r:embed="rId6">
            <a:alphaModFix/>
          </a:blip>
          <a:srcRect b="0" l="0" r="0" t="0"/>
          <a:stretch/>
        </p:blipFill>
        <p:spPr>
          <a:xfrm>
            <a:off x="9080390" y="3150462"/>
            <a:ext cx="3029447" cy="2359791"/>
          </a:xfrm>
          <a:prstGeom prst="rect">
            <a:avLst/>
          </a:prstGeom>
          <a:noFill/>
          <a:ln>
            <a:noFill/>
          </a:ln>
          <a:effectLst>
            <a:outerShdw blurRad="292100" rotWithShape="0" algn="tl" dir="2700000" dist="139700">
              <a:srgbClr val="333333">
                <a:alpha val="64313"/>
              </a:srgbClr>
            </a:outerShdw>
          </a:effectLst>
        </p:spPr>
      </p:pic>
      <p:sp>
        <p:nvSpPr>
          <p:cNvPr id="274" name="Google Shape;274;p18"/>
          <p:cNvSpPr/>
          <p:nvPr/>
        </p:nvSpPr>
        <p:spPr>
          <a:xfrm>
            <a:off x="1321670" y="5828508"/>
            <a:ext cx="25629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TRAIN ACCURACY : 100%</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5743094" y="5828508"/>
            <a:ext cx="229396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TEST ACCURACY : 88%</a:t>
            </a:r>
            <a:endParaRPr b="0" i="0" sz="1400" u="none" cap="none" strike="noStrike">
              <a:solidFill>
                <a:srgbClr val="000000"/>
              </a:solidFill>
              <a:latin typeface="Arial"/>
              <a:ea typeface="Arial"/>
              <a:cs typeface="Arial"/>
              <a:sym typeface="Arial"/>
            </a:endParaRPr>
          </a:p>
        </p:txBody>
      </p:sp>
      <p:pic>
        <p:nvPicPr>
          <p:cNvPr id="276" name="Google Shape;276;p18"/>
          <p:cNvPicPr preferRelativeResize="0"/>
          <p:nvPr/>
        </p:nvPicPr>
        <p:blipFill rotWithShape="1">
          <a:blip r:embed="rId7">
            <a:alphaModFix/>
          </a:blip>
          <a:srcRect b="0" l="0" r="0" t="0"/>
          <a:stretch/>
        </p:blipFill>
        <p:spPr>
          <a:xfrm>
            <a:off x="7866127" y="656725"/>
            <a:ext cx="3096700" cy="223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16a6306e743_0_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97" name="Google Shape;97;g16a6306e743_0_6"/>
          <p:cNvSpPr txBox="1"/>
          <p:nvPr/>
        </p:nvSpPr>
        <p:spPr>
          <a:xfrm>
            <a:off x="3666400" y="1266100"/>
            <a:ext cx="857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8" name="Google Shape;98;g16a6306e743_0_6"/>
          <p:cNvSpPr txBox="1"/>
          <p:nvPr/>
        </p:nvSpPr>
        <p:spPr>
          <a:xfrm>
            <a:off x="738200" y="687925"/>
            <a:ext cx="9315000" cy="554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FF0000"/>
              </a:buClr>
              <a:buSzPts val="2400"/>
              <a:buFont typeface="Arial"/>
              <a:buChar char="●"/>
            </a:pPr>
            <a:r>
              <a:rPr b="1" i="0" lang="en-US" sz="2400" u="none" cap="none" strike="noStrike">
                <a:solidFill>
                  <a:srgbClr val="FF0000"/>
                </a:solidFill>
                <a:highlight>
                  <a:schemeClr val="lt1"/>
                </a:highlight>
                <a:latin typeface="Arial"/>
                <a:ea typeface="Arial"/>
                <a:cs typeface="Arial"/>
                <a:sym typeface="Arial"/>
              </a:rPr>
              <a:t>classification in supervised learning</a:t>
            </a:r>
            <a:endParaRPr b="1" i="0" sz="2600" u="none" cap="none" strike="noStrike">
              <a:solidFill>
                <a:srgbClr val="FF0000"/>
              </a:solidFill>
              <a:highlight>
                <a:schemeClr val="lt1"/>
              </a:highlight>
              <a:latin typeface="Calibri"/>
              <a:ea typeface="Calibri"/>
              <a:cs typeface="Calibri"/>
              <a:sym typeface="Calibri"/>
            </a:endParaRPr>
          </a:p>
        </p:txBody>
      </p:sp>
      <p:sp>
        <p:nvSpPr>
          <p:cNvPr id="99" name="Google Shape;99;g16a6306e743_0_6"/>
          <p:cNvSpPr txBox="1"/>
          <p:nvPr/>
        </p:nvSpPr>
        <p:spPr>
          <a:xfrm>
            <a:off x="1333500" y="1528050"/>
            <a:ext cx="10075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highlight>
                  <a:srgbClr val="FFFFFF"/>
                </a:highlight>
                <a:latin typeface="Arial"/>
                <a:ea typeface="Arial"/>
                <a:cs typeface="Arial"/>
                <a:sym typeface="Arial"/>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a:t>
            </a:r>
            <a:endParaRPr b="1" i="0" sz="1800" u="none" cap="none" strike="noStrike">
              <a:solidFill>
                <a:srgbClr val="002060"/>
              </a:solidFill>
              <a:latin typeface="Calibri"/>
              <a:ea typeface="Calibri"/>
              <a:cs typeface="Calibri"/>
              <a:sym typeface="Calibri"/>
            </a:endParaRPr>
          </a:p>
        </p:txBody>
      </p:sp>
      <p:sp>
        <p:nvSpPr>
          <p:cNvPr id="100" name="Google Shape;100;g16a6306e743_0_6"/>
          <p:cNvSpPr txBox="1"/>
          <p:nvPr/>
        </p:nvSpPr>
        <p:spPr>
          <a:xfrm>
            <a:off x="738200" y="3107075"/>
            <a:ext cx="11254800" cy="554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FF0000"/>
              </a:buClr>
              <a:buSzPts val="2400"/>
              <a:buFont typeface="Arial"/>
              <a:buChar char="●"/>
            </a:pPr>
            <a:r>
              <a:rPr b="1" i="0" lang="en-US" sz="2400" u="none" cap="none" strike="noStrike">
                <a:solidFill>
                  <a:srgbClr val="FF0000"/>
                </a:solidFill>
                <a:highlight>
                  <a:srgbClr val="FFFFFF"/>
                </a:highlight>
                <a:latin typeface="Arial"/>
                <a:ea typeface="Arial"/>
                <a:cs typeface="Arial"/>
                <a:sym typeface="Arial"/>
              </a:rPr>
              <a:t>difference of classification and regression</a:t>
            </a:r>
            <a:endParaRPr b="1" i="0" sz="2400" u="none" cap="none" strike="noStrike">
              <a:solidFill>
                <a:srgbClr val="FF0000"/>
              </a:solidFill>
              <a:latin typeface="Calibri"/>
              <a:ea typeface="Calibri"/>
              <a:cs typeface="Calibri"/>
              <a:sym typeface="Calibri"/>
            </a:endParaRPr>
          </a:p>
        </p:txBody>
      </p:sp>
      <p:sp>
        <p:nvSpPr>
          <p:cNvPr id="101" name="Google Shape;101;g16a6306e743_0_6"/>
          <p:cNvSpPr txBox="1"/>
          <p:nvPr/>
        </p:nvSpPr>
        <p:spPr>
          <a:xfrm>
            <a:off x="1333500" y="3833800"/>
            <a:ext cx="10144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highlight>
                  <a:srgbClr val="FFFFFF"/>
                </a:highlight>
                <a:latin typeface="Arial"/>
                <a:ea typeface="Arial"/>
                <a:cs typeface="Arial"/>
                <a:sym typeface="Arial"/>
              </a:rPr>
              <a:t>The most significant difference between regression vs classification is that while regression helps predict a continuous quantity, classification predicts discrete class labels.</a:t>
            </a:r>
            <a:endParaRPr b="1" i="0" sz="1800" u="none" cap="none" strike="noStrike">
              <a:solidFill>
                <a:srgbClr val="00206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19"/>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82" name="Google Shape;282;p19"/>
          <p:cNvSpPr/>
          <p:nvPr/>
        </p:nvSpPr>
        <p:spPr>
          <a:xfrm>
            <a:off x="890656" y="835088"/>
            <a:ext cx="551014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Feature importance </a:t>
            </a:r>
            <a:r>
              <a:rPr b="1" i="0" lang="en-US" sz="2400" u="none" cap="none" strike="noStrike">
                <a:solidFill>
                  <a:srgbClr val="FF0000"/>
                </a:solidFill>
                <a:latin typeface="Roboto"/>
                <a:ea typeface="Roboto"/>
                <a:cs typeface="Roboto"/>
                <a:sym typeface="Roboto"/>
              </a:rPr>
              <a:t>Decision tree</a:t>
            </a:r>
            <a:endParaRPr b="1" i="0" sz="2400" u="none" cap="none" strike="noStrike">
              <a:solidFill>
                <a:srgbClr val="FF0000"/>
              </a:solidFill>
              <a:latin typeface="Calibri"/>
              <a:ea typeface="Calibri"/>
              <a:cs typeface="Calibri"/>
              <a:sym typeface="Calibri"/>
            </a:endParaRPr>
          </a:p>
        </p:txBody>
      </p:sp>
      <p:pic>
        <p:nvPicPr>
          <p:cNvPr id="283" name="Google Shape;283;p19"/>
          <p:cNvPicPr preferRelativeResize="0"/>
          <p:nvPr/>
        </p:nvPicPr>
        <p:blipFill rotWithShape="1">
          <a:blip r:embed="rId4">
            <a:alphaModFix/>
          </a:blip>
          <a:srcRect b="0" l="0" r="0" t="0"/>
          <a:stretch/>
        </p:blipFill>
        <p:spPr>
          <a:xfrm>
            <a:off x="890657" y="1550007"/>
            <a:ext cx="8094317" cy="5001867"/>
          </a:xfrm>
          <a:prstGeom prst="rect">
            <a:avLst/>
          </a:prstGeom>
          <a:noFill/>
          <a:ln>
            <a:noFill/>
          </a:ln>
        </p:spPr>
      </p:pic>
      <p:sp>
        <p:nvSpPr>
          <p:cNvPr id="284" name="Google Shape;284;p19"/>
          <p:cNvSpPr/>
          <p:nvPr/>
        </p:nvSpPr>
        <p:spPr>
          <a:xfrm>
            <a:off x="9309525" y="2405095"/>
            <a:ext cx="2426599" cy="2862322"/>
          </a:xfrm>
          <a:prstGeom prst="rect">
            <a:avLst/>
          </a:prstGeom>
          <a:solidFill>
            <a:srgbClr val="ECF0F3"/>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1F3864"/>
              </a:buClr>
              <a:buSzPts val="1800"/>
              <a:buFont typeface="Arial"/>
              <a:buNone/>
            </a:pPr>
            <a:r>
              <a:rPr b="1" i="0" lang="en-US" sz="1800" u="none" cap="none" strike="noStrike">
                <a:solidFill>
                  <a:srgbClr val="1F3864"/>
                </a:solidFill>
                <a:latin typeface="Arial"/>
                <a:ea typeface="Arial"/>
                <a:cs typeface="Arial"/>
                <a:sym typeface="Arial"/>
              </a:rPr>
              <a:t>Feature importances are provided by the fitted attribute feature_importances_ and they are computed as the mean and standard deviation of accumulation of the impurity decrease within each tree.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20"/>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290" name="Google Shape;290;p20"/>
          <p:cNvSpPr/>
          <p:nvPr/>
        </p:nvSpPr>
        <p:spPr>
          <a:xfrm>
            <a:off x="890656" y="835088"/>
            <a:ext cx="564531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Hyperparameter tuning for Random Forest</a:t>
            </a:r>
            <a:endParaRPr b="1" i="0" sz="2400" u="none" cap="none" strike="noStrike">
              <a:solidFill>
                <a:srgbClr val="FF0000"/>
              </a:solidFill>
              <a:latin typeface="Calibri"/>
              <a:ea typeface="Calibri"/>
              <a:cs typeface="Calibri"/>
              <a:sym typeface="Calibri"/>
            </a:endParaRPr>
          </a:p>
        </p:txBody>
      </p:sp>
      <p:sp>
        <p:nvSpPr>
          <p:cNvPr id="291" name="Google Shape;291;p20"/>
          <p:cNvSpPr txBox="1"/>
          <p:nvPr/>
        </p:nvSpPr>
        <p:spPr>
          <a:xfrm>
            <a:off x="890656" y="1447138"/>
            <a:ext cx="7063456"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In the case of a random forest, hyperparameters include the number of decision trees in the forest and the number of features considered by each tree when splitting a node. (The parameters of a random forest are the variables and thresholds used to split each node learned during training)</a:t>
            </a:r>
            <a:endParaRPr b="0" i="0" sz="1400" u="none" cap="none" strike="noStrike">
              <a:solidFill>
                <a:srgbClr val="000000"/>
              </a:solidFill>
              <a:latin typeface="Arial"/>
              <a:ea typeface="Arial"/>
              <a:cs typeface="Arial"/>
              <a:sym typeface="Arial"/>
            </a:endParaRPr>
          </a:p>
        </p:txBody>
      </p:sp>
      <p:pic>
        <p:nvPicPr>
          <p:cNvPr descr="image.png" id="292" name="Google Shape;292;p20"/>
          <p:cNvPicPr preferRelativeResize="0"/>
          <p:nvPr/>
        </p:nvPicPr>
        <p:blipFill rotWithShape="1">
          <a:blip r:embed="rId4">
            <a:alphaModFix/>
          </a:blip>
          <a:srcRect b="0" l="0" r="0" t="0"/>
          <a:stretch/>
        </p:blipFill>
        <p:spPr>
          <a:xfrm>
            <a:off x="8046942" y="687913"/>
            <a:ext cx="2607807" cy="2149945"/>
          </a:xfrm>
          <a:prstGeom prst="rect">
            <a:avLst/>
          </a:prstGeom>
          <a:noFill/>
          <a:ln>
            <a:noFill/>
          </a:ln>
        </p:spPr>
      </p:pic>
      <p:pic>
        <p:nvPicPr>
          <p:cNvPr id="293" name="Google Shape;293;p20"/>
          <p:cNvPicPr preferRelativeResize="0"/>
          <p:nvPr/>
        </p:nvPicPr>
        <p:blipFill rotWithShape="1">
          <a:blip r:embed="rId5">
            <a:alphaModFix/>
          </a:blip>
          <a:srcRect b="0" l="0" r="0" t="0"/>
          <a:stretch/>
        </p:blipFill>
        <p:spPr>
          <a:xfrm>
            <a:off x="556481" y="3394452"/>
            <a:ext cx="4120886" cy="2256291"/>
          </a:xfrm>
          <a:prstGeom prst="rect">
            <a:avLst/>
          </a:prstGeom>
          <a:noFill/>
          <a:ln>
            <a:noFill/>
          </a:ln>
          <a:effectLst>
            <a:outerShdw blurRad="292100" rotWithShape="0" algn="tl" dir="2700000" dist="139700">
              <a:srgbClr val="333333">
                <a:alpha val="64313"/>
              </a:srgbClr>
            </a:outerShdw>
          </a:effectLst>
        </p:spPr>
      </p:pic>
      <p:pic>
        <p:nvPicPr>
          <p:cNvPr id="294" name="Google Shape;294;p20"/>
          <p:cNvPicPr preferRelativeResize="0"/>
          <p:nvPr/>
        </p:nvPicPr>
        <p:blipFill rotWithShape="1">
          <a:blip r:embed="rId6">
            <a:alphaModFix/>
          </a:blip>
          <a:srcRect b="0" l="0" r="0" t="0"/>
          <a:stretch/>
        </p:blipFill>
        <p:spPr>
          <a:xfrm>
            <a:off x="4953663" y="3429000"/>
            <a:ext cx="4120886" cy="2256290"/>
          </a:xfrm>
          <a:prstGeom prst="rect">
            <a:avLst/>
          </a:prstGeom>
          <a:noFill/>
          <a:ln>
            <a:noFill/>
          </a:ln>
          <a:effectLst>
            <a:outerShdw blurRad="292100" rotWithShape="0" algn="tl" dir="2700000" dist="139700">
              <a:srgbClr val="333333">
                <a:alpha val="64313"/>
              </a:srgbClr>
            </a:outerShdw>
          </a:effectLst>
        </p:spPr>
      </p:pic>
      <p:pic>
        <p:nvPicPr>
          <p:cNvPr id="295" name="Google Shape;295;p20"/>
          <p:cNvPicPr preferRelativeResize="0"/>
          <p:nvPr/>
        </p:nvPicPr>
        <p:blipFill rotWithShape="1">
          <a:blip r:embed="rId7">
            <a:alphaModFix/>
          </a:blip>
          <a:srcRect b="0" l="0" r="0" t="0"/>
          <a:stretch/>
        </p:blipFill>
        <p:spPr>
          <a:xfrm>
            <a:off x="9350845" y="3415673"/>
            <a:ext cx="2822714" cy="2213850"/>
          </a:xfrm>
          <a:prstGeom prst="rect">
            <a:avLst/>
          </a:prstGeom>
          <a:noFill/>
          <a:ln>
            <a:noFill/>
          </a:ln>
        </p:spPr>
      </p:pic>
      <p:sp>
        <p:nvSpPr>
          <p:cNvPr id="296" name="Google Shape;296;p20"/>
          <p:cNvSpPr/>
          <p:nvPr/>
        </p:nvSpPr>
        <p:spPr>
          <a:xfrm>
            <a:off x="1057524" y="5985421"/>
            <a:ext cx="25255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TRAIN ACCURACY : 95%</a:t>
            </a:r>
            <a:endParaRPr b="0" i="0" sz="1400" u="none" cap="none" strike="noStrike">
              <a:solidFill>
                <a:srgbClr val="000000"/>
              </a:solidFill>
              <a:latin typeface="Arial"/>
              <a:ea typeface="Arial"/>
              <a:cs typeface="Arial"/>
              <a:sym typeface="Arial"/>
            </a:endParaRPr>
          </a:p>
        </p:txBody>
      </p:sp>
      <p:sp>
        <p:nvSpPr>
          <p:cNvPr id="297" name="Google Shape;297;p20"/>
          <p:cNvSpPr/>
          <p:nvPr/>
        </p:nvSpPr>
        <p:spPr>
          <a:xfrm>
            <a:off x="5869545" y="5907100"/>
            <a:ext cx="24459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TEST ACCURACY : 87%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1"/>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03" name="Google Shape;303;p21"/>
          <p:cNvSpPr/>
          <p:nvPr/>
        </p:nvSpPr>
        <p:spPr>
          <a:xfrm>
            <a:off x="833764" y="747625"/>
            <a:ext cx="864525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Feature importance for Hyperparameter tuning for Random Forest</a:t>
            </a:r>
            <a:endParaRPr b="1"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Calibri"/>
              <a:ea typeface="Calibri"/>
              <a:cs typeface="Calibri"/>
              <a:sym typeface="Calibri"/>
            </a:endParaRPr>
          </a:p>
        </p:txBody>
      </p:sp>
      <p:pic>
        <p:nvPicPr>
          <p:cNvPr id="304" name="Google Shape;304;p21"/>
          <p:cNvPicPr preferRelativeResize="0"/>
          <p:nvPr/>
        </p:nvPicPr>
        <p:blipFill rotWithShape="1">
          <a:blip r:embed="rId4">
            <a:alphaModFix/>
          </a:blip>
          <a:srcRect b="0" l="0" r="0" t="0"/>
          <a:stretch/>
        </p:blipFill>
        <p:spPr>
          <a:xfrm>
            <a:off x="575877" y="1276211"/>
            <a:ext cx="9729013" cy="52995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2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10" name="Google Shape;310;p22"/>
          <p:cNvSpPr txBox="1"/>
          <p:nvPr/>
        </p:nvSpPr>
        <p:spPr>
          <a:xfrm>
            <a:off x="787180" y="687913"/>
            <a:ext cx="20967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3.Decision tree</a:t>
            </a:r>
            <a:endParaRPr b="0" i="0" sz="2400" u="none" cap="none" strike="noStrike">
              <a:solidFill>
                <a:srgbClr val="FF0000"/>
              </a:solidFill>
              <a:latin typeface="Calibri"/>
              <a:ea typeface="Calibri"/>
              <a:cs typeface="Calibri"/>
              <a:sym typeface="Calibri"/>
            </a:endParaRPr>
          </a:p>
        </p:txBody>
      </p:sp>
      <p:sp>
        <p:nvSpPr>
          <p:cNvPr id="311" name="Google Shape;311;p22"/>
          <p:cNvSpPr txBox="1"/>
          <p:nvPr/>
        </p:nvSpPr>
        <p:spPr>
          <a:xfrm>
            <a:off x="787180" y="1351722"/>
            <a:ext cx="678111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A decision tree is a non-parametric supervised learning algorithm, which is utilized for both classification and regression tasks. It has a hierarchical, tree structure, which consists of a root node, branches, internal nodes and leaf nodes.</a:t>
            </a:r>
            <a:endParaRPr b="0" i="0" sz="1400" u="none" cap="none" strike="noStrike">
              <a:solidFill>
                <a:srgbClr val="000000"/>
              </a:solidFill>
              <a:latin typeface="Arial"/>
              <a:ea typeface="Arial"/>
              <a:cs typeface="Arial"/>
              <a:sym typeface="Arial"/>
            </a:endParaRPr>
          </a:p>
        </p:txBody>
      </p:sp>
      <p:sp>
        <p:nvSpPr>
          <p:cNvPr id="312" name="Google Shape;312;p22"/>
          <p:cNvSpPr/>
          <p:nvPr/>
        </p:nvSpPr>
        <p:spPr>
          <a:xfrm rot="10800000">
            <a:off x="-2731083" y="3456058"/>
            <a:ext cx="604677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Roboto"/>
              <a:buNone/>
            </a:pPr>
            <a:br>
              <a:rPr b="0" i="0" lang="en-US"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pic>
        <p:nvPicPr>
          <p:cNvPr descr="decision tree.png" id="313" name="Google Shape;313;p22"/>
          <p:cNvPicPr preferRelativeResize="0"/>
          <p:nvPr/>
        </p:nvPicPr>
        <p:blipFill rotWithShape="1">
          <a:blip r:embed="rId4">
            <a:alphaModFix/>
          </a:blip>
          <a:srcRect b="0" l="0" r="0" t="0"/>
          <a:stretch/>
        </p:blipFill>
        <p:spPr>
          <a:xfrm>
            <a:off x="7288063" y="617281"/>
            <a:ext cx="3366330" cy="2068769"/>
          </a:xfrm>
          <a:prstGeom prst="rect">
            <a:avLst/>
          </a:prstGeom>
          <a:noFill/>
          <a:ln>
            <a:noFill/>
          </a:ln>
        </p:spPr>
      </p:pic>
      <p:pic>
        <p:nvPicPr>
          <p:cNvPr id="314" name="Google Shape;314;p22"/>
          <p:cNvPicPr preferRelativeResize="0"/>
          <p:nvPr/>
        </p:nvPicPr>
        <p:blipFill rotWithShape="1">
          <a:blip r:embed="rId5">
            <a:alphaModFix/>
          </a:blip>
          <a:srcRect b="0" l="0" r="0" t="0"/>
          <a:stretch/>
        </p:blipFill>
        <p:spPr>
          <a:xfrm>
            <a:off x="656551" y="2832510"/>
            <a:ext cx="4067035" cy="2946880"/>
          </a:xfrm>
          <a:prstGeom prst="rect">
            <a:avLst/>
          </a:prstGeom>
          <a:noFill/>
          <a:ln>
            <a:noFill/>
          </a:ln>
          <a:effectLst>
            <a:outerShdw blurRad="292100" rotWithShape="0" algn="tl" dir="2700000" dist="139700">
              <a:srgbClr val="333333">
                <a:alpha val="64313"/>
              </a:srgbClr>
            </a:outerShdw>
          </a:effectLst>
        </p:spPr>
      </p:pic>
      <p:pic>
        <p:nvPicPr>
          <p:cNvPr id="315" name="Google Shape;315;p22"/>
          <p:cNvPicPr preferRelativeResize="0"/>
          <p:nvPr/>
        </p:nvPicPr>
        <p:blipFill rotWithShape="1">
          <a:blip r:embed="rId6">
            <a:alphaModFix/>
          </a:blip>
          <a:srcRect b="0" l="0" r="0" t="0"/>
          <a:stretch/>
        </p:blipFill>
        <p:spPr>
          <a:xfrm>
            <a:off x="5052675" y="2832511"/>
            <a:ext cx="4067035" cy="2946880"/>
          </a:xfrm>
          <a:prstGeom prst="rect">
            <a:avLst/>
          </a:prstGeom>
          <a:noFill/>
          <a:ln>
            <a:noFill/>
          </a:ln>
          <a:effectLst>
            <a:outerShdw blurRad="292100" rotWithShape="0" algn="tl" dir="2700000" dist="139700">
              <a:srgbClr val="333333">
                <a:alpha val="64313"/>
              </a:srgbClr>
            </a:outerShdw>
          </a:effectLst>
        </p:spPr>
      </p:pic>
      <p:pic>
        <p:nvPicPr>
          <p:cNvPr id="316" name="Google Shape;316;p22"/>
          <p:cNvPicPr preferRelativeResize="0"/>
          <p:nvPr/>
        </p:nvPicPr>
        <p:blipFill rotWithShape="1">
          <a:blip r:embed="rId7">
            <a:alphaModFix/>
          </a:blip>
          <a:srcRect b="0" l="0" r="0" t="0"/>
          <a:stretch/>
        </p:blipFill>
        <p:spPr>
          <a:xfrm>
            <a:off x="9339943" y="2832511"/>
            <a:ext cx="2767693" cy="2946880"/>
          </a:xfrm>
          <a:prstGeom prst="rect">
            <a:avLst/>
          </a:prstGeom>
          <a:noFill/>
          <a:ln>
            <a:noFill/>
          </a:ln>
        </p:spPr>
      </p:pic>
      <p:sp>
        <p:nvSpPr>
          <p:cNvPr id="317" name="Google Shape;317;p22"/>
          <p:cNvSpPr/>
          <p:nvPr/>
        </p:nvSpPr>
        <p:spPr>
          <a:xfrm>
            <a:off x="1427270" y="5925852"/>
            <a:ext cx="25255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TRAIN ACCURACY : 85%</a:t>
            </a:r>
            <a:endParaRPr b="0" i="0" sz="1400" u="none" cap="none" strike="noStrike">
              <a:solidFill>
                <a:srgbClr val="000000"/>
              </a:solidFill>
              <a:latin typeface="Arial"/>
              <a:ea typeface="Arial"/>
              <a:cs typeface="Arial"/>
              <a:sym typeface="Arial"/>
            </a:endParaRPr>
          </a:p>
        </p:txBody>
      </p:sp>
      <p:sp>
        <p:nvSpPr>
          <p:cNvPr id="318" name="Google Shape;318;p22"/>
          <p:cNvSpPr/>
          <p:nvPr/>
        </p:nvSpPr>
        <p:spPr>
          <a:xfrm>
            <a:off x="6025265" y="5925852"/>
            <a:ext cx="25255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TEST ACCURACY : 82%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24" name="Google Shape;324;p23"/>
          <p:cNvSpPr txBox="1"/>
          <p:nvPr/>
        </p:nvSpPr>
        <p:spPr>
          <a:xfrm>
            <a:off x="683812" y="687913"/>
            <a:ext cx="409573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4. SUPPORT VECTOR MACHINE</a:t>
            </a:r>
            <a:endParaRPr b="0" i="0" sz="1400" u="none" cap="none" strike="noStrike">
              <a:solidFill>
                <a:srgbClr val="000000"/>
              </a:solidFill>
              <a:latin typeface="Arial"/>
              <a:ea typeface="Arial"/>
              <a:cs typeface="Arial"/>
              <a:sym typeface="Arial"/>
            </a:endParaRPr>
          </a:p>
        </p:txBody>
      </p:sp>
      <p:pic>
        <p:nvPicPr>
          <p:cNvPr id="325" name="Google Shape;325;p23"/>
          <p:cNvPicPr preferRelativeResize="0"/>
          <p:nvPr/>
        </p:nvPicPr>
        <p:blipFill rotWithShape="1">
          <a:blip r:embed="rId4">
            <a:alphaModFix/>
          </a:blip>
          <a:srcRect b="0" l="0" r="0" t="0"/>
          <a:stretch/>
        </p:blipFill>
        <p:spPr>
          <a:xfrm>
            <a:off x="7899441" y="687913"/>
            <a:ext cx="2639939" cy="2230354"/>
          </a:xfrm>
          <a:prstGeom prst="rect">
            <a:avLst/>
          </a:prstGeom>
          <a:noFill/>
          <a:ln>
            <a:noFill/>
          </a:ln>
        </p:spPr>
      </p:pic>
      <p:sp>
        <p:nvSpPr>
          <p:cNvPr id="326" name="Google Shape;326;p23"/>
          <p:cNvSpPr txBox="1"/>
          <p:nvPr/>
        </p:nvSpPr>
        <p:spPr>
          <a:xfrm>
            <a:off x="612249" y="1365870"/>
            <a:ext cx="7215629"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a:t>
            </a:r>
            <a:endParaRPr b="0" i="0" sz="1400" u="none" cap="none" strike="noStrike">
              <a:solidFill>
                <a:srgbClr val="000000"/>
              </a:solidFill>
              <a:latin typeface="Arial"/>
              <a:ea typeface="Arial"/>
              <a:cs typeface="Arial"/>
              <a:sym typeface="Arial"/>
            </a:endParaRPr>
          </a:p>
        </p:txBody>
      </p:sp>
      <p:pic>
        <p:nvPicPr>
          <p:cNvPr id="327" name="Google Shape;327;p23"/>
          <p:cNvPicPr preferRelativeResize="0"/>
          <p:nvPr/>
        </p:nvPicPr>
        <p:blipFill rotWithShape="1">
          <a:blip r:embed="rId5">
            <a:alphaModFix/>
          </a:blip>
          <a:srcRect b="0" l="0" r="0" t="0"/>
          <a:stretch/>
        </p:blipFill>
        <p:spPr>
          <a:xfrm>
            <a:off x="787586" y="3121494"/>
            <a:ext cx="3888188" cy="2667056"/>
          </a:xfrm>
          <a:prstGeom prst="rect">
            <a:avLst/>
          </a:prstGeom>
          <a:noFill/>
          <a:ln>
            <a:noFill/>
          </a:ln>
          <a:effectLst>
            <a:outerShdw blurRad="292100" rotWithShape="0" algn="tl" dir="2700000" dist="139700">
              <a:srgbClr val="333333">
                <a:alpha val="64313"/>
              </a:srgbClr>
            </a:outerShdw>
          </a:effectLst>
        </p:spPr>
      </p:pic>
      <p:pic>
        <p:nvPicPr>
          <p:cNvPr id="328" name="Google Shape;328;p23"/>
          <p:cNvPicPr preferRelativeResize="0"/>
          <p:nvPr/>
        </p:nvPicPr>
        <p:blipFill rotWithShape="1">
          <a:blip r:embed="rId6">
            <a:alphaModFix/>
          </a:blip>
          <a:srcRect b="0" l="0" r="0" t="0"/>
          <a:stretch/>
        </p:blipFill>
        <p:spPr>
          <a:xfrm>
            <a:off x="5128694" y="3134559"/>
            <a:ext cx="4023257" cy="2653991"/>
          </a:xfrm>
          <a:prstGeom prst="rect">
            <a:avLst/>
          </a:prstGeom>
          <a:noFill/>
          <a:ln>
            <a:noFill/>
          </a:ln>
          <a:effectLst>
            <a:outerShdw blurRad="292100" rotWithShape="0" algn="tl" dir="2700000" dist="139700">
              <a:srgbClr val="333333">
                <a:alpha val="64313"/>
              </a:srgbClr>
            </a:outerShdw>
          </a:effectLst>
        </p:spPr>
      </p:pic>
      <p:sp>
        <p:nvSpPr>
          <p:cNvPr id="329" name="Google Shape;329;p23"/>
          <p:cNvSpPr/>
          <p:nvPr/>
        </p:nvSpPr>
        <p:spPr>
          <a:xfrm>
            <a:off x="1468882" y="5942954"/>
            <a:ext cx="25255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TRAIN ACCURACY : 98%</a:t>
            </a:r>
            <a:endParaRPr b="0" i="0" sz="1400" u="none" cap="none" strike="noStrike">
              <a:solidFill>
                <a:srgbClr val="000000"/>
              </a:solidFill>
              <a:latin typeface="Arial"/>
              <a:ea typeface="Arial"/>
              <a:cs typeface="Arial"/>
              <a:sym typeface="Arial"/>
            </a:endParaRPr>
          </a:p>
        </p:txBody>
      </p:sp>
      <p:sp>
        <p:nvSpPr>
          <p:cNvPr id="330" name="Google Shape;330;p23"/>
          <p:cNvSpPr/>
          <p:nvPr/>
        </p:nvSpPr>
        <p:spPr>
          <a:xfrm>
            <a:off x="5877524" y="5895245"/>
            <a:ext cx="25255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2060"/>
                </a:solidFill>
                <a:latin typeface="Calibri"/>
                <a:ea typeface="Calibri"/>
                <a:cs typeface="Calibri"/>
                <a:sym typeface="Calibri"/>
              </a:rPr>
              <a:t>TEST ACCURACY : 88%</a:t>
            </a:r>
            <a:endParaRPr b="0" i="0" sz="1400" u="none" cap="none" strike="noStrike">
              <a:solidFill>
                <a:srgbClr val="000000"/>
              </a:solidFill>
              <a:latin typeface="Arial"/>
              <a:ea typeface="Arial"/>
              <a:cs typeface="Arial"/>
              <a:sym typeface="Arial"/>
            </a:endParaRPr>
          </a:p>
        </p:txBody>
      </p:sp>
      <p:pic>
        <p:nvPicPr>
          <p:cNvPr id="331" name="Google Shape;331;p23"/>
          <p:cNvPicPr preferRelativeResize="0"/>
          <p:nvPr/>
        </p:nvPicPr>
        <p:blipFill rotWithShape="1">
          <a:blip r:embed="rId7">
            <a:alphaModFix/>
          </a:blip>
          <a:srcRect b="0" l="0" r="0" t="0"/>
          <a:stretch/>
        </p:blipFill>
        <p:spPr>
          <a:xfrm>
            <a:off x="9422296" y="3134558"/>
            <a:ext cx="2639940" cy="27606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37" name="Google Shape;337;p24"/>
          <p:cNvSpPr/>
          <p:nvPr/>
        </p:nvSpPr>
        <p:spPr>
          <a:xfrm>
            <a:off x="3833825" y="687925"/>
            <a:ext cx="8143800" cy="4801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Roboto"/>
                <a:ea typeface="Roboto"/>
                <a:cs typeface="Roboto"/>
                <a:sym typeface="Roboto"/>
              </a:rPr>
              <a:t>From EDA we can see that here are mobile phones in 4 price ranges. The number of elements is almost similar.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1" i="0" sz="1800" u="none" cap="none" strike="noStrike">
              <a:solidFill>
                <a:srgbClr val="1F3864"/>
              </a:solidFill>
              <a:latin typeface="Roboto"/>
              <a:ea typeface="Roboto"/>
              <a:cs typeface="Roboto"/>
              <a:sym typeface="Roboto"/>
            </a:endParaRPr>
          </a:p>
          <a:p>
            <a:pPr indent="-342900" lvl="0" marL="3429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Roboto"/>
                <a:ea typeface="Roboto"/>
                <a:cs typeface="Roboto"/>
                <a:sym typeface="Roboto"/>
              </a:rPr>
              <a:t>half the devices have Bluetooth, and half don’t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1" i="0" sz="1800" u="none" cap="none" strike="noStrike">
              <a:solidFill>
                <a:srgbClr val="1F3864"/>
              </a:solidFill>
              <a:latin typeface="Roboto"/>
              <a:ea typeface="Roboto"/>
              <a:cs typeface="Roboto"/>
              <a:sym typeface="Roboto"/>
            </a:endParaRPr>
          </a:p>
          <a:p>
            <a:pPr indent="-342900" lvl="0" marL="3429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Roboto"/>
                <a:ea typeface="Roboto"/>
                <a:cs typeface="Roboto"/>
                <a:sym typeface="Roboto"/>
              </a:rPr>
              <a:t>There is a gradual increase in battery as the price range increases Ram has continuous increase with price range while moving from Low cost to Very high cost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1" i="0" sz="1800" u="none" cap="none" strike="noStrike">
              <a:solidFill>
                <a:srgbClr val="1F3864"/>
              </a:solidFill>
              <a:latin typeface="Roboto"/>
              <a:ea typeface="Roboto"/>
              <a:cs typeface="Roboto"/>
              <a:sym typeface="Roboto"/>
            </a:endParaRPr>
          </a:p>
          <a:p>
            <a:pPr indent="-342900" lvl="0" marL="3429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Roboto"/>
                <a:ea typeface="Roboto"/>
                <a:cs typeface="Roboto"/>
                <a:sym typeface="Roboto"/>
              </a:rPr>
              <a:t>costly phones are lighter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1" i="0" sz="1800" u="none" cap="none" strike="noStrike">
              <a:solidFill>
                <a:srgbClr val="1F3864"/>
              </a:solidFill>
              <a:latin typeface="Roboto"/>
              <a:ea typeface="Roboto"/>
              <a:cs typeface="Roboto"/>
              <a:sym typeface="Roboto"/>
            </a:endParaRPr>
          </a:p>
          <a:p>
            <a:pPr indent="-342900" lvl="0" marL="3429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Roboto"/>
                <a:ea typeface="Roboto"/>
                <a:cs typeface="Roboto"/>
                <a:sym typeface="Roboto"/>
              </a:rPr>
              <a:t>RAM, battery power, pixels played more significant role in deciding the price range of mobile phone.</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1" i="0" sz="1800" u="none" cap="none" strike="noStrike">
              <a:solidFill>
                <a:srgbClr val="1F3864"/>
              </a:solidFill>
              <a:latin typeface="Roboto"/>
              <a:ea typeface="Roboto"/>
              <a:cs typeface="Roboto"/>
              <a:sym typeface="Roboto"/>
            </a:endParaRPr>
          </a:p>
          <a:p>
            <a:pPr indent="-342900" lvl="0" marL="3429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Roboto"/>
                <a:ea typeface="Roboto"/>
                <a:cs typeface="Roboto"/>
                <a:sym typeface="Roboto"/>
              </a:rPr>
              <a:t>form all the above experiments we can conclude that logistic regression , SVM  and Hyperparameter tuning for Random Forest we got the best results</a:t>
            </a:r>
            <a:endParaRPr b="1" i="0" sz="1800" u="none" cap="none" strike="noStrike">
              <a:solidFill>
                <a:srgbClr val="1F3864"/>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1F3864"/>
              </a:solidFill>
              <a:latin typeface="Roboto"/>
              <a:ea typeface="Roboto"/>
              <a:cs typeface="Roboto"/>
              <a:sym typeface="Roboto"/>
            </a:endParaRPr>
          </a:p>
          <a:p>
            <a:pPr indent="-342900" lvl="0" marL="342900" marR="0" rtl="0" algn="l">
              <a:lnSpc>
                <a:spcPct val="100000"/>
              </a:lnSpc>
              <a:spcBef>
                <a:spcPts val="0"/>
              </a:spcBef>
              <a:spcAft>
                <a:spcPts val="0"/>
              </a:spcAft>
              <a:buClr>
                <a:srgbClr val="1F3864"/>
              </a:buClr>
              <a:buSzPts val="1800"/>
              <a:buFont typeface="Roboto"/>
              <a:buAutoNum type="arabicPeriod"/>
            </a:pPr>
            <a:r>
              <a:rPr b="1" i="0" lang="en-US" sz="1800" u="none" cap="none" strike="noStrike">
                <a:solidFill>
                  <a:srgbClr val="1F3864"/>
                </a:solidFill>
                <a:latin typeface="Roboto"/>
                <a:ea typeface="Roboto"/>
                <a:cs typeface="Roboto"/>
                <a:sym typeface="Roboto"/>
              </a:rPr>
              <a:t>This project model could be improved by developing software that could predict by selecting features so that it could be used while launching the new product.</a:t>
            </a:r>
            <a:endParaRPr b="1" i="0" sz="1800" u="none" cap="none" strike="noStrike">
              <a:solidFill>
                <a:srgbClr val="1F3864"/>
              </a:solidFill>
              <a:latin typeface="Roboto"/>
              <a:ea typeface="Roboto"/>
              <a:cs typeface="Roboto"/>
              <a:sym typeface="Roboto"/>
            </a:endParaRPr>
          </a:p>
        </p:txBody>
      </p:sp>
      <p:sp>
        <p:nvSpPr>
          <p:cNvPr id="338" name="Google Shape;338;p24"/>
          <p:cNvSpPr txBox="1"/>
          <p:nvPr/>
        </p:nvSpPr>
        <p:spPr>
          <a:xfrm>
            <a:off x="1105231" y="687913"/>
            <a:ext cx="157607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Conclusion</a:t>
            </a:r>
            <a:endParaRPr b="0" i="0" sz="2400" u="none" cap="none" strike="noStrike">
              <a:solidFill>
                <a:srgbClr val="FF0000"/>
              </a:solidFill>
              <a:latin typeface="Calibri"/>
              <a:ea typeface="Calibri"/>
              <a:cs typeface="Calibri"/>
              <a:sym typeface="Calibri"/>
            </a:endParaRPr>
          </a:p>
        </p:txBody>
      </p:sp>
      <p:pic>
        <p:nvPicPr>
          <p:cNvPr descr="Premium Vector | Businessman writes conclusion, report concept. paperwork,  sheets in folder. holding the clipboard and pen in hand. finally, outcome,  result. vector illustration flat design. isolated on background." id="339" name="Google Shape;339;p24"/>
          <p:cNvPicPr preferRelativeResize="0"/>
          <p:nvPr/>
        </p:nvPicPr>
        <p:blipFill rotWithShape="1">
          <a:blip r:embed="rId4">
            <a:alphaModFix/>
          </a:blip>
          <a:srcRect b="0" l="0" r="0" t="0"/>
          <a:stretch/>
        </p:blipFill>
        <p:spPr>
          <a:xfrm>
            <a:off x="57150" y="1552275"/>
            <a:ext cx="3675925" cy="3990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345" name="Google Shape;345;p25"/>
          <p:cNvSpPr txBox="1"/>
          <p:nvPr/>
        </p:nvSpPr>
        <p:spPr>
          <a:xfrm>
            <a:off x="3926617" y="2828835"/>
            <a:ext cx="4135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1" i="0" lang="en-US" sz="7200" u="none" cap="none" strike="noStrike">
                <a:solidFill>
                  <a:srgbClr val="FF0000"/>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07" name="Google Shape;107;p2"/>
          <p:cNvSpPr/>
          <p:nvPr/>
        </p:nvSpPr>
        <p:spPr>
          <a:xfrm>
            <a:off x="961053" y="2003530"/>
            <a:ext cx="7377403"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2060"/>
              </a:buClr>
              <a:buSzPts val="1800"/>
              <a:buFont typeface="Arial"/>
              <a:buChar char="•"/>
            </a:pPr>
            <a:r>
              <a:rPr b="1" i="0" lang="en-US" sz="1800" u="none" cap="none" strike="noStrike">
                <a:solidFill>
                  <a:srgbClr val="002060"/>
                </a:solidFill>
                <a:latin typeface="Calibri"/>
                <a:ea typeface="Calibri"/>
                <a:cs typeface="Calibri"/>
                <a:sym typeface="Calibri"/>
              </a:rPr>
              <a:t>In the competitive mobile phone market companies want to understand sales data of mobile phones and factors which drive the prices.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b="1" i="0" lang="en-US" sz="1800" u="none" cap="none" strike="noStrike">
                <a:solidFill>
                  <a:srgbClr val="002060"/>
                </a:solidFill>
                <a:latin typeface="Calibri"/>
                <a:ea typeface="Calibri"/>
                <a:cs typeface="Calibri"/>
                <a:sym typeface="Calibri"/>
              </a:rPr>
              <a:t>The objective is to find out some relation between features of a mobile phone(e.g.:- RAM, Internal Memory, etc.) and its selling price. In this problem, we do not have to predict the actual price but a price range indicating how high the price is.</a:t>
            </a:r>
            <a:endParaRPr b="0" i="0" sz="1400" u="none" cap="none" strike="noStrike">
              <a:solidFill>
                <a:srgbClr val="000000"/>
              </a:solidFill>
              <a:latin typeface="Arial"/>
              <a:ea typeface="Arial"/>
              <a:cs typeface="Arial"/>
              <a:sym typeface="Arial"/>
            </a:endParaRPr>
          </a:p>
        </p:txBody>
      </p:sp>
      <p:pic>
        <p:nvPicPr>
          <p:cNvPr descr="Question Mark Background Png - Understanding The Problem, Transparent Png -  kindpng" id="108" name="Google Shape;108;p2"/>
          <p:cNvPicPr preferRelativeResize="0"/>
          <p:nvPr/>
        </p:nvPicPr>
        <p:blipFill rotWithShape="1">
          <a:blip r:embed="rId4">
            <a:alphaModFix/>
          </a:blip>
          <a:srcRect b="0" l="0" r="0" t="0"/>
          <a:stretch/>
        </p:blipFill>
        <p:spPr>
          <a:xfrm>
            <a:off x="8261405" y="1275329"/>
            <a:ext cx="3704253" cy="4140761"/>
          </a:xfrm>
          <a:prstGeom prst="rect">
            <a:avLst/>
          </a:prstGeom>
          <a:noFill/>
          <a:ln>
            <a:noFill/>
          </a:ln>
        </p:spPr>
      </p:pic>
      <p:sp>
        <p:nvSpPr>
          <p:cNvPr id="109" name="Google Shape;109;p2"/>
          <p:cNvSpPr txBox="1"/>
          <p:nvPr/>
        </p:nvSpPr>
        <p:spPr>
          <a:xfrm>
            <a:off x="961053" y="1044497"/>
            <a:ext cx="266739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Problem Statement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3"/>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descr="F1 Talking Points (so far) for Australia - 3Legs4Wheels" id="115" name="Google Shape;115;p3"/>
          <p:cNvPicPr preferRelativeResize="0"/>
          <p:nvPr/>
        </p:nvPicPr>
        <p:blipFill rotWithShape="1">
          <a:blip r:embed="rId4">
            <a:alphaModFix/>
          </a:blip>
          <a:srcRect b="0" l="0" r="0" t="0"/>
          <a:stretch/>
        </p:blipFill>
        <p:spPr>
          <a:xfrm>
            <a:off x="810209" y="2034074"/>
            <a:ext cx="3816220" cy="3816220"/>
          </a:xfrm>
          <a:prstGeom prst="rect">
            <a:avLst/>
          </a:prstGeom>
          <a:noFill/>
          <a:ln>
            <a:noFill/>
          </a:ln>
        </p:spPr>
      </p:pic>
      <p:sp>
        <p:nvSpPr>
          <p:cNvPr id="116" name="Google Shape;116;p3"/>
          <p:cNvSpPr txBox="1"/>
          <p:nvPr/>
        </p:nvSpPr>
        <p:spPr>
          <a:xfrm>
            <a:off x="810209" y="1007706"/>
            <a:ext cx="240200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Points to discuss</a:t>
            </a:r>
            <a:r>
              <a:rPr b="1" i="0" lang="en-US" sz="3200" u="none" cap="none" strike="noStrike">
                <a:solidFill>
                  <a:srgbClr val="FF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5236586" y="1482252"/>
            <a:ext cx="6145200" cy="4248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 Data description and summary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 Data Preprocessing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Calibri"/>
                <a:ea typeface="Calibri"/>
                <a:cs typeface="Calibri"/>
                <a:sym typeface="Calibri"/>
              </a:rPr>
              <a:t>Getting the dataset</a:t>
            </a:r>
            <a:endParaRPr b="0" i="0" sz="1800" u="none" cap="none" strike="noStrike">
              <a:solidFill>
                <a:srgbClr val="1F3864"/>
              </a:solidFill>
              <a:latin typeface="Calibri"/>
              <a:ea typeface="Calibri"/>
              <a:cs typeface="Calibri"/>
              <a:sym typeface="Calibri"/>
            </a:endParaRPr>
          </a:p>
          <a:p>
            <a:pPr indent="-457200" lvl="0" marL="4572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Calibri"/>
                <a:ea typeface="Calibri"/>
                <a:cs typeface="Calibri"/>
                <a:sym typeface="Calibri"/>
              </a:rPr>
              <a:t>Importing libraries</a:t>
            </a:r>
            <a:endParaRPr b="0" i="0" sz="1800" u="none" cap="none" strike="noStrike">
              <a:solidFill>
                <a:srgbClr val="1F3864"/>
              </a:solidFill>
              <a:latin typeface="Calibri"/>
              <a:ea typeface="Calibri"/>
              <a:cs typeface="Calibri"/>
              <a:sym typeface="Calibri"/>
            </a:endParaRPr>
          </a:p>
          <a:p>
            <a:pPr indent="-457200" lvl="0" marL="4572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Calibri"/>
                <a:ea typeface="Calibri"/>
                <a:cs typeface="Calibri"/>
                <a:sym typeface="Calibri"/>
              </a:rPr>
              <a:t>Importing datasets</a:t>
            </a:r>
            <a:endParaRPr b="0" i="0" sz="1800" u="none" cap="none" strike="noStrike">
              <a:solidFill>
                <a:srgbClr val="1F3864"/>
              </a:solidFill>
              <a:latin typeface="Calibri"/>
              <a:ea typeface="Calibri"/>
              <a:cs typeface="Calibri"/>
              <a:sym typeface="Calibri"/>
            </a:endParaRPr>
          </a:p>
          <a:p>
            <a:pPr indent="-457200" lvl="0" marL="4572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Calibri"/>
                <a:ea typeface="Calibri"/>
                <a:cs typeface="Calibri"/>
                <a:sym typeface="Calibri"/>
              </a:rPr>
              <a:t>Finding Missing Data</a:t>
            </a:r>
            <a:endParaRPr b="0" i="0" sz="1800" u="none" cap="none" strike="noStrike">
              <a:solidFill>
                <a:srgbClr val="1F3864"/>
              </a:solidFill>
              <a:latin typeface="Calibri"/>
              <a:ea typeface="Calibri"/>
              <a:cs typeface="Calibri"/>
              <a:sym typeface="Calibri"/>
            </a:endParaRPr>
          </a:p>
          <a:p>
            <a:pPr indent="-457200" lvl="0" marL="457200" marR="0" rtl="0" algn="l">
              <a:lnSpc>
                <a:spcPct val="100000"/>
              </a:lnSpc>
              <a:spcBef>
                <a:spcPts val="0"/>
              </a:spcBef>
              <a:spcAft>
                <a:spcPts val="0"/>
              </a:spcAft>
              <a:buClr>
                <a:srgbClr val="1F3864"/>
              </a:buClr>
              <a:buSzPts val="1800"/>
              <a:buFont typeface="Calibri"/>
              <a:buAutoNum type="arabicPeriod"/>
            </a:pPr>
            <a:r>
              <a:rPr b="1" i="0" lang="en-US" sz="1800" u="none" cap="none" strike="noStrike">
                <a:solidFill>
                  <a:srgbClr val="1F3864"/>
                </a:solidFill>
                <a:latin typeface="Calibri"/>
                <a:ea typeface="Calibri"/>
                <a:cs typeface="Calibri"/>
                <a:sym typeface="Calibri"/>
              </a:rPr>
              <a:t>Encoding Categorical Data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 Exploratory data analysis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 Heat map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 Machine learning algorithms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1.   Logistic regression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2.   Decision tree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3.   Random forest classifier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4.   SVM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1F3864"/>
              </a:buClr>
              <a:buSzPts val="1800"/>
              <a:buFont typeface="Arial"/>
              <a:buChar char="•"/>
            </a:pPr>
            <a:r>
              <a:rPr b="1" i="0" lang="en-US" sz="1800" u="none" cap="none" strike="noStrike">
                <a:solidFill>
                  <a:srgbClr val="1F3864"/>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23" name="Google Shape;123;p4"/>
          <p:cNvSpPr/>
          <p:nvPr/>
        </p:nvSpPr>
        <p:spPr>
          <a:xfrm>
            <a:off x="730259" y="804271"/>
            <a:ext cx="10731482" cy="3908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Data description</a:t>
            </a:r>
            <a:endParaRPr b="1"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The data contains information regarding mobile phone features, specifications etc and their price range.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The various features and information can be used to predict the price range of a mobile phone.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Battery_power - Total energy a battery can store in one time measured in mAh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Blue - Has bluetooth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Clock_speed - speed at which microprocessor executes instructions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Dual_sim - Has dual sim support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Fc - Front Camera megapixels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Four_g - Has 4G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Int_memory - Internal Memory in Gigabytes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M_dep - Mobile Depth in 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Mobile_wt - Weight of mobile phone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29" name="Google Shape;129;p5"/>
          <p:cNvSpPr/>
          <p:nvPr/>
        </p:nvSpPr>
        <p:spPr>
          <a:xfrm>
            <a:off x="714789" y="844969"/>
            <a:ext cx="11638941" cy="46782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Data description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N_cores - Number of cores of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Pc - Primary Camera megapixels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Px_height - Pixel Resolution Height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Px_width - Pixel Resolution Width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Ram - Random Access Memory in Megabytes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Sc_h - Screen Height of mobile in 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Sc_w - Screen Width of mobile in cm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Talk_time - longest time that a single battery charge will last when you 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Three_g - Has 3G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Touch_screen - Has touch screen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Wifi - Has wifi or not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Price_range - This is the target variable with value of 0(low cost), 1(medium cost),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2(high cost) and 3(very high cost).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6"/>
          <p:cNvPicPr preferRelativeResize="0"/>
          <p:nvPr/>
        </p:nvPicPr>
        <p:blipFill rotWithShape="1">
          <a:blip r:embed="rId3">
            <a:alphaModFix/>
          </a:blip>
          <a:srcRect b="0" l="0" r="0" t="0"/>
          <a:stretch/>
        </p:blipFill>
        <p:spPr>
          <a:xfrm>
            <a:off x="11504087" y="0"/>
            <a:ext cx="687913" cy="687913"/>
          </a:xfrm>
          <a:prstGeom prst="rect">
            <a:avLst/>
          </a:prstGeom>
          <a:noFill/>
          <a:ln>
            <a:noFill/>
          </a:ln>
        </p:spPr>
      </p:pic>
      <p:sp>
        <p:nvSpPr>
          <p:cNvPr id="135" name="Google Shape;135;p6"/>
          <p:cNvSpPr txBox="1"/>
          <p:nvPr/>
        </p:nvSpPr>
        <p:spPr>
          <a:xfrm>
            <a:off x="1084749" y="687913"/>
            <a:ext cx="268342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a:t>
            </a:r>
            <a:r>
              <a:rPr b="1" i="0" lang="en-US" sz="2400" u="none" cap="none" strike="noStrike">
                <a:solidFill>
                  <a:srgbClr val="FF0000"/>
                </a:solidFill>
                <a:latin typeface="Calibri"/>
                <a:ea typeface="Calibri"/>
                <a:cs typeface="Calibri"/>
                <a:sym typeface="Calibri"/>
              </a:rPr>
              <a:t>Data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6" name="Google Shape;136;p6"/>
          <p:cNvPicPr preferRelativeResize="0"/>
          <p:nvPr/>
        </p:nvPicPr>
        <p:blipFill rotWithShape="1">
          <a:blip r:embed="rId4">
            <a:alphaModFix/>
          </a:blip>
          <a:srcRect b="0" l="0" r="0" t="0"/>
          <a:stretch/>
        </p:blipFill>
        <p:spPr>
          <a:xfrm>
            <a:off x="1208005" y="1865659"/>
            <a:ext cx="4067375" cy="2802313"/>
          </a:xfrm>
          <a:prstGeom prst="rect">
            <a:avLst/>
          </a:prstGeom>
          <a:noFill/>
          <a:ln>
            <a:noFill/>
          </a:ln>
          <a:effectLst>
            <a:outerShdw blurRad="190500" rotWithShape="0" algn="tl">
              <a:srgbClr val="000000">
                <a:alpha val="69411"/>
              </a:srgbClr>
            </a:outerShdw>
          </a:effectLst>
        </p:spPr>
      </p:pic>
      <p:pic>
        <p:nvPicPr>
          <p:cNvPr id="137" name="Google Shape;137;p6"/>
          <p:cNvPicPr preferRelativeResize="0"/>
          <p:nvPr/>
        </p:nvPicPr>
        <p:blipFill rotWithShape="1">
          <a:blip r:embed="rId5">
            <a:alphaModFix/>
          </a:blip>
          <a:srcRect b="0" l="0" r="0" t="0"/>
          <a:stretch/>
        </p:blipFill>
        <p:spPr>
          <a:xfrm>
            <a:off x="7078459" y="1865659"/>
            <a:ext cx="4680667" cy="2802313"/>
          </a:xfrm>
          <a:prstGeom prst="rect">
            <a:avLst/>
          </a:prstGeom>
          <a:noFill/>
          <a:ln>
            <a:noFill/>
          </a:ln>
          <a:effectLst>
            <a:outerShdw blurRad="190500" rotWithShape="0" algn="tl">
              <a:srgbClr val="000000">
                <a:alpha val="69411"/>
              </a:srgbClr>
            </a:outerShdw>
          </a:effectLst>
        </p:spPr>
      </p:pic>
      <p:sp>
        <p:nvSpPr>
          <p:cNvPr id="138" name="Google Shape;138;p6"/>
          <p:cNvSpPr txBox="1"/>
          <p:nvPr/>
        </p:nvSpPr>
        <p:spPr>
          <a:xfrm>
            <a:off x="1084749" y="4841510"/>
            <a:ext cx="508745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Read and write Mobile Price Range (tabular)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using pandas functions</a:t>
            </a:r>
            <a:endParaRPr b="0" i="0" sz="1400" u="none" cap="none" strike="noStrike">
              <a:solidFill>
                <a:srgbClr val="000000"/>
              </a:solidFill>
              <a:latin typeface="Arial"/>
              <a:ea typeface="Arial"/>
              <a:cs typeface="Arial"/>
              <a:sym typeface="Arial"/>
            </a:endParaRPr>
          </a:p>
        </p:txBody>
      </p:sp>
      <p:sp>
        <p:nvSpPr>
          <p:cNvPr id="139" name="Google Shape;139;p6"/>
          <p:cNvSpPr txBox="1"/>
          <p:nvPr/>
        </p:nvSpPr>
        <p:spPr>
          <a:xfrm>
            <a:off x="6539591" y="4841510"/>
            <a:ext cx="6058369"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The info() method prints information about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Mobile Price Range Data Frame. The information contains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the number of columns, column labels, column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types, memory usage, range index, and the number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cells in each column (non-null values).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45" name="Google Shape;145;p7"/>
          <p:cNvPicPr preferRelativeResize="0"/>
          <p:nvPr/>
        </p:nvPicPr>
        <p:blipFill rotWithShape="1">
          <a:blip r:embed="rId4">
            <a:alphaModFix/>
          </a:blip>
          <a:srcRect b="0" l="0" r="0" t="0"/>
          <a:stretch/>
        </p:blipFill>
        <p:spPr>
          <a:xfrm>
            <a:off x="768627" y="1481410"/>
            <a:ext cx="4262012" cy="3138298"/>
          </a:xfrm>
          <a:prstGeom prst="rect">
            <a:avLst/>
          </a:prstGeom>
          <a:noFill/>
          <a:ln>
            <a:noFill/>
          </a:ln>
          <a:effectLst>
            <a:outerShdw blurRad="292100" rotWithShape="0" algn="tl" dir="2700000" dist="139700">
              <a:srgbClr val="333333">
                <a:alpha val="64313"/>
              </a:srgbClr>
            </a:outerShdw>
          </a:effectLst>
        </p:spPr>
      </p:pic>
      <p:pic>
        <p:nvPicPr>
          <p:cNvPr id="146" name="Google Shape;146;p7"/>
          <p:cNvPicPr preferRelativeResize="0"/>
          <p:nvPr/>
        </p:nvPicPr>
        <p:blipFill rotWithShape="1">
          <a:blip r:embed="rId5">
            <a:alphaModFix/>
          </a:blip>
          <a:srcRect b="0" l="0" r="0" t="0"/>
          <a:stretch/>
        </p:blipFill>
        <p:spPr>
          <a:xfrm>
            <a:off x="7092452" y="1481410"/>
            <a:ext cx="5099548" cy="3138298"/>
          </a:xfrm>
          <a:prstGeom prst="rect">
            <a:avLst/>
          </a:prstGeom>
          <a:noFill/>
          <a:ln>
            <a:noFill/>
          </a:ln>
          <a:effectLst>
            <a:outerShdw blurRad="292100" rotWithShape="0" algn="tl" dir="2700000" dist="139700">
              <a:srgbClr val="333333">
                <a:alpha val="64313"/>
              </a:srgbClr>
            </a:outerShdw>
          </a:effectLst>
        </p:spPr>
      </p:pic>
      <p:sp>
        <p:nvSpPr>
          <p:cNvPr id="147" name="Google Shape;147;p7"/>
          <p:cNvSpPr txBox="1"/>
          <p:nvPr/>
        </p:nvSpPr>
        <p:spPr>
          <a:xfrm>
            <a:off x="446656" y="5083348"/>
            <a:ext cx="490595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Firstly check the minimum value of pixel width, pixel Height and Screen ,Width Screen Height is cannot be Zero.</a:t>
            </a:r>
            <a:endParaRPr b="0" i="0" sz="1400" u="none" cap="none" strike="noStrike">
              <a:solidFill>
                <a:srgbClr val="000000"/>
              </a:solidFill>
              <a:latin typeface="Arial"/>
              <a:ea typeface="Arial"/>
              <a:cs typeface="Arial"/>
              <a:sym typeface="Arial"/>
            </a:endParaRPr>
          </a:p>
        </p:txBody>
      </p:sp>
      <p:sp>
        <p:nvSpPr>
          <p:cNvPr id="148" name="Google Shape;148;p7"/>
          <p:cNvSpPr txBox="1"/>
          <p:nvPr/>
        </p:nvSpPr>
        <p:spPr>
          <a:xfrm>
            <a:off x="6514836" y="5083348"/>
            <a:ext cx="523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I can found the zero value in pixel Height and screen width columns. So handle this value assigning mean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b="0" l="0" r="0" t="0"/>
          <a:stretch/>
        </p:blipFill>
        <p:spPr>
          <a:xfrm>
            <a:off x="11504087" y="0"/>
            <a:ext cx="687913" cy="687913"/>
          </a:xfrm>
          <a:prstGeom prst="rect">
            <a:avLst/>
          </a:prstGeom>
          <a:noFill/>
          <a:ln>
            <a:noFill/>
          </a:ln>
        </p:spPr>
      </p:pic>
      <p:pic>
        <p:nvPicPr>
          <p:cNvPr id="154" name="Google Shape;154;p8"/>
          <p:cNvPicPr preferRelativeResize="0"/>
          <p:nvPr/>
        </p:nvPicPr>
        <p:blipFill rotWithShape="1">
          <a:blip r:embed="rId4">
            <a:alphaModFix/>
          </a:blip>
          <a:srcRect b="0" l="0" r="0" t="0"/>
          <a:stretch/>
        </p:blipFill>
        <p:spPr>
          <a:xfrm>
            <a:off x="810513" y="1190717"/>
            <a:ext cx="4688364" cy="3508253"/>
          </a:xfrm>
          <a:prstGeom prst="rect">
            <a:avLst/>
          </a:prstGeom>
          <a:noFill/>
          <a:ln>
            <a:noFill/>
          </a:ln>
          <a:effectLst>
            <a:outerShdw blurRad="292100" rotWithShape="0" algn="tl" dir="2700000" dist="139700">
              <a:srgbClr val="333333">
                <a:alpha val="64313"/>
              </a:srgbClr>
            </a:outerShdw>
          </a:effectLst>
        </p:spPr>
      </p:pic>
      <p:pic>
        <p:nvPicPr>
          <p:cNvPr id="155" name="Google Shape;155;p8"/>
          <p:cNvPicPr preferRelativeResize="0"/>
          <p:nvPr/>
        </p:nvPicPr>
        <p:blipFill rotWithShape="1">
          <a:blip r:embed="rId5">
            <a:alphaModFix/>
          </a:blip>
          <a:srcRect b="0" l="0" r="0" t="0"/>
          <a:stretch/>
        </p:blipFill>
        <p:spPr>
          <a:xfrm>
            <a:off x="6352556" y="1190717"/>
            <a:ext cx="5028931" cy="3521038"/>
          </a:xfrm>
          <a:prstGeom prst="rect">
            <a:avLst/>
          </a:prstGeom>
          <a:noFill/>
          <a:ln>
            <a:noFill/>
          </a:ln>
          <a:effectLst>
            <a:outerShdw blurRad="292100" rotWithShape="0" algn="tl" dir="2700000" dist="139700">
              <a:srgbClr val="333333">
                <a:alpha val="64313"/>
              </a:srgbClr>
            </a:outerShdw>
          </a:effectLst>
        </p:spPr>
      </p:pic>
      <p:sp>
        <p:nvSpPr>
          <p:cNvPr id="156" name="Google Shape;156;p8"/>
          <p:cNvSpPr txBox="1"/>
          <p:nvPr/>
        </p:nvSpPr>
        <p:spPr>
          <a:xfrm>
            <a:off x="6432069" y="5155082"/>
            <a:ext cx="5274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 We will count total number of NaN data present in Mobile Price Range dataset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and find out the number of NaN or missing values in each columns.</a:t>
            </a:r>
            <a:endParaRPr b="0" i="0" sz="1400" u="none" cap="none" strike="noStrike">
              <a:solidFill>
                <a:srgbClr val="000000"/>
              </a:solidFill>
              <a:latin typeface="Arial"/>
              <a:ea typeface="Arial"/>
              <a:cs typeface="Arial"/>
              <a:sym typeface="Arial"/>
            </a:endParaRPr>
          </a:p>
        </p:txBody>
      </p:sp>
      <p:sp>
        <p:nvSpPr>
          <p:cNvPr id="157" name="Google Shape;157;p8"/>
          <p:cNvSpPr txBox="1"/>
          <p:nvPr/>
        </p:nvSpPr>
        <p:spPr>
          <a:xfrm>
            <a:off x="1071569" y="5239910"/>
            <a:ext cx="468836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Calibri"/>
                <a:ea typeface="Calibri"/>
                <a:cs typeface="Calibri"/>
                <a:sym typeface="Calibri"/>
              </a:rPr>
              <a:t>The</a:t>
            </a:r>
            <a:r>
              <a:rPr b="0" i="0" lang="en-US" sz="1800" u="none" cap="none" strike="noStrike">
                <a:solidFill>
                  <a:srgbClr val="1F3864"/>
                </a:solidFill>
                <a:latin typeface="Calibri"/>
                <a:ea typeface="Calibri"/>
                <a:cs typeface="Calibri"/>
                <a:sym typeface="Calibri"/>
              </a:rPr>
              <a:t> </a:t>
            </a:r>
            <a:r>
              <a:rPr b="1" i="0" lang="en-US" sz="1800" u="none" cap="none" strike="noStrike">
                <a:solidFill>
                  <a:srgbClr val="1F3864"/>
                </a:solidFill>
                <a:latin typeface="Calibri"/>
                <a:ea typeface="Calibri"/>
                <a:cs typeface="Calibri"/>
                <a:sym typeface="Calibri"/>
              </a:rPr>
              <a:t>pandas.unique() function returns the unique values present in a dataset</a:t>
            </a:r>
            <a:r>
              <a:rPr b="0" i="0" lang="en-US" sz="1800" u="none" cap="none" strike="noStrike">
                <a:solidFill>
                  <a:srgbClr val="1F3864"/>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2022-11-03T20:21:26Z</dcterms:created>
  <dc:creator>SURAJ KAD</dc:creator>
</cp:coreProperties>
</file>