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6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rgbClr val="1F38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42119" y="1199388"/>
            <a:ext cx="580643" cy="58064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3232" y="6178296"/>
            <a:ext cx="165506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0544" y="1336066"/>
            <a:ext cx="1035685" cy="32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0575" y="1642412"/>
            <a:ext cx="5516880" cy="4778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rgbClr val="1F38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mailto:tanviripatel1998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ubhamsawant248@gmail.com" TargetMode="External"/><Relationship Id="rId5" Type="http://schemas.openxmlformats.org/officeDocument/2006/relationships/hyperlink" Target="mailto:suraj.kad.90@gmail.com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132" y="1850357"/>
            <a:ext cx="5234940" cy="133858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4950" spc="-15" dirty="0"/>
              <a:t>Capstone</a:t>
            </a:r>
            <a:r>
              <a:rPr sz="4950" spc="-70" dirty="0"/>
              <a:t> </a:t>
            </a:r>
            <a:r>
              <a:rPr sz="4950" spc="-10" dirty="0"/>
              <a:t>Project</a:t>
            </a:r>
            <a:r>
              <a:rPr sz="4950" spc="-30" dirty="0"/>
              <a:t> </a:t>
            </a:r>
            <a:r>
              <a:rPr sz="4950" dirty="0"/>
              <a:t>-</a:t>
            </a:r>
            <a:r>
              <a:rPr sz="4950" spc="-30" dirty="0"/>
              <a:t> </a:t>
            </a:r>
            <a:r>
              <a:rPr sz="4950" dirty="0"/>
              <a:t>2</a:t>
            </a:r>
            <a:endParaRPr sz="4950"/>
          </a:p>
          <a:p>
            <a:pPr marL="635" algn="ctr">
              <a:lnSpc>
                <a:spcPct val="100000"/>
              </a:lnSpc>
              <a:spcBef>
                <a:spcPts val="415"/>
              </a:spcBef>
            </a:pPr>
            <a:r>
              <a:rPr sz="2650" spc="-20" dirty="0">
                <a:solidFill>
                  <a:srgbClr val="1F3864"/>
                </a:solidFill>
              </a:rPr>
              <a:t>Retail</a:t>
            </a:r>
            <a:r>
              <a:rPr sz="2650" spc="-5" dirty="0">
                <a:solidFill>
                  <a:srgbClr val="1F3864"/>
                </a:solidFill>
              </a:rPr>
              <a:t> </a:t>
            </a:r>
            <a:r>
              <a:rPr sz="2650" spc="-10" dirty="0">
                <a:solidFill>
                  <a:srgbClr val="1F3864"/>
                </a:solidFill>
              </a:rPr>
              <a:t>Sales</a:t>
            </a:r>
            <a:r>
              <a:rPr sz="2650" spc="-35" dirty="0">
                <a:solidFill>
                  <a:srgbClr val="1F3864"/>
                </a:solidFill>
              </a:rPr>
              <a:t> </a:t>
            </a:r>
            <a:r>
              <a:rPr sz="2650" spc="-10" dirty="0">
                <a:solidFill>
                  <a:srgbClr val="1F3864"/>
                </a:solidFill>
              </a:rPr>
              <a:t>Prediction</a:t>
            </a:r>
            <a:r>
              <a:rPr sz="2650" spc="-25" dirty="0">
                <a:solidFill>
                  <a:srgbClr val="1F3864"/>
                </a:solidFill>
              </a:rPr>
              <a:t> By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1888" y="3247644"/>
            <a:ext cx="5405628" cy="21137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0" y="1199388"/>
            <a:ext cx="620267" cy="6202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0455" y="6181344"/>
            <a:ext cx="1663510" cy="429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2D413-5E79-C504-98A9-39433A8DA3B9}"/>
              </a:ext>
            </a:extLst>
          </p:cNvPr>
          <p:cNvSpPr txBox="1"/>
          <p:nvPr/>
        </p:nvSpPr>
        <p:spPr>
          <a:xfrm>
            <a:off x="1295400" y="5672952"/>
            <a:ext cx="50292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Contributor Role</a:t>
            </a:r>
            <a:endParaRPr lang="en-I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2060"/>
                </a:solidFill>
                <a:effectLst/>
                <a:latin typeface="TNR"/>
              </a:rPr>
              <a:t> Suraj Kad </a:t>
            </a:r>
            <a:r>
              <a:rPr lang="en-IN" sz="1400" b="1" i="0" u="none" strike="noStrike" dirty="0">
                <a:solidFill>
                  <a:srgbClr val="002060"/>
                </a:solidFill>
                <a:effectLst/>
                <a:latin typeface="TNR"/>
              </a:rPr>
              <a:t>(</a:t>
            </a:r>
            <a:r>
              <a:rPr lang="en-IN" sz="1200" b="1" i="0" u="sng" strike="noStrike" dirty="0">
                <a:solidFill>
                  <a:srgbClr val="0563C1"/>
                </a:solidFill>
                <a:effectLst/>
                <a:latin typeface="TNR"/>
                <a:hlinkClick r:id="rId5"/>
              </a:rPr>
              <a:t>suraj.kad.90@gmail.com</a:t>
            </a:r>
            <a:r>
              <a:rPr lang="en-IN" sz="1400" b="1" i="0" u="none" strike="noStrike" dirty="0">
                <a:solidFill>
                  <a:srgbClr val="002060"/>
                </a:solidFill>
                <a:effectLst/>
                <a:latin typeface="TNR"/>
              </a:rPr>
              <a:t>)</a:t>
            </a:r>
            <a:endParaRPr lang="en-I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2060"/>
                </a:solidFill>
                <a:effectLst/>
                <a:latin typeface="TNR"/>
              </a:rPr>
              <a:t> Shubham Sawant </a:t>
            </a:r>
            <a:r>
              <a:rPr lang="en-IN" sz="1400" b="1" i="0" u="none" strike="noStrike" dirty="0">
                <a:solidFill>
                  <a:srgbClr val="002060"/>
                </a:solidFill>
                <a:effectLst/>
                <a:latin typeface="TNR"/>
              </a:rPr>
              <a:t>(</a:t>
            </a:r>
            <a:r>
              <a:rPr lang="en-IN" sz="1200" b="1" i="0" u="sng" strike="noStrike" dirty="0">
                <a:solidFill>
                  <a:srgbClr val="0563C1"/>
                </a:solidFill>
                <a:effectLst/>
                <a:latin typeface="TNR"/>
                <a:hlinkClick r:id="rId6"/>
              </a:rPr>
              <a:t>shubhamsawant248@gmail.com</a:t>
            </a:r>
            <a:r>
              <a:rPr lang="en-IN" sz="1400" b="1" i="0" u="none" strike="noStrike" dirty="0">
                <a:solidFill>
                  <a:srgbClr val="002060"/>
                </a:solidFill>
                <a:effectLst/>
                <a:latin typeface="TNR"/>
              </a:rPr>
              <a:t>)</a:t>
            </a:r>
            <a:endParaRPr lang="en-IN" dirty="0"/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2060"/>
                </a:solidFill>
                <a:effectLst/>
                <a:latin typeface="TNR"/>
              </a:rPr>
              <a:t> Tanvir Patel </a:t>
            </a:r>
            <a:r>
              <a:rPr lang="en-IN" sz="1400" b="1" i="0" u="none" strike="noStrike" dirty="0">
                <a:solidFill>
                  <a:srgbClr val="002060"/>
                </a:solidFill>
                <a:effectLst/>
                <a:latin typeface="TNR"/>
              </a:rPr>
              <a:t>(</a:t>
            </a:r>
            <a:r>
              <a:rPr lang="en-IN" sz="1200" b="1" i="0" u="sng" strike="noStrike" dirty="0">
                <a:solidFill>
                  <a:srgbClr val="0563C1"/>
                </a:solidFill>
                <a:effectLst/>
                <a:latin typeface="TNR"/>
                <a:hlinkClick r:id="rId7"/>
              </a:rPr>
              <a:t>tanviripatel1998@gmail.com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08" y="1816070"/>
            <a:ext cx="459105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Store</a:t>
            </a:r>
            <a:r>
              <a:rPr sz="145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145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450" b="1" dirty="0">
                <a:solidFill>
                  <a:srgbClr val="FF0000"/>
                </a:solidFill>
                <a:latin typeface="Calibri"/>
                <a:cs typeface="Calibri"/>
              </a:rPr>
              <a:t> average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sales/customer/spending relation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867" y="2241543"/>
            <a:ext cx="5921544" cy="37260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29159" y="2479056"/>
            <a:ext cx="2453640" cy="183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As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we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can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see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from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graphs,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Store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Type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has the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most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stores,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customers.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However,</a:t>
            </a:r>
            <a:r>
              <a:rPr sz="1450" b="1" spc="-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Store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Type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D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has</a:t>
            </a:r>
            <a:endParaRPr sz="1450">
              <a:latin typeface="Calibri"/>
              <a:cs typeface="Calibri"/>
            </a:endParaRPr>
          </a:p>
          <a:p>
            <a:pPr marL="12700" marR="82550">
              <a:lnSpc>
                <a:spcPct val="102299"/>
              </a:lnSpc>
              <a:spcBef>
                <a:spcPts val="10"/>
              </a:spcBef>
            </a:pP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4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best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averages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pending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per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customers.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Store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Type B,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with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only 17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stores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has the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most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average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c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680" y="1971792"/>
            <a:ext cx="6817531" cy="44906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82097" y="2261084"/>
            <a:ext cx="2620645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625">
              <a:lnSpc>
                <a:spcPct val="101600"/>
              </a:lnSpc>
              <a:spcBef>
                <a:spcPts val="95"/>
              </a:spcBef>
            </a:pP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So,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of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course,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if</a:t>
            </a:r>
            <a:r>
              <a:rPr sz="130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stores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having </a:t>
            </a:r>
            <a:r>
              <a:rPr sz="1300" b="1" spc="-28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promotion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the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sells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1F3864"/>
                </a:solidFill>
                <a:latin typeface="Calibri"/>
                <a:cs typeface="Calibri"/>
              </a:rPr>
              <a:t>higher.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01499"/>
              </a:lnSpc>
            </a:pP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Overall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the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store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promotions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selling's </a:t>
            </a:r>
            <a:r>
              <a:rPr sz="1300" b="1" spc="-27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are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also higher than the seasonality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promotions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(Promo2).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However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I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can't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see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no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yearly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trend.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790" y="1349720"/>
            <a:ext cx="373697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Understand</a:t>
            </a:r>
            <a:r>
              <a:rPr sz="145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promotion</a:t>
            </a:r>
            <a:r>
              <a:rPr sz="14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affected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Sales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114" y="1767322"/>
            <a:ext cx="5446311" cy="45911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7277" y="2675378"/>
            <a:ext cx="4059554" cy="1814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9420" marR="467995" algn="ctr">
              <a:lnSpc>
                <a:spcPct val="147600"/>
              </a:lnSpc>
              <a:spcBef>
                <a:spcPts val="90"/>
              </a:spcBef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As 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We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can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see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that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when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promotion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running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high.</a:t>
            </a:r>
            <a:endParaRPr sz="1450">
              <a:latin typeface="Calibri"/>
              <a:cs typeface="Calibri"/>
            </a:endParaRPr>
          </a:p>
          <a:p>
            <a:pPr marR="32384" algn="ctr">
              <a:lnSpc>
                <a:spcPct val="100000"/>
              </a:lnSpc>
              <a:spcBef>
                <a:spcPts val="170"/>
              </a:spcBef>
            </a:pP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So,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no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promotion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weekend.</a:t>
            </a:r>
            <a:endParaRPr sz="1450">
              <a:latin typeface="Calibri"/>
              <a:cs typeface="Calibri"/>
            </a:endParaRPr>
          </a:p>
          <a:p>
            <a:pPr marR="32384" algn="ctr">
              <a:lnSpc>
                <a:spcPct val="100000"/>
              </a:lnSpc>
              <a:spcBef>
                <a:spcPts val="825"/>
              </a:spcBef>
            </a:pP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However,</a:t>
            </a:r>
            <a:r>
              <a:rPr sz="1450" b="1" spc="-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sales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are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very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high,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if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the</a:t>
            </a:r>
            <a:endParaRPr sz="1450">
              <a:latin typeface="Calibri"/>
              <a:cs typeface="Calibri"/>
            </a:endParaRPr>
          </a:p>
          <a:p>
            <a:pPr marL="12065" marR="5080" algn="ctr">
              <a:lnSpc>
                <a:spcPct val="109700"/>
              </a:lnSpc>
              <a:spcBef>
                <a:spcPts val="660"/>
              </a:spcBef>
            </a:pP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stores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have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promotion.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going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crazy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on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Sunday.</a:t>
            </a:r>
            <a:r>
              <a:rPr sz="1450" b="1" spc="-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No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wonder.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701" y="1828251"/>
            <a:ext cx="170116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Sales</a:t>
            </a:r>
            <a:r>
              <a:rPr sz="145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VS</a:t>
            </a:r>
            <a:r>
              <a:rPr sz="14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369" y="2412233"/>
            <a:ext cx="3227109" cy="31938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88352" y="1826774"/>
            <a:ext cx="30308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Distributions</a:t>
            </a:r>
            <a:r>
              <a:rPr sz="145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4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different</a:t>
            </a:r>
            <a:r>
              <a:rPr sz="145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store</a:t>
            </a:r>
            <a:r>
              <a:rPr sz="14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1238" y="2304031"/>
            <a:ext cx="3002011" cy="33271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8878" y="5685554"/>
            <a:ext cx="3533775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0"/>
              </a:spcBef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As we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can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see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from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graphs,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34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are </a:t>
            </a:r>
            <a:r>
              <a:rPr sz="1450" b="1" spc="-3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correlated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a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customers.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8511" y="5426461"/>
            <a:ext cx="4100829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This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pie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chart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show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distribution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store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name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are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a,b,c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d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respectively.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So </a:t>
            </a:r>
            <a:r>
              <a:rPr sz="1450" b="1" spc="15" dirty="0">
                <a:solidFill>
                  <a:srgbClr val="C45911"/>
                </a:solidFill>
                <a:latin typeface="Calibri"/>
                <a:cs typeface="Calibri"/>
              </a:rPr>
              <a:t>a </a:t>
            </a:r>
            <a:r>
              <a:rPr sz="1450" b="1" spc="5" dirty="0">
                <a:solidFill>
                  <a:srgbClr val="C45911"/>
                </a:solidFill>
                <a:latin typeface="Calibri"/>
                <a:cs typeface="Calibri"/>
              </a:rPr>
              <a:t>store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distribution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C45911"/>
                </a:solidFill>
                <a:latin typeface="Calibri"/>
                <a:cs typeface="Calibri"/>
              </a:rPr>
              <a:t>54%</a:t>
            </a:r>
            <a:r>
              <a:rPr sz="1450" b="1" spc="-1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,second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C45911"/>
                </a:solidFill>
                <a:latin typeface="Calibri"/>
                <a:cs typeface="Calibri"/>
              </a:rPr>
              <a:t>b</a:t>
            </a:r>
            <a:r>
              <a:rPr sz="1450" b="1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C45911"/>
                </a:solidFill>
                <a:latin typeface="Calibri"/>
                <a:cs typeface="Calibri"/>
              </a:rPr>
              <a:t>store</a:t>
            </a:r>
            <a:r>
              <a:rPr sz="1450" b="1" spc="-2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distribution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app.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C45911"/>
                </a:solidFill>
                <a:latin typeface="Calibri"/>
                <a:cs typeface="Calibri"/>
              </a:rPr>
              <a:t>32%</a:t>
            </a:r>
            <a:r>
              <a:rPr sz="1450" b="1" spc="-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,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50" b="1" spc="15" dirty="0">
                <a:solidFill>
                  <a:srgbClr val="C45911"/>
                </a:solidFill>
                <a:latin typeface="Calibri"/>
                <a:cs typeface="Calibri"/>
              </a:rPr>
              <a:t>c</a:t>
            </a:r>
            <a:r>
              <a:rPr sz="1450" b="1" spc="33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C45911"/>
                </a:solidFill>
                <a:latin typeface="Calibri"/>
                <a:cs typeface="Calibri"/>
              </a:rPr>
              <a:t>store</a:t>
            </a:r>
            <a:r>
              <a:rPr sz="1450" b="1" spc="-1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 </a:t>
            </a:r>
            <a:r>
              <a:rPr sz="1450" b="1" spc="20" dirty="0">
                <a:solidFill>
                  <a:srgbClr val="C45911"/>
                </a:solidFill>
                <a:latin typeface="Calibri"/>
                <a:cs typeface="Calibri"/>
              </a:rPr>
              <a:t>23%</a:t>
            </a:r>
            <a:r>
              <a:rPr sz="1450" b="1" spc="-1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last </a:t>
            </a:r>
            <a:r>
              <a:rPr sz="1450" b="1" spc="5" dirty="0">
                <a:solidFill>
                  <a:srgbClr val="C45911"/>
                </a:solidFill>
                <a:latin typeface="Calibri"/>
                <a:cs typeface="Calibri"/>
              </a:rPr>
              <a:t>store</a:t>
            </a:r>
            <a:r>
              <a:rPr sz="1450" b="1" spc="-3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C45911"/>
                </a:solidFill>
                <a:latin typeface="Calibri"/>
                <a:cs typeface="Calibri"/>
              </a:rPr>
              <a:t>d</a:t>
            </a:r>
            <a:r>
              <a:rPr sz="1450" b="1" spc="1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C45911"/>
                </a:solidFill>
                <a:latin typeface="Calibri"/>
                <a:cs typeface="Calibri"/>
              </a:rPr>
              <a:t>1.5%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544" y="1848040"/>
            <a:ext cx="27590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r>
              <a:rPr sz="2650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spc="-15" dirty="0">
                <a:solidFill>
                  <a:srgbClr val="CC0000"/>
                </a:solidFill>
                <a:latin typeface="Arial"/>
                <a:cs typeface="Arial"/>
              </a:rPr>
              <a:t>Conclusion: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561" y="2739637"/>
            <a:ext cx="7871459" cy="2561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Clr>
                <a:srgbClr val="134F5B"/>
              </a:buClr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highly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correlated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to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customers.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45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5"/>
              </a:spcBef>
              <a:buClr>
                <a:srgbClr val="134F5B"/>
              </a:buClr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Stores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opened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on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‘State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Holiday’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makes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good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amount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sales.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10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5"/>
              </a:spcBef>
              <a:buClr>
                <a:srgbClr val="134F5B"/>
              </a:buClr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There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no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such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significant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difference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on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‘School</a:t>
            </a:r>
            <a:r>
              <a:rPr sz="1450" b="1" spc="-4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Holidays’.</a:t>
            </a:r>
            <a:endParaRPr sz="1450">
              <a:latin typeface="Calibri"/>
              <a:cs typeface="Calibri"/>
            </a:endParaRPr>
          </a:p>
          <a:p>
            <a:pPr marL="248920" marR="5080" indent="-236220">
              <a:lnSpc>
                <a:spcPct val="123400"/>
              </a:lnSpc>
              <a:spcBef>
                <a:spcPts val="1450"/>
              </a:spcBef>
              <a:buClr>
                <a:srgbClr val="134F5B"/>
              </a:buClr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Even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though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store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type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‘b’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has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very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smaller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number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stores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but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these are outperforming other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store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types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terms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avg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customers.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130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consistent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for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second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quarter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year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but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it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starts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increasing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last 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quarter.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9635" y="1784029"/>
            <a:ext cx="14427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Modeling: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1279684" y="2497327"/>
            <a:ext cx="7618095" cy="3420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C45911"/>
                </a:solidFill>
                <a:latin typeface="Calibri"/>
                <a:cs typeface="Calibri"/>
              </a:rPr>
              <a:t>Factors</a:t>
            </a:r>
            <a:r>
              <a:rPr sz="1450" b="1" spc="-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C45911"/>
                </a:solidFill>
                <a:latin typeface="Calibri"/>
                <a:cs typeface="Calibri"/>
              </a:rPr>
              <a:t>affecting in</a:t>
            </a:r>
            <a:r>
              <a:rPr sz="1450" b="1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C45911"/>
                </a:solidFill>
                <a:latin typeface="Calibri"/>
                <a:cs typeface="Calibri"/>
              </a:rPr>
              <a:t>choosing</a:t>
            </a:r>
            <a:r>
              <a:rPr sz="1450" b="1" spc="-2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C45911"/>
                </a:solidFill>
                <a:latin typeface="Calibri"/>
                <a:cs typeface="Calibri"/>
              </a:rPr>
              <a:t>the</a:t>
            </a:r>
            <a:r>
              <a:rPr sz="1450" b="1" spc="-1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C45911"/>
                </a:solidFill>
                <a:latin typeface="Calibri"/>
                <a:cs typeface="Calibri"/>
              </a:rPr>
              <a:t>model: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Determining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which</a:t>
            </a:r>
            <a:r>
              <a:rPr sz="1450" b="1" spc="4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algorithm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to</a:t>
            </a:r>
            <a:r>
              <a:rPr sz="1450" b="1" spc="4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use</a:t>
            </a:r>
            <a:r>
              <a:rPr sz="1450" b="1" spc="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depends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on</a:t>
            </a:r>
            <a:r>
              <a:rPr sz="1450" b="1" spc="4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many</a:t>
            </a:r>
            <a:r>
              <a:rPr sz="145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factors</a:t>
            </a:r>
            <a:r>
              <a:rPr sz="1450" b="1" spc="6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like</a:t>
            </a:r>
            <a:r>
              <a:rPr sz="145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4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problem</a:t>
            </a:r>
            <a:r>
              <a:rPr sz="145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statement</a:t>
            </a:r>
            <a:r>
              <a:rPr sz="145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kind of output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you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want,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type and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size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 the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data,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available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computational time,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number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features,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observations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the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data,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to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name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few.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50" b="1" spc="15" dirty="0">
                <a:solidFill>
                  <a:srgbClr val="C45911"/>
                </a:solidFill>
                <a:latin typeface="Calibri"/>
                <a:cs typeface="Calibri"/>
              </a:rPr>
              <a:t>The</a:t>
            </a:r>
            <a:r>
              <a:rPr sz="1450" b="1" spc="-1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C45911"/>
                </a:solidFill>
                <a:latin typeface="Calibri"/>
                <a:cs typeface="Calibri"/>
              </a:rPr>
              <a:t>dataset</a:t>
            </a:r>
            <a:r>
              <a:rPr sz="1450" b="1" spc="-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C45911"/>
                </a:solidFill>
                <a:latin typeface="Calibri"/>
                <a:cs typeface="Calibri"/>
              </a:rPr>
              <a:t>used</a:t>
            </a:r>
            <a:r>
              <a:rPr sz="1450" b="1" spc="-2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C45911"/>
                </a:solidFill>
                <a:latin typeface="Calibri"/>
                <a:cs typeface="Calibri"/>
              </a:rPr>
              <a:t>in</a:t>
            </a:r>
            <a:r>
              <a:rPr sz="1450" b="1" spc="10" dirty="0">
                <a:solidFill>
                  <a:srgbClr val="C45911"/>
                </a:solidFill>
                <a:latin typeface="Calibri"/>
                <a:cs typeface="Calibri"/>
              </a:rPr>
              <a:t> this</a:t>
            </a:r>
            <a:r>
              <a:rPr sz="1450" b="1" spc="-2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C45911"/>
                </a:solidFill>
                <a:latin typeface="Calibri"/>
                <a:cs typeface="Calibri"/>
              </a:rPr>
              <a:t>analysis</a:t>
            </a:r>
            <a:r>
              <a:rPr sz="1450" b="1" spc="-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C45911"/>
                </a:solidFill>
                <a:latin typeface="Calibri"/>
                <a:cs typeface="Calibri"/>
              </a:rPr>
              <a:t>has: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L="12700" marR="608965">
              <a:lnSpc>
                <a:spcPct val="102400"/>
              </a:lnSpc>
              <a:buChar char="●"/>
              <a:tabLst>
                <a:tab pos="169545" algn="l"/>
              </a:tabLst>
            </a:pP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multivariate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time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series relation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with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sales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 hence a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linear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relationship cannot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be </a:t>
            </a:r>
            <a:r>
              <a:rPr sz="145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assumed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this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analysis.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This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kind of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dataset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has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patterns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such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peak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days,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festive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seasons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etc.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which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would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most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likely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be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considered as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outliers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45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simple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linear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regression.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F3864"/>
              </a:buClr>
              <a:buFont typeface="Calibri"/>
              <a:buChar char="●"/>
            </a:pPr>
            <a:endParaRPr sz="1450">
              <a:latin typeface="Calibri"/>
              <a:cs typeface="Calibri"/>
            </a:endParaRPr>
          </a:p>
          <a:p>
            <a:pPr marL="12700" marR="440055">
              <a:lnSpc>
                <a:spcPct val="102400"/>
              </a:lnSpc>
              <a:buChar char="●"/>
              <a:tabLst>
                <a:tab pos="169545" algn="l"/>
              </a:tabLst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Having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X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columns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with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30%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continuous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70%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categorical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features.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Business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prefers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450" b="1" spc="-3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model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to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interpretable in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nature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decision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based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algorithms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work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better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with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categorical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data.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34" y="1977642"/>
            <a:ext cx="16332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Linear</a:t>
            </a:r>
            <a:r>
              <a:rPr sz="145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Regression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2350008"/>
            <a:ext cx="4274819" cy="30723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76558" y="1892288"/>
            <a:ext cx="15748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Lasso</a:t>
            </a:r>
            <a:r>
              <a:rPr sz="14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Regression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153" y="2350007"/>
            <a:ext cx="4723142" cy="31059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34" y="1994436"/>
            <a:ext cx="13036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Decision</a:t>
            </a:r>
            <a:r>
              <a:rPr sz="145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FF0000"/>
                </a:solidFill>
                <a:latin typeface="Calibri"/>
                <a:cs typeface="Calibri"/>
              </a:rPr>
              <a:t>Tree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39" y="2391155"/>
            <a:ext cx="5155692" cy="29988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61039" y="1941101"/>
            <a:ext cx="2870835" cy="2741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baseline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simple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model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that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provides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reasonable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results</a:t>
            </a:r>
            <a:r>
              <a:rPr sz="145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on</a:t>
            </a:r>
            <a:r>
              <a:rPr sz="1450" b="1" spc="4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task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 does not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require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much </a:t>
            </a:r>
            <a:r>
              <a:rPr sz="145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expertise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time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to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build.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It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is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well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established that there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seasonality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involved</a:t>
            </a:r>
            <a:r>
              <a:rPr sz="1450" b="1" spc="7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450" b="1" spc="4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no</a:t>
            </a:r>
            <a:r>
              <a:rPr sz="1450" b="1" spc="8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linear</a:t>
            </a:r>
            <a:r>
              <a:rPr sz="1450" b="1" spc="8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relationship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possible to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fit. For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these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kinds of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datasets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tree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based machine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learning algorithms are used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which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robust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to</a:t>
            </a:r>
            <a:r>
              <a:rPr sz="145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outlier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effect</a:t>
            </a:r>
            <a:r>
              <a:rPr sz="1450" b="1" spc="6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which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can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handle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non-linear data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sets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effectively.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039" y="4656807"/>
            <a:ext cx="2773045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results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show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that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simple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decision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tree is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performing pretty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well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on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validation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set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but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it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has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completely overfitted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train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set.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It's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better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to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have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much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more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generalized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model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for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future data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points.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2890" y="1793279"/>
            <a:ext cx="14439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50" b="1" spc="2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450" b="1" spc="25" dirty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sz="145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450" b="1" spc="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450" b="1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5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639" y="2112263"/>
            <a:ext cx="5505364" cy="38877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56955" y="2262675"/>
            <a:ext cx="2835275" cy="319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  <a:buClr>
                <a:srgbClr val="000000"/>
              </a:buClr>
              <a:buFont typeface="Calibri"/>
              <a:buChar char="●"/>
              <a:tabLst>
                <a:tab pos="170180" algn="l"/>
              </a:tabLst>
            </a:pP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Random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forests are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an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ensemble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learning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method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for classification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regression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that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operates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by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constructing</a:t>
            </a:r>
            <a:r>
              <a:rPr sz="1450" b="1" spc="-5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multitude</a:t>
            </a:r>
            <a:r>
              <a:rPr sz="1450" b="1" spc="-5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decision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trees</a:t>
            </a:r>
            <a:r>
              <a:rPr sz="1450" b="1" spc="6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at</a:t>
            </a:r>
            <a:r>
              <a:rPr sz="1450" b="1" spc="7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training</a:t>
            </a:r>
            <a:r>
              <a:rPr sz="1450" b="1" spc="6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time.</a:t>
            </a:r>
            <a:r>
              <a:rPr sz="1450" b="1" spc="8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For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regression tasks,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output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 the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random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forest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is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average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 the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results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given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by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most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trees.</a:t>
            </a:r>
            <a:endParaRPr sz="1450">
              <a:latin typeface="Calibri"/>
              <a:cs typeface="Calibri"/>
            </a:endParaRPr>
          </a:p>
          <a:p>
            <a:pPr marL="12700" marR="27305">
              <a:lnSpc>
                <a:spcPct val="102299"/>
              </a:lnSpc>
              <a:spcBef>
                <a:spcPts val="10"/>
              </a:spcBef>
              <a:buChar char="●"/>
              <a:tabLst>
                <a:tab pos="169545" algn="l"/>
              </a:tabLst>
            </a:pPr>
            <a:r>
              <a:rPr sz="1450" b="1" spc="-55" dirty="0">
                <a:solidFill>
                  <a:srgbClr val="1F3864"/>
                </a:solidFill>
                <a:latin typeface="Calibri"/>
                <a:cs typeface="Calibri"/>
              </a:rPr>
              <a:t>To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prevent overfitting, we built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random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forest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model.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Random </a:t>
            </a:r>
            <a:r>
              <a:rPr sz="145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forest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builds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multiple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decision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trees </a:t>
            </a:r>
            <a:r>
              <a:rPr sz="1450" b="1" spc="-3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merges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them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together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to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get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more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accurate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stable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prediction</a:t>
            </a:r>
            <a:r>
              <a:rPr sz="1450" spc="10" dirty="0">
                <a:latin typeface="Calibri"/>
                <a:cs typeface="Calibri"/>
              </a:rPr>
              <a:t>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7475" y="1939543"/>
            <a:ext cx="18529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Model</a:t>
            </a:r>
            <a:r>
              <a:rPr spc="-60" dirty="0"/>
              <a:t> </a:t>
            </a:r>
            <a:r>
              <a:rPr dirty="0"/>
              <a:t>Evaluation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683" y="2703576"/>
            <a:ext cx="4707635" cy="30723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90747" y="2960632"/>
            <a:ext cx="3241675" cy="251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2900">
              <a:lnSpc>
                <a:spcPct val="102099"/>
              </a:lnSpc>
              <a:spcBef>
                <a:spcPts val="100"/>
              </a:spcBef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Predictions from random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forest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model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very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close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to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actual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values</a:t>
            </a:r>
            <a:endParaRPr sz="1450">
              <a:latin typeface="Calibri"/>
              <a:cs typeface="Calibri"/>
            </a:endParaRPr>
          </a:p>
          <a:p>
            <a:pPr marL="12700" marR="5080">
              <a:lnSpc>
                <a:spcPct val="102299"/>
              </a:lnSpc>
              <a:spcBef>
                <a:spcPts val="10"/>
              </a:spcBef>
            </a:pP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our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X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dataset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have good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score.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figure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shows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actual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values,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predicted </a:t>
            </a:r>
            <a:r>
              <a:rPr sz="1450" b="1" spc="-3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5" dirty="0">
                <a:solidFill>
                  <a:srgbClr val="1F3864"/>
                </a:solidFill>
                <a:latin typeface="Calibri"/>
                <a:cs typeface="Calibri"/>
              </a:rPr>
              <a:t>&amp;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difference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between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them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respectively.</a:t>
            </a:r>
            <a:endParaRPr sz="1450">
              <a:latin typeface="Calibri"/>
              <a:cs typeface="Calibri"/>
            </a:endParaRPr>
          </a:p>
          <a:p>
            <a:pPr marL="12700" marR="322580">
              <a:lnSpc>
                <a:spcPct val="102099"/>
              </a:lnSpc>
              <a:spcBef>
                <a:spcPts val="10"/>
              </a:spcBef>
            </a:pP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Since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this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prediction</a:t>
            </a:r>
            <a:r>
              <a:rPr sz="1450" b="1" spc="-4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MAE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good</a:t>
            </a:r>
            <a:r>
              <a:rPr sz="1450" b="1" spc="-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metric.</a:t>
            </a:r>
            <a:endParaRPr sz="1450">
              <a:latin typeface="Calibri"/>
              <a:cs typeface="Calibri"/>
            </a:endParaRPr>
          </a:p>
          <a:p>
            <a:pPr marL="12700" marR="226060">
              <a:lnSpc>
                <a:spcPct val="102099"/>
              </a:lnSpc>
              <a:spcBef>
                <a:spcPts val="10"/>
              </a:spcBef>
            </a:pP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We’re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getting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Mean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Absolute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Error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~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$ </a:t>
            </a:r>
            <a:r>
              <a:rPr sz="1450" b="1" spc="-3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197.23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MAPE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0.007%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792" y="1788643"/>
            <a:ext cx="92519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Co</a:t>
            </a:r>
            <a:r>
              <a:rPr spc="-20" dirty="0"/>
              <a:t>n</a:t>
            </a:r>
            <a:r>
              <a:rPr spc="-5" dirty="0"/>
              <a:t>t</a:t>
            </a:r>
            <a:r>
              <a:rPr spc="5" dirty="0"/>
              <a:t>e</a:t>
            </a:r>
            <a:r>
              <a:rPr spc="-5" dirty="0"/>
              <a:t>nt</a:t>
            </a:r>
            <a:r>
              <a:rPr spc="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826" y="2396749"/>
            <a:ext cx="2954020" cy="2238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Problem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Statement</a:t>
            </a:r>
            <a:endParaRPr sz="145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Data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Summary</a:t>
            </a:r>
            <a:endParaRPr sz="145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Data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Preprocessing</a:t>
            </a:r>
            <a:endParaRPr sz="145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Exploratory</a:t>
            </a:r>
            <a:r>
              <a:rPr sz="1450" b="1" spc="-5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Data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Analysis</a:t>
            </a:r>
            <a:endParaRPr sz="145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Feature</a:t>
            </a:r>
            <a:r>
              <a:rPr sz="1450" b="1" spc="-4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Engineering</a:t>
            </a:r>
            <a:endParaRPr sz="145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Model</a:t>
            </a:r>
            <a:r>
              <a:rPr sz="1450" b="1" spc="-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Implementation</a:t>
            </a:r>
            <a:endParaRPr sz="1450">
              <a:latin typeface="Calibri"/>
              <a:cs typeface="Calibri"/>
            </a:endParaRPr>
          </a:p>
          <a:p>
            <a:pPr marL="620395" marR="1109980" indent="-3175">
              <a:lnSpc>
                <a:spcPct val="103800"/>
              </a:lnSpc>
              <a:spcBef>
                <a:spcPts val="140"/>
              </a:spcBef>
            </a:pPr>
            <a:r>
              <a:rPr sz="1300" b="1" spc="5" dirty="0">
                <a:solidFill>
                  <a:srgbClr val="C45911"/>
                </a:solidFill>
                <a:latin typeface="Calibri"/>
                <a:cs typeface="Calibri"/>
              </a:rPr>
              <a:t>Linear</a:t>
            </a:r>
            <a:r>
              <a:rPr sz="1300" b="1" spc="-5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Regression </a:t>
            </a:r>
            <a:r>
              <a:rPr sz="1300" b="1" spc="-28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C45911"/>
                </a:solidFill>
                <a:latin typeface="Calibri"/>
                <a:cs typeface="Calibri"/>
              </a:rPr>
              <a:t>Lasso</a:t>
            </a:r>
            <a:r>
              <a:rPr sz="1300" b="1" spc="-3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Regression</a:t>
            </a:r>
            <a:endParaRPr sz="1300">
              <a:latin typeface="Calibri"/>
              <a:cs typeface="Calibri"/>
            </a:endParaRPr>
          </a:p>
          <a:p>
            <a:pPr marL="620395">
              <a:lnSpc>
                <a:spcPct val="100000"/>
              </a:lnSpc>
              <a:spcBef>
                <a:spcPts val="25"/>
              </a:spcBef>
            </a:pPr>
            <a:r>
              <a:rPr sz="1300" b="1" spc="5" dirty="0">
                <a:solidFill>
                  <a:srgbClr val="C45911"/>
                </a:solidFill>
                <a:latin typeface="Calibri"/>
                <a:cs typeface="Calibri"/>
              </a:rPr>
              <a:t>Decision</a:t>
            </a:r>
            <a:r>
              <a:rPr sz="1300" b="1" spc="-1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-20" dirty="0">
                <a:solidFill>
                  <a:srgbClr val="C45911"/>
                </a:solidFill>
                <a:latin typeface="Calibri"/>
                <a:cs typeface="Calibri"/>
              </a:rPr>
              <a:t>Tree</a:t>
            </a:r>
            <a:r>
              <a:rPr sz="1300" b="1" spc="-1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Regression</a:t>
            </a:r>
            <a:endParaRPr sz="130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Conclusion</a:t>
            </a:r>
            <a:r>
              <a:rPr sz="1450" b="1" spc="-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and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Recommendations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0584" y="1845564"/>
            <a:ext cx="5576316" cy="37779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88" y="2613223"/>
            <a:ext cx="18383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5" dirty="0"/>
              <a:t>Conclusion: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1102888" y="3379739"/>
            <a:ext cx="698500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0"/>
              </a:spcBef>
            </a:pPr>
            <a:r>
              <a:rPr sz="1450" b="1" spc="20" dirty="0">
                <a:solidFill>
                  <a:srgbClr val="001F60"/>
                </a:solidFill>
                <a:latin typeface="Calibri"/>
                <a:cs typeface="Calibri"/>
              </a:rPr>
              <a:t>Our</a:t>
            </a:r>
            <a:r>
              <a:rPr sz="1450" b="1" spc="-1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001F60"/>
                </a:solidFill>
                <a:latin typeface="Calibri"/>
                <a:cs typeface="Calibri"/>
              </a:rPr>
              <a:t>model</a:t>
            </a:r>
            <a:r>
              <a:rPr sz="1450" b="1" spc="-2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shows</a:t>
            </a:r>
            <a:r>
              <a:rPr sz="1450" b="1" spc="-1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that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 Customers,</a:t>
            </a:r>
            <a:r>
              <a:rPr sz="1450" b="1" spc="-1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Competition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 distance,</a:t>
            </a:r>
            <a:r>
              <a:rPr sz="1450" b="1" spc="-2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Store</a:t>
            </a:r>
            <a:r>
              <a:rPr sz="1450" b="1" spc="-2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001F60"/>
                </a:solidFill>
                <a:latin typeface="Calibri"/>
                <a:cs typeface="Calibri"/>
              </a:rPr>
              <a:t>type</a:t>
            </a:r>
            <a:r>
              <a:rPr sz="1450" b="1" spc="-2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are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some</a:t>
            </a:r>
            <a:r>
              <a:rPr sz="1450" b="1" spc="-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of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the</a:t>
            </a:r>
            <a:r>
              <a:rPr sz="1450" b="1" spc="-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most </a:t>
            </a:r>
            <a:r>
              <a:rPr sz="1450" b="1" spc="-3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important</a:t>
            </a:r>
            <a:r>
              <a:rPr sz="1450" b="1" spc="-3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features</a:t>
            </a:r>
            <a:r>
              <a:rPr sz="1450" b="1" spc="-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in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our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 sales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prediction.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50" b="1" spc="-5" dirty="0">
                <a:solidFill>
                  <a:srgbClr val="001F60"/>
                </a:solidFill>
                <a:latin typeface="Calibri"/>
                <a:cs typeface="Calibri"/>
              </a:rPr>
              <a:t>We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need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to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focus</a:t>
            </a:r>
            <a:r>
              <a:rPr sz="1450" b="1" spc="-1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001F60"/>
                </a:solidFill>
                <a:latin typeface="Calibri"/>
                <a:cs typeface="Calibri"/>
              </a:rPr>
              <a:t>on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these</a:t>
            </a:r>
            <a:r>
              <a:rPr sz="1450" b="1" spc="-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aspects</a:t>
            </a:r>
            <a:r>
              <a:rPr sz="1450" b="1" spc="-1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to</a:t>
            </a:r>
            <a:r>
              <a:rPr sz="1450" b="1" spc="-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maximize</a:t>
            </a:r>
            <a:r>
              <a:rPr sz="1450" b="1" spc="-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our</a:t>
            </a:r>
            <a:r>
              <a:rPr sz="1450" b="1" spc="-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profits for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the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 next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6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weeks.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440" y="2577376"/>
            <a:ext cx="5514622" cy="28184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27903" y="4715255"/>
            <a:ext cx="3546475" cy="1804670"/>
            <a:chOff x="5327903" y="4715255"/>
            <a:chExt cx="3546475" cy="18046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7903" y="5599176"/>
              <a:ext cx="3546348" cy="9204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0096" y="4715255"/>
              <a:ext cx="3521964" cy="9022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218" y="1706379"/>
            <a:ext cx="20491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Problem</a:t>
            </a:r>
            <a:r>
              <a:rPr spc="-90" dirty="0"/>
              <a:t> </a:t>
            </a:r>
            <a:r>
              <a:rPr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6125" y="2314440"/>
            <a:ext cx="820229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640">
              <a:lnSpc>
                <a:spcPct val="102099"/>
              </a:lnSpc>
              <a:spcBef>
                <a:spcPts val="100"/>
              </a:spcBef>
            </a:pP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Rossmann 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operates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over 3,000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drug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stores in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7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European countries. 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Currently,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Rossmann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store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managers </a:t>
            </a:r>
            <a:r>
              <a:rPr sz="1450" b="1" spc="-3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are</a:t>
            </a:r>
            <a:r>
              <a:rPr sz="1450" b="1" spc="-1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tasked</a:t>
            </a:r>
            <a:r>
              <a:rPr sz="1450" b="1" spc="-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with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predicting</a:t>
            </a:r>
            <a:r>
              <a:rPr sz="1450" b="1" spc="-1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their</a:t>
            </a:r>
            <a:r>
              <a:rPr sz="1450" b="1" spc="-2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daily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 sales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for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001F60"/>
                </a:solidFill>
                <a:latin typeface="Calibri"/>
                <a:cs typeface="Calibri"/>
              </a:rPr>
              <a:t>up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to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six</a:t>
            </a:r>
            <a:r>
              <a:rPr sz="1450" b="1" spc="2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weeks</a:t>
            </a:r>
            <a:r>
              <a:rPr sz="1450" b="1" spc="-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in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advance.</a:t>
            </a:r>
            <a:endParaRPr sz="145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  <a:spcBef>
                <a:spcPts val="5"/>
              </a:spcBef>
            </a:pP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Store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sales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are influenced by many 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factors,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including promotions, competition,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school and 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state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holidays, </a:t>
            </a:r>
            <a:r>
              <a:rPr sz="1450" b="1" spc="-3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seasonality, </a:t>
            </a:r>
            <a:r>
              <a:rPr sz="1450" b="1" spc="20" dirty="0">
                <a:solidFill>
                  <a:srgbClr val="001F60"/>
                </a:solidFill>
                <a:latin typeface="Calibri"/>
                <a:cs typeface="Calibri"/>
              </a:rPr>
              <a:t>and </a:t>
            </a:r>
            <a:r>
              <a:rPr sz="1450" b="1" spc="-5" dirty="0">
                <a:solidFill>
                  <a:srgbClr val="001F60"/>
                </a:solidFill>
                <a:latin typeface="Calibri"/>
                <a:cs typeface="Calibri"/>
              </a:rPr>
              <a:t>locality.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With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thousands of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individual managers predicting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sales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based </a:t>
            </a:r>
            <a:r>
              <a:rPr sz="1450" b="1" spc="20" dirty="0">
                <a:solidFill>
                  <a:srgbClr val="001F60"/>
                </a:solidFill>
                <a:latin typeface="Calibri"/>
                <a:cs typeface="Calibri"/>
              </a:rPr>
              <a:t>on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their </a:t>
            </a:r>
            <a:r>
              <a:rPr sz="1450" b="1" spc="20" dirty="0">
                <a:solidFill>
                  <a:srgbClr val="001F60"/>
                </a:solidFill>
                <a:latin typeface="Calibri"/>
                <a:cs typeface="Calibri"/>
              </a:rPr>
              <a:t>unique </a:t>
            </a:r>
            <a:r>
              <a:rPr sz="1450" b="1" spc="2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circumstances,</a:t>
            </a:r>
            <a:r>
              <a:rPr sz="1450" b="1" spc="-3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the</a:t>
            </a:r>
            <a:r>
              <a:rPr sz="1450" b="1" spc="-1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accuracy</a:t>
            </a:r>
            <a:r>
              <a:rPr sz="1450" b="1" spc="-2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of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results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can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001F60"/>
                </a:solidFill>
                <a:latin typeface="Calibri"/>
                <a:cs typeface="Calibri"/>
              </a:rPr>
              <a:t>be</a:t>
            </a:r>
            <a:r>
              <a:rPr sz="1450" b="1" spc="-2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quite</a:t>
            </a:r>
            <a:r>
              <a:rPr sz="1450" b="1" spc="-2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varied.</a:t>
            </a:r>
            <a:endParaRPr sz="1450">
              <a:latin typeface="Calibri"/>
              <a:cs typeface="Calibri"/>
            </a:endParaRPr>
          </a:p>
          <a:p>
            <a:pPr marL="12700" marR="55244">
              <a:lnSpc>
                <a:spcPts val="1789"/>
              </a:lnSpc>
              <a:spcBef>
                <a:spcPts val="55"/>
              </a:spcBef>
            </a:pPr>
            <a:r>
              <a:rPr sz="1450" b="1" spc="-20" dirty="0">
                <a:solidFill>
                  <a:srgbClr val="001F60"/>
                </a:solidFill>
                <a:latin typeface="Calibri"/>
                <a:cs typeface="Calibri"/>
              </a:rPr>
              <a:t>You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are provided with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historical sales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data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for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1,115 Rossmann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stores.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The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task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is to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forecast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the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"Sales"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 column</a:t>
            </a:r>
            <a:r>
              <a:rPr sz="1450" b="1" spc="-2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for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 the</a:t>
            </a:r>
            <a:r>
              <a:rPr sz="1450" b="1" spc="-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test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set.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 Note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that</a:t>
            </a:r>
            <a:r>
              <a:rPr sz="1450" b="1" spc="-1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some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stores</a:t>
            </a:r>
            <a:r>
              <a:rPr sz="1450" b="1" spc="-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in</a:t>
            </a:r>
            <a:r>
              <a:rPr sz="1450" b="1" spc="2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the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dataset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were</a:t>
            </a:r>
            <a:r>
              <a:rPr sz="1450" b="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temporarily</a:t>
            </a:r>
            <a:r>
              <a:rPr sz="1450" b="1" spc="-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closed</a:t>
            </a:r>
            <a:r>
              <a:rPr sz="1450" b="1" spc="-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001F60"/>
                </a:solidFill>
                <a:latin typeface="Calibri"/>
                <a:cs typeface="Calibri"/>
              </a:rPr>
              <a:t>for</a:t>
            </a:r>
            <a:r>
              <a:rPr sz="1450" b="1" spc="15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001F60"/>
                </a:solidFill>
                <a:latin typeface="Calibri"/>
                <a:cs typeface="Calibri"/>
              </a:rPr>
              <a:t>refurbishment</a:t>
            </a:r>
            <a:r>
              <a:rPr sz="1450" b="1" spc="10" dirty="0">
                <a:latin typeface="Calibri"/>
                <a:cs typeface="Calibri"/>
              </a:rPr>
              <a:t>.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436" y="4261103"/>
            <a:ext cx="7385303" cy="20878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62" y="1377198"/>
            <a:ext cx="16389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Data</a:t>
            </a:r>
            <a:r>
              <a:rPr spc="-10" dirty="0"/>
              <a:t> </a:t>
            </a:r>
            <a:r>
              <a:rPr spc="10" dirty="0"/>
              <a:t>Summary: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143" y="1985300"/>
            <a:ext cx="8982075" cy="430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7990">
              <a:lnSpc>
                <a:spcPct val="102099"/>
              </a:lnSpc>
              <a:spcBef>
                <a:spcPts val="100"/>
              </a:spcBef>
            </a:pP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We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have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two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datasets.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Rossman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store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data is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for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years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2013,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2014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and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2015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with 10,17,209 observations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on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9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variables.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Stores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data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with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1115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observations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on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10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variables.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Some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important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features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are: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-</a:t>
            </a:r>
            <a:endParaRPr sz="145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Id</a:t>
            </a:r>
            <a:r>
              <a:rPr sz="1300" b="1" spc="1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an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Id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that represents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(Store,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Date)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duple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within</a:t>
            </a:r>
            <a:r>
              <a:rPr sz="130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set</a:t>
            </a:r>
            <a:endParaRPr sz="130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Store</a:t>
            </a:r>
            <a:r>
              <a:rPr sz="1300" b="1" spc="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unique Id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for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each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store</a:t>
            </a:r>
            <a:endParaRPr sz="130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spc="5" dirty="0">
                <a:solidFill>
                  <a:srgbClr val="C45911"/>
                </a:solidFill>
                <a:latin typeface="Calibri"/>
                <a:cs typeface="Calibri"/>
              </a:rPr>
              <a:t>Sales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 the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turnover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for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any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given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day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(Dependent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Variable)</a:t>
            </a:r>
            <a:endParaRPr sz="130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Customers</a:t>
            </a:r>
            <a:r>
              <a:rPr sz="1300" b="1" spc="1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 number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customers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on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given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day</a:t>
            </a:r>
            <a:endParaRPr sz="130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spc="5" dirty="0">
                <a:solidFill>
                  <a:srgbClr val="C45911"/>
                </a:solidFill>
                <a:latin typeface="Calibri"/>
                <a:cs typeface="Calibri"/>
              </a:rPr>
              <a:t>Open</a:t>
            </a:r>
            <a:r>
              <a:rPr sz="1300" b="1" spc="1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an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indicator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for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whether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store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was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open: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0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=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closed,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1 =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open</a:t>
            </a:r>
            <a:endParaRPr sz="1300">
              <a:latin typeface="Calibri"/>
              <a:cs typeface="Calibri"/>
            </a:endParaRPr>
          </a:p>
          <a:p>
            <a:pPr marL="248920" marR="213360" indent="-236854">
              <a:lnSpc>
                <a:spcPct val="101499"/>
              </a:lnSpc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spc="-5" dirty="0">
                <a:solidFill>
                  <a:srgbClr val="C45911"/>
                </a:solidFill>
                <a:latin typeface="Calibri"/>
                <a:cs typeface="Calibri"/>
              </a:rPr>
              <a:t>State</a:t>
            </a:r>
            <a:r>
              <a:rPr sz="1300" b="1" spc="-1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Holiday</a:t>
            </a:r>
            <a:r>
              <a:rPr sz="1300" b="1" spc="1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indicates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state 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holiday.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Normally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all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stores,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with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few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exceptions,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closed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on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state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holidays.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Note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that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all </a:t>
            </a:r>
            <a:r>
              <a:rPr sz="1300" b="1" spc="-28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schools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closed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on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public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holidays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weekends.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=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public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holiday,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b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=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Easter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holiday,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c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=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Christmas,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0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=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None</a:t>
            </a:r>
            <a:endParaRPr sz="130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spc="5" dirty="0">
                <a:solidFill>
                  <a:srgbClr val="C45911"/>
                </a:solidFill>
                <a:latin typeface="Calibri"/>
                <a:cs typeface="Calibri"/>
              </a:rPr>
              <a:t>School</a:t>
            </a:r>
            <a:r>
              <a:rPr sz="1300" b="1" spc="1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Holiday</a:t>
            </a:r>
            <a:r>
              <a:rPr sz="1300" b="1" spc="1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indicates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if the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(Store,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Date)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was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affected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by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closure of public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schools</a:t>
            </a:r>
            <a:endParaRPr sz="130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Store</a:t>
            </a:r>
            <a:r>
              <a:rPr sz="1300" b="1" spc="2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C45911"/>
                </a:solidFill>
                <a:latin typeface="Calibri"/>
                <a:cs typeface="Calibri"/>
              </a:rPr>
              <a:t>Type</a:t>
            </a:r>
            <a:r>
              <a:rPr sz="1300" b="1" spc="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differentiates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between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4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different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store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models: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a,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b,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c,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 marL="248920" marR="46990" indent="-236854">
              <a:lnSpc>
                <a:spcPct val="101600"/>
              </a:lnSpc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spc="5" dirty="0">
                <a:solidFill>
                  <a:srgbClr val="C45911"/>
                </a:solidFill>
                <a:latin typeface="Calibri"/>
                <a:cs typeface="Calibri"/>
              </a:rPr>
              <a:t>Assortment</a:t>
            </a:r>
            <a:r>
              <a:rPr sz="1300" b="1" spc="2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describes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an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assortment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level: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a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=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basic,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b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=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extra,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c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=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extended.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An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assortment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strategy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retailing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involves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300" b="1" spc="-28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number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type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products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that stores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display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for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purchase</a:t>
            </a:r>
            <a:r>
              <a:rPr sz="1300" b="1" spc="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by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consumers.</a:t>
            </a:r>
            <a:endParaRPr sz="130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CompetitionDistance</a:t>
            </a:r>
            <a:r>
              <a:rPr sz="1300" b="1" spc="3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distance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meters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to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nearest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competitor</a:t>
            </a:r>
            <a:r>
              <a:rPr sz="1300" b="1" spc="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store</a:t>
            </a:r>
            <a:endParaRPr sz="130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CompetitionOpenSince[Month/Year]</a:t>
            </a:r>
            <a:r>
              <a:rPr sz="1300" b="1" spc="6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gives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approximate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year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and month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time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nearest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competitor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was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opened</a:t>
            </a:r>
            <a:endParaRPr sz="130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spc="5" dirty="0">
                <a:solidFill>
                  <a:srgbClr val="C45911"/>
                </a:solidFill>
                <a:latin typeface="Calibri"/>
                <a:cs typeface="Calibri"/>
              </a:rPr>
              <a:t>Promo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indicates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whether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store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is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running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promo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on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that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day</a:t>
            </a:r>
            <a:endParaRPr sz="1300">
              <a:latin typeface="Calibri"/>
              <a:cs typeface="Calibri"/>
            </a:endParaRPr>
          </a:p>
          <a:p>
            <a:pPr marL="248920" marR="546100" indent="-236854">
              <a:lnSpc>
                <a:spcPct val="101499"/>
              </a:lnSpc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spc="5" dirty="0">
                <a:solidFill>
                  <a:srgbClr val="C45911"/>
                </a:solidFill>
                <a:latin typeface="Calibri"/>
                <a:cs typeface="Calibri"/>
              </a:rPr>
              <a:t>Promo2</a:t>
            </a:r>
            <a:r>
              <a:rPr sz="1300" b="1" spc="1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Promo2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continuing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and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consecutive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promotion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for</a:t>
            </a:r>
            <a:r>
              <a:rPr sz="1300" b="1" spc="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some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stores: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0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=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store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not participating,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1 =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store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is </a:t>
            </a:r>
            <a:r>
              <a:rPr sz="1300" b="1" spc="-28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participating</a:t>
            </a:r>
            <a:endParaRPr sz="130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spc="-5" dirty="0">
                <a:solidFill>
                  <a:srgbClr val="C45911"/>
                </a:solidFill>
                <a:latin typeface="Calibri"/>
                <a:cs typeface="Calibri"/>
              </a:rPr>
              <a:t>Promo2Since[Year/Week]</a:t>
            </a:r>
            <a:r>
              <a:rPr sz="1300" b="1" spc="3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describes the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year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calendar</a:t>
            </a:r>
            <a:r>
              <a:rPr sz="1300" b="1" spc="4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week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when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store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started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participating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in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Promo2</a:t>
            </a:r>
            <a:endParaRPr sz="1300">
              <a:latin typeface="Calibri"/>
              <a:cs typeface="Calibri"/>
            </a:endParaRPr>
          </a:p>
          <a:p>
            <a:pPr marL="248920" marR="5080" indent="-236854">
              <a:lnSpc>
                <a:spcPct val="101499"/>
              </a:lnSpc>
              <a:spcBef>
                <a:spcPts val="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dirty="0">
                <a:solidFill>
                  <a:srgbClr val="C45911"/>
                </a:solidFill>
                <a:latin typeface="Calibri"/>
                <a:cs typeface="Calibri"/>
              </a:rPr>
              <a:t>PromoInterval</a:t>
            </a:r>
            <a:r>
              <a:rPr sz="1300" b="1" spc="3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- describes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consecutive</a:t>
            </a:r>
            <a:r>
              <a:rPr sz="1300" b="1" spc="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intervals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Promo2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started,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naming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months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promotion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started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anew.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E.g. </a:t>
            </a:r>
            <a:r>
              <a:rPr sz="1300" b="1" spc="-28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"Feb,May,Aug,Nov"</a:t>
            </a:r>
            <a:r>
              <a:rPr sz="1300" b="1" spc="5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means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each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round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starts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 February,</a:t>
            </a:r>
            <a:r>
              <a:rPr sz="1300" b="1" spc="7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25" dirty="0">
                <a:solidFill>
                  <a:srgbClr val="1F3864"/>
                </a:solidFill>
                <a:latin typeface="Calibri"/>
                <a:cs typeface="Calibri"/>
              </a:rPr>
              <a:t>May,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August,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November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any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given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year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for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that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store.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Ap</a:t>
            </a:r>
            <a:r>
              <a:rPr spc="-5" dirty="0"/>
              <a:t>pr</a:t>
            </a:r>
            <a:r>
              <a:rPr spc="15" dirty="0"/>
              <a:t>o</a:t>
            </a:r>
            <a:r>
              <a:rPr dirty="0"/>
              <a:t>a</a:t>
            </a:r>
            <a:r>
              <a:rPr spc="10" dirty="0"/>
              <a:t>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</a:t>
            </a:r>
            <a:r>
              <a:rPr spc="-10" dirty="0"/>
              <a:t> </a:t>
            </a:r>
            <a:r>
              <a:rPr spc="10" dirty="0"/>
              <a:t>following</a:t>
            </a:r>
            <a:r>
              <a:rPr spc="-20" dirty="0"/>
              <a:t> </a:t>
            </a:r>
            <a:r>
              <a:rPr spc="15" dirty="0"/>
              <a:t>approach</a:t>
            </a:r>
            <a:r>
              <a:rPr spc="-25" dirty="0"/>
              <a:t> </a:t>
            </a:r>
            <a:r>
              <a:rPr spc="5" dirty="0"/>
              <a:t>was</a:t>
            </a:r>
            <a:r>
              <a:rPr dirty="0"/>
              <a:t> </a:t>
            </a:r>
            <a:r>
              <a:rPr spc="5" dirty="0"/>
              <a:t>followed in </a:t>
            </a:r>
            <a:r>
              <a:rPr spc="15" dirty="0"/>
              <a:t>the</a:t>
            </a:r>
            <a:r>
              <a:rPr spc="-5" dirty="0"/>
              <a:t> </a:t>
            </a:r>
            <a:r>
              <a:rPr spc="10" dirty="0"/>
              <a:t>completion</a:t>
            </a:r>
            <a:r>
              <a:rPr spc="-25" dirty="0"/>
              <a:t> </a:t>
            </a:r>
            <a:r>
              <a:rPr spc="15" dirty="0"/>
              <a:t>of</a:t>
            </a:r>
            <a:r>
              <a:rPr dirty="0"/>
              <a:t> </a:t>
            </a:r>
            <a:r>
              <a:rPr spc="15" dirty="0"/>
              <a:t>the</a:t>
            </a:r>
            <a:r>
              <a:rPr spc="10" dirty="0"/>
              <a:t> project:</a:t>
            </a:r>
          </a:p>
          <a:p>
            <a:pPr marL="169545" indent="-156845">
              <a:lnSpc>
                <a:spcPct val="100000"/>
              </a:lnSpc>
              <a:spcBef>
                <a:spcPts val="35"/>
              </a:spcBef>
              <a:buChar char="●"/>
              <a:tabLst>
                <a:tab pos="169545" algn="l"/>
              </a:tabLst>
            </a:pPr>
            <a:r>
              <a:rPr spc="15" dirty="0"/>
              <a:t>Business</a:t>
            </a:r>
            <a:r>
              <a:rPr spc="-55" dirty="0"/>
              <a:t> </a:t>
            </a:r>
            <a:r>
              <a:rPr spc="10" dirty="0"/>
              <a:t>Problem</a:t>
            </a:r>
          </a:p>
          <a:p>
            <a:pPr marL="169545" indent="-156845">
              <a:lnSpc>
                <a:spcPct val="100000"/>
              </a:lnSpc>
              <a:spcBef>
                <a:spcPts val="50"/>
              </a:spcBef>
              <a:buChar char="●"/>
              <a:tabLst>
                <a:tab pos="169545" algn="l"/>
              </a:tabLst>
            </a:pPr>
            <a:r>
              <a:rPr spc="5" dirty="0"/>
              <a:t>Data</a:t>
            </a:r>
            <a:r>
              <a:rPr spc="-5" dirty="0"/>
              <a:t> </a:t>
            </a:r>
            <a:r>
              <a:rPr spc="10" dirty="0"/>
              <a:t>Collection</a:t>
            </a:r>
            <a:r>
              <a:rPr spc="-25" dirty="0"/>
              <a:t> </a:t>
            </a:r>
            <a:r>
              <a:rPr spc="15" dirty="0"/>
              <a:t>and</a:t>
            </a:r>
            <a:r>
              <a:rPr spc="-10" dirty="0"/>
              <a:t> </a:t>
            </a:r>
            <a:r>
              <a:rPr spc="10" dirty="0"/>
              <a:t>Preprocessing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42570" algn="l"/>
              </a:tabLst>
            </a:pPr>
            <a:r>
              <a:rPr spc="10" dirty="0">
                <a:solidFill>
                  <a:srgbClr val="C45911"/>
                </a:solidFill>
              </a:rPr>
              <a:t>-	</a:t>
            </a:r>
            <a:r>
              <a:rPr spc="5" dirty="0">
                <a:solidFill>
                  <a:srgbClr val="C45911"/>
                </a:solidFill>
              </a:rPr>
              <a:t>Data</a:t>
            </a:r>
            <a:r>
              <a:rPr spc="-30" dirty="0">
                <a:solidFill>
                  <a:srgbClr val="C45911"/>
                </a:solidFill>
              </a:rPr>
              <a:t> </a:t>
            </a:r>
            <a:r>
              <a:rPr spc="15" dirty="0">
                <a:solidFill>
                  <a:srgbClr val="C45911"/>
                </a:solidFill>
              </a:rPr>
              <a:t>Cleaning</a:t>
            </a:r>
          </a:p>
          <a:p>
            <a:pPr marL="248920" indent="-236220">
              <a:lnSpc>
                <a:spcPct val="100000"/>
              </a:lnSpc>
              <a:spcBef>
                <a:spcPts val="50"/>
              </a:spcBef>
              <a:buFont typeface="Calibri"/>
              <a:buChar char="-"/>
              <a:tabLst>
                <a:tab pos="248285" algn="l"/>
                <a:tab pos="248920" algn="l"/>
              </a:tabLst>
            </a:pPr>
            <a:r>
              <a:rPr spc="10" dirty="0">
                <a:solidFill>
                  <a:srgbClr val="C45911"/>
                </a:solidFill>
              </a:rPr>
              <a:t>Missing</a:t>
            </a:r>
            <a:r>
              <a:rPr spc="-30" dirty="0">
                <a:solidFill>
                  <a:srgbClr val="C45911"/>
                </a:solidFill>
              </a:rPr>
              <a:t> </a:t>
            </a:r>
            <a:r>
              <a:rPr spc="5" dirty="0">
                <a:solidFill>
                  <a:srgbClr val="C45911"/>
                </a:solidFill>
              </a:rPr>
              <a:t>Data </a:t>
            </a:r>
            <a:r>
              <a:rPr spc="15" dirty="0">
                <a:solidFill>
                  <a:srgbClr val="C45911"/>
                </a:solidFill>
              </a:rPr>
              <a:t>Handling</a:t>
            </a: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Font typeface="Calibri"/>
              <a:buChar char="-"/>
              <a:tabLst>
                <a:tab pos="248285" algn="l"/>
                <a:tab pos="248920" algn="l"/>
              </a:tabLst>
            </a:pPr>
            <a:r>
              <a:rPr spc="10" dirty="0">
                <a:solidFill>
                  <a:srgbClr val="C45911"/>
                </a:solidFill>
              </a:rPr>
              <a:t>Merging</a:t>
            </a:r>
            <a:r>
              <a:rPr spc="-40" dirty="0">
                <a:solidFill>
                  <a:srgbClr val="C45911"/>
                </a:solidFill>
              </a:rPr>
              <a:t> </a:t>
            </a:r>
            <a:r>
              <a:rPr spc="15" dirty="0">
                <a:solidFill>
                  <a:srgbClr val="C45911"/>
                </a:solidFill>
              </a:rPr>
              <a:t>the</a:t>
            </a:r>
            <a:r>
              <a:rPr spc="-20" dirty="0">
                <a:solidFill>
                  <a:srgbClr val="C45911"/>
                </a:solidFill>
              </a:rPr>
              <a:t> </a:t>
            </a:r>
            <a:r>
              <a:rPr spc="5" dirty="0">
                <a:solidFill>
                  <a:srgbClr val="C45911"/>
                </a:solidFill>
              </a:rPr>
              <a:t>Datasets</a:t>
            </a:r>
          </a:p>
          <a:p>
            <a:pPr marL="169545" indent="-156845">
              <a:lnSpc>
                <a:spcPct val="100000"/>
              </a:lnSpc>
              <a:spcBef>
                <a:spcPts val="50"/>
              </a:spcBef>
              <a:buChar char="●"/>
              <a:tabLst>
                <a:tab pos="169545" algn="l"/>
              </a:tabLst>
            </a:pPr>
            <a:r>
              <a:rPr spc="5" dirty="0"/>
              <a:t>Exploratory Data</a:t>
            </a:r>
            <a:r>
              <a:rPr spc="-25" dirty="0"/>
              <a:t> </a:t>
            </a:r>
            <a:r>
              <a:rPr spc="5" dirty="0"/>
              <a:t>Analysis</a:t>
            </a:r>
          </a:p>
          <a:p>
            <a:pPr marL="169545" indent="-156845">
              <a:lnSpc>
                <a:spcPct val="100000"/>
              </a:lnSpc>
              <a:spcBef>
                <a:spcPts val="35"/>
              </a:spcBef>
              <a:buChar char="●"/>
              <a:tabLst>
                <a:tab pos="169545" algn="l"/>
              </a:tabLst>
            </a:pPr>
            <a:r>
              <a:rPr spc="5" dirty="0"/>
              <a:t>Data</a:t>
            </a:r>
            <a:r>
              <a:rPr spc="-10" dirty="0"/>
              <a:t> </a:t>
            </a:r>
            <a:r>
              <a:rPr spc="10" dirty="0"/>
              <a:t>Manipulation</a:t>
            </a:r>
          </a:p>
          <a:p>
            <a:pPr marL="248920" indent="-236220">
              <a:lnSpc>
                <a:spcPct val="100000"/>
              </a:lnSpc>
              <a:spcBef>
                <a:spcPts val="45"/>
              </a:spcBef>
              <a:buFont typeface="Calibri"/>
              <a:buChar char="-"/>
              <a:tabLst>
                <a:tab pos="248285" algn="l"/>
                <a:tab pos="248920" algn="l"/>
              </a:tabLst>
            </a:pPr>
            <a:r>
              <a:rPr spc="5" dirty="0">
                <a:solidFill>
                  <a:srgbClr val="C45911"/>
                </a:solidFill>
              </a:rPr>
              <a:t>Feature</a:t>
            </a:r>
            <a:r>
              <a:rPr spc="-40" dirty="0">
                <a:solidFill>
                  <a:srgbClr val="C45911"/>
                </a:solidFill>
              </a:rPr>
              <a:t> </a:t>
            </a:r>
            <a:r>
              <a:rPr spc="10" dirty="0">
                <a:solidFill>
                  <a:srgbClr val="C45911"/>
                </a:solidFill>
              </a:rPr>
              <a:t>Engineering</a:t>
            </a:r>
          </a:p>
          <a:p>
            <a:pPr marL="248920" indent="-236220">
              <a:lnSpc>
                <a:spcPct val="100000"/>
              </a:lnSpc>
              <a:spcBef>
                <a:spcPts val="40"/>
              </a:spcBef>
              <a:buFont typeface="Calibri"/>
              <a:buChar char="-"/>
              <a:tabLst>
                <a:tab pos="248285" algn="l"/>
                <a:tab pos="248920" algn="l"/>
              </a:tabLst>
            </a:pPr>
            <a:r>
              <a:rPr spc="10" dirty="0">
                <a:solidFill>
                  <a:srgbClr val="C45911"/>
                </a:solidFill>
              </a:rPr>
              <a:t>Outlier</a:t>
            </a:r>
            <a:r>
              <a:rPr spc="-10" dirty="0">
                <a:solidFill>
                  <a:srgbClr val="C45911"/>
                </a:solidFill>
              </a:rPr>
              <a:t> </a:t>
            </a:r>
            <a:r>
              <a:rPr spc="5" dirty="0">
                <a:solidFill>
                  <a:srgbClr val="C45911"/>
                </a:solidFill>
              </a:rPr>
              <a:t>Detection</a:t>
            </a:r>
            <a:r>
              <a:rPr dirty="0">
                <a:solidFill>
                  <a:srgbClr val="C45911"/>
                </a:solidFill>
              </a:rPr>
              <a:t> </a:t>
            </a:r>
            <a:r>
              <a:rPr spc="15" dirty="0">
                <a:solidFill>
                  <a:srgbClr val="C45911"/>
                </a:solidFill>
              </a:rPr>
              <a:t>and</a:t>
            </a:r>
            <a:r>
              <a:rPr spc="-15" dirty="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Treatment</a:t>
            </a:r>
          </a:p>
          <a:p>
            <a:pPr marL="248920" indent="-236220">
              <a:lnSpc>
                <a:spcPct val="100000"/>
              </a:lnSpc>
              <a:spcBef>
                <a:spcPts val="45"/>
              </a:spcBef>
              <a:buFont typeface="Calibri"/>
              <a:buChar char="-"/>
              <a:tabLst>
                <a:tab pos="248285" algn="l"/>
                <a:tab pos="248920" algn="l"/>
              </a:tabLst>
            </a:pPr>
            <a:r>
              <a:rPr spc="5" dirty="0">
                <a:solidFill>
                  <a:srgbClr val="C45911"/>
                </a:solidFill>
              </a:rPr>
              <a:t>Feature</a:t>
            </a:r>
            <a:r>
              <a:rPr spc="-55" dirty="0">
                <a:solidFill>
                  <a:srgbClr val="C45911"/>
                </a:solidFill>
              </a:rPr>
              <a:t> </a:t>
            </a:r>
            <a:r>
              <a:rPr spc="10" dirty="0">
                <a:solidFill>
                  <a:srgbClr val="C45911"/>
                </a:solidFill>
              </a:rPr>
              <a:t>Scaling</a:t>
            </a: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Font typeface="Calibri"/>
              <a:buChar char="-"/>
              <a:tabLst>
                <a:tab pos="248285" algn="l"/>
                <a:tab pos="248920" algn="l"/>
              </a:tabLst>
            </a:pPr>
            <a:r>
              <a:rPr spc="5" dirty="0">
                <a:solidFill>
                  <a:srgbClr val="C45911"/>
                </a:solidFill>
              </a:rPr>
              <a:t>Categorical</a:t>
            </a:r>
            <a:r>
              <a:rPr spc="-20" dirty="0">
                <a:solidFill>
                  <a:srgbClr val="C45911"/>
                </a:solidFill>
              </a:rPr>
              <a:t> </a:t>
            </a:r>
            <a:r>
              <a:rPr spc="5" dirty="0">
                <a:solidFill>
                  <a:srgbClr val="C45911"/>
                </a:solidFill>
              </a:rPr>
              <a:t>Data</a:t>
            </a:r>
            <a:r>
              <a:rPr dirty="0">
                <a:solidFill>
                  <a:srgbClr val="C45911"/>
                </a:solidFill>
              </a:rPr>
              <a:t> </a:t>
            </a:r>
            <a:r>
              <a:rPr spc="10" dirty="0">
                <a:solidFill>
                  <a:srgbClr val="C45911"/>
                </a:solidFill>
              </a:rPr>
              <a:t>Encoding</a:t>
            </a:r>
          </a:p>
          <a:p>
            <a:pPr marL="169545" indent="-156845">
              <a:lnSpc>
                <a:spcPct val="100000"/>
              </a:lnSpc>
              <a:spcBef>
                <a:spcPts val="50"/>
              </a:spcBef>
              <a:buChar char="●"/>
              <a:tabLst>
                <a:tab pos="169545" algn="l"/>
              </a:tabLst>
            </a:pPr>
            <a:r>
              <a:rPr spc="15" dirty="0"/>
              <a:t>Modeling</a:t>
            </a:r>
          </a:p>
          <a:p>
            <a:pPr marL="156845" indent="-102235">
              <a:lnSpc>
                <a:spcPct val="100000"/>
              </a:lnSpc>
              <a:spcBef>
                <a:spcPts val="35"/>
              </a:spcBef>
              <a:buChar char="-"/>
              <a:tabLst>
                <a:tab pos="157480" algn="l"/>
              </a:tabLst>
            </a:pPr>
            <a:r>
              <a:rPr spc="-10" dirty="0">
                <a:solidFill>
                  <a:srgbClr val="C45911"/>
                </a:solidFill>
              </a:rPr>
              <a:t>Train</a:t>
            </a:r>
            <a:r>
              <a:rPr spc="-20" dirty="0">
                <a:solidFill>
                  <a:srgbClr val="C45911"/>
                </a:solidFill>
              </a:rPr>
              <a:t> </a:t>
            </a:r>
            <a:r>
              <a:rPr spc="-30" dirty="0">
                <a:solidFill>
                  <a:srgbClr val="C45911"/>
                </a:solidFill>
              </a:rPr>
              <a:t>Test</a:t>
            </a:r>
            <a:r>
              <a:rPr spc="-20" dirty="0">
                <a:solidFill>
                  <a:srgbClr val="C45911"/>
                </a:solidFill>
              </a:rPr>
              <a:t> </a:t>
            </a:r>
            <a:r>
              <a:rPr spc="10" dirty="0">
                <a:solidFill>
                  <a:srgbClr val="C45911"/>
                </a:solidFill>
              </a:rPr>
              <a:t>Split</a:t>
            </a:r>
          </a:p>
          <a:p>
            <a:pPr marL="156845" indent="-102235">
              <a:lnSpc>
                <a:spcPct val="100000"/>
              </a:lnSpc>
              <a:spcBef>
                <a:spcPts val="50"/>
              </a:spcBef>
              <a:buChar char="-"/>
              <a:tabLst>
                <a:tab pos="157480" algn="l"/>
              </a:tabLst>
            </a:pPr>
            <a:r>
              <a:rPr spc="10" dirty="0">
                <a:solidFill>
                  <a:srgbClr val="C45911"/>
                </a:solidFill>
              </a:rPr>
              <a:t>Linear</a:t>
            </a:r>
            <a:r>
              <a:rPr spc="-20" dirty="0">
                <a:solidFill>
                  <a:srgbClr val="C45911"/>
                </a:solidFill>
              </a:rPr>
              <a:t> </a:t>
            </a:r>
            <a:r>
              <a:rPr spc="5" dirty="0">
                <a:solidFill>
                  <a:srgbClr val="C45911"/>
                </a:solidFill>
              </a:rPr>
              <a:t>Regression</a:t>
            </a:r>
          </a:p>
          <a:p>
            <a:pPr marL="156845" indent="-102235">
              <a:lnSpc>
                <a:spcPct val="100000"/>
              </a:lnSpc>
              <a:spcBef>
                <a:spcPts val="35"/>
              </a:spcBef>
              <a:buChar char="-"/>
              <a:tabLst>
                <a:tab pos="157480" algn="l"/>
              </a:tabLst>
            </a:pPr>
            <a:r>
              <a:rPr spc="10" dirty="0">
                <a:solidFill>
                  <a:srgbClr val="C45911"/>
                </a:solidFill>
              </a:rPr>
              <a:t>Lasso</a:t>
            </a:r>
            <a:r>
              <a:rPr spc="-25" dirty="0">
                <a:solidFill>
                  <a:srgbClr val="C45911"/>
                </a:solidFill>
              </a:rPr>
              <a:t> </a:t>
            </a:r>
            <a:r>
              <a:rPr spc="5" dirty="0">
                <a:solidFill>
                  <a:srgbClr val="C45911"/>
                </a:solidFill>
              </a:rPr>
              <a:t>Regression</a:t>
            </a:r>
          </a:p>
          <a:p>
            <a:pPr marL="156845" indent="-102235">
              <a:lnSpc>
                <a:spcPct val="100000"/>
              </a:lnSpc>
              <a:spcBef>
                <a:spcPts val="50"/>
              </a:spcBef>
              <a:buChar char="-"/>
              <a:tabLst>
                <a:tab pos="157480" algn="l"/>
              </a:tabLst>
            </a:pPr>
            <a:r>
              <a:rPr spc="10" dirty="0">
                <a:solidFill>
                  <a:srgbClr val="C45911"/>
                </a:solidFill>
              </a:rPr>
              <a:t>Decision</a:t>
            </a:r>
            <a:r>
              <a:rPr spc="-30" dirty="0">
                <a:solidFill>
                  <a:srgbClr val="C45911"/>
                </a:solidFill>
              </a:rPr>
              <a:t> </a:t>
            </a:r>
            <a:r>
              <a:rPr spc="-10" dirty="0">
                <a:solidFill>
                  <a:srgbClr val="C45911"/>
                </a:solidFill>
              </a:rPr>
              <a:t>Tree</a:t>
            </a:r>
            <a:r>
              <a:rPr spc="-20" dirty="0">
                <a:solidFill>
                  <a:srgbClr val="C45911"/>
                </a:solidFill>
              </a:rPr>
              <a:t> </a:t>
            </a:r>
            <a:r>
              <a:rPr spc="5" dirty="0">
                <a:solidFill>
                  <a:srgbClr val="C45911"/>
                </a:solidFill>
              </a:rPr>
              <a:t>Regression</a:t>
            </a:r>
          </a:p>
          <a:p>
            <a:pPr marL="156845" indent="-102235">
              <a:lnSpc>
                <a:spcPct val="100000"/>
              </a:lnSpc>
              <a:spcBef>
                <a:spcPts val="35"/>
              </a:spcBef>
              <a:buChar char="-"/>
              <a:tabLst>
                <a:tab pos="157480" algn="l"/>
              </a:tabLst>
            </a:pPr>
            <a:r>
              <a:rPr spc="20" dirty="0">
                <a:solidFill>
                  <a:srgbClr val="C45911"/>
                </a:solidFill>
              </a:rPr>
              <a:t>Random</a:t>
            </a:r>
            <a:r>
              <a:rPr spc="-35" dirty="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Forest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>
              <a:solidFill>
                <a:srgbClr val="C45911"/>
              </a:solidFill>
            </a:endParaRPr>
          </a:p>
          <a:p>
            <a:pPr marL="169545" indent="-156845">
              <a:lnSpc>
                <a:spcPct val="100000"/>
              </a:lnSpc>
              <a:buChar char="●"/>
              <a:tabLst>
                <a:tab pos="169545" algn="l"/>
              </a:tabLst>
            </a:pPr>
            <a:r>
              <a:rPr spc="15" dirty="0"/>
              <a:t>Model</a:t>
            </a:r>
            <a:r>
              <a:rPr spc="-20" dirty="0"/>
              <a:t> </a:t>
            </a:r>
            <a:r>
              <a:rPr spc="10" dirty="0"/>
              <a:t>Performance</a:t>
            </a:r>
            <a:r>
              <a:rPr spc="-35" dirty="0"/>
              <a:t> </a:t>
            </a:r>
            <a:r>
              <a:rPr spc="15" dirty="0"/>
              <a:t>and</a:t>
            </a:r>
            <a:r>
              <a:rPr spc="-10" dirty="0"/>
              <a:t> </a:t>
            </a:r>
            <a:r>
              <a:rPr spc="5" dirty="0"/>
              <a:t>Evaluation</a:t>
            </a:r>
          </a:p>
          <a:p>
            <a:pPr marL="169545" indent="-156845">
              <a:lnSpc>
                <a:spcPct val="100000"/>
              </a:lnSpc>
              <a:spcBef>
                <a:spcPts val="45"/>
              </a:spcBef>
              <a:buChar char="●"/>
              <a:tabLst>
                <a:tab pos="169545" algn="l"/>
              </a:tabLst>
            </a:pPr>
            <a:r>
              <a:rPr spc="10" dirty="0"/>
              <a:t>Conclusion</a:t>
            </a:r>
            <a:r>
              <a:rPr spc="-35" dirty="0"/>
              <a:t> </a:t>
            </a:r>
            <a:r>
              <a:rPr spc="15" dirty="0"/>
              <a:t>and</a:t>
            </a:r>
            <a:r>
              <a:rPr spc="-5" dirty="0"/>
              <a:t> </a:t>
            </a:r>
            <a:r>
              <a:rPr spc="10" dirty="0"/>
              <a:t>Recommendations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399" y="1601164"/>
            <a:ext cx="357568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/>
              <a:t>Exploratory</a:t>
            </a:r>
            <a:r>
              <a:rPr sz="2650" dirty="0"/>
              <a:t> </a:t>
            </a:r>
            <a:r>
              <a:rPr sz="2650" spc="-15" dirty="0"/>
              <a:t>Data</a:t>
            </a:r>
            <a:r>
              <a:rPr sz="2650" spc="-45" dirty="0"/>
              <a:t> </a:t>
            </a:r>
            <a:r>
              <a:rPr sz="2650" spc="-10" dirty="0"/>
              <a:t>Analysis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563364" y="2309855"/>
            <a:ext cx="7907020" cy="3576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solidFill>
                  <a:srgbClr val="FF0000"/>
                </a:solidFill>
                <a:latin typeface="Calibri"/>
                <a:cs typeface="Calibri"/>
              </a:rPr>
              <a:t>Hypotheses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2099"/>
              </a:lnSpc>
              <a:spcBef>
                <a:spcPts val="5"/>
              </a:spcBef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Just by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observing the head of the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dataset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understanding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features involved in it,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following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hypotheses</a:t>
            </a:r>
            <a:r>
              <a:rPr sz="1450" b="1" spc="-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could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framed:</a:t>
            </a:r>
            <a:endParaRPr sz="1450">
              <a:latin typeface="Calibri"/>
              <a:cs typeface="Calibri"/>
            </a:endParaRPr>
          </a:p>
          <a:p>
            <a:pPr marL="12700" marR="261620">
              <a:lnSpc>
                <a:spcPct val="102400"/>
              </a:lnSpc>
              <a:spcBef>
                <a:spcPts val="5"/>
              </a:spcBef>
              <a:buChar char="●"/>
              <a:tabLst>
                <a:tab pos="169545" algn="l"/>
              </a:tabLst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There's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feature called "DayOfWeek"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with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values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1-7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denoting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each day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 the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week. There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would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week off probably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Sunday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when the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stores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would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be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closed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and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would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get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low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overall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sales.</a:t>
            </a:r>
            <a:endParaRPr sz="1450">
              <a:latin typeface="Calibri"/>
              <a:cs typeface="Calibri"/>
            </a:endParaRPr>
          </a:p>
          <a:p>
            <a:pPr marL="169545" indent="-156845">
              <a:lnSpc>
                <a:spcPct val="100000"/>
              </a:lnSpc>
              <a:spcBef>
                <a:spcPts val="35"/>
              </a:spcBef>
              <a:buChar char="●"/>
              <a:tabLst>
                <a:tab pos="169545" algn="l"/>
              </a:tabLst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Customers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would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have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positive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correlation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with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Sales.</a:t>
            </a:r>
            <a:endParaRPr sz="1450">
              <a:latin typeface="Calibri"/>
              <a:cs typeface="Calibri"/>
            </a:endParaRPr>
          </a:p>
          <a:p>
            <a:pPr marL="12700" marR="85725">
              <a:lnSpc>
                <a:spcPct val="102099"/>
              </a:lnSpc>
              <a:spcBef>
                <a:spcPts val="10"/>
              </a:spcBef>
              <a:buChar char="●"/>
              <a:tabLst>
                <a:tab pos="169545" algn="l"/>
              </a:tabLst>
            </a:pP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Store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type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and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Assortment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strategy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involved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would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be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having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certain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effect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on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sales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as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well. </a:t>
            </a:r>
            <a:r>
              <a:rPr sz="1450" b="1" spc="-3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Some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premium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high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quality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products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would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fetch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more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revenue.</a:t>
            </a:r>
            <a:endParaRPr sz="1450">
              <a:latin typeface="Calibri"/>
              <a:cs typeface="Calibri"/>
            </a:endParaRPr>
          </a:p>
          <a:p>
            <a:pPr marL="169545" indent="-156845">
              <a:lnSpc>
                <a:spcPct val="100000"/>
              </a:lnSpc>
              <a:spcBef>
                <a:spcPts val="50"/>
              </a:spcBef>
              <a:buChar char="●"/>
              <a:tabLst>
                <a:tab pos="169545" algn="l"/>
              </a:tabLst>
            </a:pP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Promotion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should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having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a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positive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correlation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with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Sales.</a:t>
            </a:r>
            <a:endParaRPr sz="1450">
              <a:latin typeface="Calibri"/>
              <a:cs typeface="Calibri"/>
            </a:endParaRPr>
          </a:p>
          <a:p>
            <a:pPr marL="12700" marR="588645">
              <a:lnSpc>
                <a:spcPts val="1789"/>
              </a:lnSpc>
              <a:spcBef>
                <a:spcPts val="55"/>
              </a:spcBef>
              <a:buChar char="●"/>
              <a:tabLst>
                <a:tab pos="169545" algn="l"/>
              </a:tabLst>
            </a:pP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Some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stores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closed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due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to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refurbishment,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those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would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generate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0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revenue</a:t>
            </a:r>
            <a:r>
              <a:rPr sz="1450" b="1" spc="-4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for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that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time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period.</a:t>
            </a:r>
            <a:endParaRPr sz="1450">
              <a:latin typeface="Calibri"/>
              <a:cs typeface="Calibri"/>
            </a:endParaRPr>
          </a:p>
          <a:p>
            <a:pPr marL="169545" indent="-156845">
              <a:lnSpc>
                <a:spcPts val="1705"/>
              </a:lnSpc>
              <a:buChar char="●"/>
              <a:tabLst>
                <a:tab pos="169545" algn="l"/>
              </a:tabLst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There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would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some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seasonality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involved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 the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pattern,</a:t>
            </a:r>
            <a:r>
              <a:rPr sz="145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probably</a:t>
            </a:r>
            <a:r>
              <a:rPr sz="145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before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holidays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would</a:t>
            </a:r>
            <a:r>
              <a:rPr sz="1450" b="1" spc="-4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be</a:t>
            </a:r>
            <a:r>
              <a:rPr sz="1450" b="1" spc="-4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high.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212" y="2294885"/>
            <a:ext cx="4257347" cy="2661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6823" y="5083572"/>
            <a:ext cx="417449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270">
              <a:lnSpc>
                <a:spcPct val="102099"/>
              </a:lnSpc>
              <a:spcBef>
                <a:spcPts val="100"/>
              </a:spcBef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normally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distributed</a:t>
            </a:r>
            <a:r>
              <a:rPr sz="1450" b="1" spc="-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with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slightly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right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tail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skewed.</a:t>
            </a:r>
            <a:endParaRPr sz="1450">
              <a:latin typeface="Calibri"/>
              <a:cs typeface="Calibri"/>
            </a:endParaRPr>
          </a:p>
          <a:p>
            <a:pPr marL="12700" marR="5080">
              <a:lnSpc>
                <a:spcPct val="102099"/>
              </a:lnSpc>
              <a:spcBef>
                <a:spcPts val="10"/>
              </a:spcBef>
            </a:pP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Histogram Representation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Sales. Here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0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showing </a:t>
            </a:r>
            <a:r>
              <a:rPr sz="1450" b="1" spc="-3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because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most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time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 store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was</a:t>
            </a:r>
            <a:r>
              <a:rPr sz="145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closed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3886" y="2361941"/>
            <a:ext cx="4091343" cy="26282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36880" y="1957803"/>
            <a:ext cx="22421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15" dirty="0">
                <a:solidFill>
                  <a:srgbClr val="FF0000"/>
                </a:solidFill>
                <a:latin typeface="Calibri"/>
                <a:cs typeface="Calibri"/>
              </a:rPr>
              <a:t>Impact</a:t>
            </a:r>
            <a:r>
              <a:rPr sz="14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4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FF0000"/>
                </a:solidFill>
                <a:latin typeface="Calibri"/>
                <a:cs typeface="Calibri"/>
              </a:rPr>
              <a:t>Promo</a:t>
            </a:r>
            <a:r>
              <a:rPr sz="145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4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sales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827" y="5141520"/>
            <a:ext cx="286893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0"/>
              </a:spcBef>
            </a:pP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45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Are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nearly</a:t>
            </a:r>
            <a:r>
              <a:rPr sz="145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doubled</a:t>
            </a:r>
            <a:r>
              <a:rPr sz="1450" b="1" spc="-5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High</a:t>
            </a:r>
            <a:r>
              <a:rPr sz="1450" b="1" spc="-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1F3864"/>
                </a:solidFill>
                <a:latin typeface="Calibri"/>
                <a:cs typeface="Calibri"/>
              </a:rPr>
              <a:t>When </a:t>
            </a:r>
            <a:r>
              <a:rPr sz="1450" b="1" spc="-3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Promotion</a:t>
            </a:r>
            <a:r>
              <a:rPr sz="1450" b="1" spc="-3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45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1F3864"/>
                </a:solidFill>
                <a:latin typeface="Calibri"/>
                <a:cs typeface="Calibri"/>
              </a:rPr>
              <a:t>Running</a:t>
            </a:r>
            <a:r>
              <a:rPr sz="1450" b="1" spc="15" dirty="0">
                <a:latin typeface="Calibri"/>
                <a:cs typeface="Calibri"/>
              </a:rPr>
              <a:t>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34" y="2631703"/>
            <a:ext cx="4224362" cy="26335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7219" y="1796307"/>
            <a:ext cx="315404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285" marR="5080" indent="-248285">
              <a:lnSpc>
                <a:spcPct val="101499"/>
              </a:lnSpc>
              <a:spcBef>
                <a:spcPts val="9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300" b="1" spc="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3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3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0000"/>
                </a:solidFill>
                <a:latin typeface="Calibri"/>
                <a:cs typeface="Calibri"/>
              </a:rPr>
              <a:t>understand</a:t>
            </a:r>
            <a:r>
              <a:rPr sz="1300" b="1" spc="5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13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FF0000"/>
                </a:solidFill>
                <a:latin typeface="Calibri"/>
                <a:cs typeface="Calibri"/>
              </a:rPr>
              <a:t>school</a:t>
            </a:r>
            <a:r>
              <a:rPr sz="13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0000"/>
                </a:solidFill>
                <a:latin typeface="Calibri"/>
                <a:cs typeface="Calibri"/>
              </a:rPr>
              <a:t>holiday</a:t>
            </a: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1300" b="1" spc="-2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affected</a:t>
            </a:r>
            <a:r>
              <a:rPr sz="13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3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0000"/>
                </a:solidFill>
                <a:latin typeface="Calibri"/>
                <a:cs typeface="Calibri"/>
              </a:rPr>
              <a:t>sales</a:t>
            </a:r>
            <a:r>
              <a:rPr sz="13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3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17" y="5411213"/>
            <a:ext cx="3495040" cy="630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"As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we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can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see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in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 Pie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chart...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Sales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affected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by </a:t>
            </a:r>
            <a:r>
              <a:rPr sz="1300" b="1" spc="-28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School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Holiday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is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18%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and Mainly Sales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aren’t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affected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by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School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Holiday"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6330" y="1863347"/>
            <a:ext cx="3385820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" marR="5080" indent="-236854">
              <a:lnSpc>
                <a:spcPct val="101600"/>
              </a:lnSpc>
              <a:spcBef>
                <a:spcPts val="9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300" b="1" dirty="0">
                <a:solidFill>
                  <a:srgbClr val="FF0000"/>
                </a:solidFill>
                <a:latin typeface="Calibri"/>
                <a:cs typeface="Calibri"/>
              </a:rPr>
              <a:t>Understand</a:t>
            </a:r>
            <a:r>
              <a:rPr sz="13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3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13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0000"/>
                </a:solidFill>
                <a:latin typeface="Calibri"/>
                <a:cs typeface="Calibri"/>
              </a:rPr>
              <a:t>holiday</a:t>
            </a:r>
            <a:r>
              <a:rPr sz="13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affected</a:t>
            </a:r>
            <a:r>
              <a:rPr sz="13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3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300" b="1" spc="-2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FF0000"/>
                </a:solidFill>
                <a:latin typeface="Calibri"/>
                <a:cs typeface="Calibri"/>
              </a:rPr>
              <a:t>sales?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6448" y="2511298"/>
            <a:ext cx="4623240" cy="2832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04309" y="5283212"/>
            <a:ext cx="4622165" cy="830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As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we</a:t>
            </a:r>
            <a:r>
              <a:rPr sz="130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can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see</a:t>
            </a:r>
            <a:r>
              <a:rPr sz="130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Pie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01499"/>
              </a:lnSpc>
            </a:pP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chart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affected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by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State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Holiday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only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3%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means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aren't </a:t>
            </a:r>
            <a:r>
              <a:rPr sz="1300" b="1" spc="-27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affected</a:t>
            </a:r>
            <a:r>
              <a:rPr sz="1300" b="1" spc="2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by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State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Holiday.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As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isn't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much</a:t>
            </a:r>
            <a:r>
              <a:rPr sz="1300" b="1" spc="3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affected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by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State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Holiday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so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I’m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removing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this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column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719" y="1733762"/>
            <a:ext cx="22104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94005" algn="l"/>
                <a:tab pos="295275" algn="l"/>
              </a:tabLst>
            </a:pP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Day </a:t>
            </a: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Wise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trends</a:t>
            </a:r>
            <a:r>
              <a:rPr sz="14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45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Sales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49" y="2457532"/>
            <a:ext cx="3915568" cy="2989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81800" y="1733762"/>
            <a:ext cx="215011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4005" indent="-28194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94005" algn="l"/>
                <a:tab pos="294640" algn="l"/>
              </a:tabLst>
            </a:pPr>
            <a:r>
              <a:rPr sz="1450" b="1" spc="15" dirty="0">
                <a:solidFill>
                  <a:srgbClr val="FF0000"/>
                </a:solidFill>
                <a:latin typeface="Calibri"/>
                <a:cs typeface="Calibri"/>
              </a:rPr>
              <a:t>Monthly</a:t>
            </a:r>
            <a:r>
              <a:rPr sz="14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trends</a:t>
            </a:r>
            <a:r>
              <a:rPr sz="145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FF0000"/>
                </a:solidFill>
                <a:latin typeface="Calibri"/>
                <a:cs typeface="Calibri"/>
              </a:rPr>
              <a:t>Sales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6264" y="2474711"/>
            <a:ext cx="4823291" cy="28939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98652" y="5420371"/>
            <a:ext cx="381317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As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1F3864"/>
                </a:solidFill>
                <a:latin typeface="Calibri"/>
                <a:cs typeface="Calibri"/>
              </a:rPr>
              <a:t>We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can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see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that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 month of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November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and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Specially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in</a:t>
            </a:r>
            <a:r>
              <a:rPr sz="130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December</a:t>
            </a:r>
            <a:r>
              <a:rPr sz="1300" b="1" spc="5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is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increasing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Rapidly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every </a:t>
            </a:r>
            <a:r>
              <a:rPr sz="1300" b="1" spc="-27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year</a:t>
            </a:r>
            <a:r>
              <a:rPr sz="1300" b="1" spc="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on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-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Christmas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456" y="5458433"/>
            <a:ext cx="4688840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From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plot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it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can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be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Sen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that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most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of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the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sales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have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 been </a:t>
            </a:r>
            <a:r>
              <a:rPr sz="1300" b="1" spc="10" dirty="0">
                <a:solidFill>
                  <a:srgbClr val="1F3864"/>
                </a:solidFill>
                <a:latin typeface="Calibri"/>
                <a:cs typeface="Calibri"/>
              </a:rPr>
              <a:t>on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1st</a:t>
            </a:r>
            <a:r>
              <a:rPr sz="1300" b="1" spc="-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and </a:t>
            </a:r>
            <a:r>
              <a:rPr sz="1300" b="1" spc="-27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last</a:t>
            </a:r>
            <a:r>
              <a:rPr sz="1300" b="1" spc="-20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4"/>
                </a:solidFill>
                <a:latin typeface="Calibri"/>
                <a:cs typeface="Calibri"/>
              </a:rPr>
              <a:t>day</a:t>
            </a:r>
            <a:r>
              <a:rPr sz="1300" b="1" spc="15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of</a:t>
            </a:r>
            <a:r>
              <a:rPr sz="1300" b="1" dirty="0">
                <a:solidFill>
                  <a:srgbClr val="1F3864"/>
                </a:solidFill>
                <a:latin typeface="Calibri"/>
                <a:cs typeface="Calibri"/>
              </a:rPr>
              <a:t> </a:t>
            </a:r>
            <a:r>
              <a:rPr sz="1300" b="1" spc="5" dirty="0">
                <a:solidFill>
                  <a:srgbClr val="1F3864"/>
                </a:solidFill>
                <a:latin typeface="Calibri"/>
                <a:cs typeface="Calibri"/>
              </a:rPr>
              <a:t>week.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1700</Words>
  <Application>Microsoft Office PowerPoint</Application>
  <PresentationFormat>Custom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MT</vt:lpstr>
      <vt:lpstr>Calibri</vt:lpstr>
      <vt:lpstr>Symbol</vt:lpstr>
      <vt:lpstr>TNR</vt:lpstr>
      <vt:lpstr>Office Theme</vt:lpstr>
      <vt:lpstr>Capstone Project - 2 Retail Sales Prediction By</vt:lpstr>
      <vt:lpstr>Content:</vt:lpstr>
      <vt:lpstr>Problem Statement</vt:lpstr>
      <vt:lpstr>Data Summary:</vt:lpstr>
      <vt:lpstr>Approach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Conclusion:</vt:lpstr>
      <vt:lpstr>Modeling:</vt:lpstr>
      <vt:lpstr>PowerPoint Presentation</vt:lpstr>
      <vt:lpstr>PowerPoint Presentation</vt:lpstr>
      <vt:lpstr>PowerPoint Presentation</vt:lpstr>
      <vt:lpstr>Model Evaluation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Capstone Project - 2</dc:title>
  <dc:creator>SURAJ KAD</dc:creator>
  <cp:lastModifiedBy>Admin</cp:lastModifiedBy>
  <cp:revision>1</cp:revision>
  <dcterms:created xsi:type="dcterms:W3CDTF">2022-11-24T10:00:00Z</dcterms:created>
  <dcterms:modified xsi:type="dcterms:W3CDTF">2022-11-24T10:01:57Z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2022-10-29T00:00:00Z</vt:filetime>
  </property>
  <property fmtid="{D5CDD505-2E9C-101B-9397-08002B2CF9AE}" pid="3" name="LastSaved">
    <vt:filetime>2022-11-24T00:00:00Z</vt:filetime>
  </property>
</Properties>
</file>