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2" r:id="rId3"/>
    <p:sldId id="257" r:id="rId4"/>
    <p:sldId id="347" r:id="rId5"/>
    <p:sldId id="338" r:id="rId6"/>
    <p:sldId id="348" r:id="rId7"/>
    <p:sldId id="344" r:id="rId8"/>
    <p:sldId id="343" r:id="rId9"/>
    <p:sldId id="34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4F"/>
    <a:srgbClr val="0E4978"/>
    <a:srgbClr val="042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vi\OneDrive\Desktop\Bootcamp\Final%20Project\GDP_Predictor\Resources\ML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 Learning Summary</a:t>
            </a:r>
          </a:p>
        </c:rich>
      </c:tx>
      <c:layout>
        <c:manualLayout>
          <c:xMode val="edge"/>
          <c:yMode val="edge"/>
          <c:x val="0.28048727827150255"/>
          <c:y val="2.51177352636851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589993502274202E-2"/>
          <c:y val="0.15974842767295597"/>
          <c:w val="0.9428200129954516"/>
          <c:h val="0.62212978094719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ML_results!$B$1</c:f>
              <c:strCache>
                <c:ptCount val="1"/>
                <c:pt idx="0">
                  <c:v>training_r2_score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ML_results!$A$2:$A$5</c:f>
              <c:strCache>
                <c:ptCount val="4"/>
                <c:pt idx="0">
                  <c:v>Liner Regression</c:v>
                </c:pt>
                <c:pt idx="1">
                  <c:v>Random Forest Regressor</c:v>
                </c:pt>
                <c:pt idx="2">
                  <c:v>Gradient Boosting Regressor</c:v>
                </c:pt>
                <c:pt idx="3">
                  <c:v>Elastic Net Regressor</c:v>
                </c:pt>
              </c:strCache>
            </c:strRef>
          </c:cat>
          <c:val>
            <c:numRef>
              <c:f>ML_results!$B$2:$B$5</c:f>
              <c:numCache>
                <c:formatCode>0.00%</c:formatCode>
                <c:ptCount val="4"/>
                <c:pt idx="0">
                  <c:v>5.4600000000000003E-2</c:v>
                </c:pt>
                <c:pt idx="1">
                  <c:v>0.95120000000000005</c:v>
                </c:pt>
                <c:pt idx="2">
                  <c:v>0.99609999999999999</c:v>
                </c:pt>
                <c:pt idx="3">
                  <c:v>8.9700000000000002E-2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49D2-A0EB-B6E5FD0262DE}"/>
            </c:ext>
          </c:extLst>
        </c:ser>
        <c:ser>
          <c:idx val="1"/>
          <c:order val="1"/>
          <c:tx>
            <c:strRef>
              <c:f>ML_results!$C$1</c:f>
              <c:strCache>
                <c:ptCount val="1"/>
                <c:pt idx="0">
                  <c:v>testing_r2_score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ML_results!$A$2:$A$5</c:f>
              <c:strCache>
                <c:ptCount val="4"/>
                <c:pt idx="0">
                  <c:v>Liner Regression</c:v>
                </c:pt>
                <c:pt idx="1">
                  <c:v>Random Forest Regressor</c:v>
                </c:pt>
                <c:pt idx="2">
                  <c:v>Gradient Boosting Regressor</c:v>
                </c:pt>
                <c:pt idx="3">
                  <c:v>Elastic Net Regressor</c:v>
                </c:pt>
              </c:strCache>
            </c:strRef>
          </c:cat>
          <c:val>
            <c:numRef>
              <c:f>ML_results!$C$2:$C$5</c:f>
              <c:numCache>
                <c:formatCode>0.00%</c:formatCode>
                <c:ptCount val="4"/>
                <c:pt idx="0">
                  <c:v>5.1400000000000001E-2</c:v>
                </c:pt>
                <c:pt idx="1">
                  <c:v>0.84219999999999995</c:v>
                </c:pt>
                <c:pt idx="2">
                  <c:v>0.86119999999999997</c:v>
                </c:pt>
                <c:pt idx="3">
                  <c:v>7.8899999999999998E-2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0F-49D2-A0EB-B6E5FD0262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1648672"/>
        <c:axId val="761653592"/>
      </c:barChart>
      <c:catAx>
        <c:axId val="7616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53592"/>
        <c:crosses val="autoZero"/>
        <c:auto val="1"/>
        <c:lblAlgn val="ctr"/>
        <c:lblOffset val="100"/>
        <c:noMultiLvlLbl val="0"/>
      </c:catAx>
      <c:valAx>
        <c:axId val="761653592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7616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B2980-2582-4A9C-A5AD-38A94701547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383A-71FC-44EF-BD63-2AFAB7A2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drafter: 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/>
          <a:stretch/>
        </p:blipFill>
        <p:spPr>
          <a:xfrm>
            <a:off x="0" y="1"/>
            <a:ext cx="9568350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03FFCC-8C06-4FE9-99C7-DB9FDDFA37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21" y="0"/>
            <a:ext cx="776457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4286" y="2468786"/>
            <a:ext cx="4557756" cy="126241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47" y="3839652"/>
            <a:ext cx="4557756" cy="7665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FB731A8-8871-4427-A412-9E151AE31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58" y="1648136"/>
            <a:ext cx="9370299" cy="195262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4D27F6A0-3660-4001-A471-9BC42E6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086EF-36BF-4854-A6B8-568E31D32C4B}"/>
              </a:ext>
            </a:extLst>
          </p:cNvPr>
          <p:cNvSpPr/>
          <p:nvPr userDrawn="1"/>
        </p:nvSpPr>
        <p:spPr>
          <a:xfrm flipH="1">
            <a:off x="3061243" y="3705540"/>
            <a:ext cx="6069331" cy="45719"/>
          </a:xfrm>
          <a:prstGeom prst="rect">
            <a:avLst/>
          </a:prstGeom>
          <a:solidFill>
            <a:srgbClr val="0E4978"/>
          </a:solidFill>
          <a:ln>
            <a:noFill/>
          </a:ln>
          <a:effectLst>
            <a:outerShdw blurRad="38100" dist="127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244" y="3751259"/>
            <a:ext cx="6069331" cy="104933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1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4892FDD-A270-49E1-9C61-43ABC217E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7" y="2486025"/>
            <a:ext cx="6016625" cy="195262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87" y="4465638"/>
            <a:ext cx="6016625" cy="1049337"/>
          </a:xfrm>
        </p:spPr>
        <p:txBody>
          <a:bodyPr/>
          <a:lstStyle>
            <a:lvl1pPr marL="0" indent="0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29A2079-4911-4D1F-AC96-23D4C65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7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xcap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54523430-D8D4-4D2C-90D9-4F072EDDDC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" y="-6395"/>
            <a:ext cx="12177945" cy="68643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18FD0A-85F1-4261-B708-FB26FD803D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31248" r="-1" b="42222"/>
          <a:stretch/>
        </p:blipFill>
        <p:spPr>
          <a:xfrm>
            <a:off x="1" y="3238958"/>
            <a:ext cx="12200544" cy="2160770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44759895-FCE5-4C36-8DF2-D8F29BF69C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3780662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8F5A3414-9747-41C1-93C1-839FE8B8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82873"/>
            <a:ext cx="10515600" cy="1131827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5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/>
          <a:stretch/>
        </p:blipFill>
        <p:spPr>
          <a:xfrm>
            <a:off x="0" y="1"/>
            <a:ext cx="956835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3AA4C5-0BD6-47FA-BC4F-6CE17111F3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0"/>
            <a:ext cx="710184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68786"/>
            <a:ext cx="5606042" cy="126241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161" y="3839652"/>
            <a:ext cx="5606042" cy="7665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686ACD-56ED-4FD3-3278-EA02FFEB2F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104" y="1"/>
            <a:ext cx="887896" cy="4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t="-885" r="-1" b="28263"/>
          <a:stretch/>
        </p:blipFill>
        <p:spPr>
          <a:xfrm>
            <a:off x="-6942" y="952579"/>
            <a:ext cx="12198942" cy="59054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D7995C-D2FE-4D98-AADA-DEE5B7E3F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" y="0"/>
            <a:ext cx="12188977" cy="49804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386" y="1998875"/>
            <a:ext cx="6755703" cy="2335130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173" y="326297"/>
            <a:ext cx="4347931" cy="245448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06CFB8-A178-497A-A01B-D211F8A5D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1473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3FBCB-7486-4675-8E99-8FB661C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5E3FFAF-3AF3-461C-991F-C58DE960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55"/>
            <a:ext cx="12192000" cy="101473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3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B9A7F7B-4DA6-421F-9922-C42B145CB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7841304-4124-4B50-9E40-5A39E6C10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03248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1041"/>
            <a:ext cx="9836565" cy="9679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1459021"/>
            <a:ext cx="11261548" cy="4683759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xcap 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2D8F49D-28BA-4F81-965C-BD8AC00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4DBACF4-74AF-45B0-BAE0-BF2F50A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FB731A8-8871-4427-A412-9E151AE31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91" y="2486025"/>
            <a:ext cx="7546814" cy="195262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591" y="4598987"/>
            <a:ext cx="7546814" cy="104933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4D27F6A0-3660-4001-A471-9BC42E6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086EF-36BF-4854-A6B8-568E31D32C4B}"/>
              </a:ext>
            </a:extLst>
          </p:cNvPr>
          <p:cNvSpPr/>
          <p:nvPr userDrawn="1"/>
        </p:nvSpPr>
        <p:spPr>
          <a:xfrm>
            <a:off x="514347" y="1977390"/>
            <a:ext cx="11163300" cy="60228"/>
          </a:xfrm>
          <a:prstGeom prst="rect">
            <a:avLst/>
          </a:prstGeom>
          <a:solidFill>
            <a:srgbClr val="0E4978"/>
          </a:solidFill>
          <a:ln>
            <a:noFill/>
          </a:ln>
          <a:effectLst>
            <a:outerShdw blurRad="38100" dist="127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B33783-4D7E-4AB8-B928-96BC5C1B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F91FB-B670-4B8E-B408-4C2B9EEA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E4BA9-76C2-48E4-BFB3-89EEB470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0BAD-32B9-49C0-99D7-6E7F27D0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7" r:id="rId3"/>
    <p:sldLayoutId id="2147483663" r:id="rId4"/>
    <p:sldLayoutId id="2147483668" r:id="rId5"/>
    <p:sldLayoutId id="2147483680" r:id="rId6"/>
    <p:sldLayoutId id="2147483679" r:id="rId7"/>
    <p:sldLayoutId id="2147483650" r:id="rId8"/>
    <p:sldLayoutId id="2147483678" r:id="rId9"/>
    <p:sldLayoutId id="2147483681" r:id="rId10"/>
    <p:sldLayoutId id="2147483651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36332B-00A4-498C-8B22-DB70CAD8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35" y="2387138"/>
            <a:ext cx="6165273" cy="126241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Project: Forecasting Canada’s Nominal GDP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7E96160-CD47-4E2B-8C5F-29738312D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Forecasting Canadian GDP Using Machine Learning and Macro-economic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74270-E7CF-98B9-21BB-5F5807DCBAAA}"/>
              </a:ext>
            </a:extLst>
          </p:cNvPr>
          <p:cNvSpPr txBox="1"/>
          <p:nvPr/>
        </p:nvSpPr>
        <p:spPr>
          <a:xfrm>
            <a:off x="8786192" y="4796278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By: </a:t>
            </a:r>
            <a:r>
              <a:rPr lang="en-US" dirty="0" err="1">
                <a:solidFill>
                  <a:schemeClr val="bg1"/>
                </a:solidFill>
              </a:rPr>
              <a:t>Madiha</a:t>
            </a:r>
            <a:r>
              <a:rPr lang="en-US" dirty="0">
                <a:solidFill>
                  <a:schemeClr val="bg1"/>
                </a:solidFill>
              </a:rPr>
              <a:t>, Fatima and Tanvir</a:t>
            </a:r>
          </a:p>
        </p:txBody>
      </p:sp>
    </p:spTree>
    <p:extLst>
      <p:ext uri="{BB962C8B-B14F-4D97-AF65-F5344CB8AC3E}">
        <p14:creationId xmlns:p14="http://schemas.microsoft.com/office/powerpoint/2010/main" val="25650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4031042-33C5-43D5-A535-AFAE7845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246"/>
            <a:ext cx="10515600" cy="1131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GDP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B7F4-DDED-31B0-1AAD-A65CAA74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 </a:t>
            </a:r>
            <a:r>
              <a:rPr lang="en-US" dirty="0" err="1"/>
              <a:t>Madiha</a:t>
            </a:r>
            <a:r>
              <a:rPr lang="en-US" dirty="0"/>
              <a:t> to add 2-3 talking points</a:t>
            </a:r>
          </a:p>
        </p:txBody>
      </p:sp>
    </p:spTree>
    <p:extLst>
      <p:ext uri="{BB962C8B-B14F-4D97-AF65-F5344CB8AC3E}">
        <p14:creationId xmlns:p14="http://schemas.microsoft.com/office/powerpoint/2010/main" val="38702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199666-A253-7B50-3211-CA47E95FBE15}"/>
              </a:ext>
            </a:extLst>
          </p:cNvPr>
          <p:cNvSpPr/>
          <p:nvPr/>
        </p:nvSpPr>
        <p:spPr>
          <a:xfrm>
            <a:off x="830633" y="4360349"/>
            <a:ext cx="10221680" cy="1322908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B7031B-2E07-4D60-B34C-C480D2B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Pre-processing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322E26-0D1B-4EA7-B8D2-BC7D841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27F4AB-DA15-4C41-BE8A-260B24249E9D}"/>
              </a:ext>
            </a:extLst>
          </p:cNvPr>
          <p:cNvSpPr/>
          <p:nvPr/>
        </p:nvSpPr>
        <p:spPr>
          <a:xfrm>
            <a:off x="830633" y="1360486"/>
            <a:ext cx="10221680" cy="1322909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C67773-A92D-634E-848F-8D435E77C840}"/>
              </a:ext>
            </a:extLst>
          </p:cNvPr>
          <p:cNvSpPr/>
          <p:nvPr/>
        </p:nvSpPr>
        <p:spPr>
          <a:xfrm>
            <a:off x="817508" y="2829677"/>
            <a:ext cx="10221680" cy="1322908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D71F527D-47C7-B149-932A-3DA80FBCA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3062083"/>
            <a:ext cx="785139" cy="785139"/>
          </a:xfrm>
          <a:prstGeom prst="rect">
            <a:avLst/>
          </a:prstGeom>
        </p:spPr>
      </p:pic>
      <p:pic>
        <p:nvPicPr>
          <p:cNvPr id="22" name="Picture 21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E26A8743-7C9C-4B22-3975-9327D850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1658368"/>
            <a:ext cx="785139" cy="785139"/>
          </a:xfrm>
          <a:prstGeom prst="rect">
            <a:avLst/>
          </a:prstGeom>
        </p:spPr>
      </p:pic>
      <p:pic>
        <p:nvPicPr>
          <p:cNvPr id="23" name="Picture 22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3468BC9E-9EC9-5775-BE31-ED6D0FFA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4586448"/>
            <a:ext cx="785139" cy="785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A1865B-9B69-EDC6-1DB6-C823967F7137}"/>
              </a:ext>
            </a:extLst>
          </p:cNvPr>
          <p:cNvSpPr txBox="1"/>
          <p:nvPr/>
        </p:nvSpPr>
        <p:spPr>
          <a:xfrm>
            <a:off x="4293705" y="3088587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2B8F7-2F31-97CA-1DD0-DA4B5216FF12}"/>
              </a:ext>
            </a:extLst>
          </p:cNvPr>
          <p:cNvSpPr txBox="1"/>
          <p:nvPr/>
        </p:nvSpPr>
        <p:spPr>
          <a:xfrm>
            <a:off x="4293704" y="1454165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19308-DBF8-53E9-EB0F-EF342ACCFD32}"/>
              </a:ext>
            </a:extLst>
          </p:cNvPr>
          <p:cNvSpPr txBox="1"/>
          <p:nvPr/>
        </p:nvSpPr>
        <p:spPr>
          <a:xfrm>
            <a:off x="4342832" y="4672777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ETL</a:t>
            </a:r>
          </a:p>
        </p:txBody>
      </p:sp>
      <p:pic>
        <p:nvPicPr>
          <p:cNvPr id="33" name="Graphic 32" descr="Magnifying glass">
            <a:extLst>
              <a:ext uri="{FF2B5EF4-FFF2-40B4-BE49-F238E27FC236}">
                <a16:creationId xmlns:a16="http://schemas.microsoft.com/office/drawing/2014/main" id="{5FAEA34E-4073-4FEC-AD0A-265FED74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496" y="1800227"/>
            <a:ext cx="457200" cy="457200"/>
          </a:xfrm>
          <a:prstGeom prst="rect">
            <a:avLst/>
          </a:prstGeom>
        </p:spPr>
      </p:pic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6FFF4EDB-4B0A-E158-CE04-BA2616922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423" y="3227634"/>
            <a:ext cx="491346" cy="491346"/>
          </a:xfrm>
          <a:prstGeom prst="rect">
            <a:avLst/>
          </a:prstGeom>
        </p:spPr>
      </p:pic>
      <p:pic>
        <p:nvPicPr>
          <p:cNvPr id="38" name="Graphic 37" descr="Gears">
            <a:extLst>
              <a:ext uri="{FF2B5EF4-FFF2-40B4-BE49-F238E27FC236}">
                <a16:creationId xmlns:a16="http://schemas.microsoft.com/office/drawing/2014/main" id="{737F7772-DEA0-FA3F-7745-C4966C445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572" y="4737493"/>
            <a:ext cx="483048" cy="4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GDP Per Capita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44F82A-5502-6C6C-7BDD-AE98B722CA36}"/>
              </a:ext>
            </a:extLst>
          </p:cNvPr>
          <p:cNvSpPr/>
          <p:nvPr/>
        </p:nvSpPr>
        <p:spPr>
          <a:xfrm>
            <a:off x="7297943" y="2473376"/>
            <a:ext cx="4018738" cy="1832787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2A49C-18CA-E551-7544-58281F69B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668"/>
            <a:ext cx="7297943" cy="491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3A41B-E17E-E881-55BA-8B79538D7009}"/>
              </a:ext>
            </a:extLst>
          </p:cNvPr>
          <p:cNvSpPr txBox="1"/>
          <p:nvPr/>
        </p:nvSpPr>
        <p:spPr>
          <a:xfrm>
            <a:off x="7412251" y="2551837"/>
            <a:ext cx="3790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Almost USD 2 Tr. in GDP as of 2020. </a:t>
            </a: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2000, on average: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Between 6% and 11% of GDP was allocated to health expenditure;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/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Globally, Canada is in the top 20 in terms of GDP per capita as of 2021 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6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Snapshot of the Canadian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89E45-287A-964B-9C7C-AE9E7A263BA4}"/>
              </a:ext>
            </a:extLst>
          </p:cNvPr>
          <p:cNvSpPr/>
          <p:nvPr/>
        </p:nvSpPr>
        <p:spPr>
          <a:xfrm>
            <a:off x="6983896" y="4729452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BBF23-E7B8-4A2E-6E51-22845768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4" y="1143857"/>
            <a:ext cx="6338128" cy="529338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44F82A-5502-6C6C-7BDD-AE98B722CA36}"/>
              </a:ext>
            </a:extLst>
          </p:cNvPr>
          <p:cNvSpPr/>
          <p:nvPr/>
        </p:nvSpPr>
        <p:spPr>
          <a:xfrm>
            <a:off x="6983896" y="3116873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0AA494-13AA-208B-D775-458DF6CD2526}"/>
              </a:ext>
            </a:extLst>
          </p:cNvPr>
          <p:cNvSpPr/>
          <p:nvPr/>
        </p:nvSpPr>
        <p:spPr>
          <a:xfrm>
            <a:off x="6983896" y="1523910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337F7-7BFF-E027-007F-84D4F579C21D}"/>
              </a:ext>
            </a:extLst>
          </p:cNvPr>
          <p:cNvSpPr txBox="1"/>
          <p:nvPr/>
        </p:nvSpPr>
        <p:spPr>
          <a:xfrm>
            <a:off x="7132295" y="3605881"/>
            <a:ext cx="458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Unemployment rate is around 7%, on average.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3612D-5AC7-B163-C6A1-E39612212AFF}"/>
              </a:ext>
            </a:extLst>
          </p:cNvPr>
          <p:cNvSpPr txBox="1"/>
          <p:nvPr/>
        </p:nvSpPr>
        <p:spPr>
          <a:xfrm>
            <a:off x="7179940" y="1886544"/>
            <a:ext cx="447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Stable inflation rate at, on average 2% per year.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9A0C3-15EC-0DDB-1CC4-5676A9FA8BBF}"/>
              </a:ext>
            </a:extLst>
          </p:cNvPr>
          <p:cNvSpPr txBox="1"/>
          <p:nvPr/>
        </p:nvSpPr>
        <p:spPr>
          <a:xfrm>
            <a:off x="7179940" y="5149424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82% of Canadians live in cities,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of 2020.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2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Canada, Compared to G7 Countries 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23881-B6B6-F435-103F-0A728608E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178672"/>
            <a:ext cx="3067906" cy="4095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84CD9-0EF7-D0A1-91A8-3173920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18" y="1205518"/>
            <a:ext cx="3233033" cy="4095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D81A0-29B5-1E4C-5068-FE26AD1C3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67" y="1248182"/>
            <a:ext cx="3472773" cy="409569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AC0DFE-E28D-7007-2CC3-54EB350F5668}"/>
              </a:ext>
            </a:extLst>
          </p:cNvPr>
          <p:cNvSpPr/>
          <p:nvPr/>
        </p:nvSpPr>
        <p:spPr>
          <a:xfrm>
            <a:off x="3263653" y="5362179"/>
            <a:ext cx="4654842" cy="1440183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67772-80F2-DA3F-BD08-E1860A01D6A9}"/>
              </a:ext>
            </a:extLst>
          </p:cNvPr>
          <p:cNvSpPr txBox="1"/>
          <p:nvPr/>
        </p:nvSpPr>
        <p:spPr>
          <a:xfrm>
            <a:off x="3440573" y="5301211"/>
            <a:ext cx="4399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Canada ranks: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G7 countries in terms of life expectancy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 terms of urbanization rate </a:t>
            </a:r>
          </a:p>
          <a:p>
            <a:pPr marL="34290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terms of unemployment rate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B8745-C3A9-D44B-84B9-A2C9D456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2" y="3764404"/>
            <a:ext cx="3898356" cy="2898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AD2B09-1471-5531-CFE6-A02E80A1D43B}"/>
              </a:ext>
            </a:extLst>
          </p:cNvPr>
          <p:cNvSpPr txBox="1"/>
          <p:nvPr/>
        </p:nvSpPr>
        <p:spPr>
          <a:xfrm>
            <a:off x="8933087" y="2542139"/>
            <a:ext cx="27829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 Linear Regression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Elastic Net Regressor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Regressor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Regressor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0EDF014E-3FA3-ED3B-AA4D-11A21C1400F9}"/>
              </a:ext>
            </a:extLst>
          </p:cNvPr>
          <p:cNvSpPr/>
          <p:nvPr/>
        </p:nvSpPr>
        <p:spPr>
          <a:xfrm>
            <a:off x="8698776" y="1892124"/>
            <a:ext cx="3251604" cy="3392909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A728C4-1E70-246A-6DDA-0F72E80F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4" y="1122925"/>
            <a:ext cx="3847744" cy="26414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F78EFA-7EE5-05C4-96E8-A13036838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268" y="1087109"/>
            <a:ext cx="3780464" cy="2672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19D9D5-53A5-404F-D688-EA186A34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268" y="3764404"/>
            <a:ext cx="3847744" cy="28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454175-068A-6126-ECB2-1ABF3F4C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261786"/>
              </p:ext>
            </p:extLst>
          </p:nvPr>
        </p:nvGraphicFramePr>
        <p:xfrm>
          <a:off x="655608" y="1351350"/>
          <a:ext cx="6383547" cy="493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282081-DA1C-76B6-FE75-6DBFA9FF7613}"/>
              </a:ext>
            </a:extLst>
          </p:cNvPr>
          <p:cNvSpPr txBox="1"/>
          <p:nvPr/>
        </p:nvSpPr>
        <p:spPr>
          <a:xfrm>
            <a:off x="7289321" y="2163327"/>
            <a:ext cx="4426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Regressor is the best performing model.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Regressor model could potentially be overfitting.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 and Elastic Net Regressor were not appropriate models for </a:t>
            </a:r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data.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5">
            <a:extLst>
              <a:ext uri="{FF2B5EF4-FFF2-40B4-BE49-F238E27FC236}">
                <a16:creationId xmlns:a16="http://schemas.microsoft.com/office/drawing/2014/main" id="{0AD56216-35FE-BD2F-679C-5FFB0209DEDA}"/>
              </a:ext>
            </a:extLst>
          </p:cNvPr>
          <p:cNvSpPr/>
          <p:nvPr/>
        </p:nvSpPr>
        <p:spPr>
          <a:xfrm>
            <a:off x="7171899" y="1898033"/>
            <a:ext cx="4722065" cy="3392909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AE593B-7ADE-74F7-CA1C-525BBF4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Research</a:t>
            </a:r>
          </a:p>
          <a:p>
            <a:r>
              <a:rPr lang="en-US" dirty="0"/>
              <a:t>Organizations</a:t>
            </a:r>
          </a:p>
          <a:p>
            <a:r>
              <a:rPr lang="en-US" dirty="0"/>
              <a:t>Government Policies </a:t>
            </a:r>
          </a:p>
          <a:p>
            <a:r>
              <a:rPr lang="en-US" dirty="0"/>
              <a:t>Business Investors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G">
      <a:majorFont>
        <a:latin typeface="Calibri Ligh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529.PPT.Document.MB" id="{8F46084D-102B-A044-9DE9-70C2B2CC0326}" vid="{363E0382-9C3A-7948-B971-E28437F22AE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446</TotalTime>
  <Words>275</Words>
  <Application>Microsoft Office PowerPoint</Application>
  <PresentationFormat>Widescreen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</vt:lpstr>
      <vt:lpstr>Times New Roman</vt:lpstr>
      <vt:lpstr>Wingdings</vt:lpstr>
      <vt:lpstr>Thème Office</vt:lpstr>
      <vt:lpstr>Final Project: Forecasting Canada’s Nominal GDP</vt:lpstr>
      <vt:lpstr>Project Overview and GDP Definition</vt:lpstr>
      <vt:lpstr>Data Mining and Pre-processing</vt:lpstr>
      <vt:lpstr>Canadian GDP Per Capita </vt:lpstr>
      <vt:lpstr>A Snapshot of the Canadian Economy</vt:lpstr>
      <vt:lpstr>Canada, Compared to G7 Countries in 2020</vt:lpstr>
      <vt:lpstr>Machine Learning</vt:lpstr>
      <vt:lpstr>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 Activity 7: Information Memorandum </dc:title>
  <dc:creator>Emma Carray</dc:creator>
  <cp:lastModifiedBy>Tanvirur Rahman</cp:lastModifiedBy>
  <cp:revision>36</cp:revision>
  <dcterms:created xsi:type="dcterms:W3CDTF">2021-11-24T20:11:13Z</dcterms:created>
  <dcterms:modified xsi:type="dcterms:W3CDTF">2023-02-14T17:25:36Z</dcterms:modified>
</cp:coreProperties>
</file>