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42" r:id="rId3"/>
    <p:sldId id="257" r:id="rId4"/>
    <p:sldId id="347" r:id="rId5"/>
    <p:sldId id="338" r:id="rId6"/>
    <p:sldId id="348" r:id="rId7"/>
    <p:sldId id="344" r:id="rId8"/>
    <p:sldId id="343" r:id="rId9"/>
    <p:sldId id="345" r:id="rId10"/>
    <p:sldId id="262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4978"/>
    <a:srgbClr val="04293E"/>
    <a:srgbClr val="4E4E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255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232" y="2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nvi\OneDrive\Desktop\Bootcamp\Final%20Project\GDP_Predictor\Resources\ML_result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Machine Learning Summary</a:t>
            </a:r>
          </a:p>
        </c:rich>
      </c:tx>
      <c:layout>
        <c:manualLayout>
          <c:xMode val="edge"/>
          <c:yMode val="edge"/>
          <c:x val="0.28048727827150255"/>
          <c:y val="2.511773526368512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A"/>
        </a:p>
      </c:txPr>
    </c:title>
    <c:autoTitleDeleted val="0"/>
    <c:plotArea>
      <c:layout>
        <c:manualLayout>
          <c:layoutTarget val="inner"/>
          <c:xMode val="edge"/>
          <c:yMode val="edge"/>
          <c:x val="2.8589993502274202E-2"/>
          <c:y val="0.15974842767295597"/>
          <c:w val="0.9428200129954516"/>
          <c:h val="0.622129780947192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ML_results!$B$1</c:f>
              <c:strCache>
                <c:ptCount val="1"/>
                <c:pt idx="0">
                  <c:v>training_r2_score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CA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ML_results!$A$2:$A$5</c:f>
              <c:strCache>
                <c:ptCount val="4"/>
                <c:pt idx="0">
                  <c:v>Liner Regression</c:v>
                </c:pt>
                <c:pt idx="1">
                  <c:v>Random Forest Regressor</c:v>
                </c:pt>
                <c:pt idx="2">
                  <c:v>Gradient Boosting Regressor</c:v>
                </c:pt>
                <c:pt idx="3">
                  <c:v>Elastic Net Regressor</c:v>
                </c:pt>
              </c:strCache>
            </c:strRef>
          </c:cat>
          <c:val>
            <c:numRef>
              <c:f>ML_results!$B$2:$B$5</c:f>
              <c:numCache>
                <c:formatCode>0.00%</c:formatCode>
                <c:ptCount val="4"/>
                <c:pt idx="0">
                  <c:v>5.4600000000000003E-2</c:v>
                </c:pt>
                <c:pt idx="1">
                  <c:v>0.95120000000000005</c:v>
                </c:pt>
                <c:pt idx="2">
                  <c:v>0.99609999999999999</c:v>
                </c:pt>
                <c:pt idx="3">
                  <c:v>8.9700000000000002E-2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0F-49D2-A0EB-B6E5FD0262DE}"/>
            </c:ext>
          </c:extLst>
        </c:ser>
        <c:ser>
          <c:idx val="1"/>
          <c:order val="1"/>
          <c:tx>
            <c:strRef>
              <c:f>ML_results!$C$1</c:f>
              <c:strCache>
                <c:ptCount val="1"/>
                <c:pt idx="0">
                  <c:v>testing_r2_score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CA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ML_results!$A$2:$A$5</c:f>
              <c:strCache>
                <c:ptCount val="4"/>
                <c:pt idx="0">
                  <c:v>Liner Regression</c:v>
                </c:pt>
                <c:pt idx="1">
                  <c:v>Random Forest Regressor</c:v>
                </c:pt>
                <c:pt idx="2">
                  <c:v>Gradient Boosting Regressor</c:v>
                </c:pt>
                <c:pt idx="3">
                  <c:v>Elastic Net Regressor</c:v>
                </c:pt>
              </c:strCache>
            </c:strRef>
          </c:cat>
          <c:val>
            <c:numRef>
              <c:f>ML_results!$C$2:$C$5</c:f>
              <c:numCache>
                <c:formatCode>0.00%</c:formatCode>
                <c:ptCount val="4"/>
                <c:pt idx="0">
                  <c:v>5.1400000000000001E-2</c:v>
                </c:pt>
                <c:pt idx="1">
                  <c:v>0.84219999999999995</c:v>
                </c:pt>
                <c:pt idx="2">
                  <c:v>0.86119999999999997</c:v>
                </c:pt>
                <c:pt idx="3">
                  <c:v>7.8899999999999998E-2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F0F-49D2-A0EB-B6E5FD0262D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61648672"/>
        <c:axId val="761653592"/>
      </c:barChart>
      <c:catAx>
        <c:axId val="761648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A"/>
          </a:p>
        </c:txPr>
        <c:crossAx val="761653592"/>
        <c:crosses val="autoZero"/>
        <c:auto val="1"/>
        <c:lblAlgn val="ctr"/>
        <c:lblOffset val="100"/>
        <c:noMultiLvlLbl val="0"/>
      </c:catAx>
      <c:valAx>
        <c:axId val="761653592"/>
        <c:scaling>
          <c:orientation val="minMax"/>
          <c:max val="1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crossAx val="761648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A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A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1B2980-2582-4A9C-A5AD-38A94701547D}" type="datetimeFigureOut">
              <a:rPr lang="en-US" smtClean="0"/>
              <a:t>2/16/23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6383A-71FC-44EF-BD63-2AFAB7A24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99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Presenter: 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6383A-71FC-44EF-BD63-2AFAB7A24C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54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Initial drafter: EC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6383A-71FC-44EF-BD63-2AFAB7A24C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14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Presenter: 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6383A-71FC-44EF-BD63-2AFAB7A24C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12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Presenter: 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6383A-71FC-44EF-BD63-2AFAB7A24C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5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Presenter: 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6383A-71FC-44EF-BD63-2AFAB7A24C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73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Presenter: 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6383A-71FC-44EF-BD63-2AFAB7A24C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86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Presenter: 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6383A-71FC-44EF-BD63-2AFAB7A24C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8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Presenter: 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6383A-71FC-44EF-BD63-2AFAB7A24C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39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xcap cov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ABA55976-EAA2-4632-97D4-E0D21A6472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9"/>
          <a:stretch/>
        </p:blipFill>
        <p:spPr>
          <a:xfrm>
            <a:off x="0" y="1"/>
            <a:ext cx="9568350" cy="68580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903FFCC-8C06-4FE9-99C7-DB9FDDFA376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421" y="0"/>
            <a:ext cx="7764579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2722993-2791-421F-B04F-F969E5EB1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4286" y="2468786"/>
            <a:ext cx="4557756" cy="1262419"/>
          </a:xfrm>
        </p:spPr>
        <p:txBody>
          <a:bodyPr anchor="b">
            <a:normAutofit/>
          </a:bodyPr>
          <a:lstStyle>
            <a:lvl1pPr algn="l">
              <a:defRPr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A5FEE7B-2132-467C-B520-075C41518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2447" y="3839652"/>
            <a:ext cx="4557756" cy="766531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008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Lixcap section separat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5FB731A8-8871-4427-A412-9E151AE31F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" y="0"/>
            <a:ext cx="12189631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7B4C96F-6D0F-46CC-828E-0269AADF1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758" y="1648136"/>
            <a:ext cx="9370299" cy="1952625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4D27F6A0-3660-4001-A471-9BC42E68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39769" y="6437238"/>
            <a:ext cx="57150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6DB0BAD-32B9-49C0-99D7-6E7F27D079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6086EF-36BF-4854-A6B8-568E31D32C4B}"/>
              </a:ext>
            </a:extLst>
          </p:cNvPr>
          <p:cNvSpPr/>
          <p:nvPr userDrawn="1"/>
        </p:nvSpPr>
        <p:spPr>
          <a:xfrm flipH="1">
            <a:off x="3061243" y="3705540"/>
            <a:ext cx="6069331" cy="45719"/>
          </a:xfrm>
          <a:prstGeom prst="rect">
            <a:avLst/>
          </a:prstGeom>
          <a:solidFill>
            <a:srgbClr val="0E4978"/>
          </a:solidFill>
          <a:ln>
            <a:noFill/>
          </a:ln>
          <a:effectLst>
            <a:outerShdw blurRad="38100" dist="12700" dir="2700000" algn="tl" rotWithShape="0">
              <a:prstClr val="black">
                <a:alpha val="6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BCE493-F98D-4201-9E28-A603A3B94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61244" y="3751259"/>
            <a:ext cx="6069331" cy="1049337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0E4978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4136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Lixcap section separat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F4892FDD-A270-49E1-9C61-43ABC217E6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7B4C96F-6D0F-46CC-828E-0269AADF1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7" y="2486025"/>
            <a:ext cx="6016625" cy="1952625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BCE493-F98D-4201-9E28-A603A3B94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087" y="4465638"/>
            <a:ext cx="6016625" cy="1049337"/>
          </a:xfrm>
        </p:spPr>
        <p:txBody>
          <a:bodyPr/>
          <a:lstStyle>
            <a:lvl1pPr marL="0" indent="0">
              <a:buNone/>
              <a:defRPr sz="2400">
                <a:solidFill>
                  <a:srgbClr val="0E4978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229A2079-4911-4D1F-AC96-23D4C65D3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39769" y="6437238"/>
            <a:ext cx="57150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6DB0BAD-32B9-49C0-99D7-6E7F27D079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778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xcap 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que 7">
            <a:extLst>
              <a:ext uri="{FF2B5EF4-FFF2-40B4-BE49-F238E27FC236}">
                <a16:creationId xmlns:a16="http://schemas.microsoft.com/office/drawing/2014/main" id="{54523430-D8D4-4D2C-90D9-4F072EDDDC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00" y="-6395"/>
            <a:ext cx="12177945" cy="686439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718FD0A-85F1-4261-B708-FB26FD803D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" t="31248" r="-1" b="42222"/>
          <a:stretch/>
        </p:blipFill>
        <p:spPr>
          <a:xfrm>
            <a:off x="1" y="3238958"/>
            <a:ext cx="12200544" cy="2160770"/>
          </a:xfrm>
          <a:prstGeom prst="rect">
            <a:avLst/>
          </a:prstGeom>
        </p:spPr>
      </p:pic>
      <p:pic>
        <p:nvPicPr>
          <p:cNvPr id="15" name="Graphique 14">
            <a:extLst>
              <a:ext uri="{FF2B5EF4-FFF2-40B4-BE49-F238E27FC236}">
                <a16:creationId xmlns:a16="http://schemas.microsoft.com/office/drawing/2014/main" id="{44759895-FCE5-4C36-8DF2-D8F29BF69C5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0"/>
            <a:ext cx="12192000" cy="3780662"/>
          </a:xfrm>
          <a:prstGeom prst="rect">
            <a:avLst/>
          </a:prstGeom>
        </p:spPr>
      </p:pic>
      <p:sp>
        <p:nvSpPr>
          <p:cNvPr id="11" name="Titre 1">
            <a:extLst>
              <a:ext uri="{FF2B5EF4-FFF2-40B4-BE49-F238E27FC236}">
                <a16:creationId xmlns:a16="http://schemas.microsoft.com/office/drawing/2014/main" id="{8F5A3414-9747-41C1-93C1-839FE8B80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182873"/>
            <a:ext cx="10515600" cy="1131827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3514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xcap cov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ABA55976-EAA2-4632-97D4-E0D21A6472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9"/>
          <a:stretch/>
        </p:blipFill>
        <p:spPr>
          <a:xfrm>
            <a:off x="0" y="1"/>
            <a:ext cx="9568350" cy="68580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F3AA4C5-0BD6-47FA-BC4F-6CE17111F3A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160" y="0"/>
            <a:ext cx="7101840" cy="68580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2722993-2791-421F-B04F-F969E5EB1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468786"/>
            <a:ext cx="5606042" cy="1262419"/>
          </a:xfrm>
        </p:spPr>
        <p:txBody>
          <a:bodyPr anchor="b">
            <a:normAutofit/>
          </a:bodyPr>
          <a:lstStyle>
            <a:lvl1pPr algn="l">
              <a:defRPr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A5FEE7B-2132-467C-B520-075C41518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4161" y="3839652"/>
            <a:ext cx="5606042" cy="766531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7686ACD-56ED-4FD3-3278-EA02FFEB2FC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4104" y="1"/>
            <a:ext cx="887896" cy="49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050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xcap cov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ABA55976-EAA2-4632-97D4-E0D21A6472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3" t="-885" r="-1" b="28263"/>
          <a:stretch/>
        </p:blipFill>
        <p:spPr>
          <a:xfrm>
            <a:off x="-6942" y="952579"/>
            <a:ext cx="12198942" cy="590542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DD7995C-D2FE-4D98-AADA-DEE5B7E3FA8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" y="0"/>
            <a:ext cx="12188977" cy="498044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2722993-2791-421F-B04F-F969E5EB1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9386" y="1998875"/>
            <a:ext cx="6755703" cy="2335130"/>
          </a:xfrm>
        </p:spPr>
        <p:txBody>
          <a:bodyPr anchor="ctr">
            <a:normAutofit/>
          </a:bodyPr>
          <a:lstStyle>
            <a:lvl1pPr algn="l">
              <a:defRPr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A5FEE7B-2132-467C-B520-075C41518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4173" y="326297"/>
            <a:ext cx="4347931" cy="2454481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61080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ixcap 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6806CFB8-A178-497A-A01B-D211F8A5D4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14730"/>
          </a:xfrm>
          <a:prstGeom prst="rect">
            <a:avLst/>
          </a:prstGeom>
        </p:spPr>
      </p:pic>
      <p:pic>
        <p:nvPicPr>
          <p:cNvPr id="10" name="Graphique 9">
            <a:extLst>
              <a:ext uri="{FF2B5EF4-FFF2-40B4-BE49-F238E27FC236}">
                <a16:creationId xmlns:a16="http://schemas.microsoft.com/office/drawing/2014/main" id="{165CFB5F-844B-4BA6-A550-53179259F68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06213" y="6319838"/>
            <a:ext cx="584432" cy="54865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BACFD50-3B2C-43E5-B920-F5571C27D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034" y="111041"/>
            <a:ext cx="11595931" cy="785139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080765-288D-4D57-ACF2-61A291F7E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262" y="1145137"/>
            <a:ext cx="11085476" cy="4997643"/>
          </a:xfrm>
        </p:spPr>
        <p:txBody>
          <a:bodyPr/>
          <a:lstStyle>
            <a:lvl1pPr algn="just">
              <a:defRPr/>
            </a:lvl1pPr>
            <a:lvl2pPr marL="685800" indent="-228600" algn="just">
              <a:buFont typeface="Symbol" panose="05050102010706020507" pitchFamily="18" charset="2"/>
              <a:buChar char="-"/>
              <a:defRPr/>
            </a:lvl2pPr>
            <a:lvl3pPr marL="1143000" indent="-228600" algn="just">
              <a:buFont typeface="Wingdings" panose="05000000000000000000" pitchFamily="2" charset="2"/>
              <a:buChar char="§"/>
              <a:defRPr/>
            </a:lvl3pPr>
            <a:lvl4pPr algn="just">
              <a:defRPr/>
            </a:lvl4pPr>
            <a:lvl5pPr marL="2057400" indent="-228600" algn="just">
              <a:buFont typeface="Symbol" panose="05050102010706020507" pitchFamily="18" charset="2"/>
              <a:buChar char=""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93FBCB-7486-4675-8E99-8FB661CA7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39769" y="6437238"/>
            <a:ext cx="57150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6DB0BAD-32B9-49C0-99D7-6E7F27D079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08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ixcap 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E5E3FFAF-3AF3-461C-991F-C58DE96089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755"/>
            <a:ext cx="12192000" cy="1014730"/>
          </a:xfrm>
          <a:prstGeom prst="rect">
            <a:avLst/>
          </a:prstGeom>
        </p:spPr>
      </p:pic>
      <p:pic>
        <p:nvPicPr>
          <p:cNvPr id="10" name="Graphique 9">
            <a:extLst>
              <a:ext uri="{FF2B5EF4-FFF2-40B4-BE49-F238E27FC236}">
                <a16:creationId xmlns:a16="http://schemas.microsoft.com/office/drawing/2014/main" id="{165CFB5F-844B-4BA6-A550-53179259F68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06213" y="6319838"/>
            <a:ext cx="584432" cy="54865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BACFD50-3B2C-43E5-B920-F5571C27D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034" y="111041"/>
            <a:ext cx="11595931" cy="785139"/>
          </a:xfrm>
        </p:spPr>
        <p:txBody>
          <a:bodyPr>
            <a:noAutofit/>
          </a:bodyPr>
          <a:lstStyle>
            <a:lvl1pPr>
              <a:defRPr sz="36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080765-288D-4D57-ACF2-61A291F7E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262" y="1145137"/>
            <a:ext cx="11085476" cy="4997643"/>
          </a:xfrm>
        </p:spPr>
        <p:txBody>
          <a:bodyPr/>
          <a:lstStyle>
            <a:lvl1pPr algn="just">
              <a:defRPr/>
            </a:lvl1pPr>
            <a:lvl2pPr marL="685800" indent="-228600" algn="just">
              <a:buFont typeface="Symbol" panose="05050102010706020507" pitchFamily="18" charset="2"/>
              <a:buChar char="-"/>
              <a:defRPr/>
            </a:lvl2pPr>
            <a:lvl3pPr marL="1143000" indent="-228600" algn="just">
              <a:buFont typeface="Wingdings" panose="05000000000000000000" pitchFamily="2" charset="2"/>
              <a:buChar char="§"/>
              <a:defRPr/>
            </a:lvl3pPr>
            <a:lvl4pPr algn="just">
              <a:defRPr/>
            </a:lvl4pPr>
            <a:lvl5pPr marL="2057400" indent="-228600" algn="just">
              <a:buFont typeface="Symbol" panose="05050102010706020507" pitchFamily="18" charset="2"/>
              <a:buChar char=""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52D77690-A068-4863-93A1-7F0BB73C1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39769" y="6437238"/>
            <a:ext cx="57150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6DB0BAD-32B9-49C0-99D7-6E7F27D07988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84308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ixcap 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BB9A7F7B-4DA6-421F-9922-C42B145CB8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" y="0"/>
            <a:ext cx="12189631" cy="6858000"/>
          </a:xfrm>
          <a:prstGeom prst="rect">
            <a:avLst/>
          </a:prstGeom>
        </p:spPr>
      </p:pic>
      <p:pic>
        <p:nvPicPr>
          <p:cNvPr id="10" name="Graphique 9">
            <a:extLst>
              <a:ext uri="{FF2B5EF4-FFF2-40B4-BE49-F238E27FC236}">
                <a16:creationId xmlns:a16="http://schemas.microsoft.com/office/drawing/2014/main" id="{165CFB5F-844B-4BA6-A550-53179259F68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06213" y="6319838"/>
            <a:ext cx="584432" cy="54865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BACFD50-3B2C-43E5-B920-F5571C27D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034" y="111041"/>
            <a:ext cx="11595931" cy="785139"/>
          </a:xfrm>
        </p:spPr>
        <p:txBody>
          <a:bodyPr>
            <a:noAutofit/>
          </a:bodyPr>
          <a:lstStyle>
            <a:lvl1pPr>
              <a:defRPr sz="36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080765-288D-4D57-ACF2-61A291F7E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262" y="1145137"/>
            <a:ext cx="11085476" cy="4997643"/>
          </a:xfrm>
        </p:spPr>
        <p:txBody>
          <a:bodyPr/>
          <a:lstStyle>
            <a:lvl1pPr algn="just">
              <a:defRPr/>
            </a:lvl1pPr>
            <a:lvl2pPr marL="685800" indent="-228600" algn="just">
              <a:buFont typeface="Symbol" panose="05050102010706020507" pitchFamily="18" charset="2"/>
              <a:buChar char="-"/>
              <a:defRPr/>
            </a:lvl2pPr>
            <a:lvl3pPr marL="1143000" indent="-228600" algn="just">
              <a:buFont typeface="Wingdings" panose="05000000000000000000" pitchFamily="2" charset="2"/>
              <a:buChar char="§"/>
              <a:defRPr/>
            </a:lvl3pPr>
            <a:lvl4pPr algn="just">
              <a:defRPr/>
            </a:lvl4pPr>
            <a:lvl5pPr marL="2057400" indent="-228600" algn="just">
              <a:buFont typeface="Symbol" panose="05050102010706020507" pitchFamily="18" charset="2"/>
              <a:buChar char=""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52D77690-A068-4863-93A1-7F0BB73C1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39769" y="6437238"/>
            <a:ext cx="57150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6DB0BAD-32B9-49C0-99D7-6E7F27D079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866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ixcap title and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D7841304-4124-4B50-9E40-5A39E6C104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603248"/>
          </a:xfrm>
          <a:prstGeom prst="rect">
            <a:avLst/>
          </a:prstGeom>
        </p:spPr>
      </p:pic>
      <p:pic>
        <p:nvPicPr>
          <p:cNvPr id="10" name="Graphique 9">
            <a:extLst>
              <a:ext uri="{FF2B5EF4-FFF2-40B4-BE49-F238E27FC236}">
                <a16:creationId xmlns:a16="http://schemas.microsoft.com/office/drawing/2014/main" id="{165CFB5F-844B-4BA6-A550-53179259F68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06213" y="6319838"/>
            <a:ext cx="584432" cy="54865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BACFD50-3B2C-43E5-B920-F5571C27D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111041"/>
            <a:ext cx="9836565" cy="967971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080765-288D-4D57-ACF2-61A291F7E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190" y="1459021"/>
            <a:ext cx="11261548" cy="4683759"/>
          </a:xfrm>
        </p:spPr>
        <p:txBody>
          <a:bodyPr/>
          <a:lstStyle>
            <a:lvl1pPr algn="just">
              <a:defRPr/>
            </a:lvl1pPr>
            <a:lvl2pPr marL="685800" indent="-228600" algn="just">
              <a:buFont typeface="Symbol" panose="05050102010706020507" pitchFamily="18" charset="2"/>
              <a:buChar char="-"/>
              <a:defRPr/>
            </a:lvl2pPr>
            <a:lvl3pPr marL="1143000" indent="-228600" algn="just">
              <a:buFont typeface="Wingdings" panose="05000000000000000000" pitchFamily="2" charset="2"/>
              <a:buChar char="§"/>
              <a:defRPr/>
            </a:lvl3pPr>
            <a:lvl4pPr algn="just">
              <a:defRPr/>
            </a:lvl4pPr>
            <a:lvl5pPr marL="2057400" indent="-228600" algn="just">
              <a:buFont typeface="Symbol" panose="05050102010706020507" pitchFamily="18" charset="2"/>
              <a:buChar char=""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52D77690-A068-4863-93A1-7F0BB73C1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39769" y="6437238"/>
            <a:ext cx="57150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6DB0BAD-32B9-49C0-99D7-6E7F27D079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987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xcap title and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que 9">
            <a:extLst>
              <a:ext uri="{FF2B5EF4-FFF2-40B4-BE49-F238E27FC236}">
                <a16:creationId xmlns:a16="http://schemas.microsoft.com/office/drawing/2014/main" id="{165CFB5F-844B-4BA6-A550-53179259F6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06213" y="6319838"/>
            <a:ext cx="584432" cy="54865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080765-288D-4D57-ACF2-61A291F7E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262" y="1145137"/>
            <a:ext cx="11085476" cy="4997643"/>
          </a:xfrm>
        </p:spPr>
        <p:txBody>
          <a:bodyPr/>
          <a:lstStyle>
            <a:lvl1pPr algn="just">
              <a:defRPr/>
            </a:lvl1pPr>
            <a:lvl2pPr marL="685800" indent="-228600" algn="just">
              <a:buFont typeface="Symbol" panose="05050102010706020507" pitchFamily="18" charset="2"/>
              <a:buChar char="-"/>
              <a:defRPr/>
            </a:lvl2pPr>
            <a:lvl3pPr marL="1143000" indent="-228600" algn="just">
              <a:buFont typeface="Wingdings" panose="05000000000000000000" pitchFamily="2" charset="2"/>
              <a:buChar char="§"/>
              <a:defRPr/>
            </a:lvl3pPr>
            <a:lvl4pPr algn="just">
              <a:defRPr/>
            </a:lvl4pPr>
            <a:lvl5pPr marL="2057400" indent="-228600" algn="just">
              <a:buFont typeface="Symbol" panose="05050102010706020507" pitchFamily="18" charset="2"/>
              <a:buChar char=""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2D8F49D-28BA-4F81-965C-BD8AC007B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034" y="111041"/>
            <a:ext cx="11595931" cy="785139"/>
          </a:xfrm>
        </p:spPr>
        <p:txBody>
          <a:bodyPr>
            <a:noAutofit/>
          </a:bodyPr>
          <a:lstStyle>
            <a:lvl1pPr>
              <a:defRPr sz="36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F4DBACF4-74AF-45B0-BAE0-BF2F50A74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39769" y="6437238"/>
            <a:ext cx="57150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6DB0BAD-32B9-49C0-99D7-6E7F27D079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298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Lixcap section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5FB731A8-8871-4427-A412-9E151AE31F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" y="0"/>
            <a:ext cx="12189631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7B4C96F-6D0F-46CC-828E-0269AADF1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591" y="2486025"/>
            <a:ext cx="7546814" cy="1952625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BCE493-F98D-4201-9E28-A603A3B94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22591" y="4598987"/>
            <a:ext cx="7546814" cy="1049337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0E4978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4D27F6A0-3660-4001-A471-9BC42E68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39769" y="6437238"/>
            <a:ext cx="57150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6DB0BAD-32B9-49C0-99D7-6E7F27D079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6086EF-36BF-4854-A6B8-568E31D32C4B}"/>
              </a:ext>
            </a:extLst>
          </p:cNvPr>
          <p:cNvSpPr/>
          <p:nvPr userDrawn="1"/>
        </p:nvSpPr>
        <p:spPr>
          <a:xfrm>
            <a:off x="514347" y="1977390"/>
            <a:ext cx="11163300" cy="60228"/>
          </a:xfrm>
          <a:prstGeom prst="rect">
            <a:avLst/>
          </a:prstGeom>
          <a:solidFill>
            <a:srgbClr val="0E4978"/>
          </a:solidFill>
          <a:ln>
            <a:noFill/>
          </a:ln>
          <a:effectLst>
            <a:outerShdw blurRad="38100" dist="12700" dir="2700000" algn="tl" rotWithShape="0">
              <a:prstClr val="black">
                <a:alpha val="6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CB33783-4D7E-4AB8-B928-96BC5C1BA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9F91FB-B670-4B8E-B408-4C2B9EEA1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CE4BA9-76C2-48E4-BFB3-89EEB4703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B0BAD-32B9-49C0-99D7-6E7F27D07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28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77" r:id="rId3"/>
    <p:sldLayoutId id="2147483663" r:id="rId4"/>
    <p:sldLayoutId id="2147483668" r:id="rId5"/>
    <p:sldLayoutId id="2147483680" r:id="rId6"/>
    <p:sldLayoutId id="2147483679" r:id="rId7"/>
    <p:sldLayoutId id="2147483650" r:id="rId8"/>
    <p:sldLayoutId id="2147483678" r:id="rId9"/>
    <p:sldLayoutId id="2147483681" r:id="rId10"/>
    <p:sldLayoutId id="2147483651" r:id="rId11"/>
    <p:sldLayoutId id="214748367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C36332B-00A4-498C-8B22-DB70CAD83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2035" y="2387138"/>
            <a:ext cx="6165273" cy="1262419"/>
          </a:xfrm>
        </p:spPr>
        <p:txBody>
          <a:bodyPr>
            <a:normAutofit fontScale="90000"/>
          </a:bodyPr>
          <a:lstStyle/>
          <a:p>
            <a:r>
              <a:rPr lang="en-US" dirty="0"/>
              <a:t>Final Project: Forecasting Canada’s Nominal GDP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D7E96160-CD47-4E2B-8C5F-29738312DC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Forecasting Canadian GDP Using Machine Learning and Macro-economic Variables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774270-E7CF-98B9-21BB-5F5807DCBAAA}"/>
              </a:ext>
            </a:extLst>
          </p:cNvPr>
          <p:cNvSpPr txBox="1"/>
          <p:nvPr/>
        </p:nvSpPr>
        <p:spPr>
          <a:xfrm>
            <a:off x="8786192" y="4796278"/>
            <a:ext cx="340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By: </a:t>
            </a:r>
            <a:r>
              <a:rPr lang="en-US" dirty="0" err="1">
                <a:solidFill>
                  <a:schemeClr val="bg1"/>
                </a:solidFill>
              </a:rPr>
              <a:t>Madiha</a:t>
            </a:r>
            <a:r>
              <a:rPr lang="en-US" dirty="0">
                <a:solidFill>
                  <a:schemeClr val="bg1"/>
                </a:solidFill>
              </a:rPr>
              <a:t>, Fatima and Tanvir</a:t>
            </a:r>
          </a:p>
        </p:txBody>
      </p:sp>
    </p:spTree>
    <p:extLst>
      <p:ext uri="{BB962C8B-B14F-4D97-AF65-F5344CB8AC3E}">
        <p14:creationId xmlns:p14="http://schemas.microsoft.com/office/powerpoint/2010/main" val="2565022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04031042-33C5-43D5-A535-AFAE78454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4246"/>
            <a:ext cx="10515600" cy="1131827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3415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D79F330-265C-BF4F-BFEB-C5089BB80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1E653-F497-3040-BD40-3B1450FE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0BAD-32B9-49C0-99D7-6E7F27D0798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0B7F4-DDED-31B0-1AAD-A65CAA74D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Overview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Intro to Macroeconomics(Background)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Forecasting GDP(Importance)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87025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20199666-A253-7B50-3211-CA47E95FBE15}"/>
              </a:ext>
            </a:extLst>
          </p:cNvPr>
          <p:cNvSpPr/>
          <p:nvPr/>
        </p:nvSpPr>
        <p:spPr>
          <a:xfrm>
            <a:off x="830633" y="4413357"/>
            <a:ext cx="2770571" cy="1322908"/>
          </a:xfrm>
          <a:prstGeom prst="round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BB7031B-2E07-4D60-B34C-C480D2BB9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and Pre-processing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7322E26-0D1B-4EA7-B8D2-BC7D841DB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0BAD-32B9-49C0-99D7-6E7F27D0798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3" name="Picture 22" descr="A white plate with a blue circle&#10;&#10;Description automatically generated with low confidence">
            <a:extLst>
              <a:ext uri="{FF2B5EF4-FFF2-40B4-BE49-F238E27FC236}">
                <a16:creationId xmlns:a16="http://schemas.microsoft.com/office/drawing/2014/main" id="{3468BC9E-9EC9-5775-BE31-ED6D0FFAE3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27" y="4586448"/>
            <a:ext cx="785139" cy="785139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327F4AB-DA15-4C41-BE8A-260B24249E9D}"/>
              </a:ext>
            </a:extLst>
          </p:cNvPr>
          <p:cNvSpPr/>
          <p:nvPr/>
        </p:nvSpPr>
        <p:spPr>
          <a:xfrm>
            <a:off x="830633" y="1413494"/>
            <a:ext cx="2734202" cy="1322909"/>
          </a:xfrm>
          <a:prstGeom prst="round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5C67773-A92D-634E-848F-8D435E77C840}"/>
              </a:ext>
            </a:extLst>
          </p:cNvPr>
          <p:cNvSpPr/>
          <p:nvPr/>
        </p:nvSpPr>
        <p:spPr>
          <a:xfrm>
            <a:off x="817508" y="2882685"/>
            <a:ext cx="2770571" cy="1322908"/>
          </a:xfrm>
          <a:prstGeom prst="round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Picture 23" descr="A white plate with a blue circle&#10;&#10;Description automatically generated with low confidence">
            <a:extLst>
              <a:ext uri="{FF2B5EF4-FFF2-40B4-BE49-F238E27FC236}">
                <a16:creationId xmlns:a16="http://schemas.microsoft.com/office/drawing/2014/main" id="{D71F527D-47C7-B149-932A-3DA80FBCA8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27" y="3115091"/>
            <a:ext cx="785139" cy="785139"/>
          </a:xfrm>
          <a:prstGeom prst="rect">
            <a:avLst/>
          </a:prstGeom>
        </p:spPr>
      </p:pic>
      <p:pic>
        <p:nvPicPr>
          <p:cNvPr id="22" name="Picture 21" descr="A white plate with a blue circle&#10;&#10;Description automatically generated with low confidence">
            <a:extLst>
              <a:ext uri="{FF2B5EF4-FFF2-40B4-BE49-F238E27FC236}">
                <a16:creationId xmlns:a16="http://schemas.microsoft.com/office/drawing/2014/main" id="{E26A8743-7C9C-4B22-3975-9327D8506E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27" y="1711376"/>
            <a:ext cx="785139" cy="78513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BA1865B-9B69-EDC6-1DB6-C823967F7137}"/>
              </a:ext>
            </a:extLst>
          </p:cNvPr>
          <p:cNvSpPr txBox="1"/>
          <p:nvPr/>
        </p:nvSpPr>
        <p:spPr>
          <a:xfrm>
            <a:off x="632844" y="3115091"/>
            <a:ext cx="295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Dataset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22B8F7-2F31-97CA-1DD0-DA4B5216FF12}"/>
              </a:ext>
            </a:extLst>
          </p:cNvPr>
          <p:cNvSpPr txBox="1"/>
          <p:nvPr/>
        </p:nvSpPr>
        <p:spPr>
          <a:xfrm>
            <a:off x="726096" y="1664085"/>
            <a:ext cx="295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Source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F19308-DBF8-53E9-EB0F-EF342ACCFD32}"/>
              </a:ext>
            </a:extLst>
          </p:cNvPr>
          <p:cNvSpPr txBox="1"/>
          <p:nvPr/>
        </p:nvSpPr>
        <p:spPr>
          <a:xfrm>
            <a:off x="298034" y="4623758"/>
            <a:ext cx="295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ETL</a:t>
            </a:r>
          </a:p>
        </p:txBody>
      </p:sp>
      <p:pic>
        <p:nvPicPr>
          <p:cNvPr id="33" name="Graphic 32" descr="Magnifying glass">
            <a:extLst>
              <a:ext uri="{FF2B5EF4-FFF2-40B4-BE49-F238E27FC236}">
                <a16:creationId xmlns:a16="http://schemas.microsoft.com/office/drawing/2014/main" id="{5FAEA34E-4073-4FEC-AD0A-265FED7406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7496" y="1853235"/>
            <a:ext cx="457200" cy="457200"/>
          </a:xfrm>
          <a:prstGeom prst="rect">
            <a:avLst/>
          </a:prstGeom>
        </p:spPr>
      </p:pic>
      <p:pic>
        <p:nvPicPr>
          <p:cNvPr id="35" name="Graphic 34" descr="Database">
            <a:extLst>
              <a:ext uri="{FF2B5EF4-FFF2-40B4-BE49-F238E27FC236}">
                <a16:creationId xmlns:a16="http://schemas.microsoft.com/office/drawing/2014/main" id="{6FFF4EDB-4B0A-E158-CE04-BA26169221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0423" y="3280642"/>
            <a:ext cx="491346" cy="491346"/>
          </a:xfrm>
          <a:prstGeom prst="rect">
            <a:avLst/>
          </a:prstGeom>
        </p:spPr>
      </p:pic>
      <p:pic>
        <p:nvPicPr>
          <p:cNvPr id="38" name="Graphic 37" descr="Gears">
            <a:extLst>
              <a:ext uri="{FF2B5EF4-FFF2-40B4-BE49-F238E27FC236}">
                <a16:creationId xmlns:a16="http://schemas.microsoft.com/office/drawing/2014/main" id="{737F7772-DEA0-FA3F-7745-C4966C445A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4572" y="4790501"/>
            <a:ext cx="483048" cy="483048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7AB992C-AF57-CDB2-8810-FE44690BC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451588"/>
              </p:ext>
            </p:extLst>
          </p:nvPr>
        </p:nvGraphicFramePr>
        <p:xfrm>
          <a:off x="4359479" y="1478336"/>
          <a:ext cx="7106425" cy="2111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691">
                  <a:extLst>
                    <a:ext uri="{9D8B030D-6E8A-4147-A177-3AD203B41FA5}">
                      <a16:colId xmlns:a16="http://schemas.microsoft.com/office/drawing/2014/main" val="2797938430"/>
                    </a:ext>
                  </a:extLst>
                </a:gridCol>
                <a:gridCol w="1886891">
                  <a:extLst>
                    <a:ext uri="{9D8B030D-6E8A-4147-A177-3AD203B41FA5}">
                      <a16:colId xmlns:a16="http://schemas.microsoft.com/office/drawing/2014/main" val="1318411678"/>
                    </a:ext>
                  </a:extLst>
                </a:gridCol>
                <a:gridCol w="1073426">
                  <a:extLst>
                    <a:ext uri="{9D8B030D-6E8A-4147-A177-3AD203B41FA5}">
                      <a16:colId xmlns:a16="http://schemas.microsoft.com/office/drawing/2014/main" val="2786888642"/>
                    </a:ext>
                  </a:extLst>
                </a:gridCol>
                <a:gridCol w="1232452">
                  <a:extLst>
                    <a:ext uri="{9D8B030D-6E8A-4147-A177-3AD203B41FA5}">
                      <a16:colId xmlns:a16="http://schemas.microsoft.com/office/drawing/2014/main" val="1533000090"/>
                    </a:ext>
                  </a:extLst>
                </a:gridCol>
                <a:gridCol w="1168965">
                  <a:extLst>
                    <a:ext uri="{9D8B030D-6E8A-4147-A177-3AD203B41FA5}">
                      <a16:colId xmlns:a16="http://schemas.microsoft.com/office/drawing/2014/main" val="625358643"/>
                    </a:ext>
                  </a:extLst>
                </a:gridCol>
              </a:tblGrid>
              <a:tr h="282651">
                <a:tc>
                  <a:txBody>
                    <a:bodyPr/>
                    <a:lstStyle/>
                    <a:p>
                      <a:r>
                        <a:rPr lang="en-US" sz="1200" dirty="0"/>
                        <a:t>Country name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497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Macroeconomic variable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497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Year 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497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Year 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497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Year3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49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177091"/>
                  </a:ext>
                </a:extLst>
              </a:tr>
              <a:tr h="161514">
                <a:tc rowSpan="3">
                  <a:txBody>
                    <a:bodyPr/>
                    <a:lstStyle/>
                    <a:p>
                      <a:r>
                        <a:rPr lang="en-US" sz="1400" dirty="0"/>
                        <a:t>Country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Variable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7954143"/>
                  </a:ext>
                </a:extLst>
              </a:tr>
              <a:tr h="16151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Country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5292688"/>
                  </a:ext>
                </a:extLst>
              </a:tr>
              <a:tr h="236110">
                <a:tc vMerge="1">
                  <a:txBody>
                    <a:bodyPr/>
                    <a:lstStyle/>
                    <a:p>
                      <a:r>
                        <a:rPr lang="en-US" sz="1400" dirty="0"/>
                        <a:t>Country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Variable 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5245642"/>
                  </a:ext>
                </a:extLst>
              </a:tr>
              <a:tr h="236110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Country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Variable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2373063"/>
                  </a:ext>
                </a:extLst>
              </a:tr>
              <a:tr h="23611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Country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622149"/>
                  </a:ext>
                </a:extLst>
              </a:tr>
              <a:tr h="236110">
                <a:tc vMerge="1">
                  <a:txBody>
                    <a:bodyPr/>
                    <a:lstStyle/>
                    <a:p>
                      <a:r>
                        <a:rPr lang="en-US" sz="1400" dirty="0"/>
                        <a:t>Country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Variable 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9768407"/>
                  </a:ext>
                </a:extLst>
              </a:tr>
            </a:tbl>
          </a:graphicData>
        </a:graphic>
      </p:graphicFrame>
      <p:sp>
        <p:nvSpPr>
          <p:cNvPr id="4" name="Down Arrow 3">
            <a:extLst>
              <a:ext uri="{FF2B5EF4-FFF2-40B4-BE49-F238E27FC236}">
                <a16:creationId xmlns:a16="http://schemas.microsoft.com/office/drawing/2014/main" id="{F13A9E76-26D5-3BF4-F504-DA22CA38C46B}"/>
              </a:ext>
            </a:extLst>
          </p:cNvPr>
          <p:cNvSpPr/>
          <p:nvPr/>
        </p:nvSpPr>
        <p:spPr>
          <a:xfrm>
            <a:off x="7949623" y="3693960"/>
            <a:ext cx="543825" cy="9297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352E8A11-DABC-4427-2152-A9B2FD2B9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497546"/>
              </p:ext>
            </p:extLst>
          </p:nvPr>
        </p:nvGraphicFramePr>
        <p:xfrm>
          <a:off x="4359480" y="4939220"/>
          <a:ext cx="7180289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669">
                  <a:extLst>
                    <a:ext uri="{9D8B030D-6E8A-4147-A177-3AD203B41FA5}">
                      <a16:colId xmlns:a16="http://schemas.microsoft.com/office/drawing/2014/main" val="2797938430"/>
                    </a:ext>
                  </a:extLst>
                </a:gridCol>
                <a:gridCol w="901148">
                  <a:extLst>
                    <a:ext uri="{9D8B030D-6E8A-4147-A177-3AD203B41FA5}">
                      <a16:colId xmlns:a16="http://schemas.microsoft.com/office/drawing/2014/main" val="3076425641"/>
                    </a:ext>
                  </a:extLst>
                </a:gridCol>
                <a:gridCol w="1291368">
                  <a:extLst>
                    <a:ext uri="{9D8B030D-6E8A-4147-A177-3AD203B41FA5}">
                      <a16:colId xmlns:a16="http://schemas.microsoft.com/office/drawing/2014/main" val="1318411678"/>
                    </a:ext>
                  </a:extLst>
                </a:gridCol>
                <a:gridCol w="1291368">
                  <a:extLst>
                    <a:ext uri="{9D8B030D-6E8A-4147-A177-3AD203B41FA5}">
                      <a16:colId xmlns:a16="http://schemas.microsoft.com/office/drawing/2014/main" val="2786888642"/>
                    </a:ext>
                  </a:extLst>
                </a:gridCol>
                <a:gridCol w="1291368">
                  <a:extLst>
                    <a:ext uri="{9D8B030D-6E8A-4147-A177-3AD203B41FA5}">
                      <a16:colId xmlns:a16="http://schemas.microsoft.com/office/drawing/2014/main" val="1533000090"/>
                    </a:ext>
                  </a:extLst>
                </a:gridCol>
                <a:gridCol w="1291368">
                  <a:extLst>
                    <a:ext uri="{9D8B030D-6E8A-4147-A177-3AD203B41FA5}">
                      <a16:colId xmlns:a16="http://schemas.microsoft.com/office/drawing/2014/main" val="625358643"/>
                    </a:ext>
                  </a:extLst>
                </a:gridCol>
              </a:tblGrid>
              <a:tr h="282651">
                <a:tc>
                  <a:txBody>
                    <a:bodyPr/>
                    <a:lstStyle/>
                    <a:p>
                      <a:r>
                        <a:rPr lang="en-US" sz="1200" dirty="0"/>
                        <a:t>Country name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497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Year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497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Macroeconomic variable 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497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Macroeconomic variable 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497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49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Macroeconomic variable 12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49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177091"/>
                  </a:ext>
                </a:extLst>
              </a:tr>
              <a:tr h="161514">
                <a:tc>
                  <a:txBody>
                    <a:bodyPr/>
                    <a:lstStyle/>
                    <a:p>
                      <a:r>
                        <a:rPr lang="en-US" sz="1400" dirty="0"/>
                        <a:t>Country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Year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7954143"/>
                  </a:ext>
                </a:extLst>
              </a:tr>
              <a:tr h="1615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Country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Year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5292688"/>
                  </a:ext>
                </a:extLst>
              </a:tr>
              <a:tr h="2361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524564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D677E10-42F4-5E99-099F-6960016F8ADA}"/>
              </a:ext>
            </a:extLst>
          </p:cNvPr>
          <p:cNvSpPr txBox="1"/>
          <p:nvPr/>
        </p:nvSpPr>
        <p:spPr>
          <a:xfrm>
            <a:off x="8613913" y="3700153"/>
            <a:ext cx="2747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Wide to long format conversion of 3D dataset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6EDED2-E9B2-2BDE-A6FB-175C7D69BDDC}"/>
              </a:ext>
            </a:extLst>
          </p:cNvPr>
          <p:cNvSpPr txBox="1"/>
          <p:nvPr/>
        </p:nvSpPr>
        <p:spPr>
          <a:xfrm>
            <a:off x="4359477" y="1057492"/>
            <a:ext cx="6255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The </a:t>
            </a:r>
            <a:r>
              <a:rPr lang="en-US" b="1" u="sng" dirty="0" err="1"/>
              <a:t>dataframe</a:t>
            </a:r>
            <a:r>
              <a:rPr lang="en-US" b="1" u="sng" dirty="0"/>
              <a:t>, as retrieved from the World Bank database: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1AF5FF-B1C6-E50D-589F-4C764EB980A0}"/>
              </a:ext>
            </a:extLst>
          </p:cNvPr>
          <p:cNvSpPr txBox="1"/>
          <p:nvPr/>
        </p:nvSpPr>
        <p:spPr>
          <a:xfrm>
            <a:off x="4359478" y="4447717"/>
            <a:ext cx="479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The </a:t>
            </a:r>
            <a:r>
              <a:rPr lang="en-US" b="1" u="sng" dirty="0" err="1"/>
              <a:t>dataframe</a:t>
            </a:r>
            <a:r>
              <a:rPr lang="en-US" b="1" u="sng" dirty="0"/>
              <a:t>, after ETL:</a:t>
            </a:r>
          </a:p>
        </p:txBody>
      </p:sp>
    </p:spTree>
    <p:extLst>
      <p:ext uri="{BB962C8B-B14F-4D97-AF65-F5344CB8AC3E}">
        <p14:creationId xmlns:p14="http://schemas.microsoft.com/office/powerpoint/2010/main" val="3600363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1A65F-A26A-2341-A490-8B1D79AE3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Canadian GDP Per Capita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7E5AF-0581-2D4B-A579-9AFF694F1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0BAD-32B9-49C0-99D7-6E7F27D0798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CF5679-8E48-2043-80CD-4CD2BFF08246}"/>
              </a:ext>
            </a:extLst>
          </p:cNvPr>
          <p:cNvSpPr txBox="1"/>
          <p:nvPr/>
        </p:nvSpPr>
        <p:spPr>
          <a:xfrm>
            <a:off x="4077325" y="24733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744F82A-5502-6C6C-7BDD-AE98B722CA36}"/>
              </a:ext>
            </a:extLst>
          </p:cNvPr>
          <p:cNvSpPr/>
          <p:nvPr/>
        </p:nvSpPr>
        <p:spPr>
          <a:xfrm>
            <a:off x="7297943" y="2473376"/>
            <a:ext cx="4018738" cy="1832787"/>
          </a:xfrm>
          <a:prstGeom prst="roundRect">
            <a:avLst/>
          </a:prstGeom>
          <a:noFill/>
          <a:ln w="63500">
            <a:solidFill>
              <a:srgbClr val="E9F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F2A49C-18CA-E551-7544-58281F69B0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4668"/>
            <a:ext cx="7297943" cy="49163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83A41B-E17E-E881-55BA-8B79538D7009}"/>
              </a:ext>
            </a:extLst>
          </p:cNvPr>
          <p:cNvSpPr txBox="1"/>
          <p:nvPr/>
        </p:nvSpPr>
        <p:spPr>
          <a:xfrm>
            <a:off x="7412251" y="2551837"/>
            <a:ext cx="37901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Almost USD 2 Tr. in GDP as of 2020. </a:t>
            </a:r>
          </a:p>
          <a:p>
            <a:pPr marL="228600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Since 2000, on average: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Between 6% and 11% of GDP was allocated to health expenditure;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/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Globally, Canada is in the top 20 in terms of GDP per capita as of 2021 .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26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1A65F-A26A-2341-A490-8B1D79AE3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Snapshot of the Canadian Economy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7E5AF-0581-2D4B-A579-9AFF694F1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0BAD-32B9-49C0-99D7-6E7F27D0798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2A89E45-287A-964B-9C7C-AE9E7A263BA4}"/>
              </a:ext>
            </a:extLst>
          </p:cNvPr>
          <p:cNvSpPr/>
          <p:nvPr/>
        </p:nvSpPr>
        <p:spPr>
          <a:xfrm>
            <a:off x="6983896" y="4729452"/>
            <a:ext cx="4654842" cy="1371600"/>
          </a:xfrm>
          <a:prstGeom prst="roundRect">
            <a:avLst/>
          </a:prstGeom>
          <a:noFill/>
          <a:ln w="63500">
            <a:solidFill>
              <a:srgbClr val="E9F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CF5679-8E48-2043-80CD-4CD2BFF08246}"/>
              </a:ext>
            </a:extLst>
          </p:cNvPr>
          <p:cNvSpPr txBox="1"/>
          <p:nvPr/>
        </p:nvSpPr>
        <p:spPr>
          <a:xfrm>
            <a:off x="4077325" y="24733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EBBF23-E7B8-4A2E-6E51-228457685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34" y="1143857"/>
            <a:ext cx="6338128" cy="5293381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744F82A-5502-6C6C-7BDD-AE98B722CA36}"/>
              </a:ext>
            </a:extLst>
          </p:cNvPr>
          <p:cNvSpPr/>
          <p:nvPr/>
        </p:nvSpPr>
        <p:spPr>
          <a:xfrm>
            <a:off x="6983896" y="3116873"/>
            <a:ext cx="4654842" cy="1371600"/>
          </a:xfrm>
          <a:prstGeom prst="roundRect">
            <a:avLst/>
          </a:prstGeom>
          <a:noFill/>
          <a:ln w="63500">
            <a:solidFill>
              <a:srgbClr val="E9F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00AA494-13AA-208B-D775-458DF6CD2526}"/>
              </a:ext>
            </a:extLst>
          </p:cNvPr>
          <p:cNvSpPr/>
          <p:nvPr/>
        </p:nvSpPr>
        <p:spPr>
          <a:xfrm>
            <a:off x="6983896" y="1523910"/>
            <a:ext cx="4654842" cy="1371600"/>
          </a:xfrm>
          <a:prstGeom prst="roundRect">
            <a:avLst/>
          </a:prstGeom>
          <a:noFill/>
          <a:ln w="63500">
            <a:solidFill>
              <a:srgbClr val="E9F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D337F7-7BFF-E027-007F-84D4F579C21D}"/>
              </a:ext>
            </a:extLst>
          </p:cNvPr>
          <p:cNvSpPr txBox="1"/>
          <p:nvPr/>
        </p:nvSpPr>
        <p:spPr>
          <a:xfrm>
            <a:off x="7132295" y="3605881"/>
            <a:ext cx="4584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Unemployment rate is around 7%, on average. 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13612D-5AC7-B163-C6A1-E39612212AFF}"/>
              </a:ext>
            </a:extLst>
          </p:cNvPr>
          <p:cNvSpPr txBox="1"/>
          <p:nvPr/>
        </p:nvSpPr>
        <p:spPr>
          <a:xfrm>
            <a:off x="7179940" y="1886544"/>
            <a:ext cx="44792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Stable inflation rate at, on average 2% per year.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B9A0C3-15EC-0DDB-1CC4-5676A9FA8BBF}"/>
              </a:ext>
            </a:extLst>
          </p:cNvPr>
          <p:cNvSpPr txBox="1"/>
          <p:nvPr/>
        </p:nvSpPr>
        <p:spPr>
          <a:xfrm>
            <a:off x="7179940" y="5149424"/>
            <a:ext cx="417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82% of Canadians live in cities,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of 2020.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52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1A65F-A26A-2341-A490-8B1D79AE3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Canada, Compared to G7 Countries in 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7E5AF-0581-2D4B-A579-9AFF694F1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0BAD-32B9-49C0-99D7-6E7F27D0798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CF5679-8E48-2043-80CD-4CD2BFF08246}"/>
              </a:ext>
            </a:extLst>
          </p:cNvPr>
          <p:cNvSpPr txBox="1"/>
          <p:nvPr/>
        </p:nvSpPr>
        <p:spPr>
          <a:xfrm>
            <a:off x="4077325" y="24733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823881-B6B6-F435-103F-0A728608EF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47" y="1178672"/>
            <a:ext cx="3067906" cy="40956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784CD9-0EF7-D0A1-91A8-3173920D95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918" y="1205518"/>
            <a:ext cx="3233033" cy="40956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FD81A0-29B5-1E4C-5068-FE26AD1C3E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967" y="1248182"/>
            <a:ext cx="3472773" cy="4095693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9AC0DFE-E28D-7007-2CC3-54EB350F5668}"/>
              </a:ext>
            </a:extLst>
          </p:cNvPr>
          <p:cNvSpPr/>
          <p:nvPr/>
        </p:nvSpPr>
        <p:spPr>
          <a:xfrm>
            <a:off x="3263653" y="5362179"/>
            <a:ext cx="4654842" cy="1440183"/>
          </a:xfrm>
          <a:prstGeom prst="roundRect">
            <a:avLst/>
          </a:prstGeom>
          <a:noFill/>
          <a:ln w="63500">
            <a:solidFill>
              <a:srgbClr val="E9F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B67772-80F2-DA3F-BD08-E1860A01D6A9}"/>
              </a:ext>
            </a:extLst>
          </p:cNvPr>
          <p:cNvSpPr txBox="1"/>
          <p:nvPr/>
        </p:nvSpPr>
        <p:spPr>
          <a:xfrm>
            <a:off x="3440573" y="5301211"/>
            <a:ext cx="439972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Canada ranks:</a:t>
            </a:r>
          </a:p>
          <a:p>
            <a:pPr marL="342900" lvl="0" indent="-342900">
              <a:buFont typeface="Times New Roman" panose="02020603050405020304" pitchFamily="18" charset="0"/>
              <a:buChar char="-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 the G7 countries in terms of life expectancy 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Times New Roman" panose="02020603050405020304" pitchFamily="18" charset="0"/>
              <a:buChar char="-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in terms of urbanization rate </a:t>
            </a:r>
          </a:p>
          <a:p>
            <a:pPr marL="342900" indent="-342900">
              <a:buFont typeface="Times New Roman" panose="02020603050405020304" pitchFamily="18" charset="0"/>
              <a:buChar char="-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 terms of unemployment rate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9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D79F330-265C-BF4F-BFEB-C5089BB80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1E653-F497-3040-BD40-3B1450FE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0BAD-32B9-49C0-99D7-6E7F27D0798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1B8745-C3A9-D44B-84B9-A2C9D4569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12" y="3764404"/>
            <a:ext cx="3898356" cy="289844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6AD2B09-1471-5531-CFE6-A02E80A1D43B}"/>
              </a:ext>
            </a:extLst>
          </p:cNvPr>
          <p:cNvSpPr txBox="1"/>
          <p:nvPr/>
        </p:nvSpPr>
        <p:spPr>
          <a:xfrm>
            <a:off x="8933087" y="2542139"/>
            <a:ext cx="2782982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tabLst>
                <a:tab pos="457200" algn="l"/>
              </a:tabLs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Regression Models: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Times New Roman" panose="02020603050405020304" pitchFamily="18" charset="0"/>
              <a:buChar char="-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Multi Linear Regression</a:t>
            </a:r>
          </a:p>
          <a:p>
            <a:pPr marL="342900" lvl="0" indent="-342900">
              <a:buFont typeface="Times New Roman" panose="02020603050405020304" pitchFamily="18" charset="0"/>
              <a:buChar char="-"/>
              <a:tabLst>
                <a:tab pos="457200" algn="l"/>
              </a:tabLst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Elastic Net Regressor</a:t>
            </a:r>
          </a:p>
          <a:p>
            <a:pPr marL="342900" lvl="0" indent="-342900">
              <a:buFont typeface="Times New Roman" panose="02020603050405020304" pitchFamily="18" charset="0"/>
              <a:buChar char="-"/>
              <a:tabLst>
                <a:tab pos="457200" algn="l"/>
              </a:tabLst>
            </a:pPr>
            <a:r>
              <a:rPr lang="en-CA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Random Forest Regressor</a:t>
            </a:r>
          </a:p>
          <a:p>
            <a:pPr marL="342900" lvl="0" indent="-342900">
              <a:buFont typeface="Times New Roman" panose="02020603050405020304" pitchFamily="18" charset="0"/>
              <a:buChar char="-"/>
              <a:tabLst>
                <a:tab pos="457200" algn="l"/>
              </a:tabLst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Gradient Boosting Regressor</a:t>
            </a: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0EDF014E-3FA3-ED3B-AA4D-11A21C1400F9}"/>
              </a:ext>
            </a:extLst>
          </p:cNvPr>
          <p:cNvSpPr/>
          <p:nvPr/>
        </p:nvSpPr>
        <p:spPr>
          <a:xfrm>
            <a:off x="8698776" y="1892124"/>
            <a:ext cx="3251604" cy="3392909"/>
          </a:xfrm>
          <a:prstGeom prst="roundRect">
            <a:avLst/>
          </a:prstGeom>
          <a:noFill/>
          <a:ln w="63500">
            <a:solidFill>
              <a:srgbClr val="E9F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DA728C4-1E70-246A-6DDA-0F72E80F00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524" y="1122925"/>
            <a:ext cx="3847744" cy="264147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1F78EFA-7EE5-05C4-96E8-A130368383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2268" y="1087109"/>
            <a:ext cx="3780464" cy="26727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F19D9D5-53A5-404F-D688-EA186A346D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2268" y="3764404"/>
            <a:ext cx="3847744" cy="289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2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D79F330-265C-BF4F-BFEB-C5089BB80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1E653-F497-3040-BD40-3B1450FE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0BAD-32B9-49C0-99D7-6E7F27D07988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5454175-068A-6126-ECB2-1ABF3F4C3D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5261786"/>
              </p:ext>
            </p:extLst>
          </p:nvPr>
        </p:nvGraphicFramePr>
        <p:xfrm>
          <a:off x="655608" y="1351350"/>
          <a:ext cx="6383547" cy="4937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B282081-DA1C-76B6-FE75-6DBFA9FF7613}"/>
              </a:ext>
            </a:extLst>
          </p:cNvPr>
          <p:cNvSpPr txBox="1"/>
          <p:nvPr/>
        </p:nvSpPr>
        <p:spPr>
          <a:xfrm>
            <a:off x="7289321" y="2163327"/>
            <a:ext cx="442674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tabLst>
                <a:tab pos="457200" algn="l"/>
              </a:tabLs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Results: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Times New Roman" panose="02020603050405020304" pitchFamily="18" charset="0"/>
              <a:buChar char="-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Random Forest Regressor is the best performing model.</a:t>
            </a:r>
          </a:p>
          <a:p>
            <a:pPr marL="342900" lvl="0" indent="-342900">
              <a:buFont typeface="Times New Roman" panose="02020603050405020304" pitchFamily="18" charset="0"/>
              <a:buChar char="-"/>
              <a:tabLst>
                <a:tab pos="45720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Times New Roman" panose="02020603050405020304" pitchFamily="18" charset="0"/>
              <a:buChar char="-"/>
              <a:tabLst>
                <a:tab pos="457200" algn="l"/>
              </a:tabLst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Gradient Boosting Regressor model could potentially be overfitting.</a:t>
            </a:r>
          </a:p>
          <a:p>
            <a:pPr marL="342900" lvl="0" indent="-342900">
              <a:buFont typeface="Times New Roman" panose="02020603050405020304" pitchFamily="18" charset="0"/>
              <a:buChar char="-"/>
              <a:tabLst>
                <a:tab pos="457200" algn="l"/>
              </a:tabLst>
            </a:pP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Times New Roman" panose="02020603050405020304" pitchFamily="18" charset="0"/>
              <a:buChar char="-"/>
              <a:tabLst>
                <a:tab pos="457200" algn="l"/>
              </a:tabLst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Linear Regression and Elastic Net Regressor were not appropriate models for </a:t>
            </a:r>
            <a:r>
              <a:rPr lang="en-CA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our data.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492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D79F330-265C-BF4F-BFEB-C5089BB80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1E653-F497-3040-BD40-3B1450FE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0BAD-32B9-49C0-99D7-6E7F27D0798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BAE593B-7ADE-74F7-CA1C-525BBF45E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Potential Research</a:t>
            </a:r>
          </a:p>
          <a:p>
            <a:endParaRPr lang="en-US" dirty="0"/>
          </a:p>
          <a:p>
            <a:r>
              <a:rPr lang="en-US" dirty="0"/>
              <a:t>Organizations</a:t>
            </a:r>
          </a:p>
          <a:p>
            <a:endParaRPr lang="en-US" dirty="0"/>
          </a:p>
          <a:p>
            <a:r>
              <a:rPr lang="en-US" dirty="0"/>
              <a:t>Government Policies </a:t>
            </a:r>
          </a:p>
          <a:p>
            <a:endParaRPr lang="en-US" dirty="0"/>
          </a:p>
          <a:p>
            <a:r>
              <a:rPr lang="en-US" dirty="0"/>
              <a:t>Business Investors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23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CG">
      <a:majorFont>
        <a:latin typeface="Calibri Light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0529.PPT.Document.MB" id="{8F46084D-102B-A044-9DE9-70C2B2CC0326}" vid="{363E0382-9C3A-7948-B971-E28437F22AE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1998</TotalTime>
  <Words>379</Words>
  <Application>Microsoft Macintosh PowerPoint</Application>
  <PresentationFormat>Widescreen</PresentationFormat>
  <Paragraphs>135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Symbol</vt:lpstr>
      <vt:lpstr>Times</vt:lpstr>
      <vt:lpstr>Times New Roman</vt:lpstr>
      <vt:lpstr>Wingdings</vt:lpstr>
      <vt:lpstr>Thème Office</vt:lpstr>
      <vt:lpstr>Final Project: Forecasting Canada’s Nominal GDP</vt:lpstr>
      <vt:lpstr>Project Overview </vt:lpstr>
      <vt:lpstr>Data Mining and Pre-processing</vt:lpstr>
      <vt:lpstr>Canadian GDP Per Capita </vt:lpstr>
      <vt:lpstr>A Snapshot of the Canadian Economy</vt:lpstr>
      <vt:lpstr>Canada, Compared to G7 Countries in 2020</vt:lpstr>
      <vt:lpstr>Machine Learning</vt:lpstr>
      <vt:lpstr>Performance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Up Activity 7: Information Memorandum </dc:title>
  <dc:creator>Emma Carray</dc:creator>
  <cp:lastModifiedBy>Fatima Zahra El Mansouri</cp:lastModifiedBy>
  <cp:revision>44</cp:revision>
  <dcterms:created xsi:type="dcterms:W3CDTF">2021-11-24T20:11:13Z</dcterms:created>
  <dcterms:modified xsi:type="dcterms:W3CDTF">2023-02-16T22:31:30Z</dcterms:modified>
</cp:coreProperties>
</file>